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325" r:id="rId3"/>
    <p:sldId id="323" r:id="rId4"/>
    <p:sldId id="344" r:id="rId5"/>
    <p:sldId id="294" r:id="rId6"/>
    <p:sldId id="365" r:id="rId7"/>
    <p:sldId id="366" r:id="rId8"/>
    <p:sldId id="376" r:id="rId9"/>
    <p:sldId id="354" r:id="rId10"/>
    <p:sldId id="359" r:id="rId11"/>
    <p:sldId id="357" r:id="rId12"/>
    <p:sldId id="328" r:id="rId13"/>
    <p:sldId id="320" r:id="rId14"/>
    <p:sldId id="327" r:id="rId15"/>
    <p:sldId id="330" r:id="rId16"/>
    <p:sldId id="331" r:id="rId17"/>
    <p:sldId id="334" r:id="rId18"/>
    <p:sldId id="338" r:id="rId19"/>
    <p:sldId id="380" r:id="rId20"/>
    <p:sldId id="381" r:id="rId21"/>
    <p:sldId id="382" r:id="rId22"/>
    <p:sldId id="383" r:id="rId23"/>
    <p:sldId id="379" r:id="rId24"/>
    <p:sldId id="384" r:id="rId25"/>
    <p:sldId id="385" r:id="rId26"/>
    <p:sldId id="340" r:id="rId27"/>
    <p:sldId id="364" r:id="rId28"/>
    <p:sldId id="369" r:id="rId29"/>
    <p:sldId id="374" r:id="rId30"/>
    <p:sldId id="389" r:id="rId31"/>
    <p:sldId id="390" r:id="rId32"/>
    <p:sldId id="297" r:id="rId33"/>
    <p:sldId id="378" r:id="rId34"/>
    <p:sldId id="377" r:id="rId35"/>
    <p:sldId id="386" r:id="rId36"/>
    <p:sldId id="387" r:id="rId37"/>
    <p:sldId id="388" r:id="rId38"/>
    <p:sldId id="273" r:id="rId39"/>
    <p:sldId id="289" r:id="rId40"/>
    <p:sldId id="333" r:id="rId41"/>
    <p:sldId id="360" r:id="rId42"/>
    <p:sldId id="341" r:id="rId43"/>
    <p:sldId id="343" r:id="rId44"/>
    <p:sldId id="34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19BE87-2CFE-CB20-FAEB-6DC5066C05F2}" name="Vjura Senthilnathan" initials="VS" userId="S::vjura.senthilnathan@utoronto.ca::4ea5f72b-9272-4a89-89c2-00b6eb8cb3e7" providerId="AD"/>
  <p188:author id="{A0B2EEBD-B99A-160F-1651-3CFCF56E89FE}" name="Rhonda Boateng" initials="RB" userId="4203b14c407a36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4F"/>
    <a:srgbClr val="237C9D"/>
    <a:srgbClr val="024651"/>
    <a:srgbClr val="00B051"/>
    <a:srgbClr val="DFFAD0"/>
    <a:srgbClr val="3AC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51DE8-F455-F099-4CE0-FE1FD5FA043C}" v="24" dt="2023-06-19T13:40:32.165"/>
    <p1510:client id="{235E39FA-EF48-D94B-BC91-2166E66A8FCA}" v="3304" dt="2023-06-19T16:58:14.177"/>
    <p1510:client id="{244CC9BC-B431-1AE8-EB6C-59E43DAD6745}" v="34" dt="2023-06-19T15:24:14.838"/>
    <p1510:client id="{33443F3F-5239-0EC8-CF43-5415F35C4189}" v="1178" dt="2023-06-19T14:27:45.783"/>
    <p1510:client id="{3E977A0E-4E3D-6F70-6DC3-4C35CAA4D37E}" v="1106" dt="2023-06-19T15:17:48.095"/>
    <p1510:client id="{3EEDE322-7340-EF0B-9A21-6CFE89736C34}" v="1" dt="2023-06-19T15:51:19.398"/>
    <p1510:client id="{5C6E3BE6-DDA4-77D7-6399-D23EF98E29B0}" v="388" dt="2023-06-19T13:48:44.843"/>
    <p1510:client id="{62A81034-1597-453B-B9CD-075A87D52A7D}" v="3" vWet="6" dt="2023-06-19T13:50:07.797"/>
    <p1510:client id="{7BFD88CA-90B7-164B-BF86-8471377CDAA8}" v="868" dt="2023-06-19T16:57:17.242"/>
    <p1510:client id="{7D0F7137-539A-3734-7BE2-AE8B814FF66D}" v="19" dt="2023-06-19T12:44:14.058"/>
    <p1510:client id="{882E34DC-2050-8863-22AD-089DA3EB48F5}" v="206" vWet="210" dt="2023-06-19T12:57:55.487"/>
    <p1510:client id="{9214BFD1-08CA-EC61-4E88-3115ECE3782B}" v="75" dt="2023-06-19T12:38:50.697"/>
    <p1510:client id="{9A1D00E0-AC3C-21BD-40E1-E9AFD8316B4A}" v="6746" dt="2023-06-19T16:57:14.958"/>
    <p1510:client id="{B3CE3B41-AD03-A8E1-0C50-793F27CF2E32}" v="102" dt="2023-06-19T15:48:15.623"/>
    <p1510:client id="{C2594CE1-1ED9-4B4E-9ADB-ED387B09C207}" v="234" dt="2023-06-19T16:56:55.913"/>
    <p1510:client id="{F5A1AF3A-03B8-CF57-95F0-03A4E560ACFA}" v="1531" dt="2023-06-19T14:53:25.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61"/>
    <p:restoredTop sz="95853"/>
  </p:normalViewPr>
  <p:slideViewPr>
    <p:cSldViewPr snapToGrid="0">
      <p:cViewPr varScale="1">
        <p:scale>
          <a:sx n="118" d="100"/>
          <a:sy n="118" d="100"/>
        </p:scale>
        <p:origin x="216" y="6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2806D-A39F-304F-AD99-18BF9446FAE1}" type="doc">
      <dgm:prSet loTypeId="urn:microsoft.com/office/officeart/2008/layout/HexagonCluster" loCatId="" qsTypeId="urn:microsoft.com/office/officeart/2005/8/quickstyle/simple1" qsCatId="simple" csTypeId="urn:microsoft.com/office/officeart/2005/8/colors/colorful3" csCatId="colorful" phldr="1"/>
      <dgm:spPr/>
      <dgm:t>
        <a:bodyPr/>
        <a:lstStyle/>
        <a:p>
          <a:endParaRPr lang="en-US"/>
        </a:p>
      </dgm:t>
    </dgm:pt>
    <dgm:pt modelId="{7D6B082B-4985-524C-841F-10140EFF47C4}">
      <dgm:prSet phldrT="[Text]"/>
      <dgm:spPr>
        <a:solidFill>
          <a:srgbClr val="07B050"/>
        </a:solidFill>
        <a:ln>
          <a:solidFill>
            <a:srgbClr val="07B050"/>
          </a:solidFill>
        </a:ln>
      </dgm:spPr>
      <dgm:t>
        <a:bodyPr/>
        <a:lstStyle/>
        <a:p>
          <a:r>
            <a:rPr lang="en-US"/>
            <a:t>Use</a:t>
          </a:r>
        </a:p>
      </dgm:t>
    </dgm:pt>
    <dgm:pt modelId="{C43296BB-F65E-0B4B-9751-5EFAC6B66154}" type="parTrans" cxnId="{04070916-7B66-9D40-96AE-6E6780E3D81F}">
      <dgm:prSet/>
      <dgm:spPr/>
      <dgm:t>
        <a:bodyPr/>
        <a:lstStyle/>
        <a:p>
          <a:endParaRPr lang="en-US"/>
        </a:p>
      </dgm:t>
    </dgm:pt>
    <dgm:pt modelId="{4DF7274C-F699-F74D-B867-13323FCA1D59}" type="sibTrans" cxnId="{04070916-7B66-9D40-96AE-6E6780E3D81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a:solidFill>
            <a:srgbClr val="07B050"/>
          </a:solidFill>
        </a:ln>
      </dgm:spPr>
      <dgm:t>
        <a:bodyPr/>
        <a:lstStyle/>
        <a:p>
          <a:endParaRPr lang="en-US"/>
        </a:p>
      </dgm:t>
    </dgm:pt>
    <dgm:pt modelId="{C8F11FC5-4EFB-3A45-91F5-1885A7E8478A}">
      <dgm:prSet phldrT="[Text]"/>
      <dgm:spPr>
        <a:solidFill>
          <a:srgbClr val="004651"/>
        </a:solidFill>
        <a:ln>
          <a:solidFill>
            <a:srgbClr val="004651"/>
          </a:solidFill>
        </a:ln>
      </dgm:spPr>
      <dgm:t>
        <a:bodyPr/>
        <a:lstStyle/>
        <a:p>
          <a:r>
            <a:rPr lang="en-US"/>
            <a:t>Methods</a:t>
          </a:r>
        </a:p>
      </dgm:t>
    </dgm:pt>
    <dgm:pt modelId="{1309C711-A50B-E84A-9EAF-5601FD9A88DA}" type="parTrans" cxnId="{170CABA6-2CCA-1948-BD6B-18EF03CF19E5}">
      <dgm:prSet/>
      <dgm:spPr/>
      <dgm:t>
        <a:bodyPr/>
        <a:lstStyle/>
        <a:p>
          <a:endParaRPr lang="en-US"/>
        </a:p>
      </dgm:t>
    </dgm:pt>
    <dgm:pt modelId="{5942F8D5-034F-7542-BF43-06FD8770841F}" type="sibTrans" cxnId="{170CABA6-2CCA-1948-BD6B-18EF03CF19E5}">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a:solidFill>
            <a:srgbClr val="004651"/>
          </a:solidFill>
        </a:ln>
      </dgm:spPr>
      <dgm:t>
        <a:bodyPr/>
        <a:lstStyle/>
        <a:p>
          <a:endParaRPr lang="en-US"/>
        </a:p>
      </dgm:t>
    </dgm:pt>
    <dgm:pt modelId="{56CE4F57-4C8E-9340-AA6F-9C904A8E6F1A}">
      <dgm:prSet phldrT="[Text]"/>
      <dgm:spPr>
        <a:solidFill>
          <a:srgbClr val="FFCB77"/>
        </a:solidFill>
        <a:ln>
          <a:solidFill>
            <a:srgbClr val="FFCB77"/>
          </a:solidFill>
        </a:ln>
      </dgm:spPr>
      <dgm:t>
        <a:bodyPr/>
        <a:lstStyle/>
        <a:p>
          <a:r>
            <a:rPr lang="en-US"/>
            <a:t>Valuing </a:t>
          </a:r>
        </a:p>
      </dgm:t>
    </dgm:pt>
    <dgm:pt modelId="{B5EE3428-9780-234C-8693-8108E05A0643}" type="parTrans" cxnId="{B78B5C9E-9743-3041-A010-4A9B3C8F8DDD}">
      <dgm:prSet/>
      <dgm:spPr/>
      <dgm:t>
        <a:bodyPr/>
        <a:lstStyle/>
        <a:p>
          <a:endParaRPr lang="en-US"/>
        </a:p>
      </dgm:t>
    </dgm:pt>
    <dgm:pt modelId="{2E68BF5B-D9CB-2E41-9572-4676B42ECA6E}" type="sibTrans" cxnId="{B78B5C9E-9743-3041-A010-4A9B3C8F8DDD}">
      <dgm:prSet/>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7000" r="-7000"/>
          </a:stretch>
        </a:blipFill>
        <a:ln>
          <a:solidFill>
            <a:srgbClr val="FFCB77"/>
          </a:solidFill>
        </a:ln>
      </dgm:spPr>
      <dgm:t>
        <a:bodyPr/>
        <a:lstStyle/>
        <a:p>
          <a:endParaRPr lang="en-US"/>
        </a:p>
      </dgm:t>
    </dgm:pt>
    <dgm:pt modelId="{81DFE3D8-0C6D-8942-A6CD-4EA5C46558CA}">
      <dgm:prSet phldrT="[Text]"/>
      <dgm:spPr>
        <a:solidFill>
          <a:srgbClr val="207C9C"/>
        </a:solidFill>
        <a:ln>
          <a:solidFill>
            <a:srgbClr val="207C9C"/>
          </a:solidFill>
        </a:ln>
      </dgm:spPr>
      <dgm:t>
        <a:bodyPr/>
        <a:lstStyle/>
        <a:p>
          <a:r>
            <a:rPr lang="en-US"/>
            <a:t>Social Justice</a:t>
          </a:r>
        </a:p>
      </dgm:t>
    </dgm:pt>
    <dgm:pt modelId="{747C6F5F-0960-7D49-B961-F955F4CE989A}" type="parTrans" cxnId="{B6F38748-F9B2-0443-836A-72548A6357F1}">
      <dgm:prSet/>
      <dgm:spPr/>
      <dgm:t>
        <a:bodyPr/>
        <a:lstStyle/>
        <a:p>
          <a:endParaRPr lang="en-US"/>
        </a:p>
      </dgm:t>
    </dgm:pt>
    <dgm:pt modelId="{77F8615C-950A-364E-A1D6-A7BE7938E4B2}" type="sibTrans" cxnId="{B6F38748-F9B2-0443-836A-72548A6357F1}">
      <dgm:prSet/>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t="-4000" b="-4000"/>
          </a:stretch>
        </a:blipFill>
        <a:ln>
          <a:solidFill>
            <a:srgbClr val="207C9C"/>
          </a:solidFill>
        </a:ln>
      </dgm:spPr>
      <dgm:t>
        <a:bodyPr/>
        <a:lstStyle/>
        <a:p>
          <a:endParaRPr lang="en-US"/>
        </a:p>
      </dgm:t>
    </dgm:pt>
    <dgm:pt modelId="{CFED351B-ABCD-B448-80EB-3C15B5184611}" type="pres">
      <dgm:prSet presAssocID="{EE82806D-A39F-304F-AD99-18BF9446FAE1}" presName="Name0" presStyleCnt="0">
        <dgm:presLayoutVars>
          <dgm:chMax val="21"/>
          <dgm:chPref val="21"/>
        </dgm:presLayoutVars>
      </dgm:prSet>
      <dgm:spPr/>
    </dgm:pt>
    <dgm:pt modelId="{BE34131C-287C-584A-9441-E5CAC370280B}" type="pres">
      <dgm:prSet presAssocID="{7D6B082B-4985-524C-841F-10140EFF47C4}" presName="text1" presStyleCnt="0"/>
      <dgm:spPr/>
    </dgm:pt>
    <dgm:pt modelId="{04C2AB6A-7098-C94F-8D27-05FFADBCE526}" type="pres">
      <dgm:prSet presAssocID="{7D6B082B-4985-524C-841F-10140EFF47C4}" presName="textRepeatNode" presStyleLbl="alignNode1" presStyleIdx="0" presStyleCnt="4">
        <dgm:presLayoutVars>
          <dgm:chMax val="0"/>
          <dgm:chPref val="0"/>
          <dgm:bulletEnabled val="1"/>
        </dgm:presLayoutVars>
      </dgm:prSet>
      <dgm:spPr/>
    </dgm:pt>
    <dgm:pt modelId="{7A628607-5370-0440-8C1D-7671846BDC2F}" type="pres">
      <dgm:prSet presAssocID="{7D6B082B-4985-524C-841F-10140EFF47C4}" presName="textaccent1" presStyleCnt="0"/>
      <dgm:spPr/>
    </dgm:pt>
    <dgm:pt modelId="{0108B333-E375-4145-8C23-ACA838951792}" type="pres">
      <dgm:prSet presAssocID="{7D6B082B-4985-524C-841F-10140EFF47C4}" presName="accentRepeatNode" presStyleLbl="solidAlignAcc1" presStyleIdx="0" presStyleCnt="8"/>
      <dgm:spPr>
        <a:ln>
          <a:solidFill>
            <a:srgbClr val="07B050"/>
          </a:solidFill>
        </a:ln>
      </dgm:spPr>
    </dgm:pt>
    <dgm:pt modelId="{0E10CD88-8002-D844-8893-C925418899B6}" type="pres">
      <dgm:prSet presAssocID="{4DF7274C-F699-F74D-B867-13323FCA1D59}" presName="image1" presStyleCnt="0"/>
      <dgm:spPr/>
    </dgm:pt>
    <dgm:pt modelId="{FA4C484F-D5B3-4146-AF41-D3A3361C9923}" type="pres">
      <dgm:prSet presAssocID="{4DF7274C-F699-F74D-B867-13323FCA1D59}" presName="imageRepeatNode" presStyleLbl="alignAcc1" presStyleIdx="0" presStyleCnt="4"/>
      <dgm:spPr/>
    </dgm:pt>
    <dgm:pt modelId="{F75A9D85-A29D-5441-ADED-75D578B385AD}" type="pres">
      <dgm:prSet presAssocID="{4DF7274C-F699-F74D-B867-13323FCA1D59}" presName="imageaccent1" presStyleCnt="0"/>
      <dgm:spPr/>
    </dgm:pt>
    <dgm:pt modelId="{1E12E070-6F24-AB4D-9665-066ACE8E8B11}" type="pres">
      <dgm:prSet presAssocID="{4DF7274C-F699-F74D-B867-13323FCA1D59}" presName="accentRepeatNode" presStyleLbl="solidAlignAcc1" presStyleIdx="1" presStyleCnt="8"/>
      <dgm:spPr>
        <a:ln>
          <a:solidFill>
            <a:srgbClr val="07B050"/>
          </a:solidFill>
        </a:ln>
      </dgm:spPr>
    </dgm:pt>
    <dgm:pt modelId="{6E439639-1C50-A141-91CA-23F52785DE03}" type="pres">
      <dgm:prSet presAssocID="{C8F11FC5-4EFB-3A45-91F5-1885A7E8478A}" presName="text2" presStyleCnt="0"/>
      <dgm:spPr/>
    </dgm:pt>
    <dgm:pt modelId="{4A434DED-6DCF-3D4B-A322-42362D493369}" type="pres">
      <dgm:prSet presAssocID="{C8F11FC5-4EFB-3A45-91F5-1885A7E8478A}" presName="textRepeatNode" presStyleLbl="alignNode1" presStyleIdx="1" presStyleCnt="4">
        <dgm:presLayoutVars>
          <dgm:chMax val="0"/>
          <dgm:chPref val="0"/>
          <dgm:bulletEnabled val="1"/>
        </dgm:presLayoutVars>
      </dgm:prSet>
      <dgm:spPr/>
    </dgm:pt>
    <dgm:pt modelId="{AFDB68EE-5D2A-464C-8684-C2FA07771BC5}" type="pres">
      <dgm:prSet presAssocID="{C8F11FC5-4EFB-3A45-91F5-1885A7E8478A}" presName="textaccent2" presStyleCnt="0"/>
      <dgm:spPr/>
    </dgm:pt>
    <dgm:pt modelId="{709FB250-465C-154B-AA4D-B9192B3CB759}" type="pres">
      <dgm:prSet presAssocID="{C8F11FC5-4EFB-3A45-91F5-1885A7E8478A}" presName="accentRepeatNode" presStyleLbl="solidAlignAcc1" presStyleIdx="2" presStyleCnt="8"/>
      <dgm:spPr>
        <a:ln>
          <a:solidFill>
            <a:srgbClr val="004651"/>
          </a:solidFill>
        </a:ln>
      </dgm:spPr>
    </dgm:pt>
    <dgm:pt modelId="{39CB4BB6-3E3A-BE4E-8183-D6194DA0D9AB}" type="pres">
      <dgm:prSet presAssocID="{5942F8D5-034F-7542-BF43-06FD8770841F}" presName="image2" presStyleCnt="0"/>
      <dgm:spPr/>
    </dgm:pt>
    <dgm:pt modelId="{B33DE69F-53CB-F14E-BA10-9C30E9963658}" type="pres">
      <dgm:prSet presAssocID="{5942F8D5-034F-7542-BF43-06FD8770841F}" presName="imageRepeatNode" presStyleLbl="alignAcc1" presStyleIdx="1" presStyleCnt="4"/>
      <dgm:spPr/>
    </dgm:pt>
    <dgm:pt modelId="{F2899FDA-2C1F-3240-9A4C-B94900244878}" type="pres">
      <dgm:prSet presAssocID="{5942F8D5-034F-7542-BF43-06FD8770841F}" presName="imageaccent2" presStyleCnt="0"/>
      <dgm:spPr/>
    </dgm:pt>
    <dgm:pt modelId="{9EB68B34-5B98-A145-82DF-0FA177F7F5FF}" type="pres">
      <dgm:prSet presAssocID="{5942F8D5-034F-7542-BF43-06FD8770841F}" presName="accentRepeatNode" presStyleLbl="solidAlignAcc1" presStyleIdx="3" presStyleCnt="8"/>
      <dgm:spPr>
        <a:ln>
          <a:solidFill>
            <a:srgbClr val="004651"/>
          </a:solidFill>
        </a:ln>
      </dgm:spPr>
    </dgm:pt>
    <dgm:pt modelId="{608A713F-B241-CE44-AC45-2A0B4D8D122C}" type="pres">
      <dgm:prSet presAssocID="{56CE4F57-4C8E-9340-AA6F-9C904A8E6F1A}" presName="text3" presStyleCnt="0"/>
      <dgm:spPr/>
    </dgm:pt>
    <dgm:pt modelId="{5F147FA0-D469-5743-843F-DE3FC4321885}" type="pres">
      <dgm:prSet presAssocID="{56CE4F57-4C8E-9340-AA6F-9C904A8E6F1A}" presName="textRepeatNode" presStyleLbl="alignNode1" presStyleIdx="2" presStyleCnt="4">
        <dgm:presLayoutVars>
          <dgm:chMax val="0"/>
          <dgm:chPref val="0"/>
          <dgm:bulletEnabled val="1"/>
        </dgm:presLayoutVars>
      </dgm:prSet>
      <dgm:spPr/>
    </dgm:pt>
    <dgm:pt modelId="{F943DC41-349B-4E43-A607-56DDFF07AAED}" type="pres">
      <dgm:prSet presAssocID="{56CE4F57-4C8E-9340-AA6F-9C904A8E6F1A}" presName="textaccent3" presStyleCnt="0"/>
      <dgm:spPr/>
    </dgm:pt>
    <dgm:pt modelId="{FB1A6EFB-1CA8-4840-B91D-A0B9C275EB85}" type="pres">
      <dgm:prSet presAssocID="{56CE4F57-4C8E-9340-AA6F-9C904A8E6F1A}" presName="accentRepeatNode" presStyleLbl="solidAlignAcc1" presStyleIdx="4" presStyleCnt="8"/>
      <dgm:spPr>
        <a:ln>
          <a:solidFill>
            <a:srgbClr val="FFCB77"/>
          </a:solidFill>
        </a:ln>
      </dgm:spPr>
    </dgm:pt>
    <dgm:pt modelId="{F1684EAD-40DF-5C42-BF7C-09247475DC55}" type="pres">
      <dgm:prSet presAssocID="{2E68BF5B-D9CB-2E41-9572-4676B42ECA6E}" presName="image3" presStyleCnt="0"/>
      <dgm:spPr/>
    </dgm:pt>
    <dgm:pt modelId="{9B76A16A-C040-B44B-8DE7-ABC63053408A}" type="pres">
      <dgm:prSet presAssocID="{2E68BF5B-D9CB-2E41-9572-4676B42ECA6E}" presName="imageRepeatNode" presStyleLbl="alignAcc1" presStyleIdx="2" presStyleCnt="4"/>
      <dgm:spPr/>
    </dgm:pt>
    <dgm:pt modelId="{0C25F0F2-3009-3042-9A4C-6A5472D9CEAF}" type="pres">
      <dgm:prSet presAssocID="{2E68BF5B-D9CB-2E41-9572-4676B42ECA6E}" presName="imageaccent3" presStyleCnt="0"/>
      <dgm:spPr/>
    </dgm:pt>
    <dgm:pt modelId="{49DC4EDE-D4F9-084C-BDCA-426D05598383}" type="pres">
      <dgm:prSet presAssocID="{2E68BF5B-D9CB-2E41-9572-4676B42ECA6E}" presName="accentRepeatNode" presStyleLbl="solidAlignAcc1" presStyleIdx="5" presStyleCnt="8"/>
      <dgm:spPr>
        <a:ln>
          <a:solidFill>
            <a:srgbClr val="FFCB77"/>
          </a:solidFill>
        </a:ln>
      </dgm:spPr>
    </dgm:pt>
    <dgm:pt modelId="{2602D622-390C-7D4A-B4DE-C0BBC311971E}" type="pres">
      <dgm:prSet presAssocID="{81DFE3D8-0C6D-8942-A6CD-4EA5C46558CA}" presName="text4" presStyleCnt="0"/>
      <dgm:spPr/>
    </dgm:pt>
    <dgm:pt modelId="{FCD54CFF-C632-4049-98CA-05CC18C1BA74}" type="pres">
      <dgm:prSet presAssocID="{81DFE3D8-0C6D-8942-A6CD-4EA5C46558CA}" presName="textRepeatNode" presStyleLbl="alignNode1" presStyleIdx="3" presStyleCnt="4">
        <dgm:presLayoutVars>
          <dgm:chMax val="0"/>
          <dgm:chPref val="0"/>
          <dgm:bulletEnabled val="1"/>
        </dgm:presLayoutVars>
      </dgm:prSet>
      <dgm:spPr/>
    </dgm:pt>
    <dgm:pt modelId="{4C54A82A-B730-EA49-960A-8C577476923C}" type="pres">
      <dgm:prSet presAssocID="{81DFE3D8-0C6D-8942-A6CD-4EA5C46558CA}" presName="textaccent4" presStyleCnt="0"/>
      <dgm:spPr/>
    </dgm:pt>
    <dgm:pt modelId="{4300061E-5946-5E45-987B-F93F0AEC5C39}" type="pres">
      <dgm:prSet presAssocID="{81DFE3D8-0C6D-8942-A6CD-4EA5C46558CA}" presName="accentRepeatNode" presStyleLbl="solidAlignAcc1" presStyleIdx="6" presStyleCnt="8"/>
      <dgm:spPr>
        <a:ln>
          <a:solidFill>
            <a:srgbClr val="207C9C"/>
          </a:solidFill>
        </a:ln>
      </dgm:spPr>
    </dgm:pt>
    <dgm:pt modelId="{521048BE-3193-8C40-9578-1EF20D10B634}" type="pres">
      <dgm:prSet presAssocID="{77F8615C-950A-364E-A1D6-A7BE7938E4B2}" presName="image4" presStyleCnt="0"/>
      <dgm:spPr/>
    </dgm:pt>
    <dgm:pt modelId="{F5D8DCCA-39AE-534C-B09F-0D03A6FA0256}" type="pres">
      <dgm:prSet presAssocID="{77F8615C-950A-364E-A1D6-A7BE7938E4B2}" presName="imageRepeatNode" presStyleLbl="alignAcc1" presStyleIdx="3" presStyleCnt="4"/>
      <dgm:spPr/>
    </dgm:pt>
    <dgm:pt modelId="{2CDB068E-69FA-B446-B287-C892035B0330}" type="pres">
      <dgm:prSet presAssocID="{77F8615C-950A-364E-A1D6-A7BE7938E4B2}" presName="imageaccent4" presStyleCnt="0"/>
      <dgm:spPr/>
    </dgm:pt>
    <dgm:pt modelId="{F1F012C5-9BC8-FC41-944B-AF0238083811}" type="pres">
      <dgm:prSet presAssocID="{77F8615C-950A-364E-A1D6-A7BE7938E4B2}" presName="accentRepeatNode" presStyleLbl="solidAlignAcc1" presStyleIdx="7" presStyleCnt="8"/>
      <dgm:spPr>
        <a:ln>
          <a:solidFill>
            <a:srgbClr val="207C9C"/>
          </a:solidFill>
        </a:ln>
      </dgm:spPr>
    </dgm:pt>
  </dgm:ptLst>
  <dgm:cxnLst>
    <dgm:cxn modelId="{04070916-7B66-9D40-96AE-6E6780E3D81F}" srcId="{EE82806D-A39F-304F-AD99-18BF9446FAE1}" destId="{7D6B082B-4985-524C-841F-10140EFF47C4}" srcOrd="0" destOrd="0" parTransId="{C43296BB-F65E-0B4B-9751-5EFAC6B66154}" sibTransId="{4DF7274C-F699-F74D-B867-13323FCA1D59}"/>
    <dgm:cxn modelId="{F2CE0B17-4EEB-934D-9146-441894F0D3E8}" type="presOf" srcId="{56CE4F57-4C8E-9340-AA6F-9C904A8E6F1A}" destId="{5F147FA0-D469-5743-843F-DE3FC4321885}" srcOrd="0" destOrd="0" presId="urn:microsoft.com/office/officeart/2008/layout/HexagonCluster"/>
    <dgm:cxn modelId="{F4D86128-71C0-D04F-88D8-310BA4CAE06B}" type="presOf" srcId="{2E68BF5B-D9CB-2E41-9572-4676B42ECA6E}" destId="{9B76A16A-C040-B44B-8DE7-ABC63053408A}" srcOrd="0" destOrd="0" presId="urn:microsoft.com/office/officeart/2008/layout/HexagonCluster"/>
    <dgm:cxn modelId="{57F46331-254B-B748-A04E-90015097FB86}" type="presOf" srcId="{77F8615C-950A-364E-A1D6-A7BE7938E4B2}" destId="{F5D8DCCA-39AE-534C-B09F-0D03A6FA0256}" srcOrd="0" destOrd="0" presId="urn:microsoft.com/office/officeart/2008/layout/HexagonCluster"/>
    <dgm:cxn modelId="{B6F38748-F9B2-0443-836A-72548A6357F1}" srcId="{EE82806D-A39F-304F-AD99-18BF9446FAE1}" destId="{81DFE3D8-0C6D-8942-A6CD-4EA5C46558CA}" srcOrd="3" destOrd="0" parTransId="{747C6F5F-0960-7D49-B961-F955F4CE989A}" sibTransId="{77F8615C-950A-364E-A1D6-A7BE7938E4B2}"/>
    <dgm:cxn modelId="{B4F4C454-726C-0047-A53F-C81CF8AC638E}" type="presOf" srcId="{5942F8D5-034F-7542-BF43-06FD8770841F}" destId="{B33DE69F-53CB-F14E-BA10-9C30E9963658}" srcOrd="0" destOrd="0" presId="urn:microsoft.com/office/officeart/2008/layout/HexagonCluster"/>
    <dgm:cxn modelId="{541A145D-13B7-AF42-B9B5-3A5F677BBF58}" type="presOf" srcId="{C8F11FC5-4EFB-3A45-91F5-1885A7E8478A}" destId="{4A434DED-6DCF-3D4B-A322-42362D493369}" srcOrd="0" destOrd="0" presId="urn:microsoft.com/office/officeart/2008/layout/HexagonCluster"/>
    <dgm:cxn modelId="{9DFFE06F-8B97-BE45-8B53-08DB4A420F57}" type="presOf" srcId="{7D6B082B-4985-524C-841F-10140EFF47C4}" destId="{04C2AB6A-7098-C94F-8D27-05FFADBCE526}" srcOrd="0" destOrd="0" presId="urn:microsoft.com/office/officeart/2008/layout/HexagonCluster"/>
    <dgm:cxn modelId="{B78B5C9E-9743-3041-A010-4A9B3C8F8DDD}" srcId="{EE82806D-A39F-304F-AD99-18BF9446FAE1}" destId="{56CE4F57-4C8E-9340-AA6F-9C904A8E6F1A}" srcOrd="2" destOrd="0" parTransId="{B5EE3428-9780-234C-8693-8108E05A0643}" sibTransId="{2E68BF5B-D9CB-2E41-9572-4676B42ECA6E}"/>
    <dgm:cxn modelId="{170CABA6-2CCA-1948-BD6B-18EF03CF19E5}" srcId="{EE82806D-A39F-304F-AD99-18BF9446FAE1}" destId="{C8F11FC5-4EFB-3A45-91F5-1885A7E8478A}" srcOrd="1" destOrd="0" parTransId="{1309C711-A50B-E84A-9EAF-5601FD9A88DA}" sibTransId="{5942F8D5-034F-7542-BF43-06FD8770841F}"/>
    <dgm:cxn modelId="{D1D590B8-E76D-CE44-A53C-12532FC15BFA}" type="presOf" srcId="{EE82806D-A39F-304F-AD99-18BF9446FAE1}" destId="{CFED351B-ABCD-B448-80EB-3C15B5184611}" srcOrd="0" destOrd="0" presId="urn:microsoft.com/office/officeart/2008/layout/HexagonCluster"/>
    <dgm:cxn modelId="{DF90D3BD-C64C-4245-B753-0C62B1491DD3}" type="presOf" srcId="{81DFE3D8-0C6D-8942-A6CD-4EA5C46558CA}" destId="{FCD54CFF-C632-4049-98CA-05CC18C1BA74}" srcOrd="0" destOrd="0" presId="urn:microsoft.com/office/officeart/2008/layout/HexagonCluster"/>
    <dgm:cxn modelId="{6D8BA2C8-C869-CE46-8BA9-6B354ADAE293}" type="presOf" srcId="{4DF7274C-F699-F74D-B867-13323FCA1D59}" destId="{FA4C484F-D5B3-4146-AF41-D3A3361C9923}" srcOrd="0" destOrd="0" presId="urn:microsoft.com/office/officeart/2008/layout/HexagonCluster"/>
    <dgm:cxn modelId="{7D3D012D-545D-4F4D-ABC4-172BB927A10A}" type="presParOf" srcId="{CFED351B-ABCD-B448-80EB-3C15B5184611}" destId="{BE34131C-287C-584A-9441-E5CAC370280B}" srcOrd="0" destOrd="0" presId="urn:microsoft.com/office/officeart/2008/layout/HexagonCluster"/>
    <dgm:cxn modelId="{05A55770-82D7-6640-AE5B-FF051978B8EF}" type="presParOf" srcId="{BE34131C-287C-584A-9441-E5CAC370280B}" destId="{04C2AB6A-7098-C94F-8D27-05FFADBCE526}" srcOrd="0" destOrd="0" presId="urn:microsoft.com/office/officeart/2008/layout/HexagonCluster"/>
    <dgm:cxn modelId="{641B84DD-F3C8-0F4F-A926-8C823DCD63B7}" type="presParOf" srcId="{CFED351B-ABCD-B448-80EB-3C15B5184611}" destId="{7A628607-5370-0440-8C1D-7671846BDC2F}" srcOrd="1" destOrd="0" presId="urn:microsoft.com/office/officeart/2008/layout/HexagonCluster"/>
    <dgm:cxn modelId="{205CE8EF-C659-874F-8946-7C28D1747D9C}" type="presParOf" srcId="{7A628607-5370-0440-8C1D-7671846BDC2F}" destId="{0108B333-E375-4145-8C23-ACA838951792}" srcOrd="0" destOrd="0" presId="urn:microsoft.com/office/officeart/2008/layout/HexagonCluster"/>
    <dgm:cxn modelId="{4EEE33BC-652B-5947-B724-865B949A4247}" type="presParOf" srcId="{CFED351B-ABCD-B448-80EB-3C15B5184611}" destId="{0E10CD88-8002-D844-8893-C925418899B6}" srcOrd="2" destOrd="0" presId="urn:microsoft.com/office/officeart/2008/layout/HexagonCluster"/>
    <dgm:cxn modelId="{CCCD9095-5D9C-6845-8A2E-3E7604412733}" type="presParOf" srcId="{0E10CD88-8002-D844-8893-C925418899B6}" destId="{FA4C484F-D5B3-4146-AF41-D3A3361C9923}" srcOrd="0" destOrd="0" presId="urn:microsoft.com/office/officeart/2008/layout/HexagonCluster"/>
    <dgm:cxn modelId="{2A3B7B7A-491E-994F-AF1F-B2B9B78B2C40}" type="presParOf" srcId="{CFED351B-ABCD-B448-80EB-3C15B5184611}" destId="{F75A9D85-A29D-5441-ADED-75D578B385AD}" srcOrd="3" destOrd="0" presId="urn:microsoft.com/office/officeart/2008/layout/HexagonCluster"/>
    <dgm:cxn modelId="{62E8EB93-F226-6844-9DAE-37C50BFB0694}" type="presParOf" srcId="{F75A9D85-A29D-5441-ADED-75D578B385AD}" destId="{1E12E070-6F24-AB4D-9665-066ACE8E8B11}" srcOrd="0" destOrd="0" presId="urn:microsoft.com/office/officeart/2008/layout/HexagonCluster"/>
    <dgm:cxn modelId="{7C764B55-7773-9344-A9CD-0799702F58E4}" type="presParOf" srcId="{CFED351B-ABCD-B448-80EB-3C15B5184611}" destId="{6E439639-1C50-A141-91CA-23F52785DE03}" srcOrd="4" destOrd="0" presId="urn:microsoft.com/office/officeart/2008/layout/HexagonCluster"/>
    <dgm:cxn modelId="{24F76D91-5399-6447-88BE-D87C034684FE}" type="presParOf" srcId="{6E439639-1C50-A141-91CA-23F52785DE03}" destId="{4A434DED-6DCF-3D4B-A322-42362D493369}" srcOrd="0" destOrd="0" presId="urn:microsoft.com/office/officeart/2008/layout/HexagonCluster"/>
    <dgm:cxn modelId="{D5092744-C0D5-A344-913B-BD97DD7EBC7B}" type="presParOf" srcId="{CFED351B-ABCD-B448-80EB-3C15B5184611}" destId="{AFDB68EE-5D2A-464C-8684-C2FA07771BC5}" srcOrd="5" destOrd="0" presId="urn:microsoft.com/office/officeart/2008/layout/HexagonCluster"/>
    <dgm:cxn modelId="{E1CDD799-91FE-2043-8D42-E01C68C53AF5}" type="presParOf" srcId="{AFDB68EE-5D2A-464C-8684-C2FA07771BC5}" destId="{709FB250-465C-154B-AA4D-B9192B3CB759}" srcOrd="0" destOrd="0" presId="urn:microsoft.com/office/officeart/2008/layout/HexagonCluster"/>
    <dgm:cxn modelId="{64418C43-88C1-D94C-82AE-72C9EF85F4A1}" type="presParOf" srcId="{CFED351B-ABCD-B448-80EB-3C15B5184611}" destId="{39CB4BB6-3E3A-BE4E-8183-D6194DA0D9AB}" srcOrd="6" destOrd="0" presId="urn:microsoft.com/office/officeart/2008/layout/HexagonCluster"/>
    <dgm:cxn modelId="{86069543-900F-2343-9713-98E6101DCF85}" type="presParOf" srcId="{39CB4BB6-3E3A-BE4E-8183-D6194DA0D9AB}" destId="{B33DE69F-53CB-F14E-BA10-9C30E9963658}" srcOrd="0" destOrd="0" presId="urn:microsoft.com/office/officeart/2008/layout/HexagonCluster"/>
    <dgm:cxn modelId="{8AC64B4B-E7AB-6A46-87DF-88FE716F0A8D}" type="presParOf" srcId="{CFED351B-ABCD-B448-80EB-3C15B5184611}" destId="{F2899FDA-2C1F-3240-9A4C-B94900244878}" srcOrd="7" destOrd="0" presId="urn:microsoft.com/office/officeart/2008/layout/HexagonCluster"/>
    <dgm:cxn modelId="{78A7E086-AB7B-B847-91FE-A5BB676050BC}" type="presParOf" srcId="{F2899FDA-2C1F-3240-9A4C-B94900244878}" destId="{9EB68B34-5B98-A145-82DF-0FA177F7F5FF}" srcOrd="0" destOrd="0" presId="urn:microsoft.com/office/officeart/2008/layout/HexagonCluster"/>
    <dgm:cxn modelId="{FC9C8A30-DEA9-2F49-B985-9EEC60A80547}" type="presParOf" srcId="{CFED351B-ABCD-B448-80EB-3C15B5184611}" destId="{608A713F-B241-CE44-AC45-2A0B4D8D122C}" srcOrd="8" destOrd="0" presId="urn:microsoft.com/office/officeart/2008/layout/HexagonCluster"/>
    <dgm:cxn modelId="{8ACE686E-3BCF-E540-898E-AC078A2EC5EC}" type="presParOf" srcId="{608A713F-B241-CE44-AC45-2A0B4D8D122C}" destId="{5F147FA0-D469-5743-843F-DE3FC4321885}" srcOrd="0" destOrd="0" presId="urn:microsoft.com/office/officeart/2008/layout/HexagonCluster"/>
    <dgm:cxn modelId="{0D49F5B8-1F48-7847-822A-9B5A9D85D7D8}" type="presParOf" srcId="{CFED351B-ABCD-B448-80EB-3C15B5184611}" destId="{F943DC41-349B-4E43-A607-56DDFF07AAED}" srcOrd="9" destOrd="0" presId="urn:microsoft.com/office/officeart/2008/layout/HexagonCluster"/>
    <dgm:cxn modelId="{1DD3C226-F77C-B24E-BEBA-D3771A56A444}" type="presParOf" srcId="{F943DC41-349B-4E43-A607-56DDFF07AAED}" destId="{FB1A6EFB-1CA8-4840-B91D-A0B9C275EB85}" srcOrd="0" destOrd="0" presId="urn:microsoft.com/office/officeart/2008/layout/HexagonCluster"/>
    <dgm:cxn modelId="{1E2286E4-D904-7A4F-A88E-980907D244D8}" type="presParOf" srcId="{CFED351B-ABCD-B448-80EB-3C15B5184611}" destId="{F1684EAD-40DF-5C42-BF7C-09247475DC55}" srcOrd="10" destOrd="0" presId="urn:microsoft.com/office/officeart/2008/layout/HexagonCluster"/>
    <dgm:cxn modelId="{361D7D91-DA55-0448-8FD5-38B8DD333E8A}" type="presParOf" srcId="{F1684EAD-40DF-5C42-BF7C-09247475DC55}" destId="{9B76A16A-C040-B44B-8DE7-ABC63053408A}" srcOrd="0" destOrd="0" presId="urn:microsoft.com/office/officeart/2008/layout/HexagonCluster"/>
    <dgm:cxn modelId="{E54D3DB1-E7FB-B34C-8DB2-3D7652100BC0}" type="presParOf" srcId="{CFED351B-ABCD-B448-80EB-3C15B5184611}" destId="{0C25F0F2-3009-3042-9A4C-6A5472D9CEAF}" srcOrd="11" destOrd="0" presId="urn:microsoft.com/office/officeart/2008/layout/HexagonCluster"/>
    <dgm:cxn modelId="{F305C99C-41B2-1442-8722-7D56966C60DB}" type="presParOf" srcId="{0C25F0F2-3009-3042-9A4C-6A5472D9CEAF}" destId="{49DC4EDE-D4F9-084C-BDCA-426D05598383}" srcOrd="0" destOrd="0" presId="urn:microsoft.com/office/officeart/2008/layout/HexagonCluster"/>
    <dgm:cxn modelId="{1008C216-A887-7D49-B5FE-375B5BD00519}" type="presParOf" srcId="{CFED351B-ABCD-B448-80EB-3C15B5184611}" destId="{2602D622-390C-7D4A-B4DE-C0BBC311971E}" srcOrd="12" destOrd="0" presId="urn:microsoft.com/office/officeart/2008/layout/HexagonCluster"/>
    <dgm:cxn modelId="{30A6AB11-A959-754C-BE2D-D0F79BD2C8C5}" type="presParOf" srcId="{2602D622-390C-7D4A-B4DE-C0BBC311971E}" destId="{FCD54CFF-C632-4049-98CA-05CC18C1BA74}" srcOrd="0" destOrd="0" presId="urn:microsoft.com/office/officeart/2008/layout/HexagonCluster"/>
    <dgm:cxn modelId="{43F936F8-35B2-4646-802B-F721695E9455}" type="presParOf" srcId="{CFED351B-ABCD-B448-80EB-3C15B5184611}" destId="{4C54A82A-B730-EA49-960A-8C577476923C}" srcOrd="13" destOrd="0" presId="urn:microsoft.com/office/officeart/2008/layout/HexagonCluster"/>
    <dgm:cxn modelId="{C0628F5E-BE48-6B46-BCDC-E1712BDAB1B8}" type="presParOf" srcId="{4C54A82A-B730-EA49-960A-8C577476923C}" destId="{4300061E-5946-5E45-987B-F93F0AEC5C39}" srcOrd="0" destOrd="0" presId="urn:microsoft.com/office/officeart/2008/layout/HexagonCluster"/>
    <dgm:cxn modelId="{E31E16DA-C732-4849-BDFA-664E0AAE5DFA}" type="presParOf" srcId="{CFED351B-ABCD-B448-80EB-3C15B5184611}" destId="{521048BE-3193-8C40-9578-1EF20D10B634}" srcOrd="14" destOrd="0" presId="urn:microsoft.com/office/officeart/2008/layout/HexagonCluster"/>
    <dgm:cxn modelId="{F0E0DDF1-22C6-E84A-BBED-40437BD96214}" type="presParOf" srcId="{521048BE-3193-8C40-9578-1EF20D10B634}" destId="{F5D8DCCA-39AE-534C-B09F-0D03A6FA0256}" srcOrd="0" destOrd="0" presId="urn:microsoft.com/office/officeart/2008/layout/HexagonCluster"/>
    <dgm:cxn modelId="{B91B0F52-C33E-A147-8814-D5B6376E445B}" type="presParOf" srcId="{CFED351B-ABCD-B448-80EB-3C15B5184611}" destId="{2CDB068E-69FA-B446-B287-C892035B0330}" srcOrd="15" destOrd="0" presId="urn:microsoft.com/office/officeart/2008/layout/HexagonCluster"/>
    <dgm:cxn modelId="{9245479A-E947-C640-BC8E-BB48993EAD21}" type="presParOf" srcId="{2CDB068E-69FA-B446-B287-C892035B0330}" destId="{F1F012C5-9BC8-FC41-944B-AF02380838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82806D-A39F-304F-AD99-18BF9446FAE1}" type="doc">
      <dgm:prSet loTypeId="urn:microsoft.com/office/officeart/2008/layout/HexagonCluster" loCatId="" qsTypeId="urn:microsoft.com/office/officeart/2005/8/quickstyle/simple1" qsCatId="simple" csTypeId="urn:microsoft.com/office/officeart/2005/8/colors/colorful3" csCatId="colorful" phldr="1"/>
      <dgm:spPr/>
      <dgm:t>
        <a:bodyPr/>
        <a:lstStyle/>
        <a:p>
          <a:endParaRPr lang="en-US"/>
        </a:p>
      </dgm:t>
    </dgm:pt>
    <dgm:pt modelId="{7D6B082B-4985-524C-841F-10140EFF47C4}">
      <dgm:prSet phldrT="[Text]"/>
      <dgm:spPr>
        <a:solidFill>
          <a:srgbClr val="07B050"/>
        </a:solidFill>
        <a:ln>
          <a:solidFill>
            <a:srgbClr val="07B050"/>
          </a:solidFill>
        </a:ln>
      </dgm:spPr>
      <dgm:t>
        <a:bodyPr/>
        <a:lstStyle/>
        <a:p>
          <a:r>
            <a:rPr lang="en-US"/>
            <a:t>Use</a:t>
          </a:r>
        </a:p>
      </dgm:t>
    </dgm:pt>
    <dgm:pt modelId="{C43296BB-F65E-0B4B-9751-5EFAC6B66154}" type="parTrans" cxnId="{04070916-7B66-9D40-96AE-6E6780E3D81F}">
      <dgm:prSet/>
      <dgm:spPr/>
      <dgm:t>
        <a:bodyPr/>
        <a:lstStyle/>
        <a:p>
          <a:endParaRPr lang="en-US"/>
        </a:p>
      </dgm:t>
    </dgm:pt>
    <dgm:pt modelId="{4DF7274C-F699-F74D-B867-13323FCA1D59}" type="sibTrans" cxnId="{04070916-7B66-9D40-96AE-6E6780E3D81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a:solidFill>
            <a:srgbClr val="07B050"/>
          </a:solidFill>
        </a:ln>
      </dgm:spPr>
      <dgm:t>
        <a:bodyPr/>
        <a:lstStyle/>
        <a:p>
          <a:endParaRPr lang="en-US"/>
        </a:p>
      </dgm:t>
    </dgm:pt>
    <dgm:pt modelId="{C8F11FC5-4EFB-3A45-91F5-1885A7E8478A}">
      <dgm:prSet phldrT="[Text]"/>
      <dgm:spPr>
        <a:solidFill>
          <a:schemeClr val="bg1">
            <a:lumMod val="75000"/>
          </a:schemeClr>
        </a:solidFill>
        <a:ln>
          <a:solidFill>
            <a:schemeClr val="bg1">
              <a:lumMod val="75000"/>
            </a:schemeClr>
          </a:solidFill>
        </a:ln>
      </dgm:spPr>
      <dgm:t>
        <a:bodyPr/>
        <a:lstStyle/>
        <a:p>
          <a:r>
            <a:rPr lang="en-US"/>
            <a:t>Methods</a:t>
          </a:r>
        </a:p>
      </dgm:t>
    </dgm:pt>
    <dgm:pt modelId="{1309C711-A50B-E84A-9EAF-5601FD9A88DA}" type="parTrans" cxnId="{170CABA6-2CCA-1948-BD6B-18EF03CF19E5}">
      <dgm:prSet/>
      <dgm:spPr/>
      <dgm:t>
        <a:bodyPr/>
        <a:lstStyle/>
        <a:p>
          <a:endParaRPr lang="en-US"/>
        </a:p>
      </dgm:t>
    </dgm:pt>
    <dgm:pt modelId="{5942F8D5-034F-7542-BF43-06FD8770841F}" type="sibTrans" cxnId="{170CABA6-2CCA-1948-BD6B-18EF03CF19E5}">
      <dgm:prSet/>
      <dgm:spPr>
        <a:ln>
          <a:solidFill>
            <a:schemeClr val="bg1">
              <a:lumMod val="75000"/>
            </a:schemeClr>
          </a:solidFill>
        </a:ln>
      </dgm:spPr>
      <dgm:t>
        <a:bodyPr/>
        <a:lstStyle/>
        <a:p>
          <a:endParaRPr lang="en-US"/>
        </a:p>
      </dgm:t>
    </dgm:pt>
    <dgm:pt modelId="{56CE4F57-4C8E-9340-AA6F-9C904A8E6F1A}">
      <dgm:prSet phldrT="[Text]"/>
      <dgm:spPr>
        <a:solidFill>
          <a:schemeClr val="bg1">
            <a:lumMod val="75000"/>
          </a:schemeClr>
        </a:solidFill>
        <a:ln>
          <a:solidFill>
            <a:schemeClr val="bg1">
              <a:lumMod val="75000"/>
            </a:schemeClr>
          </a:solidFill>
        </a:ln>
      </dgm:spPr>
      <dgm:t>
        <a:bodyPr/>
        <a:lstStyle/>
        <a:p>
          <a:r>
            <a:rPr lang="en-US"/>
            <a:t>Valuing </a:t>
          </a:r>
        </a:p>
      </dgm:t>
    </dgm:pt>
    <dgm:pt modelId="{B5EE3428-9780-234C-8693-8108E05A0643}" type="parTrans" cxnId="{B78B5C9E-9743-3041-A010-4A9B3C8F8DDD}">
      <dgm:prSet/>
      <dgm:spPr/>
      <dgm:t>
        <a:bodyPr/>
        <a:lstStyle/>
        <a:p>
          <a:endParaRPr lang="en-US"/>
        </a:p>
      </dgm:t>
    </dgm:pt>
    <dgm:pt modelId="{2E68BF5B-D9CB-2E41-9572-4676B42ECA6E}" type="sibTrans" cxnId="{B78B5C9E-9743-3041-A010-4A9B3C8F8DDD}">
      <dgm:prSet/>
      <dgm:spPr>
        <a:ln>
          <a:solidFill>
            <a:schemeClr val="bg1">
              <a:lumMod val="75000"/>
            </a:schemeClr>
          </a:solidFill>
        </a:ln>
      </dgm:spPr>
      <dgm:t>
        <a:bodyPr/>
        <a:lstStyle/>
        <a:p>
          <a:endParaRPr lang="en-US"/>
        </a:p>
      </dgm:t>
    </dgm:pt>
    <dgm:pt modelId="{81DFE3D8-0C6D-8942-A6CD-4EA5C46558CA}">
      <dgm:prSet phldrT="[Text]"/>
      <dgm:spPr>
        <a:solidFill>
          <a:schemeClr val="bg1">
            <a:lumMod val="75000"/>
          </a:schemeClr>
        </a:solidFill>
        <a:ln>
          <a:solidFill>
            <a:schemeClr val="bg1">
              <a:lumMod val="75000"/>
            </a:schemeClr>
          </a:solidFill>
        </a:ln>
      </dgm:spPr>
      <dgm:t>
        <a:bodyPr/>
        <a:lstStyle/>
        <a:p>
          <a:r>
            <a:rPr lang="en-US"/>
            <a:t>Social Justice</a:t>
          </a:r>
        </a:p>
      </dgm:t>
    </dgm:pt>
    <dgm:pt modelId="{747C6F5F-0960-7D49-B961-F955F4CE989A}" type="parTrans" cxnId="{B6F38748-F9B2-0443-836A-72548A6357F1}">
      <dgm:prSet/>
      <dgm:spPr/>
      <dgm:t>
        <a:bodyPr/>
        <a:lstStyle/>
        <a:p>
          <a:endParaRPr lang="en-US"/>
        </a:p>
      </dgm:t>
    </dgm:pt>
    <dgm:pt modelId="{77F8615C-950A-364E-A1D6-A7BE7938E4B2}" type="sibTrans" cxnId="{B6F38748-F9B2-0443-836A-72548A6357F1}">
      <dgm:prSet/>
      <dgm:spPr>
        <a:ln>
          <a:solidFill>
            <a:schemeClr val="bg1">
              <a:lumMod val="75000"/>
            </a:schemeClr>
          </a:solidFill>
        </a:ln>
      </dgm:spPr>
      <dgm:t>
        <a:bodyPr/>
        <a:lstStyle/>
        <a:p>
          <a:endParaRPr lang="en-US"/>
        </a:p>
      </dgm:t>
    </dgm:pt>
    <dgm:pt modelId="{CFED351B-ABCD-B448-80EB-3C15B5184611}" type="pres">
      <dgm:prSet presAssocID="{EE82806D-A39F-304F-AD99-18BF9446FAE1}" presName="Name0" presStyleCnt="0">
        <dgm:presLayoutVars>
          <dgm:chMax val="21"/>
          <dgm:chPref val="21"/>
        </dgm:presLayoutVars>
      </dgm:prSet>
      <dgm:spPr/>
    </dgm:pt>
    <dgm:pt modelId="{BE34131C-287C-584A-9441-E5CAC370280B}" type="pres">
      <dgm:prSet presAssocID="{7D6B082B-4985-524C-841F-10140EFF47C4}" presName="text1" presStyleCnt="0"/>
      <dgm:spPr/>
    </dgm:pt>
    <dgm:pt modelId="{04C2AB6A-7098-C94F-8D27-05FFADBCE526}" type="pres">
      <dgm:prSet presAssocID="{7D6B082B-4985-524C-841F-10140EFF47C4}" presName="textRepeatNode" presStyleLbl="alignNode1" presStyleIdx="0" presStyleCnt="4">
        <dgm:presLayoutVars>
          <dgm:chMax val="0"/>
          <dgm:chPref val="0"/>
          <dgm:bulletEnabled val="1"/>
        </dgm:presLayoutVars>
      </dgm:prSet>
      <dgm:spPr/>
    </dgm:pt>
    <dgm:pt modelId="{7A628607-5370-0440-8C1D-7671846BDC2F}" type="pres">
      <dgm:prSet presAssocID="{7D6B082B-4985-524C-841F-10140EFF47C4}" presName="textaccent1" presStyleCnt="0"/>
      <dgm:spPr/>
    </dgm:pt>
    <dgm:pt modelId="{0108B333-E375-4145-8C23-ACA838951792}" type="pres">
      <dgm:prSet presAssocID="{7D6B082B-4985-524C-841F-10140EFF47C4}" presName="accentRepeatNode" presStyleLbl="solidAlignAcc1" presStyleIdx="0" presStyleCnt="8"/>
      <dgm:spPr>
        <a:ln>
          <a:solidFill>
            <a:srgbClr val="07B050"/>
          </a:solidFill>
        </a:ln>
      </dgm:spPr>
    </dgm:pt>
    <dgm:pt modelId="{0E10CD88-8002-D844-8893-C925418899B6}" type="pres">
      <dgm:prSet presAssocID="{4DF7274C-F699-F74D-B867-13323FCA1D59}" presName="image1" presStyleCnt="0"/>
      <dgm:spPr/>
    </dgm:pt>
    <dgm:pt modelId="{FA4C484F-D5B3-4146-AF41-D3A3361C9923}" type="pres">
      <dgm:prSet presAssocID="{4DF7274C-F699-F74D-B867-13323FCA1D59}" presName="imageRepeatNode" presStyleLbl="alignAcc1" presStyleIdx="0" presStyleCnt="4"/>
      <dgm:spPr/>
    </dgm:pt>
    <dgm:pt modelId="{F75A9D85-A29D-5441-ADED-75D578B385AD}" type="pres">
      <dgm:prSet presAssocID="{4DF7274C-F699-F74D-B867-13323FCA1D59}" presName="imageaccent1" presStyleCnt="0"/>
      <dgm:spPr/>
    </dgm:pt>
    <dgm:pt modelId="{1E12E070-6F24-AB4D-9665-066ACE8E8B11}" type="pres">
      <dgm:prSet presAssocID="{4DF7274C-F699-F74D-B867-13323FCA1D59}" presName="accentRepeatNode" presStyleLbl="solidAlignAcc1" presStyleIdx="1" presStyleCnt="8"/>
      <dgm:spPr>
        <a:ln>
          <a:solidFill>
            <a:srgbClr val="07B050"/>
          </a:solidFill>
        </a:ln>
      </dgm:spPr>
    </dgm:pt>
    <dgm:pt modelId="{6E439639-1C50-A141-91CA-23F52785DE03}" type="pres">
      <dgm:prSet presAssocID="{C8F11FC5-4EFB-3A45-91F5-1885A7E8478A}" presName="text2" presStyleCnt="0"/>
      <dgm:spPr/>
    </dgm:pt>
    <dgm:pt modelId="{4A434DED-6DCF-3D4B-A322-42362D493369}" type="pres">
      <dgm:prSet presAssocID="{C8F11FC5-4EFB-3A45-91F5-1885A7E8478A}" presName="textRepeatNode" presStyleLbl="alignNode1" presStyleIdx="1" presStyleCnt="4">
        <dgm:presLayoutVars>
          <dgm:chMax val="0"/>
          <dgm:chPref val="0"/>
          <dgm:bulletEnabled val="1"/>
        </dgm:presLayoutVars>
      </dgm:prSet>
      <dgm:spPr/>
    </dgm:pt>
    <dgm:pt modelId="{AFDB68EE-5D2A-464C-8684-C2FA07771BC5}" type="pres">
      <dgm:prSet presAssocID="{C8F11FC5-4EFB-3A45-91F5-1885A7E8478A}" presName="textaccent2" presStyleCnt="0"/>
      <dgm:spPr/>
    </dgm:pt>
    <dgm:pt modelId="{709FB250-465C-154B-AA4D-B9192B3CB759}" type="pres">
      <dgm:prSet presAssocID="{C8F11FC5-4EFB-3A45-91F5-1885A7E8478A}" presName="accentRepeatNode" presStyleLbl="solidAlignAcc1" presStyleIdx="2" presStyleCnt="8"/>
      <dgm:spPr>
        <a:ln>
          <a:solidFill>
            <a:schemeClr val="bg1">
              <a:lumMod val="75000"/>
            </a:schemeClr>
          </a:solidFill>
        </a:ln>
      </dgm:spPr>
    </dgm:pt>
    <dgm:pt modelId="{39CB4BB6-3E3A-BE4E-8183-D6194DA0D9AB}" type="pres">
      <dgm:prSet presAssocID="{5942F8D5-034F-7542-BF43-06FD8770841F}" presName="image2" presStyleCnt="0"/>
      <dgm:spPr/>
    </dgm:pt>
    <dgm:pt modelId="{B33DE69F-53CB-F14E-BA10-9C30E9963658}" type="pres">
      <dgm:prSet presAssocID="{5942F8D5-034F-7542-BF43-06FD8770841F}" presName="imageRepeatNode" presStyleLbl="alignAcc1" presStyleIdx="1" presStyleCnt="4"/>
      <dgm:spPr/>
    </dgm:pt>
    <dgm:pt modelId="{F2899FDA-2C1F-3240-9A4C-B94900244878}" type="pres">
      <dgm:prSet presAssocID="{5942F8D5-034F-7542-BF43-06FD8770841F}" presName="imageaccent2" presStyleCnt="0"/>
      <dgm:spPr/>
    </dgm:pt>
    <dgm:pt modelId="{9EB68B34-5B98-A145-82DF-0FA177F7F5FF}" type="pres">
      <dgm:prSet presAssocID="{5942F8D5-034F-7542-BF43-06FD8770841F}" presName="accentRepeatNode" presStyleLbl="solidAlignAcc1" presStyleIdx="3" presStyleCnt="8"/>
      <dgm:spPr>
        <a:ln>
          <a:solidFill>
            <a:schemeClr val="bg1">
              <a:lumMod val="75000"/>
            </a:schemeClr>
          </a:solidFill>
        </a:ln>
      </dgm:spPr>
    </dgm:pt>
    <dgm:pt modelId="{608A713F-B241-CE44-AC45-2A0B4D8D122C}" type="pres">
      <dgm:prSet presAssocID="{56CE4F57-4C8E-9340-AA6F-9C904A8E6F1A}" presName="text3" presStyleCnt="0"/>
      <dgm:spPr/>
    </dgm:pt>
    <dgm:pt modelId="{5F147FA0-D469-5743-843F-DE3FC4321885}" type="pres">
      <dgm:prSet presAssocID="{56CE4F57-4C8E-9340-AA6F-9C904A8E6F1A}" presName="textRepeatNode" presStyleLbl="alignNode1" presStyleIdx="2" presStyleCnt="4">
        <dgm:presLayoutVars>
          <dgm:chMax val="0"/>
          <dgm:chPref val="0"/>
          <dgm:bulletEnabled val="1"/>
        </dgm:presLayoutVars>
      </dgm:prSet>
      <dgm:spPr/>
    </dgm:pt>
    <dgm:pt modelId="{F943DC41-349B-4E43-A607-56DDFF07AAED}" type="pres">
      <dgm:prSet presAssocID="{56CE4F57-4C8E-9340-AA6F-9C904A8E6F1A}" presName="textaccent3" presStyleCnt="0"/>
      <dgm:spPr/>
    </dgm:pt>
    <dgm:pt modelId="{FB1A6EFB-1CA8-4840-B91D-A0B9C275EB85}" type="pres">
      <dgm:prSet presAssocID="{56CE4F57-4C8E-9340-AA6F-9C904A8E6F1A}" presName="accentRepeatNode" presStyleLbl="solidAlignAcc1" presStyleIdx="4" presStyleCnt="8"/>
      <dgm:spPr>
        <a:ln>
          <a:solidFill>
            <a:schemeClr val="bg1">
              <a:lumMod val="75000"/>
            </a:schemeClr>
          </a:solidFill>
        </a:ln>
      </dgm:spPr>
    </dgm:pt>
    <dgm:pt modelId="{F1684EAD-40DF-5C42-BF7C-09247475DC55}" type="pres">
      <dgm:prSet presAssocID="{2E68BF5B-D9CB-2E41-9572-4676B42ECA6E}" presName="image3" presStyleCnt="0"/>
      <dgm:spPr/>
    </dgm:pt>
    <dgm:pt modelId="{9B76A16A-C040-B44B-8DE7-ABC63053408A}" type="pres">
      <dgm:prSet presAssocID="{2E68BF5B-D9CB-2E41-9572-4676B42ECA6E}" presName="imageRepeatNode" presStyleLbl="alignAcc1" presStyleIdx="2" presStyleCnt="4"/>
      <dgm:spPr/>
    </dgm:pt>
    <dgm:pt modelId="{0C25F0F2-3009-3042-9A4C-6A5472D9CEAF}" type="pres">
      <dgm:prSet presAssocID="{2E68BF5B-D9CB-2E41-9572-4676B42ECA6E}" presName="imageaccent3" presStyleCnt="0"/>
      <dgm:spPr/>
    </dgm:pt>
    <dgm:pt modelId="{49DC4EDE-D4F9-084C-BDCA-426D05598383}" type="pres">
      <dgm:prSet presAssocID="{2E68BF5B-D9CB-2E41-9572-4676B42ECA6E}" presName="accentRepeatNode" presStyleLbl="solidAlignAcc1" presStyleIdx="5" presStyleCnt="8"/>
      <dgm:spPr>
        <a:ln>
          <a:solidFill>
            <a:schemeClr val="bg1">
              <a:lumMod val="75000"/>
            </a:schemeClr>
          </a:solidFill>
        </a:ln>
      </dgm:spPr>
    </dgm:pt>
    <dgm:pt modelId="{2602D622-390C-7D4A-B4DE-C0BBC311971E}" type="pres">
      <dgm:prSet presAssocID="{81DFE3D8-0C6D-8942-A6CD-4EA5C46558CA}" presName="text4" presStyleCnt="0"/>
      <dgm:spPr/>
    </dgm:pt>
    <dgm:pt modelId="{FCD54CFF-C632-4049-98CA-05CC18C1BA74}" type="pres">
      <dgm:prSet presAssocID="{81DFE3D8-0C6D-8942-A6CD-4EA5C46558CA}" presName="textRepeatNode" presStyleLbl="alignNode1" presStyleIdx="3" presStyleCnt="4">
        <dgm:presLayoutVars>
          <dgm:chMax val="0"/>
          <dgm:chPref val="0"/>
          <dgm:bulletEnabled val="1"/>
        </dgm:presLayoutVars>
      </dgm:prSet>
      <dgm:spPr/>
    </dgm:pt>
    <dgm:pt modelId="{4C54A82A-B730-EA49-960A-8C577476923C}" type="pres">
      <dgm:prSet presAssocID="{81DFE3D8-0C6D-8942-A6CD-4EA5C46558CA}" presName="textaccent4" presStyleCnt="0"/>
      <dgm:spPr/>
    </dgm:pt>
    <dgm:pt modelId="{4300061E-5946-5E45-987B-F93F0AEC5C39}" type="pres">
      <dgm:prSet presAssocID="{81DFE3D8-0C6D-8942-A6CD-4EA5C46558CA}" presName="accentRepeatNode" presStyleLbl="solidAlignAcc1" presStyleIdx="6" presStyleCnt="8"/>
      <dgm:spPr>
        <a:ln>
          <a:solidFill>
            <a:schemeClr val="bg1">
              <a:lumMod val="75000"/>
            </a:schemeClr>
          </a:solidFill>
        </a:ln>
      </dgm:spPr>
    </dgm:pt>
    <dgm:pt modelId="{521048BE-3193-8C40-9578-1EF20D10B634}" type="pres">
      <dgm:prSet presAssocID="{77F8615C-950A-364E-A1D6-A7BE7938E4B2}" presName="image4" presStyleCnt="0"/>
      <dgm:spPr/>
    </dgm:pt>
    <dgm:pt modelId="{F5D8DCCA-39AE-534C-B09F-0D03A6FA0256}" type="pres">
      <dgm:prSet presAssocID="{77F8615C-950A-364E-A1D6-A7BE7938E4B2}" presName="imageRepeatNode" presStyleLbl="alignAcc1" presStyleIdx="3" presStyleCnt="4"/>
      <dgm:spPr/>
    </dgm:pt>
    <dgm:pt modelId="{2CDB068E-69FA-B446-B287-C892035B0330}" type="pres">
      <dgm:prSet presAssocID="{77F8615C-950A-364E-A1D6-A7BE7938E4B2}" presName="imageaccent4" presStyleCnt="0"/>
      <dgm:spPr/>
    </dgm:pt>
    <dgm:pt modelId="{F1F012C5-9BC8-FC41-944B-AF0238083811}" type="pres">
      <dgm:prSet presAssocID="{77F8615C-950A-364E-A1D6-A7BE7938E4B2}" presName="accentRepeatNode" presStyleLbl="solidAlignAcc1" presStyleIdx="7" presStyleCnt="8"/>
      <dgm:spPr>
        <a:ln>
          <a:solidFill>
            <a:schemeClr val="bg1">
              <a:lumMod val="75000"/>
            </a:schemeClr>
          </a:solidFill>
        </a:ln>
      </dgm:spPr>
    </dgm:pt>
  </dgm:ptLst>
  <dgm:cxnLst>
    <dgm:cxn modelId="{04070916-7B66-9D40-96AE-6E6780E3D81F}" srcId="{EE82806D-A39F-304F-AD99-18BF9446FAE1}" destId="{7D6B082B-4985-524C-841F-10140EFF47C4}" srcOrd="0" destOrd="0" parTransId="{C43296BB-F65E-0B4B-9751-5EFAC6B66154}" sibTransId="{4DF7274C-F699-F74D-B867-13323FCA1D59}"/>
    <dgm:cxn modelId="{F2CE0B17-4EEB-934D-9146-441894F0D3E8}" type="presOf" srcId="{56CE4F57-4C8E-9340-AA6F-9C904A8E6F1A}" destId="{5F147FA0-D469-5743-843F-DE3FC4321885}" srcOrd="0" destOrd="0" presId="urn:microsoft.com/office/officeart/2008/layout/HexagonCluster"/>
    <dgm:cxn modelId="{F4D86128-71C0-D04F-88D8-310BA4CAE06B}" type="presOf" srcId="{2E68BF5B-D9CB-2E41-9572-4676B42ECA6E}" destId="{9B76A16A-C040-B44B-8DE7-ABC63053408A}" srcOrd="0" destOrd="0" presId="urn:microsoft.com/office/officeart/2008/layout/HexagonCluster"/>
    <dgm:cxn modelId="{57F46331-254B-B748-A04E-90015097FB86}" type="presOf" srcId="{77F8615C-950A-364E-A1D6-A7BE7938E4B2}" destId="{F5D8DCCA-39AE-534C-B09F-0D03A6FA0256}" srcOrd="0" destOrd="0" presId="urn:microsoft.com/office/officeart/2008/layout/HexagonCluster"/>
    <dgm:cxn modelId="{B6F38748-F9B2-0443-836A-72548A6357F1}" srcId="{EE82806D-A39F-304F-AD99-18BF9446FAE1}" destId="{81DFE3D8-0C6D-8942-A6CD-4EA5C46558CA}" srcOrd="3" destOrd="0" parTransId="{747C6F5F-0960-7D49-B961-F955F4CE989A}" sibTransId="{77F8615C-950A-364E-A1D6-A7BE7938E4B2}"/>
    <dgm:cxn modelId="{B4F4C454-726C-0047-A53F-C81CF8AC638E}" type="presOf" srcId="{5942F8D5-034F-7542-BF43-06FD8770841F}" destId="{B33DE69F-53CB-F14E-BA10-9C30E9963658}" srcOrd="0" destOrd="0" presId="urn:microsoft.com/office/officeart/2008/layout/HexagonCluster"/>
    <dgm:cxn modelId="{541A145D-13B7-AF42-B9B5-3A5F677BBF58}" type="presOf" srcId="{C8F11FC5-4EFB-3A45-91F5-1885A7E8478A}" destId="{4A434DED-6DCF-3D4B-A322-42362D493369}" srcOrd="0" destOrd="0" presId="urn:microsoft.com/office/officeart/2008/layout/HexagonCluster"/>
    <dgm:cxn modelId="{9DFFE06F-8B97-BE45-8B53-08DB4A420F57}" type="presOf" srcId="{7D6B082B-4985-524C-841F-10140EFF47C4}" destId="{04C2AB6A-7098-C94F-8D27-05FFADBCE526}" srcOrd="0" destOrd="0" presId="urn:microsoft.com/office/officeart/2008/layout/HexagonCluster"/>
    <dgm:cxn modelId="{B78B5C9E-9743-3041-A010-4A9B3C8F8DDD}" srcId="{EE82806D-A39F-304F-AD99-18BF9446FAE1}" destId="{56CE4F57-4C8E-9340-AA6F-9C904A8E6F1A}" srcOrd="2" destOrd="0" parTransId="{B5EE3428-9780-234C-8693-8108E05A0643}" sibTransId="{2E68BF5B-D9CB-2E41-9572-4676B42ECA6E}"/>
    <dgm:cxn modelId="{170CABA6-2CCA-1948-BD6B-18EF03CF19E5}" srcId="{EE82806D-A39F-304F-AD99-18BF9446FAE1}" destId="{C8F11FC5-4EFB-3A45-91F5-1885A7E8478A}" srcOrd="1" destOrd="0" parTransId="{1309C711-A50B-E84A-9EAF-5601FD9A88DA}" sibTransId="{5942F8D5-034F-7542-BF43-06FD8770841F}"/>
    <dgm:cxn modelId="{D1D590B8-E76D-CE44-A53C-12532FC15BFA}" type="presOf" srcId="{EE82806D-A39F-304F-AD99-18BF9446FAE1}" destId="{CFED351B-ABCD-B448-80EB-3C15B5184611}" srcOrd="0" destOrd="0" presId="urn:microsoft.com/office/officeart/2008/layout/HexagonCluster"/>
    <dgm:cxn modelId="{DF90D3BD-C64C-4245-B753-0C62B1491DD3}" type="presOf" srcId="{81DFE3D8-0C6D-8942-A6CD-4EA5C46558CA}" destId="{FCD54CFF-C632-4049-98CA-05CC18C1BA74}" srcOrd="0" destOrd="0" presId="urn:microsoft.com/office/officeart/2008/layout/HexagonCluster"/>
    <dgm:cxn modelId="{6D8BA2C8-C869-CE46-8BA9-6B354ADAE293}" type="presOf" srcId="{4DF7274C-F699-F74D-B867-13323FCA1D59}" destId="{FA4C484F-D5B3-4146-AF41-D3A3361C9923}" srcOrd="0" destOrd="0" presId="urn:microsoft.com/office/officeart/2008/layout/HexagonCluster"/>
    <dgm:cxn modelId="{7D3D012D-545D-4F4D-ABC4-172BB927A10A}" type="presParOf" srcId="{CFED351B-ABCD-B448-80EB-3C15B5184611}" destId="{BE34131C-287C-584A-9441-E5CAC370280B}" srcOrd="0" destOrd="0" presId="urn:microsoft.com/office/officeart/2008/layout/HexagonCluster"/>
    <dgm:cxn modelId="{05A55770-82D7-6640-AE5B-FF051978B8EF}" type="presParOf" srcId="{BE34131C-287C-584A-9441-E5CAC370280B}" destId="{04C2AB6A-7098-C94F-8D27-05FFADBCE526}" srcOrd="0" destOrd="0" presId="urn:microsoft.com/office/officeart/2008/layout/HexagonCluster"/>
    <dgm:cxn modelId="{641B84DD-F3C8-0F4F-A926-8C823DCD63B7}" type="presParOf" srcId="{CFED351B-ABCD-B448-80EB-3C15B5184611}" destId="{7A628607-5370-0440-8C1D-7671846BDC2F}" srcOrd="1" destOrd="0" presId="urn:microsoft.com/office/officeart/2008/layout/HexagonCluster"/>
    <dgm:cxn modelId="{205CE8EF-C659-874F-8946-7C28D1747D9C}" type="presParOf" srcId="{7A628607-5370-0440-8C1D-7671846BDC2F}" destId="{0108B333-E375-4145-8C23-ACA838951792}" srcOrd="0" destOrd="0" presId="urn:microsoft.com/office/officeart/2008/layout/HexagonCluster"/>
    <dgm:cxn modelId="{4EEE33BC-652B-5947-B724-865B949A4247}" type="presParOf" srcId="{CFED351B-ABCD-B448-80EB-3C15B5184611}" destId="{0E10CD88-8002-D844-8893-C925418899B6}" srcOrd="2" destOrd="0" presId="urn:microsoft.com/office/officeart/2008/layout/HexagonCluster"/>
    <dgm:cxn modelId="{CCCD9095-5D9C-6845-8A2E-3E7604412733}" type="presParOf" srcId="{0E10CD88-8002-D844-8893-C925418899B6}" destId="{FA4C484F-D5B3-4146-AF41-D3A3361C9923}" srcOrd="0" destOrd="0" presId="urn:microsoft.com/office/officeart/2008/layout/HexagonCluster"/>
    <dgm:cxn modelId="{2A3B7B7A-491E-994F-AF1F-B2B9B78B2C40}" type="presParOf" srcId="{CFED351B-ABCD-B448-80EB-3C15B5184611}" destId="{F75A9D85-A29D-5441-ADED-75D578B385AD}" srcOrd="3" destOrd="0" presId="urn:microsoft.com/office/officeart/2008/layout/HexagonCluster"/>
    <dgm:cxn modelId="{62E8EB93-F226-6844-9DAE-37C50BFB0694}" type="presParOf" srcId="{F75A9D85-A29D-5441-ADED-75D578B385AD}" destId="{1E12E070-6F24-AB4D-9665-066ACE8E8B11}" srcOrd="0" destOrd="0" presId="urn:microsoft.com/office/officeart/2008/layout/HexagonCluster"/>
    <dgm:cxn modelId="{7C764B55-7773-9344-A9CD-0799702F58E4}" type="presParOf" srcId="{CFED351B-ABCD-B448-80EB-3C15B5184611}" destId="{6E439639-1C50-A141-91CA-23F52785DE03}" srcOrd="4" destOrd="0" presId="urn:microsoft.com/office/officeart/2008/layout/HexagonCluster"/>
    <dgm:cxn modelId="{24F76D91-5399-6447-88BE-D87C034684FE}" type="presParOf" srcId="{6E439639-1C50-A141-91CA-23F52785DE03}" destId="{4A434DED-6DCF-3D4B-A322-42362D493369}" srcOrd="0" destOrd="0" presId="urn:microsoft.com/office/officeart/2008/layout/HexagonCluster"/>
    <dgm:cxn modelId="{D5092744-C0D5-A344-913B-BD97DD7EBC7B}" type="presParOf" srcId="{CFED351B-ABCD-B448-80EB-3C15B5184611}" destId="{AFDB68EE-5D2A-464C-8684-C2FA07771BC5}" srcOrd="5" destOrd="0" presId="urn:microsoft.com/office/officeart/2008/layout/HexagonCluster"/>
    <dgm:cxn modelId="{E1CDD799-91FE-2043-8D42-E01C68C53AF5}" type="presParOf" srcId="{AFDB68EE-5D2A-464C-8684-C2FA07771BC5}" destId="{709FB250-465C-154B-AA4D-B9192B3CB759}" srcOrd="0" destOrd="0" presId="urn:microsoft.com/office/officeart/2008/layout/HexagonCluster"/>
    <dgm:cxn modelId="{64418C43-88C1-D94C-82AE-72C9EF85F4A1}" type="presParOf" srcId="{CFED351B-ABCD-B448-80EB-3C15B5184611}" destId="{39CB4BB6-3E3A-BE4E-8183-D6194DA0D9AB}" srcOrd="6" destOrd="0" presId="urn:microsoft.com/office/officeart/2008/layout/HexagonCluster"/>
    <dgm:cxn modelId="{86069543-900F-2343-9713-98E6101DCF85}" type="presParOf" srcId="{39CB4BB6-3E3A-BE4E-8183-D6194DA0D9AB}" destId="{B33DE69F-53CB-F14E-BA10-9C30E9963658}" srcOrd="0" destOrd="0" presId="urn:microsoft.com/office/officeart/2008/layout/HexagonCluster"/>
    <dgm:cxn modelId="{8AC64B4B-E7AB-6A46-87DF-88FE716F0A8D}" type="presParOf" srcId="{CFED351B-ABCD-B448-80EB-3C15B5184611}" destId="{F2899FDA-2C1F-3240-9A4C-B94900244878}" srcOrd="7" destOrd="0" presId="urn:microsoft.com/office/officeart/2008/layout/HexagonCluster"/>
    <dgm:cxn modelId="{78A7E086-AB7B-B847-91FE-A5BB676050BC}" type="presParOf" srcId="{F2899FDA-2C1F-3240-9A4C-B94900244878}" destId="{9EB68B34-5B98-A145-82DF-0FA177F7F5FF}" srcOrd="0" destOrd="0" presId="urn:microsoft.com/office/officeart/2008/layout/HexagonCluster"/>
    <dgm:cxn modelId="{FC9C8A30-DEA9-2F49-B985-9EEC60A80547}" type="presParOf" srcId="{CFED351B-ABCD-B448-80EB-3C15B5184611}" destId="{608A713F-B241-CE44-AC45-2A0B4D8D122C}" srcOrd="8" destOrd="0" presId="urn:microsoft.com/office/officeart/2008/layout/HexagonCluster"/>
    <dgm:cxn modelId="{8ACE686E-3BCF-E540-898E-AC078A2EC5EC}" type="presParOf" srcId="{608A713F-B241-CE44-AC45-2A0B4D8D122C}" destId="{5F147FA0-D469-5743-843F-DE3FC4321885}" srcOrd="0" destOrd="0" presId="urn:microsoft.com/office/officeart/2008/layout/HexagonCluster"/>
    <dgm:cxn modelId="{0D49F5B8-1F48-7847-822A-9B5A9D85D7D8}" type="presParOf" srcId="{CFED351B-ABCD-B448-80EB-3C15B5184611}" destId="{F943DC41-349B-4E43-A607-56DDFF07AAED}" srcOrd="9" destOrd="0" presId="urn:microsoft.com/office/officeart/2008/layout/HexagonCluster"/>
    <dgm:cxn modelId="{1DD3C226-F77C-B24E-BEBA-D3771A56A444}" type="presParOf" srcId="{F943DC41-349B-4E43-A607-56DDFF07AAED}" destId="{FB1A6EFB-1CA8-4840-B91D-A0B9C275EB85}" srcOrd="0" destOrd="0" presId="urn:microsoft.com/office/officeart/2008/layout/HexagonCluster"/>
    <dgm:cxn modelId="{1E2286E4-D904-7A4F-A88E-980907D244D8}" type="presParOf" srcId="{CFED351B-ABCD-B448-80EB-3C15B5184611}" destId="{F1684EAD-40DF-5C42-BF7C-09247475DC55}" srcOrd="10" destOrd="0" presId="urn:microsoft.com/office/officeart/2008/layout/HexagonCluster"/>
    <dgm:cxn modelId="{361D7D91-DA55-0448-8FD5-38B8DD333E8A}" type="presParOf" srcId="{F1684EAD-40DF-5C42-BF7C-09247475DC55}" destId="{9B76A16A-C040-B44B-8DE7-ABC63053408A}" srcOrd="0" destOrd="0" presId="urn:microsoft.com/office/officeart/2008/layout/HexagonCluster"/>
    <dgm:cxn modelId="{E54D3DB1-E7FB-B34C-8DB2-3D7652100BC0}" type="presParOf" srcId="{CFED351B-ABCD-B448-80EB-3C15B5184611}" destId="{0C25F0F2-3009-3042-9A4C-6A5472D9CEAF}" srcOrd="11" destOrd="0" presId="urn:microsoft.com/office/officeart/2008/layout/HexagonCluster"/>
    <dgm:cxn modelId="{F305C99C-41B2-1442-8722-7D56966C60DB}" type="presParOf" srcId="{0C25F0F2-3009-3042-9A4C-6A5472D9CEAF}" destId="{49DC4EDE-D4F9-084C-BDCA-426D05598383}" srcOrd="0" destOrd="0" presId="urn:microsoft.com/office/officeart/2008/layout/HexagonCluster"/>
    <dgm:cxn modelId="{1008C216-A887-7D49-B5FE-375B5BD00519}" type="presParOf" srcId="{CFED351B-ABCD-B448-80EB-3C15B5184611}" destId="{2602D622-390C-7D4A-B4DE-C0BBC311971E}" srcOrd="12" destOrd="0" presId="urn:microsoft.com/office/officeart/2008/layout/HexagonCluster"/>
    <dgm:cxn modelId="{30A6AB11-A959-754C-BE2D-D0F79BD2C8C5}" type="presParOf" srcId="{2602D622-390C-7D4A-B4DE-C0BBC311971E}" destId="{FCD54CFF-C632-4049-98CA-05CC18C1BA74}" srcOrd="0" destOrd="0" presId="urn:microsoft.com/office/officeart/2008/layout/HexagonCluster"/>
    <dgm:cxn modelId="{43F936F8-35B2-4646-802B-F721695E9455}" type="presParOf" srcId="{CFED351B-ABCD-B448-80EB-3C15B5184611}" destId="{4C54A82A-B730-EA49-960A-8C577476923C}" srcOrd="13" destOrd="0" presId="urn:microsoft.com/office/officeart/2008/layout/HexagonCluster"/>
    <dgm:cxn modelId="{C0628F5E-BE48-6B46-BCDC-E1712BDAB1B8}" type="presParOf" srcId="{4C54A82A-B730-EA49-960A-8C577476923C}" destId="{4300061E-5946-5E45-987B-F93F0AEC5C39}" srcOrd="0" destOrd="0" presId="urn:microsoft.com/office/officeart/2008/layout/HexagonCluster"/>
    <dgm:cxn modelId="{E31E16DA-C732-4849-BDFA-664E0AAE5DFA}" type="presParOf" srcId="{CFED351B-ABCD-B448-80EB-3C15B5184611}" destId="{521048BE-3193-8C40-9578-1EF20D10B634}" srcOrd="14" destOrd="0" presId="urn:microsoft.com/office/officeart/2008/layout/HexagonCluster"/>
    <dgm:cxn modelId="{F0E0DDF1-22C6-E84A-BBED-40437BD96214}" type="presParOf" srcId="{521048BE-3193-8C40-9578-1EF20D10B634}" destId="{F5D8DCCA-39AE-534C-B09F-0D03A6FA0256}" srcOrd="0" destOrd="0" presId="urn:microsoft.com/office/officeart/2008/layout/HexagonCluster"/>
    <dgm:cxn modelId="{B91B0F52-C33E-A147-8814-D5B6376E445B}" type="presParOf" srcId="{CFED351B-ABCD-B448-80EB-3C15B5184611}" destId="{2CDB068E-69FA-B446-B287-C892035B0330}" srcOrd="15" destOrd="0" presId="urn:microsoft.com/office/officeart/2008/layout/HexagonCluster"/>
    <dgm:cxn modelId="{9245479A-E947-C640-BC8E-BB48993EAD21}" type="presParOf" srcId="{2CDB068E-69FA-B446-B287-C892035B0330}" destId="{F1F012C5-9BC8-FC41-944B-AF023808381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E82806D-A39F-304F-AD99-18BF9446FAE1}" type="doc">
      <dgm:prSet loTypeId="urn:microsoft.com/office/officeart/2008/layout/HexagonCluster" loCatId="" qsTypeId="urn:microsoft.com/office/officeart/2005/8/quickstyle/simple1" qsCatId="simple" csTypeId="urn:microsoft.com/office/officeart/2005/8/colors/colorful3" csCatId="colorful" phldr="1"/>
      <dgm:spPr/>
      <dgm:t>
        <a:bodyPr/>
        <a:lstStyle/>
        <a:p>
          <a:endParaRPr lang="en-US"/>
        </a:p>
      </dgm:t>
    </dgm:pt>
    <dgm:pt modelId="{C8F11FC5-4EFB-3A45-91F5-1885A7E8478A}">
      <dgm:prSet phldrT="[Text]" custT="1"/>
      <dgm:spPr>
        <a:solidFill>
          <a:srgbClr val="07B050"/>
        </a:solidFill>
        <a:ln>
          <a:solidFill>
            <a:srgbClr val="07B050"/>
          </a:solidFill>
        </a:ln>
      </dgm:spPr>
      <dgm:t>
        <a:bodyPr/>
        <a:lstStyle/>
        <a:p>
          <a:r>
            <a:rPr lang="en-US" sz="2400"/>
            <a:t>Use</a:t>
          </a:r>
        </a:p>
      </dgm:t>
    </dgm:pt>
    <dgm:pt modelId="{1309C711-A50B-E84A-9EAF-5601FD9A88DA}" type="parTrans" cxnId="{170CABA6-2CCA-1948-BD6B-18EF03CF19E5}">
      <dgm:prSet/>
      <dgm:spPr/>
      <dgm:t>
        <a:bodyPr/>
        <a:lstStyle/>
        <a:p>
          <a:endParaRPr lang="en-US"/>
        </a:p>
      </dgm:t>
    </dgm:pt>
    <dgm:pt modelId="{5942F8D5-034F-7542-BF43-06FD8770841F}" type="sibTrans" cxnId="{170CABA6-2CCA-1948-BD6B-18EF03CF19E5}">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a:solidFill>
            <a:srgbClr val="07B050"/>
          </a:solidFill>
        </a:ln>
      </dgm:spPr>
      <dgm:t>
        <a:bodyPr/>
        <a:lstStyle/>
        <a:p>
          <a:endParaRPr lang="en-US"/>
        </a:p>
      </dgm:t>
    </dgm:pt>
    <dgm:pt modelId="{CFED351B-ABCD-B448-80EB-3C15B5184611}" type="pres">
      <dgm:prSet presAssocID="{EE82806D-A39F-304F-AD99-18BF9446FAE1}" presName="Name0" presStyleCnt="0">
        <dgm:presLayoutVars>
          <dgm:chMax val="21"/>
          <dgm:chPref val="21"/>
        </dgm:presLayoutVars>
      </dgm:prSet>
      <dgm:spPr/>
    </dgm:pt>
    <dgm:pt modelId="{94265B19-E272-AD4F-A44F-A6D72A4DE464}" type="pres">
      <dgm:prSet presAssocID="{C8F11FC5-4EFB-3A45-91F5-1885A7E8478A}" presName="text1" presStyleCnt="0"/>
      <dgm:spPr/>
    </dgm:pt>
    <dgm:pt modelId="{4A434DED-6DCF-3D4B-A322-42362D493369}" type="pres">
      <dgm:prSet presAssocID="{C8F11FC5-4EFB-3A45-91F5-1885A7E8478A}" presName="textRepeatNode" presStyleLbl="alignNode1" presStyleIdx="0" presStyleCnt="1">
        <dgm:presLayoutVars>
          <dgm:chMax val="0"/>
          <dgm:chPref val="0"/>
          <dgm:bulletEnabled val="1"/>
        </dgm:presLayoutVars>
      </dgm:prSet>
      <dgm:spPr/>
    </dgm:pt>
    <dgm:pt modelId="{220E73C0-4A6C-504F-B690-DF46B041E198}" type="pres">
      <dgm:prSet presAssocID="{C8F11FC5-4EFB-3A45-91F5-1885A7E8478A}" presName="textaccent1" presStyleCnt="0"/>
      <dgm:spPr/>
    </dgm:pt>
    <dgm:pt modelId="{709FB250-465C-154B-AA4D-B9192B3CB759}" type="pres">
      <dgm:prSet presAssocID="{C8F11FC5-4EFB-3A45-91F5-1885A7E8478A}" presName="accentRepeatNode" presStyleLbl="solidAlignAcc1" presStyleIdx="0" presStyleCnt="2"/>
      <dgm:spPr>
        <a:ln>
          <a:solidFill>
            <a:srgbClr val="07B050"/>
          </a:solidFill>
        </a:ln>
      </dgm:spPr>
    </dgm:pt>
    <dgm:pt modelId="{F8544322-7DFA-1140-9A88-A12BB86F065F}" type="pres">
      <dgm:prSet presAssocID="{5942F8D5-034F-7542-BF43-06FD8770841F}" presName="image1" presStyleCnt="0"/>
      <dgm:spPr/>
    </dgm:pt>
    <dgm:pt modelId="{B33DE69F-53CB-F14E-BA10-9C30E9963658}" type="pres">
      <dgm:prSet presAssocID="{5942F8D5-034F-7542-BF43-06FD8770841F}" presName="imageRepeatNode" presStyleLbl="alignAcc1" presStyleIdx="0" presStyleCnt="1"/>
      <dgm:spPr/>
    </dgm:pt>
    <dgm:pt modelId="{A2B60C4A-0395-4446-A439-42A45B634901}" type="pres">
      <dgm:prSet presAssocID="{5942F8D5-034F-7542-BF43-06FD8770841F}" presName="imageaccent1" presStyleCnt="0"/>
      <dgm:spPr/>
    </dgm:pt>
    <dgm:pt modelId="{9EB68B34-5B98-A145-82DF-0FA177F7F5FF}" type="pres">
      <dgm:prSet presAssocID="{5942F8D5-034F-7542-BF43-06FD8770841F}" presName="accentRepeatNode" presStyleLbl="solidAlignAcc1" presStyleIdx="1" presStyleCnt="2"/>
      <dgm:spPr>
        <a:ln>
          <a:solidFill>
            <a:srgbClr val="07B050"/>
          </a:solidFill>
        </a:ln>
      </dgm:spPr>
    </dgm:pt>
  </dgm:ptLst>
  <dgm:cxnLst>
    <dgm:cxn modelId="{2904887E-AF26-BF4E-8286-EFF7B85AD99A}" type="presOf" srcId="{5942F8D5-034F-7542-BF43-06FD8770841F}" destId="{B33DE69F-53CB-F14E-BA10-9C30E9963658}" srcOrd="0" destOrd="0" presId="urn:microsoft.com/office/officeart/2008/layout/HexagonCluster"/>
    <dgm:cxn modelId="{170CABA6-2CCA-1948-BD6B-18EF03CF19E5}" srcId="{EE82806D-A39F-304F-AD99-18BF9446FAE1}" destId="{C8F11FC5-4EFB-3A45-91F5-1885A7E8478A}" srcOrd="0" destOrd="0" parTransId="{1309C711-A50B-E84A-9EAF-5601FD9A88DA}" sibTransId="{5942F8D5-034F-7542-BF43-06FD8770841F}"/>
    <dgm:cxn modelId="{D1D590B8-E76D-CE44-A53C-12532FC15BFA}" type="presOf" srcId="{EE82806D-A39F-304F-AD99-18BF9446FAE1}" destId="{CFED351B-ABCD-B448-80EB-3C15B5184611}" srcOrd="0" destOrd="0" presId="urn:microsoft.com/office/officeart/2008/layout/HexagonCluster"/>
    <dgm:cxn modelId="{0E3ED0D5-100F-D746-ABBE-59DBD6C5290F}" type="presOf" srcId="{C8F11FC5-4EFB-3A45-91F5-1885A7E8478A}" destId="{4A434DED-6DCF-3D4B-A322-42362D493369}" srcOrd="0" destOrd="0" presId="urn:microsoft.com/office/officeart/2008/layout/HexagonCluster"/>
    <dgm:cxn modelId="{6D52E26C-F59D-2B4D-A4A0-C88EC37BBD53}" type="presParOf" srcId="{CFED351B-ABCD-B448-80EB-3C15B5184611}" destId="{94265B19-E272-AD4F-A44F-A6D72A4DE464}" srcOrd="0" destOrd="0" presId="urn:microsoft.com/office/officeart/2008/layout/HexagonCluster"/>
    <dgm:cxn modelId="{9D751B78-6F36-F24E-9499-75FC66C9AB3B}" type="presParOf" srcId="{94265B19-E272-AD4F-A44F-A6D72A4DE464}" destId="{4A434DED-6DCF-3D4B-A322-42362D493369}" srcOrd="0" destOrd="0" presId="urn:microsoft.com/office/officeart/2008/layout/HexagonCluster"/>
    <dgm:cxn modelId="{0E7F64DA-2864-EE44-8FCE-B214EF3A4DBA}" type="presParOf" srcId="{CFED351B-ABCD-B448-80EB-3C15B5184611}" destId="{220E73C0-4A6C-504F-B690-DF46B041E198}" srcOrd="1" destOrd="0" presId="urn:microsoft.com/office/officeart/2008/layout/HexagonCluster"/>
    <dgm:cxn modelId="{E8C61F34-D9F2-EF41-B7DD-0A49B1D3A769}" type="presParOf" srcId="{220E73C0-4A6C-504F-B690-DF46B041E198}" destId="{709FB250-465C-154B-AA4D-B9192B3CB759}" srcOrd="0" destOrd="0" presId="urn:microsoft.com/office/officeart/2008/layout/HexagonCluster"/>
    <dgm:cxn modelId="{07B69E47-6B23-B343-8FEE-1A40B97F9B58}" type="presParOf" srcId="{CFED351B-ABCD-B448-80EB-3C15B5184611}" destId="{F8544322-7DFA-1140-9A88-A12BB86F065F}" srcOrd="2" destOrd="0" presId="urn:microsoft.com/office/officeart/2008/layout/HexagonCluster"/>
    <dgm:cxn modelId="{436A7669-2D1B-FD43-B761-EE8018D5797D}" type="presParOf" srcId="{F8544322-7DFA-1140-9A88-A12BB86F065F}" destId="{B33DE69F-53CB-F14E-BA10-9C30E9963658}" srcOrd="0" destOrd="0" presId="urn:microsoft.com/office/officeart/2008/layout/HexagonCluster"/>
    <dgm:cxn modelId="{DB6E327F-99F5-3841-A94E-2AE3A49969BB}" type="presParOf" srcId="{CFED351B-ABCD-B448-80EB-3C15B5184611}" destId="{A2B60C4A-0395-4446-A439-42A45B634901}" srcOrd="3" destOrd="0" presId="urn:microsoft.com/office/officeart/2008/layout/HexagonCluster"/>
    <dgm:cxn modelId="{02D85052-D705-A648-B2AC-B39DEDB8CC97}" type="presParOf" srcId="{A2B60C4A-0395-4446-A439-42A45B634901}" destId="{9EB68B34-5B98-A145-82DF-0FA177F7F5F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AB6A-7098-C94F-8D27-05FFADBCE526}">
      <dsp:nvSpPr>
        <dsp:cNvPr id="0" name=""/>
        <dsp:cNvSpPr/>
      </dsp:nvSpPr>
      <dsp:spPr>
        <a:xfrm>
          <a:off x="1561712" y="3029728"/>
          <a:ext cx="1839692" cy="1579163"/>
        </a:xfrm>
        <a:prstGeom prst="hexagon">
          <a:avLst>
            <a:gd name="adj" fmla="val 25000"/>
            <a:gd name="vf" fmla="val 115470"/>
          </a:avLst>
        </a:prstGeom>
        <a:solidFill>
          <a:srgbClr val="07B050"/>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Use</a:t>
          </a:r>
        </a:p>
      </dsp:txBody>
      <dsp:txXfrm>
        <a:off x="1846617" y="3274286"/>
        <a:ext cx="1269882" cy="1090047"/>
      </dsp:txXfrm>
    </dsp:sp>
    <dsp:sp modelId="{0108B333-E375-4145-8C23-ACA838951792}">
      <dsp:nvSpPr>
        <dsp:cNvPr id="0" name=""/>
        <dsp:cNvSpPr/>
      </dsp:nvSpPr>
      <dsp:spPr>
        <a:xfrm>
          <a:off x="1619253" y="3727547"/>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FA4C484F-D5B3-4146-AF41-D3A3361C9923}">
      <dsp:nvSpPr>
        <dsp:cNvPr id="0" name=""/>
        <dsp:cNvSpPr/>
      </dsp:nvSpPr>
      <dsp:spPr>
        <a:xfrm>
          <a:off x="0" y="2171324"/>
          <a:ext cx="1839692" cy="1579163"/>
        </a:xfrm>
        <a:prstGeom prst="hexagon">
          <a:avLst>
            <a:gd name="adj" fmla="val 25000"/>
            <a:gd name="vf" fmla="val 1154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1E12E070-6F24-AB4D-9665-066ACE8E8B11}">
      <dsp:nvSpPr>
        <dsp:cNvPr id="0" name=""/>
        <dsp:cNvSpPr/>
      </dsp:nvSpPr>
      <dsp:spPr>
        <a:xfrm>
          <a:off x="1245642" y="3531507"/>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4A434DED-6DCF-3D4B-A322-42362D493369}">
      <dsp:nvSpPr>
        <dsp:cNvPr id="0" name=""/>
        <dsp:cNvSpPr/>
      </dsp:nvSpPr>
      <dsp:spPr>
        <a:xfrm>
          <a:off x="3121804" y="2159228"/>
          <a:ext cx="1839692" cy="1579163"/>
        </a:xfrm>
        <a:prstGeom prst="hexagon">
          <a:avLst>
            <a:gd name="adj" fmla="val 25000"/>
            <a:gd name="vf" fmla="val 115470"/>
          </a:avLst>
        </a:prstGeom>
        <a:solidFill>
          <a:srgbClr val="004651"/>
        </a:solidFill>
        <a:ln w="12700" cap="flat" cmpd="sng" algn="ctr">
          <a:solidFill>
            <a:srgbClr val="00465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Methods</a:t>
          </a:r>
        </a:p>
      </dsp:txBody>
      <dsp:txXfrm>
        <a:off x="3406709" y="2403786"/>
        <a:ext cx="1269882" cy="1090047"/>
      </dsp:txXfrm>
    </dsp:sp>
    <dsp:sp modelId="{709FB250-465C-154B-AA4D-B9192B3CB759}">
      <dsp:nvSpPr>
        <dsp:cNvPr id="0" name=""/>
        <dsp:cNvSpPr/>
      </dsp:nvSpPr>
      <dsp:spPr>
        <a:xfrm>
          <a:off x="4382034" y="351774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04651"/>
          </a:solidFill>
          <a:prstDash val="solid"/>
          <a:miter lim="800000"/>
        </a:ln>
        <a:effectLst/>
      </dsp:spPr>
      <dsp:style>
        <a:lnRef idx="2">
          <a:scrgbClr r="0" g="0" b="0"/>
        </a:lnRef>
        <a:fillRef idx="1">
          <a:scrgbClr r="0" g="0" b="0"/>
        </a:fillRef>
        <a:effectRef idx="0">
          <a:scrgbClr r="0" g="0" b="0"/>
        </a:effectRef>
        <a:fontRef idx="minor"/>
      </dsp:style>
    </dsp:sp>
    <dsp:sp modelId="{B33DE69F-53CB-F14E-BA10-9C30E9963658}">
      <dsp:nvSpPr>
        <dsp:cNvPr id="0" name=""/>
        <dsp:cNvSpPr/>
      </dsp:nvSpPr>
      <dsp:spPr>
        <a:xfrm>
          <a:off x="4690000" y="3027226"/>
          <a:ext cx="1839692" cy="1579163"/>
        </a:xfrm>
        <a:prstGeom prst="hexagon">
          <a:avLst>
            <a:gd name="adj" fmla="val 25000"/>
            <a:gd name="vf" fmla="val 1154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w="12700" cap="flat" cmpd="sng" algn="ctr">
          <a:solidFill>
            <a:srgbClr val="004651"/>
          </a:solidFill>
          <a:prstDash val="solid"/>
          <a:miter lim="800000"/>
        </a:ln>
        <a:effectLst/>
      </dsp:spPr>
      <dsp:style>
        <a:lnRef idx="2">
          <a:scrgbClr r="0" g="0" b="0"/>
        </a:lnRef>
        <a:fillRef idx="1">
          <a:scrgbClr r="0" g="0" b="0"/>
        </a:fillRef>
        <a:effectRef idx="0">
          <a:scrgbClr r="0" g="0" b="0"/>
        </a:effectRef>
        <a:fontRef idx="minor"/>
      </dsp:style>
    </dsp:sp>
    <dsp:sp modelId="{9EB68B34-5B98-A145-82DF-0FA177F7F5FF}">
      <dsp:nvSpPr>
        <dsp:cNvPr id="0" name=""/>
        <dsp:cNvSpPr/>
      </dsp:nvSpPr>
      <dsp:spPr>
        <a:xfrm>
          <a:off x="4732143" y="3734638"/>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04651"/>
          </a:solidFill>
          <a:prstDash val="solid"/>
          <a:miter lim="800000"/>
        </a:ln>
        <a:effectLst/>
      </dsp:spPr>
      <dsp:style>
        <a:lnRef idx="2">
          <a:scrgbClr r="0" g="0" b="0"/>
        </a:lnRef>
        <a:fillRef idx="1">
          <a:scrgbClr r="0" g="0" b="0"/>
        </a:fillRef>
        <a:effectRef idx="0">
          <a:scrgbClr r="0" g="0" b="0"/>
        </a:effectRef>
        <a:fontRef idx="minor"/>
      </dsp:style>
    </dsp:sp>
    <dsp:sp modelId="{5F147FA0-D469-5743-843F-DE3FC4321885}">
      <dsp:nvSpPr>
        <dsp:cNvPr id="0" name=""/>
        <dsp:cNvSpPr/>
      </dsp:nvSpPr>
      <dsp:spPr>
        <a:xfrm>
          <a:off x="1561712" y="1308331"/>
          <a:ext cx="1839692" cy="1579163"/>
        </a:xfrm>
        <a:prstGeom prst="hexagon">
          <a:avLst>
            <a:gd name="adj" fmla="val 25000"/>
            <a:gd name="vf" fmla="val 115470"/>
          </a:avLst>
        </a:prstGeom>
        <a:solidFill>
          <a:srgbClr val="FFCB77"/>
        </a:solidFill>
        <a:ln w="12700" cap="flat" cmpd="sng" algn="ctr">
          <a:solidFill>
            <a:srgbClr val="FFCB7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Valuing </a:t>
          </a:r>
        </a:p>
      </dsp:txBody>
      <dsp:txXfrm>
        <a:off x="1846617" y="1552889"/>
        <a:ext cx="1269882" cy="1090047"/>
      </dsp:txXfrm>
    </dsp:sp>
    <dsp:sp modelId="{FB1A6EFB-1CA8-4840-B91D-A0B9C275EB85}">
      <dsp:nvSpPr>
        <dsp:cNvPr id="0" name=""/>
        <dsp:cNvSpPr/>
      </dsp:nvSpPr>
      <dsp:spPr>
        <a:xfrm>
          <a:off x="2813838" y="1340865"/>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FFCB77"/>
          </a:solidFill>
          <a:prstDash val="solid"/>
          <a:miter lim="800000"/>
        </a:ln>
        <a:effectLst/>
      </dsp:spPr>
      <dsp:style>
        <a:lnRef idx="2">
          <a:scrgbClr r="0" g="0" b="0"/>
        </a:lnRef>
        <a:fillRef idx="1">
          <a:scrgbClr r="0" g="0" b="0"/>
        </a:fillRef>
        <a:effectRef idx="0">
          <a:scrgbClr r="0" g="0" b="0"/>
        </a:effectRef>
        <a:fontRef idx="minor"/>
      </dsp:style>
    </dsp:sp>
    <dsp:sp modelId="{9B76A16A-C040-B44B-8DE7-ABC63053408A}">
      <dsp:nvSpPr>
        <dsp:cNvPr id="0" name=""/>
        <dsp:cNvSpPr/>
      </dsp:nvSpPr>
      <dsp:spPr>
        <a:xfrm>
          <a:off x="3121804" y="437831"/>
          <a:ext cx="1839692" cy="1579163"/>
        </a:xfrm>
        <a:prstGeom prst="hexagon">
          <a:avLst>
            <a:gd name="adj" fmla="val 25000"/>
            <a:gd name="vf" fmla="val 115470"/>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7000" r="-7000"/>
          </a:stretch>
        </a:blipFill>
        <a:ln w="12700" cap="flat" cmpd="sng" algn="ctr">
          <a:solidFill>
            <a:srgbClr val="FFCB77"/>
          </a:solidFill>
          <a:prstDash val="solid"/>
          <a:miter lim="800000"/>
        </a:ln>
        <a:effectLst/>
      </dsp:spPr>
      <dsp:style>
        <a:lnRef idx="2">
          <a:scrgbClr r="0" g="0" b="0"/>
        </a:lnRef>
        <a:fillRef idx="1">
          <a:scrgbClr r="0" g="0" b="0"/>
        </a:fillRef>
        <a:effectRef idx="0">
          <a:scrgbClr r="0" g="0" b="0"/>
        </a:effectRef>
        <a:fontRef idx="minor"/>
      </dsp:style>
    </dsp:sp>
    <dsp:sp modelId="{49DC4EDE-D4F9-084C-BDCA-426D05598383}">
      <dsp:nvSpPr>
        <dsp:cNvPr id="0" name=""/>
        <dsp:cNvSpPr/>
      </dsp:nvSpPr>
      <dsp:spPr>
        <a:xfrm>
          <a:off x="3163947" y="1137735"/>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FFCB77"/>
          </a:solidFill>
          <a:prstDash val="solid"/>
          <a:miter lim="800000"/>
        </a:ln>
        <a:effectLst/>
      </dsp:spPr>
      <dsp:style>
        <a:lnRef idx="2">
          <a:scrgbClr r="0" g="0" b="0"/>
        </a:lnRef>
        <a:fillRef idx="1">
          <a:scrgbClr r="0" g="0" b="0"/>
        </a:fillRef>
        <a:effectRef idx="0">
          <a:scrgbClr r="0" g="0" b="0"/>
        </a:effectRef>
        <a:fontRef idx="minor"/>
      </dsp:style>
    </dsp:sp>
    <dsp:sp modelId="{FCD54CFF-C632-4049-98CA-05CC18C1BA74}">
      <dsp:nvSpPr>
        <dsp:cNvPr id="0" name=""/>
        <dsp:cNvSpPr/>
      </dsp:nvSpPr>
      <dsp:spPr>
        <a:xfrm>
          <a:off x="4690000" y="1305829"/>
          <a:ext cx="1839692" cy="1579163"/>
        </a:xfrm>
        <a:prstGeom prst="hexagon">
          <a:avLst>
            <a:gd name="adj" fmla="val 25000"/>
            <a:gd name="vf" fmla="val 115470"/>
          </a:avLst>
        </a:prstGeom>
        <a:solidFill>
          <a:srgbClr val="207C9C"/>
        </a:solidFill>
        <a:ln w="12700" cap="flat" cmpd="sng" algn="ctr">
          <a:solidFill>
            <a:srgbClr val="207C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Social Justice</a:t>
          </a:r>
        </a:p>
      </dsp:txBody>
      <dsp:txXfrm>
        <a:off x="4974905" y="1550387"/>
        <a:ext cx="1269882" cy="1090047"/>
      </dsp:txXfrm>
    </dsp:sp>
    <dsp:sp modelId="{4300061E-5946-5E45-987B-F93F0AEC5C39}">
      <dsp:nvSpPr>
        <dsp:cNvPr id="0" name=""/>
        <dsp:cNvSpPr/>
      </dsp:nvSpPr>
      <dsp:spPr>
        <a:xfrm>
          <a:off x="6271974" y="200281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207C9C"/>
          </a:solidFill>
          <a:prstDash val="solid"/>
          <a:miter lim="800000"/>
        </a:ln>
        <a:effectLst/>
      </dsp:spPr>
      <dsp:style>
        <a:lnRef idx="2">
          <a:scrgbClr r="0" g="0" b="0"/>
        </a:lnRef>
        <a:fillRef idx="1">
          <a:scrgbClr r="0" g="0" b="0"/>
        </a:fillRef>
        <a:effectRef idx="0">
          <a:scrgbClr r="0" g="0" b="0"/>
        </a:effectRef>
        <a:fontRef idx="minor"/>
      </dsp:style>
    </dsp:sp>
    <dsp:sp modelId="{F5D8DCCA-39AE-534C-B09F-0D03A6FA0256}">
      <dsp:nvSpPr>
        <dsp:cNvPr id="0" name=""/>
        <dsp:cNvSpPr/>
      </dsp:nvSpPr>
      <dsp:spPr>
        <a:xfrm>
          <a:off x="6264680" y="2173827"/>
          <a:ext cx="1839692" cy="1579163"/>
        </a:xfrm>
        <a:prstGeom prst="hexagon">
          <a:avLst>
            <a:gd name="adj" fmla="val 25000"/>
            <a:gd name="vf" fmla="val 115470"/>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t="-4000" b="-4000"/>
          </a:stretch>
        </a:blipFill>
        <a:ln w="12700" cap="flat" cmpd="sng" algn="ctr">
          <a:solidFill>
            <a:srgbClr val="207C9C"/>
          </a:solidFill>
          <a:prstDash val="solid"/>
          <a:miter lim="800000"/>
        </a:ln>
        <a:effectLst/>
      </dsp:spPr>
      <dsp:style>
        <a:lnRef idx="2">
          <a:scrgbClr r="0" g="0" b="0"/>
        </a:lnRef>
        <a:fillRef idx="1">
          <a:scrgbClr r="0" g="0" b="0"/>
        </a:fillRef>
        <a:effectRef idx="0">
          <a:scrgbClr r="0" g="0" b="0"/>
        </a:effectRef>
        <a:fontRef idx="minor"/>
      </dsp:style>
    </dsp:sp>
    <dsp:sp modelId="{F1F012C5-9BC8-FC41-944B-AF0238083811}">
      <dsp:nvSpPr>
        <dsp:cNvPr id="0" name=""/>
        <dsp:cNvSpPr/>
      </dsp:nvSpPr>
      <dsp:spPr>
        <a:xfrm>
          <a:off x="6635860" y="220177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207C9C"/>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AB6A-7098-C94F-8D27-05FFADBCE526}">
      <dsp:nvSpPr>
        <dsp:cNvPr id="0" name=""/>
        <dsp:cNvSpPr/>
      </dsp:nvSpPr>
      <dsp:spPr>
        <a:xfrm>
          <a:off x="1561712" y="3029728"/>
          <a:ext cx="1839692" cy="1579163"/>
        </a:xfrm>
        <a:prstGeom prst="hexagon">
          <a:avLst>
            <a:gd name="adj" fmla="val 25000"/>
            <a:gd name="vf" fmla="val 115470"/>
          </a:avLst>
        </a:prstGeom>
        <a:solidFill>
          <a:srgbClr val="07B050"/>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Use</a:t>
          </a:r>
        </a:p>
      </dsp:txBody>
      <dsp:txXfrm>
        <a:off x="1846617" y="3274286"/>
        <a:ext cx="1269882" cy="1090047"/>
      </dsp:txXfrm>
    </dsp:sp>
    <dsp:sp modelId="{0108B333-E375-4145-8C23-ACA838951792}">
      <dsp:nvSpPr>
        <dsp:cNvPr id="0" name=""/>
        <dsp:cNvSpPr/>
      </dsp:nvSpPr>
      <dsp:spPr>
        <a:xfrm>
          <a:off x="1619253" y="3727547"/>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FA4C484F-D5B3-4146-AF41-D3A3361C9923}">
      <dsp:nvSpPr>
        <dsp:cNvPr id="0" name=""/>
        <dsp:cNvSpPr/>
      </dsp:nvSpPr>
      <dsp:spPr>
        <a:xfrm>
          <a:off x="0" y="2171324"/>
          <a:ext cx="1839692" cy="1579163"/>
        </a:xfrm>
        <a:prstGeom prst="hexagon">
          <a:avLst>
            <a:gd name="adj" fmla="val 25000"/>
            <a:gd name="vf" fmla="val 1154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1E12E070-6F24-AB4D-9665-066ACE8E8B11}">
      <dsp:nvSpPr>
        <dsp:cNvPr id="0" name=""/>
        <dsp:cNvSpPr/>
      </dsp:nvSpPr>
      <dsp:spPr>
        <a:xfrm>
          <a:off x="1245642" y="3531507"/>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4A434DED-6DCF-3D4B-A322-42362D493369}">
      <dsp:nvSpPr>
        <dsp:cNvPr id="0" name=""/>
        <dsp:cNvSpPr/>
      </dsp:nvSpPr>
      <dsp:spPr>
        <a:xfrm>
          <a:off x="3121804" y="2159228"/>
          <a:ext cx="1839692" cy="1579163"/>
        </a:xfrm>
        <a:prstGeom prst="hexagon">
          <a:avLst>
            <a:gd name="adj" fmla="val 25000"/>
            <a:gd name="vf" fmla="val 115470"/>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Methods</a:t>
          </a:r>
        </a:p>
      </dsp:txBody>
      <dsp:txXfrm>
        <a:off x="3406709" y="2403786"/>
        <a:ext cx="1269882" cy="1090047"/>
      </dsp:txXfrm>
    </dsp:sp>
    <dsp:sp modelId="{709FB250-465C-154B-AA4D-B9192B3CB759}">
      <dsp:nvSpPr>
        <dsp:cNvPr id="0" name=""/>
        <dsp:cNvSpPr/>
      </dsp:nvSpPr>
      <dsp:spPr>
        <a:xfrm>
          <a:off x="4382034" y="351774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B33DE69F-53CB-F14E-BA10-9C30E9963658}">
      <dsp:nvSpPr>
        <dsp:cNvPr id="0" name=""/>
        <dsp:cNvSpPr/>
      </dsp:nvSpPr>
      <dsp:spPr>
        <a:xfrm>
          <a:off x="4690000" y="3027226"/>
          <a:ext cx="1839692" cy="1579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9EB68B34-5B98-A145-82DF-0FA177F7F5FF}">
      <dsp:nvSpPr>
        <dsp:cNvPr id="0" name=""/>
        <dsp:cNvSpPr/>
      </dsp:nvSpPr>
      <dsp:spPr>
        <a:xfrm>
          <a:off x="4732143" y="3734638"/>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5F147FA0-D469-5743-843F-DE3FC4321885}">
      <dsp:nvSpPr>
        <dsp:cNvPr id="0" name=""/>
        <dsp:cNvSpPr/>
      </dsp:nvSpPr>
      <dsp:spPr>
        <a:xfrm>
          <a:off x="1561712" y="1308331"/>
          <a:ext cx="1839692" cy="1579163"/>
        </a:xfrm>
        <a:prstGeom prst="hexagon">
          <a:avLst>
            <a:gd name="adj" fmla="val 25000"/>
            <a:gd name="vf" fmla="val 115470"/>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Valuing </a:t>
          </a:r>
        </a:p>
      </dsp:txBody>
      <dsp:txXfrm>
        <a:off x="1846617" y="1552889"/>
        <a:ext cx="1269882" cy="1090047"/>
      </dsp:txXfrm>
    </dsp:sp>
    <dsp:sp modelId="{FB1A6EFB-1CA8-4840-B91D-A0B9C275EB85}">
      <dsp:nvSpPr>
        <dsp:cNvPr id="0" name=""/>
        <dsp:cNvSpPr/>
      </dsp:nvSpPr>
      <dsp:spPr>
        <a:xfrm>
          <a:off x="2813838" y="1340865"/>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9B76A16A-C040-B44B-8DE7-ABC63053408A}">
      <dsp:nvSpPr>
        <dsp:cNvPr id="0" name=""/>
        <dsp:cNvSpPr/>
      </dsp:nvSpPr>
      <dsp:spPr>
        <a:xfrm>
          <a:off x="3121804" y="437831"/>
          <a:ext cx="1839692" cy="1579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9DC4EDE-D4F9-084C-BDCA-426D05598383}">
      <dsp:nvSpPr>
        <dsp:cNvPr id="0" name=""/>
        <dsp:cNvSpPr/>
      </dsp:nvSpPr>
      <dsp:spPr>
        <a:xfrm>
          <a:off x="3163947" y="1137735"/>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CD54CFF-C632-4049-98CA-05CC18C1BA74}">
      <dsp:nvSpPr>
        <dsp:cNvPr id="0" name=""/>
        <dsp:cNvSpPr/>
      </dsp:nvSpPr>
      <dsp:spPr>
        <a:xfrm>
          <a:off x="4690000" y="1305829"/>
          <a:ext cx="1839692" cy="1579163"/>
        </a:xfrm>
        <a:prstGeom prst="hexagon">
          <a:avLst>
            <a:gd name="adj" fmla="val 25000"/>
            <a:gd name="vf" fmla="val 115470"/>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1200150">
            <a:lnSpc>
              <a:spcPct val="90000"/>
            </a:lnSpc>
            <a:spcBef>
              <a:spcPct val="0"/>
            </a:spcBef>
            <a:spcAft>
              <a:spcPct val="35000"/>
            </a:spcAft>
            <a:buNone/>
          </a:pPr>
          <a:r>
            <a:rPr lang="en-US" sz="2700" kern="1200"/>
            <a:t>Social Justice</a:t>
          </a:r>
        </a:p>
      </dsp:txBody>
      <dsp:txXfrm>
        <a:off x="4974905" y="1550387"/>
        <a:ext cx="1269882" cy="1090047"/>
      </dsp:txXfrm>
    </dsp:sp>
    <dsp:sp modelId="{4300061E-5946-5E45-987B-F93F0AEC5C39}">
      <dsp:nvSpPr>
        <dsp:cNvPr id="0" name=""/>
        <dsp:cNvSpPr/>
      </dsp:nvSpPr>
      <dsp:spPr>
        <a:xfrm>
          <a:off x="6271974" y="200281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5D8DCCA-39AE-534C-B09F-0D03A6FA0256}">
      <dsp:nvSpPr>
        <dsp:cNvPr id="0" name=""/>
        <dsp:cNvSpPr/>
      </dsp:nvSpPr>
      <dsp:spPr>
        <a:xfrm>
          <a:off x="6264680" y="2173827"/>
          <a:ext cx="1839692" cy="157916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1F012C5-9BC8-FC41-944B-AF0238083811}">
      <dsp:nvSpPr>
        <dsp:cNvPr id="0" name=""/>
        <dsp:cNvSpPr/>
      </dsp:nvSpPr>
      <dsp:spPr>
        <a:xfrm>
          <a:off x="6635860" y="2201773"/>
          <a:ext cx="214765" cy="185195"/>
        </a:xfrm>
        <a:prstGeom prst="hexagon">
          <a:avLst>
            <a:gd name="adj" fmla="val 25000"/>
            <a:gd name="vf" fmla="val 115470"/>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4DED-6DCF-3D4B-A322-42362D493369}">
      <dsp:nvSpPr>
        <dsp:cNvPr id="0" name=""/>
        <dsp:cNvSpPr/>
      </dsp:nvSpPr>
      <dsp:spPr>
        <a:xfrm>
          <a:off x="619673" y="321895"/>
          <a:ext cx="706529" cy="608437"/>
        </a:xfrm>
        <a:prstGeom prst="hexagon">
          <a:avLst>
            <a:gd name="adj" fmla="val 25000"/>
            <a:gd name="vf" fmla="val 115470"/>
          </a:avLst>
        </a:prstGeom>
        <a:solidFill>
          <a:srgbClr val="07B050"/>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a:t>Use</a:t>
          </a:r>
        </a:p>
      </dsp:txBody>
      <dsp:txXfrm>
        <a:off x="729254" y="416262"/>
        <a:ext cx="487368" cy="419703"/>
      </dsp:txXfrm>
    </dsp:sp>
    <dsp:sp modelId="{709FB250-465C-154B-AA4D-B9192B3CB759}">
      <dsp:nvSpPr>
        <dsp:cNvPr id="0" name=""/>
        <dsp:cNvSpPr/>
      </dsp:nvSpPr>
      <dsp:spPr>
        <a:xfrm>
          <a:off x="636062" y="590575"/>
          <a:ext cx="82460" cy="71170"/>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B33DE69F-53CB-F14E-BA10-9C30E9963658}">
      <dsp:nvSpPr>
        <dsp:cNvPr id="0" name=""/>
        <dsp:cNvSpPr/>
      </dsp:nvSpPr>
      <dsp:spPr>
        <a:xfrm>
          <a:off x="35738" y="0"/>
          <a:ext cx="705626" cy="608251"/>
        </a:xfrm>
        <a:prstGeom prst="hexagon">
          <a:avLst>
            <a:gd name="adj" fmla="val 25000"/>
            <a:gd name="vf" fmla="val 1154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 modelId="{9EB68B34-5B98-A145-82DF-0FA177F7F5FF}">
      <dsp:nvSpPr>
        <dsp:cNvPr id="0" name=""/>
        <dsp:cNvSpPr/>
      </dsp:nvSpPr>
      <dsp:spPr>
        <a:xfrm>
          <a:off x="513468" y="524056"/>
          <a:ext cx="82460" cy="71170"/>
        </a:xfrm>
        <a:prstGeom prst="hexagon">
          <a:avLst>
            <a:gd name="adj" fmla="val 25000"/>
            <a:gd name="vf" fmla="val 115470"/>
          </a:avLst>
        </a:prstGeom>
        <a:solidFill>
          <a:schemeClr val="lt1">
            <a:hueOff val="0"/>
            <a:satOff val="0"/>
            <a:lumOff val="0"/>
            <a:alphaOff val="0"/>
          </a:schemeClr>
        </a:solidFill>
        <a:ln w="12700" cap="flat" cmpd="sng" algn="ctr">
          <a:solidFill>
            <a:srgbClr val="07B05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87F5A-7EA1-1C43-9D3C-B4B4044BAB47}"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80F55-211F-9144-8ACA-BB2ED88B71C8}" type="slidenum">
              <a:rPr lang="en-US" smtClean="0"/>
              <a:t>‹#›</a:t>
            </a:fld>
            <a:endParaRPr lang="en-US"/>
          </a:p>
        </p:txBody>
      </p:sp>
    </p:spTree>
    <p:extLst>
      <p:ext uri="{BB962C8B-B14F-4D97-AF65-F5344CB8AC3E}">
        <p14:creationId xmlns:p14="http://schemas.microsoft.com/office/powerpoint/2010/main" val="248348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Postpositivism" TargetMode="External"/><Relationship Id="rId7" Type="http://schemas.openxmlformats.org/officeDocument/2006/relationships/hyperlink" Target="https://www.swc-cfc.gc.ca/gba-acs/index-en.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Social_transformation" TargetMode="External"/><Relationship Id="rId5" Type="http://schemas.openxmlformats.org/officeDocument/2006/relationships/hyperlink" Target="https://en.wikipedia.org/wiki/Pragmatism" TargetMode="External"/><Relationship Id="rId4" Type="http://schemas.openxmlformats.org/officeDocument/2006/relationships/hyperlink" Target="https://en.wikipedia.org/wiki/Constructivism_(philosophy_of_educa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Postpositivism" TargetMode="External"/><Relationship Id="rId7" Type="http://schemas.openxmlformats.org/officeDocument/2006/relationships/hyperlink" Target="https://www.swc-cfc.gc.ca/gba-acs/index-e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Social_transformation" TargetMode="External"/><Relationship Id="rId5" Type="http://schemas.openxmlformats.org/officeDocument/2006/relationships/hyperlink" Target="https://en.wikipedia.org/wiki/Pragmatism" TargetMode="External"/><Relationship Id="rId4" Type="http://schemas.openxmlformats.org/officeDocument/2006/relationships/hyperlink" Target="https://en.wikipedia.org/wiki/Constructivism_(philosophy_of_educatio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Pragmatis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a:solidFill>
                  <a:srgbClr val="000000"/>
                </a:solidFill>
                <a:effectLst/>
                <a:latin typeface="omnes_regularregular"/>
              </a:rPr>
              <a:t>Land acknowledgements are a small act of reconciliation towards the Indigenous communities who are the stewards of this land on which most of us are settlers. Increasingly used during events and on documentation for institutions such as schools, museums and governments, land acknowledgements are a way to recognize and respect the Indigenous Peoples and cultures, and to work towards ongoing justice, respect and dignity for all.</a:t>
            </a:r>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a:t>
            </a:fld>
            <a:endParaRPr lang="en-CA"/>
          </a:p>
        </p:txBody>
      </p:sp>
    </p:spTree>
    <p:extLst>
      <p:ext uri="{BB962C8B-B14F-4D97-AF65-F5344CB8AC3E}">
        <p14:creationId xmlns:p14="http://schemas.microsoft.com/office/powerpoint/2010/main" val="91218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Vjura</a:t>
            </a:r>
          </a:p>
          <a:p>
            <a:endParaRPr lang="en-US">
              <a:cs typeface="Calibri"/>
            </a:endParaRPr>
          </a:p>
          <a:p>
            <a:r>
              <a:rPr lang="en-US">
                <a:cs typeface="Calibri"/>
              </a:rPr>
              <a:t>Social Emotional Competence: relationship skills, social awareness, responsible decision making</a:t>
            </a:r>
          </a:p>
          <a:p>
            <a:endParaRPr lang="en-US">
              <a:cs typeface="Calibri"/>
            </a:endParaRPr>
          </a:p>
          <a:p>
            <a:r>
              <a:rPr lang="en-US">
                <a:cs typeface="Calibri"/>
              </a:rPr>
              <a:t>Mental Health and Wellbeing: positive identity, mental awareness</a:t>
            </a:r>
          </a:p>
          <a:p>
            <a:endParaRPr lang="en-US">
              <a:cs typeface="Calibri"/>
            </a:endParaRPr>
          </a:p>
          <a:p>
            <a:r>
              <a:rPr lang="en-US">
                <a:cs typeface="Calibri"/>
              </a:rPr>
              <a:t>Educational Engagement: commitment to learning</a:t>
            </a:r>
          </a:p>
        </p:txBody>
      </p:sp>
      <p:sp>
        <p:nvSpPr>
          <p:cNvPr id="4" name="Slide Number Placeholder 3"/>
          <p:cNvSpPr>
            <a:spLocks noGrp="1"/>
          </p:cNvSpPr>
          <p:nvPr>
            <p:ph type="sldNum" sz="quarter" idx="5"/>
          </p:nvPr>
        </p:nvSpPr>
        <p:spPr/>
        <p:txBody>
          <a:bodyPr/>
          <a:lstStyle/>
          <a:p>
            <a:fld id="{5F5ED28A-BA51-1544-B03E-139F71A28B21}" type="slidenum">
              <a:rPr lang="en-CA" smtClean="0"/>
              <a:t>11</a:t>
            </a:fld>
            <a:endParaRPr lang="en-CA"/>
          </a:p>
        </p:txBody>
      </p:sp>
    </p:spTree>
    <p:extLst>
      <p:ext uri="{BB962C8B-B14F-4D97-AF65-F5344CB8AC3E}">
        <p14:creationId xmlns:p14="http://schemas.microsoft.com/office/powerpoint/2010/main" val="182338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Vjura</a:t>
            </a:r>
            <a:endParaRPr lang="en-US"/>
          </a:p>
          <a:p>
            <a:endParaRPr lang="en-US"/>
          </a:p>
          <a:p>
            <a:r>
              <a:rPr lang="en-US"/>
              <a:t>Discuss what intended means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Canada signing additional climate change agreements or modifications to current climate agreements</a:t>
            </a:r>
          </a:p>
          <a:p>
            <a:endParaRPr lang="en-US"/>
          </a:p>
        </p:txBody>
      </p:sp>
      <p:sp>
        <p:nvSpPr>
          <p:cNvPr id="4" name="Slide Number Placeholder 3"/>
          <p:cNvSpPr>
            <a:spLocks noGrp="1"/>
          </p:cNvSpPr>
          <p:nvPr>
            <p:ph type="sldNum" sz="quarter" idx="5"/>
          </p:nvPr>
        </p:nvSpPr>
        <p:spPr/>
        <p:txBody>
          <a:bodyPr/>
          <a:lstStyle/>
          <a:p>
            <a:fld id="{5F5ED28A-BA51-1544-B03E-139F71A28B21}" type="slidenum">
              <a:rPr lang="en-CA" smtClean="0"/>
              <a:t>12</a:t>
            </a:fld>
            <a:endParaRPr lang="en-CA"/>
          </a:p>
        </p:txBody>
      </p:sp>
    </p:spTree>
    <p:extLst>
      <p:ext uri="{BB962C8B-B14F-4D97-AF65-F5344CB8AC3E}">
        <p14:creationId xmlns:p14="http://schemas.microsoft.com/office/powerpoint/2010/main" val="187756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Vjura</a:t>
            </a:r>
            <a:endParaRPr lang="en-US">
              <a:cs typeface="Calibri"/>
            </a:endParaRPr>
          </a:p>
          <a:p>
            <a:endParaRPr lang="en-US"/>
          </a:p>
          <a:p>
            <a:r>
              <a:rPr lang="en-US"/>
              <a:t>People who partake in this imitative may already have the financial resources to do it (or have the connections to facilitate it) perpetuating the economic disparities </a:t>
            </a:r>
          </a:p>
        </p:txBody>
      </p:sp>
      <p:sp>
        <p:nvSpPr>
          <p:cNvPr id="4" name="Slide Number Placeholder 3"/>
          <p:cNvSpPr>
            <a:spLocks noGrp="1"/>
          </p:cNvSpPr>
          <p:nvPr>
            <p:ph type="sldNum" sz="quarter" idx="5"/>
          </p:nvPr>
        </p:nvSpPr>
        <p:spPr/>
        <p:txBody>
          <a:bodyPr/>
          <a:lstStyle/>
          <a:p>
            <a:fld id="{5F5ED28A-BA51-1544-B03E-139F71A28B21}" type="slidenum">
              <a:rPr lang="en-CA" smtClean="0"/>
              <a:t>13</a:t>
            </a:fld>
            <a:endParaRPr lang="en-CA"/>
          </a:p>
        </p:txBody>
      </p:sp>
    </p:spTree>
    <p:extLst>
      <p:ext uri="{BB962C8B-B14F-4D97-AF65-F5344CB8AC3E}">
        <p14:creationId xmlns:p14="http://schemas.microsoft.com/office/powerpoint/2010/main" val="311343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Mercedes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a:solidFill>
                <a:srgbClr val="374151"/>
              </a:solidFill>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a:solidFill>
                <a:srgbClr val="374151"/>
              </a:solidFill>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a:solidFill>
                  <a:srgbClr val="374151"/>
                </a:solidFill>
                <a:latin typeface="Söhne"/>
              </a:rPr>
              <a:t>YACC would like to undertake an evaluation of the effectiveness of its Support Events and how they serve its mission, which is to support</a:t>
            </a:r>
            <a:r>
              <a:rPr lang="en-CA" sz="1200" b="0">
                <a:solidFill>
                  <a:srgbClr val="374151"/>
                </a:solidFill>
                <a:effectLst/>
                <a:latin typeface="Söhne"/>
              </a:rPr>
              <a:t> </a:t>
            </a:r>
            <a:r>
              <a:rPr lang="en-CA" b="0">
                <a:effectLst/>
                <a:latin typeface="Arial" panose="020B0604020202020204" pitchFamily="34" charset="0"/>
              </a:rPr>
              <a:t>young adults as they live with, through and beyond cancer. </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14</a:t>
            </a:fld>
            <a:endParaRPr lang="en-CA"/>
          </a:p>
        </p:txBody>
      </p:sp>
    </p:spTree>
    <p:extLst>
      <p:ext uri="{BB962C8B-B14F-4D97-AF65-F5344CB8AC3E}">
        <p14:creationId xmlns:p14="http://schemas.microsoft.com/office/powerpoint/2010/main" val="15367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u="none" strike="noStrike">
                <a:solidFill>
                  <a:srgbClr val="000000"/>
                </a:solidFill>
                <a:effectLst/>
                <a:latin typeface="Open Sans" panose="020B0606030504020204" pitchFamily="34" charset="0"/>
              </a:rPr>
              <a:t>In the </a:t>
            </a:r>
            <a:r>
              <a:rPr lang="en-CA" sz="1800" b="1" i="0" u="none" strike="noStrike">
                <a:solidFill>
                  <a:srgbClr val="000000"/>
                </a:solidFill>
                <a:effectLst/>
                <a:latin typeface="Open Sans" panose="020B0606030504020204" pitchFamily="34" charset="0"/>
              </a:rPr>
              <a:t>Methods Branch, </a:t>
            </a:r>
            <a:r>
              <a:rPr lang="en-CA" sz="1800" b="1" i="0" u="sng" strike="noStrike">
                <a:solidFill>
                  <a:srgbClr val="0A548B"/>
                </a:solidFill>
                <a:effectLst/>
                <a:latin typeface="Open Sans" panose="020B0606030504020204" pitchFamily="34" charset="0"/>
                <a:hlinkClick r:id="rId3"/>
              </a:rPr>
              <a:t>POSTPOSTIVISM</a:t>
            </a:r>
            <a:r>
              <a:rPr lang="en-CA" sz="1800" b="1" i="0" u="none" strike="noStrike">
                <a:solidFill>
                  <a:srgbClr val="000000"/>
                </a:solidFill>
                <a:effectLst/>
                <a:latin typeface="Open Sans" panose="020B0606030504020204" pitchFamily="34" charset="0"/>
              </a:rPr>
              <a:t> </a:t>
            </a:r>
            <a:r>
              <a:rPr lang="en-CA" sz="1800" b="0" i="0" u="none" strike="noStrike">
                <a:solidFill>
                  <a:srgbClr val="000000"/>
                </a:solidFill>
                <a:effectLst/>
                <a:latin typeface="Open Sans" panose="020B0606030504020204" pitchFamily="34" charset="0"/>
              </a:rPr>
              <a:t>(click for definition) is the best-known paradigm.</a:t>
            </a:r>
          </a:p>
          <a:p>
            <a:r>
              <a:rPr lang="en-CA" sz="1800" err="1">
                <a:solidFill>
                  <a:srgbClr val="000000"/>
                </a:solidFill>
                <a:effectLst/>
                <a:latin typeface="arial" panose="020B0604020202020204" pitchFamily="34" charset="0"/>
              </a:rPr>
              <a:t>Postpositivism</a:t>
            </a:r>
            <a:r>
              <a:rPr lang="en-CA" sz="1800">
                <a:solidFill>
                  <a:srgbClr val="000000"/>
                </a:solidFill>
                <a:effectLst/>
                <a:latin typeface="arial" panose="020B0604020202020204" pitchFamily="34" charset="0"/>
              </a:rPr>
              <a:t> </a:t>
            </a:r>
            <a:r>
              <a:rPr lang="en-CA" sz="1800" i="1">
                <a:solidFill>
                  <a:srgbClr val="000000"/>
                </a:solidFill>
                <a:effectLst/>
                <a:latin typeface="arial" panose="020B0604020202020204" pitchFamily="34" charset="0"/>
              </a:rPr>
              <a:t>challenges the belief that the researcher and the researched person are entirely independent of each other</a:t>
            </a:r>
            <a:r>
              <a:rPr lang="en-CA" sz="1800">
                <a:solidFill>
                  <a:srgbClr val="000000"/>
                </a:solidFill>
                <a:effectLst/>
                <a:latin typeface="arial" panose="020B0604020202020204" pitchFamily="34" charset="0"/>
              </a:rPr>
              <a:t>.  A postpositivist accepts that theories, background, knowledge and values of the researcher, as well as participants and stakeholders, can influence what is observed. </a:t>
            </a:r>
            <a:br>
              <a:rPr lang="en-CA" sz="1800">
                <a:solidFill>
                  <a:srgbClr val="000000"/>
                </a:solidFill>
                <a:effectLst/>
                <a:latin typeface="arial" panose="020B0604020202020204" pitchFamily="34" charset="0"/>
              </a:rPr>
            </a:br>
            <a:br>
              <a:rPr lang="en-CA" sz="1800">
                <a:solidFill>
                  <a:srgbClr val="000000"/>
                </a:solidFill>
                <a:effectLst/>
                <a:latin typeface="arial" panose="020B0604020202020204" pitchFamily="34" charset="0"/>
              </a:rPr>
            </a:br>
            <a:r>
              <a:rPr lang="en-CA" sz="1800">
                <a:solidFill>
                  <a:srgbClr val="000000"/>
                </a:solidFill>
                <a:effectLst/>
                <a:latin typeface="arial" panose="020B0604020202020204" pitchFamily="34" charset="0"/>
              </a:rPr>
              <a:t>They strive to control or mitigate these influences through specific research designs and by limiting contact with study participants (i.e. randomized control trials; stating limitations or bias in methods and research notes).</a:t>
            </a:r>
          </a:p>
          <a:p>
            <a:endParaRPr lang="en-CA" sz="1800">
              <a:solidFill>
                <a:srgbClr val="000000"/>
              </a:solidFill>
              <a:effectLst/>
              <a:latin typeface="arial" panose="020B0604020202020204" pitchFamily="34" charset="0"/>
            </a:endParaRPr>
          </a:p>
          <a:p>
            <a:r>
              <a:rPr lang="en-CA" sz="1800" b="0" i="0" u="none" strike="noStrike">
                <a:solidFill>
                  <a:srgbClr val="242424"/>
                </a:solidFill>
                <a:effectLst/>
                <a:latin typeface="Open Sans" panose="020B0606030504020204" pitchFamily="34" charset="0"/>
              </a:rPr>
              <a:t>In other words:  only one reality is directly observable within a certain level of probability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a:br>
            <a:br>
              <a:rPr lang="en-CA"/>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be a detached, objective and a neutral observer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a:br>
            <a:br>
              <a:rPr lang="en-CA"/>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applies quantitative methods as they are most appropriate for observing from a distance; they also enable group comparisons to detect program effects (follow the scientific method).</a:t>
            </a:r>
            <a:br>
              <a:rPr lang="en-CA"/>
            </a:br>
            <a:br>
              <a:rPr lang="en-CA"/>
            </a:br>
            <a:r>
              <a:rPr lang="en-CA" sz="1800" b="1" i="0" u="none" strike="noStrike">
                <a:solidFill>
                  <a:srgbClr val="000000"/>
                </a:solidFill>
                <a:effectLst/>
                <a:latin typeface="Open Sans" panose="020B0606030504020204" pitchFamily="34" charset="0"/>
              </a:rPr>
              <a:t>Types of evaluation question asked</a:t>
            </a:r>
            <a:r>
              <a:rPr lang="en-CA" sz="1800" b="0" i="0" u="none" strike="noStrike">
                <a:solidFill>
                  <a:srgbClr val="000000"/>
                </a:solidFill>
                <a:effectLst/>
                <a:latin typeface="Open Sans" panose="020B0606030504020204" pitchFamily="34" charset="0"/>
              </a:rPr>
              <a:t>:</a:t>
            </a:r>
            <a:r>
              <a:rPr lang="en-CA" b="0" i="0" u="none" strike="noStrike">
                <a:solidFill>
                  <a:srgbClr val="000000"/>
                </a:solidFill>
                <a:effectLst/>
                <a:latin typeface="Open Sans" panose="020B0606030504020204" pitchFamily="34" charset="0"/>
              </a:rPr>
              <a:t> What empirical evidence can demonstrate that a program is effective?\</a:t>
            </a:r>
          </a:p>
          <a:p>
            <a:endParaRPr lang="en-CA" b="0" i="0" u="none" strike="noStrike">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i="0" u="none" strike="noStrike">
                <a:solidFill>
                  <a:srgbClr val="0A548B"/>
                </a:solidFill>
                <a:effectLst/>
                <a:latin typeface="Lato" panose="020F0502020204030204" pitchFamily="34" charset="0"/>
              </a:rPr>
              <a:t>Valuing Branch: Constructivism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Developed largely in </a:t>
            </a:r>
            <a:r>
              <a:rPr lang="en-CA" sz="1800" b="1" i="0" u="none" strike="noStrike">
                <a:solidFill>
                  <a:srgbClr val="242424"/>
                </a:solidFill>
                <a:effectLst/>
                <a:latin typeface="Open Sans" panose="020B0606030504020204" pitchFamily="34" charset="0"/>
              </a:rPr>
              <a:t>reaction to the limitations of </a:t>
            </a:r>
            <a:r>
              <a:rPr lang="en-CA" sz="1800" b="1" i="0" u="none" strike="noStrike" err="1">
                <a:solidFill>
                  <a:srgbClr val="242424"/>
                </a:solidFill>
                <a:effectLst/>
                <a:latin typeface="Open Sans" panose="020B0606030504020204" pitchFamily="34" charset="0"/>
              </a:rPr>
              <a:t>postpositivism</a:t>
            </a:r>
            <a:r>
              <a:rPr lang="en-CA" sz="1800" b="0" i="0" u="none" strike="noStrike">
                <a:solidFill>
                  <a:srgbClr val="242424"/>
                </a:solidFill>
                <a:effectLst/>
                <a:latin typeface="Open Sans" panose="020B0606030504020204" pitchFamily="34" charset="0"/>
              </a:rPr>
              <a:t>, the </a:t>
            </a:r>
            <a:r>
              <a:rPr lang="en-CA" sz="1800" b="1" i="0" u="none" strike="noStrike">
                <a:solidFill>
                  <a:srgbClr val="242424"/>
                </a:solidFill>
                <a:effectLst/>
                <a:latin typeface="Open Sans" panose="020B0606030504020204" pitchFamily="34" charset="0"/>
              </a:rPr>
              <a:t>Values Branch</a:t>
            </a:r>
            <a:r>
              <a:rPr lang="en-CA" sz="1800" b="0" i="0" u="none" strike="noStrike">
                <a:solidFill>
                  <a:srgbClr val="242424"/>
                </a:solidFill>
                <a:effectLst/>
                <a:latin typeface="Open Sans" panose="020B0606030504020204" pitchFamily="34" charset="0"/>
              </a:rPr>
              <a:t> is understood as </a:t>
            </a:r>
            <a:r>
              <a:rPr lang="en-CA" sz="1800" b="0" i="0" u="sng" strike="noStrike">
                <a:solidFill>
                  <a:srgbClr val="0A548B"/>
                </a:solidFill>
                <a:effectLst/>
                <a:latin typeface="Open Sans" panose="020B0606030504020204" pitchFamily="34" charset="0"/>
                <a:hlinkClick r:id="rId4"/>
              </a:rPr>
              <a:t>CONSTRUCTIVISM</a:t>
            </a:r>
            <a:r>
              <a:rPr lang="en-CA" sz="1800" b="0" i="0" u="none" strike="noStrike">
                <a:solidFill>
                  <a:srgbClr val="242424"/>
                </a:solidFill>
                <a:effectLst/>
                <a:latin typeface="Open Sans" panose="020B0606030504020204" pitchFamily="34" charset="0"/>
              </a:rPr>
              <a:t> or </a:t>
            </a:r>
            <a:r>
              <a:rPr lang="en-CA" sz="1800" b="1" i="0" u="none" strike="noStrike">
                <a:solidFill>
                  <a:srgbClr val="242424"/>
                </a:solidFill>
                <a:effectLst/>
                <a:latin typeface="Open Sans" panose="020B0606030504020204" pitchFamily="34" charset="0"/>
              </a:rPr>
              <a:t>how people create meaning through their experiences</a:t>
            </a:r>
            <a:r>
              <a:rPr lang="en-CA" sz="1800" b="0" i="0" u="none" strike="noStrike">
                <a:solidFill>
                  <a:srgbClr val="242424"/>
                </a:solidFill>
                <a:effectLst/>
                <a:latin typeface="Open Sans" panose="020B0606030504020204" pitchFamily="34" charset="0"/>
              </a:rPr>
              <a:t> and their ideas.</a:t>
            </a: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n other words:  there are multiple realities that we can only access through interaction and dialogue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must be close to the object of study in order to interact with its stakeholders and construct knowledge with them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Values-based methodology:</a:t>
            </a:r>
            <a:r>
              <a:rPr lang="en-CA" sz="1800" b="0" i="0" u="none" strike="noStrike">
                <a:solidFill>
                  <a:srgbClr val="242424"/>
                </a:solidFill>
                <a:effectLst/>
                <a:latin typeface="Open Sans" panose="020B0606030504020204" pitchFamily="34" charset="0"/>
              </a:rPr>
              <a:t>  qualitative methods are preferred to facilitate interaction, knowledge construction and generate a common understanding; however, quantitative methods are also sometimes used.</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How can the experiences of program participants best be described? How has the program contributed to changes in knowledge, attitudes, and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5"/>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In the </a:t>
            </a:r>
            <a:r>
              <a:rPr lang="en-CA" sz="1800" b="1" i="0" u="none" strike="noStrike">
                <a:solidFill>
                  <a:srgbClr val="242424"/>
                </a:solidFill>
                <a:effectLst/>
                <a:latin typeface="Open Sans" panose="020B0606030504020204" pitchFamily="34" charset="0"/>
              </a:rPr>
              <a:t>Social Justice</a:t>
            </a:r>
            <a:r>
              <a:rPr lang="en-CA" sz="1800" b="0" i="0" u="none" strike="noStrike">
                <a:solidFill>
                  <a:srgbClr val="242424"/>
                </a:solidFill>
                <a:effectLst/>
                <a:latin typeface="Open Sans" panose="020B0606030504020204" pitchFamily="34" charset="0"/>
              </a:rPr>
              <a:t> branch, evaluation is a tool used for </a:t>
            </a:r>
            <a:r>
              <a:rPr lang="en-CA" sz="1800" b="0" i="0" u="sng" strike="noStrike">
                <a:solidFill>
                  <a:srgbClr val="0A548B"/>
                </a:solidFill>
                <a:effectLst/>
                <a:latin typeface="Open Sans" panose="020B0606030504020204" pitchFamily="34" charset="0"/>
                <a:hlinkClick r:id="rId6"/>
              </a:rPr>
              <a:t>SOCIAL TRANSFORMATION</a:t>
            </a:r>
            <a:r>
              <a:rPr lang="en-CA" sz="1800" b="0" i="0" u="none" strike="noStrike">
                <a:solidFill>
                  <a:srgbClr val="242424"/>
                </a:solidFill>
                <a:effectLst/>
                <a:latin typeface="Open Sans" panose="020B0606030504020204" pitchFamily="34" charset="0"/>
              </a:rPr>
              <a:t>.  This refers to </a:t>
            </a:r>
            <a:r>
              <a:rPr lang="en-CA" sz="1800" b="1" i="0" u="none" strike="noStrike">
                <a:solidFill>
                  <a:srgbClr val="242424"/>
                </a:solidFill>
                <a:effectLst/>
                <a:latin typeface="Open Sans" panose="020B0606030504020204" pitchFamily="34" charset="0"/>
              </a:rPr>
              <a:t>processes by which individuals or society alter or change social</a:t>
            </a:r>
            <a:r>
              <a:rPr lang="en-CA" sz="1800" b="0" i="0" u="none" strike="noStrike">
                <a:solidFill>
                  <a:srgbClr val="242424"/>
                </a:solidFill>
                <a:effectLst/>
                <a:latin typeface="Open Sans" panose="020B0606030504020204" pitchFamily="34" charset="0"/>
              </a:rPr>
              <a:t> status or </a:t>
            </a:r>
            <a:r>
              <a:rPr lang="en-CA" sz="1800" b="1" i="0" u="none" strike="noStrike">
                <a:solidFill>
                  <a:srgbClr val="242424"/>
                </a:solidFill>
                <a:effectLst/>
                <a:latin typeface="Open Sans" panose="020B0606030504020204" pitchFamily="34" charset="0"/>
              </a:rPr>
              <a:t>large-scale systems</a:t>
            </a:r>
            <a:r>
              <a:rPr lang="en-CA" sz="1800" b="0" i="0" u="none" strike="noStrike">
                <a:solidFill>
                  <a:srgbClr val="242424"/>
                </a:solidFill>
                <a:effectLst/>
                <a:latin typeface="Open Sans" panose="020B0606030504020204" pitchFamily="34" charset="0"/>
              </a:rPr>
              <a:t>.</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In other words:  reality is situated in social determinants including gender, racial, economic, social, and structural context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Role of the evaluator:</a:t>
            </a:r>
            <a:r>
              <a:rPr lang="en-CA" sz="1800" b="0" i="0" u="none" strike="noStrike">
                <a:solidFill>
                  <a:srgbClr val="242424"/>
                </a:solidFill>
                <a:effectLst/>
                <a:latin typeface="Open Sans" panose="020B0606030504020204" pitchFamily="34" charset="0"/>
              </a:rPr>
              <a:t>  to be culturally aware, respect diversity and build relationships of trust such that they are able to investigate structural inequities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a mix of qualitative and quantitative methods are acceptable, as long as they lead to greater social justice, human rights and more equitable social structures (for example: applying </a:t>
            </a:r>
            <a:r>
              <a:rPr lang="en-CA" sz="1800" b="0" i="0" u="sng" strike="noStrike">
                <a:solidFill>
                  <a:srgbClr val="0A548B"/>
                </a:solidFill>
                <a:effectLst/>
                <a:latin typeface="Open Sans" panose="020B0606030504020204" pitchFamily="34" charset="0"/>
                <a:hlinkClick r:id="rId7"/>
              </a:rPr>
              <a:t>Gender-Based Analysis+</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Does the program contain elements of systemic discrimination? Do the program activities and outputs favour certain participants over others? What message is the program sending to the general population about its target groups? How can the program contribute to the establishment of equitable social structures?</a:t>
            </a: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15</a:t>
            </a:fld>
            <a:endParaRPr lang="en-CA"/>
          </a:p>
        </p:txBody>
      </p:sp>
    </p:spTree>
    <p:extLst>
      <p:ext uri="{BB962C8B-B14F-4D97-AF65-F5344CB8AC3E}">
        <p14:creationId xmlns:p14="http://schemas.microsoft.com/office/powerpoint/2010/main" val="129194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u="none" strike="noStrike">
                <a:solidFill>
                  <a:srgbClr val="000000"/>
                </a:solidFill>
                <a:effectLst/>
                <a:latin typeface="Open Sans" panose="020B0606030504020204" pitchFamily="34" charset="0"/>
              </a:rPr>
              <a:t>In the </a:t>
            </a:r>
            <a:r>
              <a:rPr lang="en-CA" sz="1800" b="1" i="0" u="none" strike="noStrike">
                <a:solidFill>
                  <a:srgbClr val="000000"/>
                </a:solidFill>
                <a:effectLst/>
                <a:latin typeface="Open Sans" panose="020B0606030504020204" pitchFamily="34" charset="0"/>
              </a:rPr>
              <a:t>Methods Branch, </a:t>
            </a:r>
            <a:r>
              <a:rPr lang="en-CA" sz="1800" b="1" i="0" u="sng" strike="noStrike">
                <a:solidFill>
                  <a:srgbClr val="0A548B"/>
                </a:solidFill>
                <a:effectLst/>
                <a:latin typeface="Open Sans" panose="020B0606030504020204" pitchFamily="34" charset="0"/>
                <a:hlinkClick r:id="rId3"/>
              </a:rPr>
              <a:t>POSTPOSTIVISM</a:t>
            </a:r>
            <a:r>
              <a:rPr lang="en-CA" sz="1800" b="1" i="0" u="none" strike="noStrike">
                <a:solidFill>
                  <a:srgbClr val="000000"/>
                </a:solidFill>
                <a:effectLst/>
                <a:latin typeface="Open Sans" panose="020B0606030504020204" pitchFamily="34" charset="0"/>
              </a:rPr>
              <a:t> </a:t>
            </a:r>
            <a:r>
              <a:rPr lang="en-CA" sz="1800" b="0" i="0" u="none" strike="noStrike">
                <a:solidFill>
                  <a:srgbClr val="000000"/>
                </a:solidFill>
                <a:effectLst/>
                <a:latin typeface="Open Sans" panose="020B0606030504020204" pitchFamily="34" charset="0"/>
              </a:rPr>
              <a:t>(click for definition) is the best-known paradigm.</a:t>
            </a:r>
          </a:p>
          <a:p>
            <a:r>
              <a:rPr lang="en-CA" sz="1800" err="1">
                <a:solidFill>
                  <a:srgbClr val="000000"/>
                </a:solidFill>
                <a:effectLst/>
                <a:latin typeface="arial" panose="020B0604020202020204" pitchFamily="34" charset="0"/>
              </a:rPr>
              <a:t>Postpositivism</a:t>
            </a:r>
            <a:r>
              <a:rPr lang="en-CA" sz="1800">
                <a:solidFill>
                  <a:srgbClr val="000000"/>
                </a:solidFill>
                <a:effectLst/>
                <a:latin typeface="arial" panose="020B0604020202020204" pitchFamily="34" charset="0"/>
              </a:rPr>
              <a:t> </a:t>
            </a:r>
            <a:r>
              <a:rPr lang="en-CA" sz="1800" i="1">
                <a:solidFill>
                  <a:srgbClr val="000000"/>
                </a:solidFill>
                <a:effectLst/>
                <a:latin typeface="arial" panose="020B0604020202020204" pitchFamily="34" charset="0"/>
              </a:rPr>
              <a:t>challenges the belief that the researcher and the researched person are entirely independent of each other</a:t>
            </a:r>
            <a:r>
              <a:rPr lang="en-CA" sz="1800">
                <a:solidFill>
                  <a:srgbClr val="000000"/>
                </a:solidFill>
                <a:effectLst/>
                <a:latin typeface="arial" panose="020B0604020202020204" pitchFamily="34" charset="0"/>
              </a:rPr>
              <a:t>.  A postpositivist accepts that theories, background, knowledge and values of the researcher, as well as participants and stakeholders, can influence what is observed. </a:t>
            </a:r>
            <a:br>
              <a:rPr lang="en-CA" sz="1800">
                <a:solidFill>
                  <a:srgbClr val="000000"/>
                </a:solidFill>
                <a:effectLst/>
                <a:latin typeface="arial" panose="020B0604020202020204" pitchFamily="34" charset="0"/>
              </a:rPr>
            </a:br>
            <a:br>
              <a:rPr lang="en-CA" sz="1800">
                <a:solidFill>
                  <a:srgbClr val="000000"/>
                </a:solidFill>
                <a:effectLst/>
                <a:latin typeface="arial" panose="020B0604020202020204" pitchFamily="34" charset="0"/>
              </a:rPr>
            </a:br>
            <a:r>
              <a:rPr lang="en-CA" sz="1800">
                <a:solidFill>
                  <a:srgbClr val="000000"/>
                </a:solidFill>
                <a:effectLst/>
                <a:latin typeface="arial" panose="020B0604020202020204" pitchFamily="34" charset="0"/>
              </a:rPr>
              <a:t>They strive to control or mitigate these influences through specific research designs and by limiting contact with study participants (i.e. randomized control trials; stating limitations or bias in methods and research notes).</a:t>
            </a:r>
          </a:p>
          <a:p>
            <a:endParaRPr lang="en-CA" sz="1800">
              <a:solidFill>
                <a:srgbClr val="000000"/>
              </a:solidFill>
              <a:effectLst/>
              <a:latin typeface="arial" panose="020B0604020202020204" pitchFamily="34" charset="0"/>
            </a:endParaRPr>
          </a:p>
          <a:p>
            <a:r>
              <a:rPr lang="en-CA" sz="1800" b="0" i="0" u="none" strike="noStrike">
                <a:solidFill>
                  <a:srgbClr val="242424"/>
                </a:solidFill>
                <a:effectLst/>
                <a:latin typeface="Open Sans" panose="020B0606030504020204" pitchFamily="34" charset="0"/>
              </a:rPr>
              <a:t>In other words:  only one reality is directly observable within a certain level of probability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a:br>
            <a:br>
              <a:rPr lang="en-CA"/>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be a detached, objective and a neutral observer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a:br>
            <a:br>
              <a:rPr lang="en-CA"/>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applies quantitative methods as they are most appropriate for observing from a distance; they also enable group comparisons to detect program effects (follow the scientific method).</a:t>
            </a:r>
            <a:br>
              <a:rPr lang="en-CA"/>
            </a:br>
            <a:br>
              <a:rPr lang="en-CA"/>
            </a:br>
            <a:r>
              <a:rPr lang="en-CA" sz="1800" b="1" i="0" u="none" strike="noStrike">
                <a:solidFill>
                  <a:srgbClr val="000000"/>
                </a:solidFill>
                <a:effectLst/>
                <a:latin typeface="Open Sans" panose="020B0606030504020204" pitchFamily="34" charset="0"/>
              </a:rPr>
              <a:t>Types of evaluation question asked</a:t>
            </a:r>
            <a:r>
              <a:rPr lang="en-CA" sz="1800" b="0" i="0" u="none" strike="noStrike">
                <a:solidFill>
                  <a:srgbClr val="000000"/>
                </a:solidFill>
                <a:effectLst/>
                <a:latin typeface="Open Sans" panose="020B0606030504020204" pitchFamily="34" charset="0"/>
              </a:rPr>
              <a:t>:</a:t>
            </a:r>
            <a:r>
              <a:rPr lang="en-CA" b="0" i="0" u="none" strike="noStrike">
                <a:solidFill>
                  <a:srgbClr val="000000"/>
                </a:solidFill>
                <a:effectLst/>
                <a:latin typeface="Open Sans" panose="020B0606030504020204" pitchFamily="34" charset="0"/>
              </a:rPr>
              <a:t> What empirical evidence can demonstrate that a program is effective?\</a:t>
            </a:r>
          </a:p>
          <a:p>
            <a:endParaRPr lang="en-CA" b="0" i="0" u="none" strike="noStrike">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i="0" u="none" strike="noStrike">
                <a:solidFill>
                  <a:srgbClr val="0A548B"/>
                </a:solidFill>
                <a:effectLst/>
                <a:latin typeface="Lato" panose="020F0502020204030204" pitchFamily="34" charset="0"/>
              </a:rPr>
              <a:t>Valuing Branch: Constructivism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Developed largely in </a:t>
            </a:r>
            <a:r>
              <a:rPr lang="en-CA" sz="1800" b="1" i="0" u="none" strike="noStrike">
                <a:solidFill>
                  <a:srgbClr val="242424"/>
                </a:solidFill>
                <a:effectLst/>
                <a:latin typeface="Open Sans" panose="020B0606030504020204" pitchFamily="34" charset="0"/>
              </a:rPr>
              <a:t>reaction to the limitations of </a:t>
            </a:r>
            <a:r>
              <a:rPr lang="en-CA" sz="1800" b="1" i="0" u="none" strike="noStrike" err="1">
                <a:solidFill>
                  <a:srgbClr val="242424"/>
                </a:solidFill>
                <a:effectLst/>
                <a:latin typeface="Open Sans" panose="020B0606030504020204" pitchFamily="34" charset="0"/>
              </a:rPr>
              <a:t>postpositivism</a:t>
            </a:r>
            <a:r>
              <a:rPr lang="en-CA" sz="1800" b="0" i="0" u="none" strike="noStrike">
                <a:solidFill>
                  <a:srgbClr val="242424"/>
                </a:solidFill>
                <a:effectLst/>
                <a:latin typeface="Open Sans" panose="020B0606030504020204" pitchFamily="34" charset="0"/>
              </a:rPr>
              <a:t>, the </a:t>
            </a:r>
            <a:r>
              <a:rPr lang="en-CA" sz="1800" b="1" i="0" u="none" strike="noStrike">
                <a:solidFill>
                  <a:srgbClr val="242424"/>
                </a:solidFill>
                <a:effectLst/>
                <a:latin typeface="Open Sans" panose="020B0606030504020204" pitchFamily="34" charset="0"/>
              </a:rPr>
              <a:t>Values Branch</a:t>
            </a:r>
            <a:r>
              <a:rPr lang="en-CA" sz="1800" b="0" i="0" u="none" strike="noStrike">
                <a:solidFill>
                  <a:srgbClr val="242424"/>
                </a:solidFill>
                <a:effectLst/>
                <a:latin typeface="Open Sans" panose="020B0606030504020204" pitchFamily="34" charset="0"/>
              </a:rPr>
              <a:t> is understood as </a:t>
            </a:r>
            <a:r>
              <a:rPr lang="en-CA" sz="1800" b="0" i="0" u="sng" strike="noStrike">
                <a:solidFill>
                  <a:srgbClr val="0A548B"/>
                </a:solidFill>
                <a:effectLst/>
                <a:latin typeface="Open Sans" panose="020B0606030504020204" pitchFamily="34" charset="0"/>
                <a:hlinkClick r:id="rId4"/>
              </a:rPr>
              <a:t>CONSTRUCTIVISM</a:t>
            </a:r>
            <a:r>
              <a:rPr lang="en-CA" sz="1800" b="0" i="0" u="none" strike="noStrike">
                <a:solidFill>
                  <a:srgbClr val="242424"/>
                </a:solidFill>
                <a:effectLst/>
                <a:latin typeface="Open Sans" panose="020B0606030504020204" pitchFamily="34" charset="0"/>
              </a:rPr>
              <a:t> or </a:t>
            </a:r>
            <a:r>
              <a:rPr lang="en-CA" sz="1800" b="1" i="0" u="none" strike="noStrike">
                <a:solidFill>
                  <a:srgbClr val="242424"/>
                </a:solidFill>
                <a:effectLst/>
                <a:latin typeface="Open Sans" panose="020B0606030504020204" pitchFamily="34" charset="0"/>
              </a:rPr>
              <a:t>how people create meaning through their experiences</a:t>
            </a:r>
            <a:r>
              <a:rPr lang="en-CA" sz="1800" b="0" i="0" u="none" strike="noStrike">
                <a:solidFill>
                  <a:srgbClr val="242424"/>
                </a:solidFill>
                <a:effectLst/>
                <a:latin typeface="Open Sans" panose="020B0606030504020204" pitchFamily="34" charset="0"/>
              </a:rPr>
              <a:t> and their ideas.</a:t>
            </a: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n other words:  there are multiple realities that we can only access through interaction and dialogue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must be close to the object of study in order to interact with its stakeholders and construct knowledge with them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Values-based methodology:</a:t>
            </a:r>
            <a:r>
              <a:rPr lang="en-CA" sz="1800" b="0" i="0" u="none" strike="noStrike">
                <a:solidFill>
                  <a:srgbClr val="242424"/>
                </a:solidFill>
                <a:effectLst/>
                <a:latin typeface="Open Sans" panose="020B0606030504020204" pitchFamily="34" charset="0"/>
              </a:rPr>
              <a:t>  qualitative methods are preferred to facilitate interaction, knowledge construction and generate a common understanding; however, quantitative methods are also sometimes used.</a:t>
            </a:r>
            <a:br>
              <a:rPr lang="en-CA" sz="1800" b="0" i="0" u="none" strike="noStrike">
                <a:solidFill>
                  <a:srgbClr val="242424"/>
                </a:solidFill>
                <a:effectLst/>
                <a:latin typeface="Open Sans" panose="020B0606030504020204" pitchFamily="34" charset="0"/>
              </a:rPr>
            </a:br>
            <a:br>
              <a:rPr lang="en-CA" sz="1800" b="0" i="0" u="none" strike="noStrike">
                <a:solidFill>
                  <a:srgbClr val="242424"/>
                </a:solidFill>
                <a:effectLst/>
                <a:latin typeface="Open Sans" panose="020B0606030504020204" pitchFamily="34" charset="0"/>
              </a:rPr>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How can the experiences of program participants best be described? How has the program contributed to changes in knowledge, attitudes, and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5"/>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In the </a:t>
            </a:r>
            <a:r>
              <a:rPr lang="en-CA" sz="1800" b="1" i="0" u="none" strike="noStrike">
                <a:solidFill>
                  <a:srgbClr val="242424"/>
                </a:solidFill>
                <a:effectLst/>
                <a:latin typeface="Open Sans" panose="020B0606030504020204" pitchFamily="34" charset="0"/>
              </a:rPr>
              <a:t>Social Justice</a:t>
            </a:r>
            <a:r>
              <a:rPr lang="en-CA" sz="1800" b="0" i="0" u="none" strike="noStrike">
                <a:solidFill>
                  <a:srgbClr val="242424"/>
                </a:solidFill>
                <a:effectLst/>
                <a:latin typeface="Open Sans" panose="020B0606030504020204" pitchFamily="34" charset="0"/>
              </a:rPr>
              <a:t> branch, evaluation is a tool used for </a:t>
            </a:r>
            <a:r>
              <a:rPr lang="en-CA" sz="1800" b="0" i="0" u="sng" strike="noStrike">
                <a:solidFill>
                  <a:srgbClr val="0A548B"/>
                </a:solidFill>
                <a:effectLst/>
                <a:latin typeface="Open Sans" panose="020B0606030504020204" pitchFamily="34" charset="0"/>
                <a:hlinkClick r:id="rId6"/>
              </a:rPr>
              <a:t>SOCIAL TRANSFORMATION</a:t>
            </a:r>
            <a:r>
              <a:rPr lang="en-CA" sz="1800" b="0" i="0" u="none" strike="noStrike">
                <a:solidFill>
                  <a:srgbClr val="242424"/>
                </a:solidFill>
                <a:effectLst/>
                <a:latin typeface="Open Sans" panose="020B0606030504020204" pitchFamily="34" charset="0"/>
              </a:rPr>
              <a:t>.  This refers to </a:t>
            </a:r>
            <a:r>
              <a:rPr lang="en-CA" sz="1800" b="1" i="0" u="none" strike="noStrike">
                <a:solidFill>
                  <a:srgbClr val="242424"/>
                </a:solidFill>
                <a:effectLst/>
                <a:latin typeface="Open Sans" panose="020B0606030504020204" pitchFamily="34" charset="0"/>
              </a:rPr>
              <a:t>processes by which individuals or society alter or change social</a:t>
            </a:r>
            <a:r>
              <a:rPr lang="en-CA" sz="1800" b="0" i="0" u="none" strike="noStrike">
                <a:solidFill>
                  <a:srgbClr val="242424"/>
                </a:solidFill>
                <a:effectLst/>
                <a:latin typeface="Open Sans" panose="020B0606030504020204" pitchFamily="34" charset="0"/>
              </a:rPr>
              <a:t> status or </a:t>
            </a:r>
            <a:r>
              <a:rPr lang="en-CA" sz="1800" b="1" i="0" u="none" strike="noStrike">
                <a:solidFill>
                  <a:srgbClr val="242424"/>
                </a:solidFill>
                <a:effectLst/>
                <a:latin typeface="Open Sans" panose="020B0606030504020204" pitchFamily="34" charset="0"/>
              </a:rPr>
              <a:t>large-scale systems</a:t>
            </a:r>
            <a:r>
              <a:rPr lang="en-CA" sz="1800" b="0" i="0" u="none" strike="noStrike">
                <a:solidFill>
                  <a:srgbClr val="242424"/>
                </a:solidFill>
                <a:effectLst/>
                <a:latin typeface="Open Sans" panose="020B0606030504020204" pitchFamily="34" charset="0"/>
              </a:rPr>
              <a:t>.</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242424"/>
                </a:solidFill>
                <a:effectLst/>
                <a:latin typeface="Open Sans" panose="020B0606030504020204" pitchFamily="34" charset="0"/>
              </a:rPr>
              <a:t>In other words:  reality is situated in social determinants including gender, racial, economic, social, and structural context (</a:t>
            </a:r>
            <a:r>
              <a:rPr lang="en-CA" sz="1800" b="0" i="1" u="none" strike="noStrike">
                <a:solidFill>
                  <a:srgbClr val="242424"/>
                </a:solidFill>
                <a:effectLst/>
                <a:latin typeface="Open Sans" panose="020B0606030504020204" pitchFamily="34" charset="0"/>
              </a:rPr>
              <a:t>ontology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Role of the evaluator:</a:t>
            </a:r>
            <a:r>
              <a:rPr lang="en-CA" sz="1800" b="0" i="0" u="none" strike="noStrike">
                <a:solidFill>
                  <a:srgbClr val="242424"/>
                </a:solidFill>
                <a:effectLst/>
                <a:latin typeface="Open Sans" panose="020B0606030504020204" pitchFamily="34" charset="0"/>
              </a:rPr>
              <a:t>  to be culturally aware, respect diversity and build relationships of trust such that they are able to investigate structural inequities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a mix of qualitative and quantitative methods are acceptable, as long as they lead to greater social justice, human rights and more equitable social structures (for example: applying </a:t>
            </a:r>
            <a:r>
              <a:rPr lang="en-CA" sz="1800" b="0" i="0" u="sng" strike="noStrike">
                <a:solidFill>
                  <a:srgbClr val="0A548B"/>
                </a:solidFill>
                <a:effectLst/>
                <a:latin typeface="Open Sans" panose="020B0606030504020204" pitchFamily="34" charset="0"/>
                <a:hlinkClick r:id="rId7"/>
              </a:rPr>
              <a:t>Gender-Based Analysis+</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Does the program contain elements of systemic discrimination? Do the program activities and outputs favour certain participants over others? What message is the program sending to the general population about its target groups? How can the program contribute to the establishment of equitable social structures?</a:t>
            </a: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0A548B"/>
              </a:solidFill>
              <a:effectLst/>
              <a:latin typeface="Lato"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16</a:t>
            </a:fld>
            <a:endParaRPr lang="en-CA"/>
          </a:p>
        </p:txBody>
      </p:sp>
    </p:spTree>
    <p:extLst>
      <p:ext uri="{BB962C8B-B14F-4D97-AF65-F5344CB8AC3E}">
        <p14:creationId xmlns:p14="http://schemas.microsoft.com/office/powerpoint/2010/main" val="203457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a:defRPr/>
            </a:pPr>
            <a:r>
              <a:rPr lang="en-CA" b="1"/>
              <a:t>The role of Acumen Consulting, the evaluator</a:t>
            </a:r>
            <a:r>
              <a:rPr lang="en-CA"/>
              <a:t>:  to manage the evaluation process to ensure that information is useful to the evaluand and stakeholders (epistemology).</a:t>
            </a:r>
          </a:p>
          <a:p>
            <a:pPr>
              <a:defRPr/>
            </a:pPr>
            <a:endParaRPr lang="en-CA" sz="2800">
              <a:solidFill>
                <a:srgbClr val="242424"/>
              </a:solidFill>
              <a:latin typeface="Open Sans"/>
              <a:ea typeface="Open Sans"/>
              <a:cs typeface="Open Sans"/>
            </a:endParaRPr>
          </a:p>
          <a:p>
            <a:pPr marL="0" marR="0" lvl="0" indent="0" algn="l" defTabSz="914400">
              <a:lnSpc>
                <a:spcPct val="100000"/>
              </a:lnSpc>
              <a:spcBef>
                <a:spcPts val="0"/>
              </a:spcBef>
              <a:spcAft>
                <a:spcPts val="0"/>
              </a:spcAft>
              <a:buClrTx/>
              <a:buSzTx/>
              <a:buFontTx/>
              <a:buNone/>
              <a:tabLst/>
              <a:defRPr/>
            </a:pPr>
            <a:r>
              <a:rPr lang="en-CA" sz="2800" b="0" i="0" u="none" strike="noStrike">
                <a:solidFill>
                  <a:srgbClr val="242424"/>
                </a:solidFill>
                <a:effectLst/>
                <a:latin typeface="Open Sans"/>
                <a:ea typeface="Open Sans"/>
                <a:cs typeface="Open Sans"/>
              </a:rPr>
              <a:t>The </a:t>
            </a:r>
            <a:r>
              <a:rPr lang="en-CA" sz="2800" b="1" i="0" u="none" strike="noStrike">
                <a:solidFill>
                  <a:srgbClr val="242424"/>
                </a:solidFill>
                <a:effectLst/>
                <a:latin typeface="Open Sans"/>
                <a:ea typeface="Open Sans"/>
                <a:cs typeface="Open Sans"/>
              </a:rPr>
              <a:t>Use Branch</a:t>
            </a:r>
            <a:r>
              <a:rPr lang="en-CA" sz="2800" b="0" i="0" u="none" strike="noStrike">
                <a:solidFill>
                  <a:srgbClr val="242424"/>
                </a:solidFill>
                <a:effectLst/>
                <a:latin typeface="Open Sans"/>
                <a:ea typeface="Open Sans"/>
                <a:cs typeface="Open Sans"/>
              </a:rPr>
              <a:t> focuses mainly on how evaluation will be </a:t>
            </a:r>
            <a:r>
              <a:rPr lang="en-CA" sz="2800" b="1" i="0" u="none" strike="noStrike">
                <a:solidFill>
                  <a:srgbClr val="242424"/>
                </a:solidFill>
                <a:effectLst/>
                <a:latin typeface="Open Sans"/>
                <a:ea typeface="Open Sans"/>
                <a:cs typeface="Open Sans"/>
              </a:rPr>
              <a:t>used</a:t>
            </a:r>
            <a:r>
              <a:rPr lang="en-CA" sz="2800" b="0" i="0" u="none" strike="noStrike">
                <a:solidFill>
                  <a:srgbClr val="242424"/>
                </a:solidFill>
                <a:effectLst/>
                <a:latin typeface="Open Sans"/>
                <a:ea typeface="Open Sans"/>
                <a:cs typeface="Open Sans"/>
              </a:rPr>
              <a:t>.  The underlying  concept of </a:t>
            </a:r>
            <a:r>
              <a:rPr lang="en-CA" sz="2800" b="0" i="0" u="sng">
                <a:solidFill>
                  <a:srgbClr val="0A548B"/>
                </a:solidFill>
                <a:effectLst/>
                <a:latin typeface="Open Sans"/>
                <a:ea typeface="Open Sans"/>
                <a:cs typeface="Open Sans"/>
                <a:hlinkClick r:id="rId3"/>
              </a:rPr>
              <a:t>PRAGMATISM</a:t>
            </a:r>
            <a:r>
              <a:rPr lang="en-CA" sz="2800" b="0" i="0" u="none" strike="noStrike">
                <a:solidFill>
                  <a:srgbClr val="242424"/>
                </a:solidFill>
                <a:effectLst/>
                <a:latin typeface="Open Sans"/>
                <a:ea typeface="Open Sans"/>
                <a:cs typeface="Open Sans"/>
              </a:rPr>
              <a:t>  considers </a:t>
            </a:r>
            <a:r>
              <a:rPr lang="en-CA" sz="2800" b="1" i="1" u="none" strike="noStrike">
                <a:solidFill>
                  <a:srgbClr val="242424"/>
                </a:solidFill>
                <a:effectLst/>
                <a:latin typeface="Open Sans"/>
                <a:ea typeface="Open Sans"/>
                <a:cs typeface="Open Sans"/>
              </a:rPr>
              <a:t>information</a:t>
            </a:r>
            <a:r>
              <a:rPr lang="en-CA" sz="2800" b="1" i="0" u="none" strike="noStrike">
                <a:solidFill>
                  <a:srgbClr val="242424"/>
                </a:solidFill>
                <a:effectLst/>
                <a:latin typeface="Open Sans"/>
                <a:ea typeface="Open Sans"/>
                <a:cs typeface="Open Sans"/>
              </a:rPr>
              <a:t> as an instrument or tool for prediction, problem solving and action</a:t>
            </a:r>
            <a:r>
              <a:rPr lang="en-CA" sz="2800" b="0" i="0" u="none" strike="noStrike">
                <a:solidFill>
                  <a:srgbClr val="242424"/>
                </a:solidFill>
                <a:effectLst/>
                <a:latin typeface="Open Sans"/>
                <a:ea typeface="Open Sans"/>
                <a:cs typeface="Open Sans"/>
              </a:rPr>
              <a:t>. </a:t>
            </a:r>
            <a:endParaRPr lang="en-CA" sz="1800" b="0" i="0" u="none" strike="noStrike">
              <a:solidFill>
                <a:srgbClr val="242424"/>
              </a:solidFill>
              <a:effectLst/>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a:lnSpc>
                <a:spcPts val="3733"/>
              </a:lnSpc>
            </a:pPr>
            <a:r>
              <a:rPr lang="en-CA" sz="1800" b="0" i="0" u="none" strike="noStrike">
                <a:solidFill>
                  <a:srgbClr val="000000"/>
                </a:solidFill>
                <a:effectLst/>
                <a:latin typeface="Open Sans"/>
                <a:ea typeface="Open Sans"/>
                <a:cs typeface="Open Sans"/>
              </a:rPr>
              <a:t>In other words:  one common reality may be interpreted differently by observers (</a:t>
            </a:r>
            <a:r>
              <a:rPr lang="en-CA" sz="1800" b="0" i="1" u="none" strike="noStrike">
                <a:solidFill>
                  <a:srgbClr val="000000"/>
                </a:solidFill>
                <a:effectLst/>
                <a:latin typeface="Open Sans"/>
                <a:ea typeface="Open Sans"/>
                <a:cs typeface="Open Sans"/>
              </a:rPr>
              <a:t>ontology</a:t>
            </a:r>
            <a:r>
              <a:rPr lang="en-CA" sz="1800" b="0" i="0" u="none" strike="noStrike">
                <a:solidFill>
                  <a:srgbClr val="000000"/>
                </a:solidFill>
                <a:effectLst/>
                <a:latin typeface="Open Sans"/>
                <a:ea typeface="Open Sans"/>
                <a:cs typeface="Open Sans"/>
              </a:rPr>
              <a:t>).</a:t>
            </a:r>
            <a:br>
              <a:rPr lang="en-CA" sz="1800" b="0" i="0" u="none" strike="noStrike">
                <a:effectLst/>
                <a:cs typeface="+mn-lt"/>
              </a:rPr>
            </a:br>
            <a:endParaRPr lang="en-CA" sz="1800">
              <a:latin typeface="Open Sans"/>
              <a:ea typeface="Open Sans"/>
              <a:cs typeface="Open Sans"/>
            </a:endParaRPr>
          </a:p>
          <a:p>
            <a:pPr>
              <a:lnSpc>
                <a:spcPts val="3733"/>
              </a:lnSpc>
            </a:pPr>
            <a:r>
              <a:rPr lang="en-CA" sz="1800">
                <a:cs typeface="Calibri"/>
              </a:rPr>
              <a:t>Multi-methods to acquire </a:t>
            </a:r>
            <a:endParaRPr lang="en-CA" sz="1800"/>
          </a:p>
          <a:p>
            <a:pPr>
              <a:lnSpc>
                <a:spcPts val="3733"/>
              </a:lnSpc>
            </a:pPr>
            <a:endParaRPr lang="en-CA" sz="1800"/>
          </a:p>
          <a:p>
            <a:pPr>
              <a:lnSpc>
                <a:spcPts val="3733"/>
              </a:lnSpc>
            </a:pPr>
            <a:r>
              <a:rPr lang="en-CA" sz="1800"/>
              <a:t>Equity-</a:t>
            </a:r>
            <a:endParaRPr lang="en-CA" sz="1800">
              <a:cs typeface="Calibri"/>
            </a:endParaRPr>
          </a:p>
          <a:p>
            <a:pPr>
              <a:lnSpc>
                <a:spcPts val="3733"/>
              </a:lnSpc>
            </a:pPr>
            <a:endParaRPr lang="en-CA" sz="1800">
              <a:cs typeface="Calibri"/>
            </a:endParaRPr>
          </a:p>
          <a:p>
            <a:pPr>
              <a:lnSpc>
                <a:spcPts val="3733"/>
              </a:lnSpc>
            </a:pPr>
            <a:r>
              <a:rPr lang="en-CA" sz="1800">
                <a:cs typeface="Calibri"/>
              </a:rPr>
              <a:t>Diversity- Is considered throughout the makeup of the evaluation team and having an advisory committee with diverse perspectives, representatives</a:t>
            </a:r>
          </a:p>
          <a:p>
            <a:pPr>
              <a:lnSpc>
                <a:spcPts val="3733"/>
              </a:lnSpc>
            </a:pPr>
            <a:endParaRPr lang="en-CA" sz="1800">
              <a:cs typeface="Calibri"/>
            </a:endParaRPr>
          </a:p>
          <a:p>
            <a:pPr>
              <a:lnSpc>
                <a:spcPts val="3733"/>
              </a:lnSpc>
            </a:pPr>
            <a:r>
              <a:rPr lang="en-CA" sz="1800">
                <a:cs typeface="Calibri"/>
              </a:rPr>
              <a:t>Inclusion- </a:t>
            </a:r>
          </a:p>
          <a:p>
            <a:endParaRPr lang="en-CA">
              <a:cs typeface="Calibri" panose="020F0502020204030204"/>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17</a:t>
            </a:fld>
            <a:endParaRPr lang="en-CA"/>
          </a:p>
        </p:txBody>
      </p:sp>
    </p:spTree>
    <p:extLst>
      <p:ext uri="{BB962C8B-B14F-4D97-AF65-F5344CB8AC3E}">
        <p14:creationId xmlns:p14="http://schemas.microsoft.com/office/powerpoint/2010/main" val="1985738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18</a:t>
            </a:fld>
            <a:endParaRPr lang="en-CA"/>
          </a:p>
        </p:txBody>
      </p:sp>
    </p:spTree>
    <p:extLst>
      <p:ext uri="{BB962C8B-B14F-4D97-AF65-F5344CB8AC3E}">
        <p14:creationId xmlns:p14="http://schemas.microsoft.com/office/powerpoint/2010/main" val="403235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19</a:t>
            </a:fld>
            <a:endParaRPr lang="en-CA"/>
          </a:p>
        </p:txBody>
      </p:sp>
    </p:spTree>
    <p:extLst>
      <p:ext uri="{BB962C8B-B14F-4D97-AF65-F5344CB8AC3E}">
        <p14:creationId xmlns:p14="http://schemas.microsoft.com/office/powerpoint/2010/main" val="417215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20</a:t>
            </a:fld>
            <a:endParaRPr lang="en-CA"/>
          </a:p>
        </p:txBody>
      </p:sp>
    </p:spTree>
    <p:extLst>
      <p:ext uri="{BB962C8B-B14F-4D97-AF65-F5344CB8AC3E}">
        <p14:creationId xmlns:p14="http://schemas.microsoft.com/office/powerpoint/2010/main" val="385048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Mercedes</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a:t>
            </a:fld>
            <a:endParaRPr lang="en-CA"/>
          </a:p>
        </p:txBody>
      </p:sp>
    </p:spTree>
    <p:extLst>
      <p:ext uri="{BB962C8B-B14F-4D97-AF65-F5344CB8AC3E}">
        <p14:creationId xmlns:p14="http://schemas.microsoft.com/office/powerpoint/2010/main" val="1091420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21</a:t>
            </a:fld>
            <a:endParaRPr lang="en-CA"/>
          </a:p>
        </p:txBody>
      </p:sp>
    </p:spTree>
    <p:extLst>
      <p:ext uri="{BB962C8B-B14F-4D97-AF65-F5344CB8AC3E}">
        <p14:creationId xmlns:p14="http://schemas.microsoft.com/office/powerpoint/2010/main" val="159570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22</a:t>
            </a:fld>
            <a:endParaRPr lang="en-CA"/>
          </a:p>
        </p:txBody>
      </p:sp>
    </p:spTree>
    <p:extLst>
      <p:ext uri="{BB962C8B-B14F-4D97-AF65-F5344CB8AC3E}">
        <p14:creationId xmlns:p14="http://schemas.microsoft.com/office/powerpoint/2010/main" val="2924659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23</a:t>
            </a:fld>
            <a:endParaRPr lang="en-CA"/>
          </a:p>
        </p:txBody>
      </p:sp>
    </p:spTree>
    <p:extLst>
      <p:ext uri="{BB962C8B-B14F-4D97-AF65-F5344CB8AC3E}">
        <p14:creationId xmlns:p14="http://schemas.microsoft.com/office/powerpoint/2010/main" val="1478750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24</a:t>
            </a:fld>
            <a:endParaRPr lang="en-CA"/>
          </a:p>
        </p:txBody>
      </p:sp>
    </p:spTree>
    <p:extLst>
      <p:ext uri="{BB962C8B-B14F-4D97-AF65-F5344CB8AC3E}">
        <p14:creationId xmlns:p14="http://schemas.microsoft.com/office/powerpoint/2010/main" val="2170865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u="none" strike="noStrike">
                <a:solidFill>
                  <a:srgbClr val="242424"/>
                </a:solidFill>
                <a:effectLst/>
                <a:latin typeface="Open Sans" panose="020B0606030504020204" pitchFamily="34" charset="0"/>
              </a:rPr>
              <a:t>The </a:t>
            </a:r>
            <a:r>
              <a:rPr lang="en-CA" sz="2800" b="1" i="0" u="none" strike="noStrike">
                <a:solidFill>
                  <a:srgbClr val="242424"/>
                </a:solidFill>
                <a:effectLst/>
                <a:latin typeface="Open Sans" panose="020B0606030504020204" pitchFamily="34" charset="0"/>
              </a:rPr>
              <a:t>Use Branch</a:t>
            </a:r>
            <a:r>
              <a:rPr lang="en-CA" sz="2800" b="0" i="0" u="none" strike="noStrike">
                <a:solidFill>
                  <a:srgbClr val="242424"/>
                </a:solidFill>
                <a:effectLst/>
                <a:latin typeface="Open Sans" panose="020B0606030504020204" pitchFamily="34" charset="0"/>
              </a:rPr>
              <a:t> focuses mainly on how evaluation will be </a:t>
            </a:r>
            <a:r>
              <a:rPr lang="en-CA" sz="2800" b="1" i="0" u="none" strike="noStrike">
                <a:solidFill>
                  <a:srgbClr val="242424"/>
                </a:solidFill>
                <a:effectLst/>
                <a:latin typeface="Open Sans" panose="020B0606030504020204" pitchFamily="34" charset="0"/>
              </a:rPr>
              <a:t>used</a:t>
            </a:r>
            <a:r>
              <a:rPr lang="en-CA" sz="2800" b="0" i="0" u="none" strike="noStrike">
                <a:solidFill>
                  <a:srgbClr val="242424"/>
                </a:solidFill>
                <a:effectLst/>
                <a:latin typeface="Open Sans" panose="020B0606030504020204" pitchFamily="34" charset="0"/>
              </a:rPr>
              <a:t>.  The underlying  concept of </a:t>
            </a:r>
            <a:r>
              <a:rPr lang="en-CA" sz="2800" b="0" i="0" u="sng">
                <a:solidFill>
                  <a:srgbClr val="0A548B"/>
                </a:solidFill>
                <a:effectLst/>
                <a:latin typeface="Open Sans" panose="020B0606030504020204" pitchFamily="34" charset="0"/>
                <a:hlinkClick r:id="rId3"/>
              </a:rPr>
              <a:t>PRAGMATISM</a:t>
            </a:r>
            <a:r>
              <a:rPr lang="en-CA" sz="2800" b="0" i="0" u="none" strike="noStrike">
                <a:solidFill>
                  <a:srgbClr val="242424"/>
                </a:solidFill>
                <a:effectLst/>
                <a:latin typeface="Open Sans" panose="020B0606030504020204" pitchFamily="34" charset="0"/>
              </a:rPr>
              <a:t>  considers </a:t>
            </a:r>
            <a:r>
              <a:rPr lang="en-CA" sz="2800" b="1" i="1" u="none" strike="noStrike">
                <a:solidFill>
                  <a:srgbClr val="242424"/>
                </a:solidFill>
                <a:effectLst/>
                <a:latin typeface="Open Sans" panose="020B0606030504020204" pitchFamily="34" charset="0"/>
              </a:rPr>
              <a:t>information</a:t>
            </a:r>
            <a:r>
              <a:rPr lang="en-CA" sz="2800" b="1" i="0" u="none" strike="noStrike">
                <a:solidFill>
                  <a:srgbClr val="242424"/>
                </a:solidFill>
                <a:effectLst/>
                <a:latin typeface="Open Sans" panose="020B0606030504020204" pitchFamily="34" charset="0"/>
              </a:rPr>
              <a:t> as an instrument or tool for prediction, problem solving and action</a:t>
            </a:r>
            <a:r>
              <a:rPr lang="en-CA" sz="2800" b="0" i="0" u="none" strike="noStrike">
                <a:solidFill>
                  <a:srgbClr val="242424"/>
                </a:solidFill>
                <a:effectLst/>
                <a:latin typeface="Open Sans" panose="020B0606030504020204" pitchFamily="34" charset="0"/>
              </a:rPr>
              <a:t>. </a:t>
            </a: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i="0" u="none" strike="noStrike">
              <a:solidFill>
                <a:srgbClr val="24242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a:solidFill>
                  <a:srgbClr val="000000"/>
                </a:solidFill>
                <a:effectLst/>
                <a:latin typeface="Open Sans" panose="020B0606030504020204" pitchFamily="34" charset="0"/>
              </a:rPr>
              <a:t>In other words:  one common reality may be interpreted differently by observers (</a:t>
            </a:r>
            <a:r>
              <a:rPr lang="en-CA" sz="1800" b="0" i="1" u="none" strike="noStrike">
                <a:solidFill>
                  <a:srgbClr val="000000"/>
                </a:solidFill>
                <a:effectLst/>
                <a:latin typeface="Open Sans" panose="020B0606030504020204" pitchFamily="34" charset="0"/>
              </a:rPr>
              <a:t>ontology</a:t>
            </a:r>
            <a:r>
              <a:rPr lang="en-CA" sz="1800" b="0" i="0" u="none" strike="noStrike">
                <a:solidFill>
                  <a:srgbClr val="000000"/>
                </a:solidFill>
                <a:effectLst/>
                <a:latin typeface="Open Sans" panose="020B0606030504020204" pitchFamily="34" charset="0"/>
              </a:rPr>
              <a:t>).</a:t>
            </a:r>
            <a:br>
              <a:rPr lang="en-CA" sz="1800" b="0" i="0" u="none" strike="noStrike">
                <a:solidFill>
                  <a:srgbClr val="000000"/>
                </a:solidFill>
                <a:effectLst/>
                <a:latin typeface="Open Sans" panose="020B0606030504020204" pitchFamily="34" charset="0"/>
              </a:rPr>
            </a:br>
            <a:br>
              <a:rPr lang="en-CA" sz="2800"/>
            </a:br>
            <a:r>
              <a:rPr lang="en-CA" sz="1800" b="1" i="0" u="none" strike="noStrike">
                <a:solidFill>
                  <a:srgbClr val="242424"/>
                </a:solidFill>
                <a:effectLst/>
                <a:latin typeface="Open Sans" panose="020B0606030504020204" pitchFamily="34" charset="0"/>
              </a:rPr>
              <a:t>The role of the evaluator:</a:t>
            </a:r>
            <a:r>
              <a:rPr lang="en-CA" sz="1800" b="0" i="0" u="none" strike="noStrike">
                <a:solidFill>
                  <a:srgbClr val="242424"/>
                </a:solidFill>
                <a:effectLst/>
                <a:latin typeface="Open Sans" panose="020B0606030504020204" pitchFamily="34" charset="0"/>
              </a:rPr>
              <a:t>  to manage the evaluation process to ensure that information is useful to the evaluand and stakeholders (</a:t>
            </a:r>
            <a:r>
              <a:rPr lang="en-CA" sz="1800" b="0" i="1" u="none" strike="noStrike">
                <a:solidFill>
                  <a:srgbClr val="242424"/>
                </a:solidFill>
                <a:effectLst/>
                <a:latin typeface="Open Sans" panose="020B0606030504020204" pitchFamily="34" charset="0"/>
              </a:rPr>
              <a:t>epistemology</a:t>
            </a:r>
            <a:r>
              <a:rPr lang="en-CA" sz="1800" b="0" i="0" u="none" strike="noStrike">
                <a:solidFill>
                  <a:srgbClr val="242424"/>
                </a:solidFill>
                <a:effectLst/>
                <a:latin typeface="Open Sans" panose="020B0606030504020204" pitchFamily="34" charset="0"/>
              </a:rPr>
              <a:t>).</a:t>
            </a:r>
            <a:br>
              <a:rPr lang="en-CA" sz="2800"/>
            </a:br>
            <a:br>
              <a:rPr lang="en-CA" sz="2800"/>
            </a:br>
            <a:r>
              <a:rPr lang="en-CA" sz="1800" b="1" i="0" u="none" strike="noStrike">
                <a:solidFill>
                  <a:srgbClr val="242424"/>
                </a:solidFill>
                <a:effectLst/>
                <a:latin typeface="Open Sans" panose="020B0606030504020204" pitchFamily="34" charset="0"/>
              </a:rPr>
              <a:t>Methodology:</a:t>
            </a:r>
            <a:r>
              <a:rPr lang="en-CA" sz="1800" b="0" i="0" u="none" strike="noStrike">
                <a:solidFill>
                  <a:srgbClr val="242424"/>
                </a:solidFill>
                <a:effectLst/>
                <a:latin typeface="Open Sans" panose="020B0606030504020204" pitchFamily="34" charset="0"/>
              </a:rPr>
              <a:t>  using both qualitative and quantitative methods (mixed methods), with the goal to generate useful evidence.</a:t>
            </a:r>
            <a:br>
              <a:rPr lang="en-CA" sz="2800"/>
            </a:br>
            <a:br>
              <a:rPr lang="en-CA" sz="2800"/>
            </a:br>
            <a:r>
              <a:rPr lang="en-CA" sz="1800" b="1" i="0" u="none" strike="noStrike">
                <a:solidFill>
                  <a:srgbClr val="242424"/>
                </a:solidFill>
                <a:effectLst/>
                <a:latin typeface="Open Sans" panose="020B0606030504020204" pitchFamily="34" charset="0"/>
              </a:rPr>
              <a:t>Types of evaluation question asked:</a:t>
            </a:r>
            <a:r>
              <a:rPr lang="en-CA" sz="1800" b="0" i="0" u="none" strike="noStrike">
                <a:solidFill>
                  <a:srgbClr val="242424"/>
                </a:solidFill>
                <a:effectLst/>
                <a:latin typeface="Open Sans" panose="020B0606030504020204" pitchFamily="34" charset="0"/>
              </a:rPr>
              <a:t>    Has the program been implemented as planned?  Should the program funding be renewed or stopped? How can the organization best allocate resources amongst its program suite?</a:t>
            </a: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25</a:t>
            </a:fld>
            <a:endParaRPr lang="en-CA"/>
          </a:p>
        </p:txBody>
      </p:sp>
    </p:spTree>
    <p:extLst>
      <p:ext uri="{BB962C8B-B14F-4D97-AF65-F5344CB8AC3E}">
        <p14:creationId xmlns:p14="http://schemas.microsoft.com/office/powerpoint/2010/main" val="129582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mn-lt"/>
              </a:rPr>
              <a:t>Ashvene</a:t>
            </a:r>
            <a:r>
              <a:rPr lang="en-CA">
                <a:cs typeface="+mn-lt"/>
              </a:rPr>
              <a:t> (</a:t>
            </a:r>
            <a:r>
              <a:rPr lang="en-CA" i="1">
                <a:cs typeface="+mn-lt"/>
              </a:rPr>
              <a:t>Mention the methods that address the identified risks/negative logic</a:t>
            </a:r>
            <a:r>
              <a:rPr lang="en-CA">
                <a:cs typeface="+mn-lt"/>
              </a:rPr>
              <a:t>)</a:t>
            </a:r>
            <a:endParaRPr lang="en-CA">
              <a:solidFill>
                <a:srgbClr val="374151"/>
              </a:solidFill>
              <a:latin typeface="Söhne"/>
              <a:cs typeface="+mn-lt"/>
            </a:endParaRPr>
          </a:p>
          <a:p>
            <a:endParaRPr lang="en-CA">
              <a:cs typeface="+mn-lt"/>
            </a:endParaRPr>
          </a:p>
          <a:p>
            <a:r>
              <a:rPr lang="en-CA">
                <a:cs typeface="+mn-lt"/>
              </a:rPr>
              <a:t>The document review will</a:t>
            </a:r>
            <a:r>
              <a:rPr lang="en-CA"/>
              <a:t> entail reviewing the YACC mission</a:t>
            </a:r>
            <a:r>
              <a:rPr lang="en-US"/>
              <a:t>, meeting minutes, annual participation rates, previous participant feedback, participant's demographic information and other relevant materials.</a:t>
            </a:r>
            <a:endParaRPr lang="en-US">
              <a:cs typeface="Calibri"/>
            </a:endParaRPr>
          </a:p>
          <a:p>
            <a:endParaRPr lang="en-US">
              <a:cs typeface="+mn-lt"/>
            </a:endParaRPr>
          </a:p>
          <a:p>
            <a:r>
              <a:rPr lang="en-US">
                <a:cs typeface="+mn-lt"/>
              </a:rPr>
              <a:t>The findings from the document review will inform the development of the survey. The survey is also informed by the WHO-QOL BREF instrument. The survey will be disseminated to program participants and their caregivers.</a:t>
            </a:r>
            <a:endParaRPr lang="en-US"/>
          </a:p>
          <a:p>
            <a:endParaRPr lang="en-US">
              <a:ea typeface="Calibri" panose="020F0502020204030204"/>
              <a:cs typeface="+mn-lt"/>
            </a:endParaRPr>
          </a:p>
          <a:p>
            <a:r>
              <a:rPr lang="en-US">
                <a:ea typeface="Calibri" panose="020F0502020204030204"/>
                <a:cs typeface="+mn-lt"/>
              </a:rPr>
              <a:t>The survey results and the document review findings will inform the development of the facilitator guide for the focus group and photovoice session.</a:t>
            </a:r>
          </a:p>
          <a:p>
            <a:endParaRPr lang="en-US">
              <a:ea typeface="Calibri" panose="020F0502020204030204"/>
              <a:cs typeface="+mn-lt"/>
            </a:endParaRPr>
          </a:p>
          <a:p>
            <a:r>
              <a:rPr lang="en-US">
                <a:ea typeface="Calibri" panose="020F0502020204030204"/>
                <a:cs typeface="+mn-lt"/>
              </a:rPr>
              <a:t>Photovoice will be conducted with the program participants, the young adults with cancer. It entails... This method is widely used with young people.</a:t>
            </a:r>
          </a:p>
          <a:p>
            <a:endParaRPr lang="en-US">
              <a:ea typeface="Calibri" panose="020F0502020204030204"/>
              <a:cs typeface="+mn-lt"/>
            </a:endParaRPr>
          </a:p>
          <a:p>
            <a:r>
              <a:rPr lang="en-US">
                <a:ea typeface="Calibri" panose="020F0502020204030204"/>
                <a:cs typeface="+mn-lt"/>
              </a:rPr>
              <a:t>Lastly, we will conduct focus group sessions with the caregivers to explore their perception on the impact of YACC on themselves and their loved ones. </a:t>
            </a:r>
          </a:p>
          <a:p>
            <a:endParaRPr lang="en-US">
              <a:ea typeface="Calibri" panose="020F0502020204030204"/>
              <a:cs typeface="+mn-lt"/>
            </a:endParaRPr>
          </a:p>
          <a:p>
            <a:r>
              <a:rPr lang="en-US">
                <a:ea typeface="Calibri" panose="020F0502020204030204"/>
                <a:cs typeface="+mn-lt"/>
              </a:rPr>
              <a:t>In both the photovoice session and focus groups, we will be mindful of power dynamics.</a:t>
            </a:r>
          </a:p>
          <a:p>
            <a:br>
              <a:rPr lang="en-CA">
                <a:cs typeface="+mn-lt"/>
              </a:rPr>
            </a:br>
            <a:endParaRPr lang="en-CA">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26</a:t>
            </a:fld>
            <a:endParaRPr lang="en-CA"/>
          </a:p>
        </p:txBody>
      </p:sp>
    </p:spTree>
    <p:extLst>
      <p:ext uri="{BB962C8B-B14F-4D97-AF65-F5344CB8AC3E}">
        <p14:creationId xmlns:p14="http://schemas.microsoft.com/office/powerpoint/2010/main" val="98691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mn-lt"/>
              </a:rPr>
              <a:t>Ashvene</a:t>
            </a:r>
            <a:r>
              <a:rPr lang="en-CA">
                <a:cs typeface="+mn-lt"/>
              </a:rPr>
              <a:t> (</a:t>
            </a:r>
            <a:r>
              <a:rPr lang="en-CA" i="1">
                <a:cs typeface="+mn-lt"/>
              </a:rPr>
              <a:t>Mention the methods that address the identified risks/negative logic</a:t>
            </a:r>
            <a:r>
              <a:rPr lang="en-CA">
                <a:cs typeface="+mn-lt"/>
              </a:rPr>
              <a:t>)</a:t>
            </a:r>
            <a:endParaRPr lang="en-CA">
              <a:solidFill>
                <a:srgbClr val="374151"/>
              </a:solidFill>
              <a:latin typeface="Söhne"/>
              <a:cs typeface="+mn-lt"/>
            </a:endParaRPr>
          </a:p>
          <a:p>
            <a:endParaRPr lang="en-CA">
              <a:cs typeface="+mn-lt"/>
            </a:endParaRPr>
          </a:p>
          <a:p>
            <a:r>
              <a:rPr lang="en-CA">
                <a:cs typeface="+mn-lt"/>
              </a:rPr>
              <a:t>The document review will</a:t>
            </a:r>
            <a:r>
              <a:rPr lang="en-CA"/>
              <a:t> entail reviewing the YACC mission</a:t>
            </a:r>
            <a:r>
              <a:rPr lang="en-US"/>
              <a:t>, meeting minutes, annual participation rates, previous participant feedback, participant's demographic information and other relevant materials.</a:t>
            </a:r>
            <a:endParaRPr lang="en-US">
              <a:cs typeface="Calibri"/>
            </a:endParaRPr>
          </a:p>
          <a:p>
            <a:endParaRPr lang="en-US">
              <a:cs typeface="+mn-lt"/>
            </a:endParaRPr>
          </a:p>
          <a:p>
            <a:r>
              <a:rPr lang="en-US">
                <a:cs typeface="+mn-lt"/>
              </a:rPr>
              <a:t>The findings from the document review will inform the development of the survey. The survey is also informed by the WHO-QOL BREF instrument. The survey will be disseminated to program participants and their caregivers.</a:t>
            </a:r>
            <a:endParaRPr lang="en-US"/>
          </a:p>
          <a:p>
            <a:endParaRPr lang="en-US">
              <a:ea typeface="Calibri" panose="020F0502020204030204"/>
              <a:cs typeface="+mn-lt"/>
            </a:endParaRPr>
          </a:p>
          <a:p>
            <a:r>
              <a:rPr lang="en-US">
                <a:ea typeface="Calibri" panose="020F0502020204030204"/>
                <a:cs typeface="+mn-lt"/>
              </a:rPr>
              <a:t>The survey results and the document review findings will inform the development of the facilitator guide for the focus group and photovoice session.</a:t>
            </a:r>
          </a:p>
          <a:p>
            <a:endParaRPr lang="en-US">
              <a:ea typeface="Calibri" panose="020F0502020204030204"/>
              <a:cs typeface="+mn-lt"/>
            </a:endParaRPr>
          </a:p>
          <a:p>
            <a:r>
              <a:rPr lang="en-US">
                <a:ea typeface="Calibri" panose="020F0502020204030204"/>
                <a:cs typeface="+mn-lt"/>
              </a:rPr>
              <a:t>Photovoice will be conducted with the program participants, the young adults with cancer. It entails... This method is widely used with young people.</a:t>
            </a:r>
          </a:p>
          <a:p>
            <a:endParaRPr lang="en-US">
              <a:ea typeface="Calibri" panose="020F0502020204030204"/>
              <a:cs typeface="+mn-lt"/>
            </a:endParaRPr>
          </a:p>
          <a:p>
            <a:r>
              <a:rPr lang="en-US">
                <a:ea typeface="Calibri" panose="020F0502020204030204"/>
                <a:cs typeface="+mn-lt"/>
              </a:rPr>
              <a:t>Lastly, we will conduct focus group sessions with the caregivers to explore their perception on the impact of YACC on themselves and their loved ones. </a:t>
            </a:r>
          </a:p>
          <a:p>
            <a:endParaRPr lang="en-US">
              <a:ea typeface="Calibri" panose="020F0502020204030204"/>
              <a:cs typeface="+mn-lt"/>
            </a:endParaRPr>
          </a:p>
          <a:p>
            <a:r>
              <a:rPr lang="en-US">
                <a:ea typeface="Calibri" panose="020F0502020204030204"/>
                <a:cs typeface="+mn-lt"/>
              </a:rPr>
              <a:t>In both the photovoice session and focus groups, we will be mindful of power dynamics.</a:t>
            </a:r>
          </a:p>
          <a:p>
            <a:br>
              <a:rPr lang="en-CA">
                <a:cs typeface="+mn-lt"/>
              </a:rPr>
            </a:br>
            <a:endParaRPr lang="en-CA">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27</a:t>
            </a:fld>
            <a:endParaRPr lang="en-CA"/>
          </a:p>
        </p:txBody>
      </p:sp>
    </p:spTree>
    <p:extLst>
      <p:ext uri="{BB962C8B-B14F-4D97-AF65-F5344CB8AC3E}">
        <p14:creationId xmlns:p14="http://schemas.microsoft.com/office/powerpoint/2010/main" val="112623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mn-lt"/>
              </a:rPr>
              <a:t>Ashvene</a:t>
            </a:r>
            <a:r>
              <a:rPr lang="en-CA">
                <a:cs typeface="+mn-lt"/>
              </a:rPr>
              <a:t> (</a:t>
            </a:r>
            <a:r>
              <a:rPr lang="en-CA" i="1">
                <a:cs typeface="+mn-lt"/>
              </a:rPr>
              <a:t>Mention the methods that address the identified risks/negative logic</a:t>
            </a:r>
            <a:r>
              <a:rPr lang="en-CA">
                <a:cs typeface="+mn-lt"/>
              </a:rPr>
              <a:t>)</a:t>
            </a:r>
            <a:endParaRPr lang="en-CA">
              <a:solidFill>
                <a:srgbClr val="374151"/>
              </a:solidFill>
              <a:latin typeface="Söhne"/>
              <a:cs typeface="+mn-lt"/>
            </a:endParaRPr>
          </a:p>
          <a:p>
            <a:endParaRPr lang="en-CA">
              <a:cs typeface="+mn-lt"/>
            </a:endParaRPr>
          </a:p>
          <a:p>
            <a:r>
              <a:rPr lang="en-CA">
                <a:cs typeface="+mn-lt"/>
              </a:rPr>
              <a:t>The document review will</a:t>
            </a:r>
            <a:r>
              <a:rPr lang="en-CA"/>
              <a:t> entail reviewing the YACC mission</a:t>
            </a:r>
            <a:r>
              <a:rPr lang="en-US"/>
              <a:t>, meeting minutes, annual participation rates, previous participant feedback, participant's demographic information and other relevant materials.</a:t>
            </a:r>
            <a:endParaRPr lang="en-US">
              <a:cs typeface="Calibri"/>
            </a:endParaRPr>
          </a:p>
          <a:p>
            <a:endParaRPr lang="en-US">
              <a:cs typeface="+mn-lt"/>
            </a:endParaRPr>
          </a:p>
          <a:p>
            <a:r>
              <a:rPr lang="en-US">
                <a:cs typeface="+mn-lt"/>
              </a:rPr>
              <a:t>The findings from the document review will inform the development of the survey. The survey is also informed by the WHO-QOL BREF instrument. The survey will be disseminated to program participants and their caregivers.</a:t>
            </a:r>
            <a:endParaRPr lang="en-US"/>
          </a:p>
          <a:p>
            <a:endParaRPr lang="en-US">
              <a:ea typeface="Calibri" panose="020F0502020204030204"/>
              <a:cs typeface="+mn-lt"/>
            </a:endParaRPr>
          </a:p>
          <a:p>
            <a:r>
              <a:rPr lang="en-US">
                <a:ea typeface="Calibri" panose="020F0502020204030204"/>
                <a:cs typeface="+mn-lt"/>
              </a:rPr>
              <a:t>The survey results and the document review findings will inform the development of the facilitator guide for the focus group and photovoice session.</a:t>
            </a:r>
          </a:p>
          <a:p>
            <a:endParaRPr lang="en-US">
              <a:ea typeface="Calibri" panose="020F0502020204030204"/>
              <a:cs typeface="+mn-lt"/>
            </a:endParaRPr>
          </a:p>
          <a:p>
            <a:r>
              <a:rPr lang="en-US">
                <a:ea typeface="Calibri" panose="020F0502020204030204"/>
                <a:cs typeface="+mn-lt"/>
              </a:rPr>
              <a:t>Photovoice will be conducted with the program participants, the young adults with cancer. It entails... This method is widely used with young people.</a:t>
            </a:r>
          </a:p>
          <a:p>
            <a:endParaRPr lang="en-US">
              <a:ea typeface="Calibri" panose="020F0502020204030204"/>
              <a:cs typeface="+mn-lt"/>
            </a:endParaRPr>
          </a:p>
          <a:p>
            <a:r>
              <a:rPr lang="en-US">
                <a:ea typeface="Calibri" panose="020F0502020204030204"/>
                <a:cs typeface="+mn-lt"/>
              </a:rPr>
              <a:t>Lastly, we will conduct focus group sessions with the caregivers to explore their perception on the impact of YACC on themselves and their loved ones. </a:t>
            </a:r>
          </a:p>
          <a:p>
            <a:endParaRPr lang="en-US">
              <a:ea typeface="Calibri" panose="020F0502020204030204"/>
              <a:cs typeface="+mn-lt"/>
            </a:endParaRPr>
          </a:p>
          <a:p>
            <a:r>
              <a:rPr lang="en-US">
                <a:ea typeface="Calibri" panose="020F0502020204030204"/>
                <a:cs typeface="+mn-lt"/>
              </a:rPr>
              <a:t>In both the photovoice session and focus groups, we will be mindful of power dynamics.</a:t>
            </a:r>
          </a:p>
          <a:p>
            <a:br>
              <a:rPr lang="en-CA">
                <a:cs typeface="+mn-lt"/>
              </a:rPr>
            </a:br>
            <a:endParaRPr lang="en-CA">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28</a:t>
            </a:fld>
            <a:endParaRPr lang="en-CA"/>
          </a:p>
        </p:txBody>
      </p:sp>
    </p:spTree>
    <p:extLst>
      <p:ext uri="{BB962C8B-B14F-4D97-AF65-F5344CB8AC3E}">
        <p14:creationId xmlns:p14="http://schemas.microsoft.com/office/powerpoint/2010/main" val="2712942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mn-lt"/>
              </a:rPr>
              <a:t>Ashvene</a:t>
            </a:r>
            <a:r>
              <a:rPr lang="en-CA">
                <a:cs typeface="+mn-lt"/>
              </a:rPr>
              <a:t> (</a:t>
            </a:r>
            <a:r>
              <a:rPr lang="en-CA" i="1">
                <a:cs typeface="+mn-lt"/>
              </a:rPr>
              <a:t>Mention the methods that address the identified risks/negative logic</a:t>
            </a:r>
            <a:r>
              <a:rPr lang="en-CA">
                <a:cs typeface="+mn-lt"/>
              </a:rPr>
              <a:t>)</a:t>
            </a:r>
            <a:endParaRPr lang="en-CA">
              <a:solidFill>
                <a:srgbClr val="374151"/>
              </a:solidFill>
              <a:latin typeface="Söhne"/>
              <a:cs typeface="+mn-lt"/>
            </a:endParaRPr>
          </a:p>
          <a:p>
            <a:endParaRPr lang="en-CA">
              <a:cs typeface="+mn-lt"/>
            </a:endParaRPr>
          </a:p>
          <a:p>
            <a:r>
              <a:rPr lang="en-CA">
                <a:cs typeface="+mn-lt"/>
              </a:rPr>
              <a:t>The document review will</a:t>
            </a:r>
            <a:r>
              <a:rPr lang="en-CA"/>
              <a:t> entail reviewing the YACC mission</a:t>
            </a:r>
            <a:r>
              <a:rPr lang="en-US"/>
              <a:t>, meeting minutes, annual participation rates, previous participant feedback, participant's demographic information and other relevant materials.</a:t>
            </a:r>
            <a:endParaRPr lang="en-US">
              <a:cs typeface="Calibri"/>
            </a:endParaRPr>
          </a:p>
          <a:p>
            <a:endParaRPr lang="en-US">
              <a:cs typeface="+mn-lt"/>
            </a:endParaRPr>
          </a:p>
          <a:p>
            <a:r>
              <a:rPr lang="en-US">
                <a:cs typeface="+mn-lt"/>
              </a:rPr>
              <a:t>The findings from the document review will inform the development of the survey. The survey is also informed by the WHO-QOL BREF instrument. The survey will be disseminated to program participants and their caregivers.</a:t>
            </a:r>
            <a:endParaRPr lang="en-US"/>
          </a:p>
          <a:p>
            <a:endParaRPr lang="en-US">
              <a:ea typeface="Calibri" panose="020F0502020204030204"/>
              <a:cs typeface="+mn-lt"/>
            </a:endParaRPr>
          </a:p>
          <a:p>
            <a:r>
              <a:rPr lang="en-US">
                <a:ea typeface="Calibri" panose="020F0502020204030204"/>
                <a:cs typeface="+mn-lt"/>
              </a:rPr>
              <a:t>The survey results and the document review findings will inform the development of the facilitator guide for the focus group and photovoice session.</a:t>
            </a:r>
          </a:p>
          <a:p>
            <a:endParaRPr lang="en-US">
              <a:ea typeface="Calibri" panose="020F0502020204030204"/>
              <a:cs typeface="+mn-lt"/>
            </a:endParaRPr>
          </a:p>
          <a:p>
            <a:r>
              <a:rPr lang="en-US">
                <a:ea typeface="Calibri" panose="020F0502020204030204"/>
                <a:cs typeface="+mn-lt"/>
              </a:rPr>
              <a:t>Photovoice will be conducted with the program participants, the young adults with cancer. It entails... This method is widely used with young people.</a:t>
            </a:r>
          </a:p>
          <a:p>
            <a:endParaRPr lang="en-US">
              <a:ea typeface="Calibri" panose="020F0502020204030204"/>
              <a:cs typeface="+mn-lt"/>
            </a:endParaRPr>
          </a:p>
          <a:p>
            <a:r>
              <a:rPr lang="en-US">
                <a:ea typeface="Calibri" panose="020F0502020204030204"/>
                <a:cs typeface="+mn-lt"/>
              </a:rPr>
              <a:t>Lastly, we will conduct focus group sessions with the caregivers to explore their perception on the impact of YACC on themselves and their loved ones. </a:t>
            </a:r>
          </a:p>
          <a:p>
            <a:endParaRPr lang="en-US">
              <a:ea typeface="Calibri" panose="020F0502020204030204"/>
              <a:cs typeface="+mn-lt"/>
            </a:endParaRPr>
          </a:p>
          <a:p>
            <a:r>
              <a:rPr lang="en-US">
                <a:ea typeface="Calibri" panose="020F0502020204030204"/>
                <a:cs typeface="+mn-lt"/>
              </a:rPr>
              <a:t>In both the photovoice session and focus groups, we will be mindful of power dynamics.</a:t>
            </a:r>
          </a:p>
          <a:p>
            <a:br>
              <a:rPr lang="en-CA">
                <a:cs typeface="+mn-lt"/>
              </a:rPr>
            </a:br>
            <a:endParaRPr lang="en-CA">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29</a:t>
            </a:fld>
            <a:endParaRPr lang="en-CA"/>
          </a:p>
        </p:txBody>
      </p:sp>
    </p:spTree>
    <p:extLst>
      <p:ext uri="{BB962C8B-B14F-4D97-AF65-F5344CB8AC3E}">
        <p14:creationId xmlns:p14="http://schemas.microsoft.com/office/powerpoint/2010/main" val="1909600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cs typeface="+mn-lt"/>
              </a:rPr>
              <a:t>Ashvene</a:t>
            </a:r>
            <a:r>
              <a:rPr lang="en-CA">
                <a:cs typeface="+mn-lt"/>
              </a:rPr>
              <a:t> (</a:t>
            </a:r>
            <a:r>
              <a:rPr lang="en-CA" i="1">
                <a:cs typeface="+mn-lt"/>
              </a:rPr>
              <a:t>Mention the methods that address the identified risks/negative logic</a:t>
            </a:r>
            <a:r>
              <a:rPr lang="en-CA">
                <a:cs typeface="+mn-lt"/>
              </a:rPr>
              <a:t>)</a:t>
            </a:r>
            <a:endParaRPr lang="en-CA">
              <a:solidFill>
                <a:srgbClr val="374151"/>
              </a:solidFill>
              <a:latin typeface="Söhne"/>
              <a:cs typeface="+mn-lt"/>
            </a:endParaRPr>
          </a:p>
          <a:p>
            <a:endParaRPr lang="en-CA">
              <a:cs typeface="+mn-lt"/>
            </a:endParaRPr>
          </a:p>
          <a:p>
            <a:r>
              <a:rPr lang="en-CA">
                <a:cs typeface="+mn-lt"/>
              </a:rPr>
              <a:t>The document review will</a:t>
            </a:r>
            <a:r>
              <a:rPr lang="en-CA"/>
              <a:t> entail reviewing the YACC mission</a:t>
            </a:r>
            <a:r>
              <a:rPr lang="en-US"/>
              <a:t>, meeting minutes, annual participation rates, previous participant feedback, participant's demographic information and other relevant materials.</a:t>
            </a:r>
            <a:endParaRPr lang="en-US">
              <a:cs typeface="Calibri"/>
            </a:endParaRPr>
          </a:p>
          <a:p>
            <a:endParaRPr lang="en-US">
              <a:cs typeface="+mn-lt"/>
            </a:endParaRPr>
          </a:p>
          <a:p>
            <a:r>
              <a:rPr lang="en-US">
                <a:cs typeface="+mn-lt"/>
              </a:rPr>
              <a:t>The findings from the document review will inform the development of the survey. The survey is also informed by the WHO-QOL BREF instrument. The survey will be disseminated to program participants and their caregivers.</a:t>
            </a:r>
            <a:endParaRPr lang="en-US"/>
          </a:p>
          <a:p>
            <a:endParaRPr lang="en-US">
              <a:ea typeface="Calibri" panose="020F0502020204030204"/>
              <a:cs typeface="+mn-lt"/>
            </a:endParaRPr>
          </a:p>
          <a:p>
            <a:r>
              <a:rPr lang="en-US">
                <a:ea typeface="Calibri" panose="020F0502020204030204"/>
                <a:cs typeface="+mn-lt"/>
              </a:rPr>
              <a:t>The survey results and the document review findings will inform the development of the facilitator guide for the focus group and photovoice session.</a:t>
            </a:r>
          </a:p>
          <a:p>
            <a:endParaRPr lang="en-US">
              <a:ea typeface="Calibri" panose="020F0502020204030204"/>
              <a:cs typeface="+mn-lt"/>
            </a:endParaRPr>
          </a:p>
          <a:p>
            <a:r>
              <a:rPr lang="en-US">
                <a:ea typeface="Calibri" panose="020F0502020204030204"/>
                <a:cs typeface="+mn-lt"/>
              </a:rPr>
              <a:t>Photovoice will be conducted with the program participants, the young adults with cancer. It entails... This method is widely used with young people.</a:t>
            </a:r>
          </a:p>
          <a:p>
            <a:endParaRPr lang="en-US">
              <a:ea typeface="Calibri" panose="020F0502020204030204"/>
              <a:cs typeface="+mn-lt"/>
            </a:endParaRPr>
          </a:p>
          <a:p>
            <a:r>
              <a:rPr lang="en-US">
                <a:ea typeface="Calibri" panose="020F0502020204030204"/>
                <a:cs typeface="+mn-lt"/>
              </a:rPr>
              <a:t>Lastly, we will conduct focus group sessions with the caregivers to explore their perception on the impact of YACC on themselves and their loved ones. </a:t>
            </a:r>
          </a:p>
          <a:p>
            <a:endParaRPr lang="en-US">
              <a:ea typeface="Calibri" panose="020F0502020204030204"/>
              <a:cs typeface="+mn-lt"/>
            </a:endParaRPr>
          </a:p>
          <a:p>
            <a:r>
              <a:rPr lang="en-US">
                <a:ea typeface="Calibri" panose="020F0502020204030204"/>
                <a:cs typeface="+mn-lt"/>
              </a:rPr>
              <a:t>In both the photovoice session and focus groups, we will be mindful of power dynamics.</a:t>
            </a:r>
          </a:p>
          <a:p>
            <a:br>
              <a:rPr lang="en-CA">
                <a:cs typeface="+mn-lt"/>
              </a:rPr>
            </a:br>
            <a:endParaRPr lang="en-CA">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30</a:t>
            </a:fld>
            <a:endParaRPr lang="en-CA"/>
          </a:p>
        </p:txBody>
      </p:sp>
    </p:spTree>
    <p:extLst>
      <p:ext uri="{BB962C8B-B14F-4D97-AF65-F5344CB8AC3E}">
        <p14:creationId xmlns:p14="http://schemas.microsoft.com/office/powerpoint/2010/main" val="4709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ED28A-BA51-1544-B03E-139F71A28B21}" type="slidenum">
              <a:rPr lang="en-CA" smtClean="0"/>
              <a:t>4</a:t>
            </a:fld>
            <a:endParaRPr lang="en-CA"/>
          </a:p>
        </p:txBody>
      </p:sp>
    </p:spTree>
    <p:extLst>
      <p:ext uri="{BB962C8B-B14F-4D97-AF65-F5344CB8AC3E}">
        <p14:creationId xmlns:p14="http://schemas.microsoft.com/office/powerpoint/2010/main" val="188390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cs typeface="+mn-lt"/>
              </a:rPr>
              <a:t>Ashvene</a:t>
            </a:r>
            <a:r>
              <a:rPr lang="en-CA" dirty="0">
                <a:cs typeface="+mn-lt"/>
              </a:rPr>
              <a:t> (</a:t>
            </a:r>
            <a:r>
              <a:rPr lang="en-CA" i="1" dirty="0">
                <a:cs typeface="+mn-lt"/>
              </a:rPr>
              <a:t>Mention the methods that address the identified risks/negative logic</a:t>
            </a:r>
            <a:r>
              <a:rPr lang="en-CA" dirty="0">
                <a:cs typeface="+mn-lt"/>
              </a:rPr>
              <a:t>)</a:t>
            </a:r>
            <a:endParaRPr lang="en-CA" dirty="0">
              <a:solidFill>
                <a:srgbClr val="374151"/>
              </a:solidFill>
              <a:latin typeface="Söhne"/>
              <a:cs typeface="+mn-lt"/>
            </a:endParaRPr>
          </a:p>
          <a:p>
            <a:endParaRPr lang="en-CA" dirty="0">
              <a:cs typeface="+mn-lt"/>
            </a:endParaRPr>
          </a:p>
          <a:p>
            <a:r>
              <a:rPr lang="en-CA" dirty="0">
                <a:cs typeface="+mn-lt"/>
              </a:rPr>
              <a:t>The document review will</a:t>
            </a:r>
            <a:r>
              <a:rPr lang="en-CA" dirty="0"/>
              <a:t> entail reviewing the YACC mission</a:t>
            </a:r>
            <a:r>
              <a:rPr lang="en-US" dirty="0"/>
              <a:t>, meeting minutes, annual participation rates, previous participant feedback, participant's demographic information and other relevant materials.</a:t>
            </a:r>
            <a:endParaRPr lang="en-US" dirty="0">
              <a:cs typeface="Calibri"/>
            </a:endParaRPr>
          </a:p>
          <a:p>
            <a:endParaRPr lang="en-US" dirty="0">
              <a:cs typeface="+mn-lt"/>
            </a:endParaRPr>
          </a:p>
          <a:p>
            <a:r>
              <a:rPr lang="en-US" dirty="0">
                <a:cs typeface="+mn-lt"/>
              </a:rPr>
              <a:t>The findings from the document review will inform the development of the survey. The survey is also informed by the WHO-QOL BREF instrument. The survey will be disseminated to program participants and their caregivers.</a:t>
            </a:r>
            <a:endParaRPr lang="en-US" dirty="0"/>
          </a:p>
          <a:p>
            <a:endParaRPr lang="en-US" dirty="0">
              <a:ea typeface="Calibri" panose="020F0502020204030204"/>
              <a:cs typeface="+mn-lt"/>
            </a:endParaRPr>
          </a:p>
          <a:p>
            <a:r>
              <a:rPr lang="en-US" dirty="0">
                <a:ea typeface="Calibri" panose="020F0502020204030204"/>
                <a:cs typeface="+mn-lt"/>
              </a:rPr>
              <a:t>The survey results and the document review findings will inform the development of the facilitator guide for the focus group and photovoice session.</a:t>
            </a:r>
          </a:p>
          <a:p>
            <a:endParaRPr lang="en-US" dirty="0">
              <a:ea typeface="Calibri" panose="020F0502020204030204"/>
              <a:cs typeface="+mn-lt"/>
            </a:endParaRPr>
          </a:p>
          <a:p>
            <a:r>
              <a:rPr lang="en-US" dirty="0">
                <a:ea typeface="Calibri" panose="020F0502020204030204"/>
                <a:cs typeface="+mn-lt"/>
              </a:rPr>
              <a:t>Photovoice will be conducted with the program participants, the young adults with cancer. It entails... This method is widely used with young people.</a:t>
            </a:r>
          </a:p>
          <a:p>
            <a:endParaRPr lang="en-US" dirty="0">
              <a:ea typeface="Calibri" panose="020F0502020204030204"/>
              <a:cs typeface="+mn-lt"/>
            </a:endParaRPr>
          </a:p>
          <a:p>
            <a:r>
              <a:rPr lang="en-US" dirty="0">
                <a:ea typeface="Calibri" panose="020F0502020204030204"/>
                <a:cs typeface="+mn-lt"/>
              </a:rPr>
              <a:t>Lastly, we will conduct focus group sessions with the caregivers to explore their perception on the impact of YACC on themselves and their loved ones. </a:t>
            </a:r>
          </a:p>
          <a:p>
            <a:endParaRPr lang="en-US" dirty="0">
              <a:ea typeface="Calibri" panose="020F0502020204030204"/>
              <a:cs typeface="+mn-lt"/>
            </a:endParaRPr>
          </a:p>
          <a:p>
            <a:r>
              <a:rPr lang="en-US" dirty="0">
                <a:ea typeface="Calibri" panose="020F0502020204030204"/>
                <a:cs typeface="+mn-lt"/>
              </a:rPr>
              <a:t>In both the photovoice session and focus groups, we will be mindful of power dynamics.</a:t>
            </a:r>
          </a:p>
          <a:p>
            <a:br>
              <a:rPr lang="en-CA" dirty="0">
                <a:cs typeface="+mn-lt"/>
              </a:rPr>
            </a:br>
            <a:endParaRPr lang="en-CA" dirty="0">
              <a:solidFill>
                <a:srgbClr val="374151"/>
              </a:solidFill>
              <a:latin typeface="Söhne"/>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31</a:t>
            </a:fld>
            <a:endParaRPr lang="en-CA"/>
          </a:p>
        </p:txBody>
      </p:sp>
    </p:spTree>
    <p:extLst>
      <p:ext uri="{BB962C8B-B14F-4D97-AF65-F5344CB8AC3E}">
        <p14:creationId xmlns:p14="http://schemas.microsoft.com/office/powerpoint/2010/main" val="378882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32</a:t>
            </a:fld>
            <a:endParaRPr lang="en-CA"/>
          </a:p>
        </p:txBody>
      </p:sp>
    </p:spTree>
    <p:extLst>
      <p:ext uri="{BB962C8B-B14F-4D97-AF65-F5344CB8AC3E}">
        <p14:creationId xmlns:p14="http://schemas.microsoft.com/office/powerpoint/2010/main" val="210721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33</a:t>
            </a:fld>
            <a:endParaRPr lang="en-CA"/>
          </a:p>
        </p:txBody>
      </p:sp>
    </p:spTree>
    <p:extLst>
      <p:ext uri="{BB962C8B-B14F-4D97-AF65-F5344CB8AC3E}">
        <p14:creationId xmlns:p14="http://schemas.microsoft.com/office/powerpoint/2010/main" val="733173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34</a:t>
            </a:fld>
            <a:endParaRPr lang="en-CA"/>
          </a:p>
        </p:txBody>
      </p:sp>
    </p:spTree>
    <p:extLst>
      <p:ext uri="{BB962C8B-B14F-4D97-AF65-F5344CB8AC3E}">
        <p14:creationId xmlns:p14="http://schemas.microsoft.com/office/powerpoint/2010/main" val="1566149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35</a:t>
            </a:fld>
            <a:endParaRPr lang="en-CA"/>
          </a:p>
        </p:txBody>
      </p:sp>
    </p:spTree>
    <p:extLst>
      <p:ext uri="{BB962C8B-B14F-4D97-AF65-F5344CB8AC3E}">
        <p14:creationId xmlns:p14="http://schemas.microsoft.com/office/powerpoint/2010/main" val="3536852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36</a:t>
            </a:fld>
            <a:endParaRPr lang="en-CA"/>
          </a:p>
        </p:txBody>
      </p:sp>
    </p:spTree>
    <p:extLst>
      <p:ext uri="{BB962C8B-B14F-4D97-AF65-F5344CB8AC3E}">
        <p14:creationId xmlns:p14="http://schemas.microsoft.com/office/powerpoint/2010/main" val="202794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37</a:t>
            </a:fld>
            <a:endParaRPr lang="en-CA"/>
          </a:p>
        </p:txBody>
      </p:sp>
    </p:spTree>
    <p:extLst>
      <p:ext uri="{BB962C8B-B14F-4D97-AF65-F5344CB8AC3E}">
        <p14:creationId xmlns:p14="http://schemas.microsoft.com/office/powerpoint/2010/main" val="2846065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Promotional materials </a:t>
            </a:r>
          </a:p>
        </p:txBody>
      </p:sp>
      <p:sp>
        <p:nvSpPr>
          <p:cNvPr id="4" name="Slide Number Placeholder 3"/>
          <p:cNvSpPr>
            <a:spLocks noGrp="1"/>
          </p:cNvSpPr>
          <p:nvPr>
            <p:ph type="sldNum" sz="quarter" idx="5"/>
          </p:nvPr>
        </p:nvSpPr>
        <p:spPr/>
        <p:txBody>
          <a:bodyPr/>
          <a:lstStyle/>
          <a:p>
            <a:fld id="{16380F55-211F-9144-8ACA-BB2ED88B71C8}" type="slidenum">
              <a:rPr lang="en-US" smtClean="0"/>
              <a:t>38</a:t>
            </a:fld>
            <a:endParaRPr lang="en-US"/>
          </a:p>
        </p:txBody>
      </p:sp>
    </p:spTree>
    <p:extLst>
      <p:ext uri="{BB962C8B-B14F-4D97-AF65-F5344CB8AC3E}">
        <p14:creationId xmlns:p14="http://schemas.microsoft.com/office/powerpoint/2010/main" val="924754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Each quarter is three months</a:t>
            </a:r>
          </a:p>
        </p:txBody>
      </p:sp>
      <p:sp>
        <p:nvSpPr>
          <p:cNvPr id="4" name="Slide Number Placeholder 3"/>
          <p:cNvSpPr>
            <a:spLocks noGrp="1"/>
          </p:cNvSpPr>
          <p:nvPr>
            <p:ph type="sldNum" sz="quarter" idx="5"/>
          </p:nvPr>
        </p:nvSpPr>
        <p:spPr/>
        <p:txBody>
          <a:bodyPr/>
          <a:lstStyle/>
          <a:p>
            <a:fld id="{16380F55-211F-9144-8ACA-BB2ED88B71C8}" type="slidenum">
              <a:rPr lang="en-US" smtClean="0"/>
              <a:t>39</a:t>
            </a:fld>
            <a:endParaRPr lang="en-US"/>
          </a:p>
        </p:txBody>
      </p:sp>
    </p:spTree>
    <p:extLst>
      <p:ext uri="{BB962C8B-B14F-4D97-AF65-F5344CB8AC3E}">
        <p14:creationId xmlns:p14="http://schemas.microsoft.com/office/powerpoint/2010/main" val="2391681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Mercedes</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mn-lt"/>
                <a:cs typeface="+mn-lt"/>
              </a:rPr>
              <a:t>with representatives from CMHC &amp; </a:t>
            </a:r>
            <a:r>
              <a:rPr lang="en-US" sz="1200" err="1">
                <a:ea typeface="+mn-lt"/>
                <a:cs typeface="+mn-lt"/>
              </a:rPr>
              <a:t>NRCan</a:t>
            </a:r>
            <a:r>
              <a:rPr lang="en-US" sz="1200">
                <a:ea typeface="+mn-lt"/>
                <a:cs typeface="+mn-lt"/>
              </a:rPr>
              <a:t> </a:t>
            </a:r>
          </a:p>
          <a:p>
            <a:endParaRPr lang="en-US"/>
          </a:p>
        </p:txBody>
      </p:sp>
      <p:sp>
        <p:nvSpPr>
          <p:cNvPr id="4" name="Slide Number Placeholder 3"/>
          <p:cNvSpPr>
            <a:spLocks noGrp="1"/>
          </p:cNvSpPr>
          <p:nvPr>
            <p:ph type="sldNum" sz="quarter" idx="5"/>
          </p:nvPr>
        </p:nvSpPr>
        <p:spPr/>
        <p:txBody>
          <a:bodyPr/>
          <a:lstStyle/>
          <a:p>
            <a:fld id="{5F5ED28A-BA51-1544-B03E-139F71A28B21}" type="slidenum">
              <a:rPr lang="en-CA" smtClean="0"/>
              <a:t>40</a:t>
            </a:fld>
            <a:endParaRPr lang="en-CA"/>
          </a:p>
        </p:txBody>
      </p:sp>
    </p:spTree>
    <p:extLst>
      <p:ext uri="{BB962C8B-B14F-4D97-AF65-F5344CB8AC3E}">
        <p14:creationId xmlns:p14="http://schemas.microsoft.com/office/powerpoint/2010/main" val="86867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are additional hidden slides that can be leveraged for program overview</a:t>
            </a:r>
          </a:p>
        </p:txBody>
      </p:sp>
      <p:sp>
        <p:nvSpPr>
          <p:cNvPr id="4" name="Slide Number Placeholder 3"/>
          <p:cNvSpPr>
            <a:spLocks noGrp="1"/>
          </p:cNvSpPr>
          <p:nvPr>
            <p:ph type="sldNum" sz="quarter" idx="5"/>
          </p:nvPr>
        </p:nvSpPr>
        <p:spPr/>
        <p:txBody>
          <a:bodyPr/>
          <a:lstStyle/>
          <a:p>
            <a:fld id="{5F5ED28A-BA51-1544-B03E-139F71A28B21}" type="slidenum">
              <a:rPr lang="en-CA" smtClean="0"/>
              <a:t>5</a:t>
            </a:fld>
            <a:endParaRPr lang="en-CA"/>
          </a:p>
        </p:txBody>
      </p:sp>
    </p:spTree>
    <p:extLst>
      <p:ext uri="{BB962C8B-B14F-4D97-AF65-F5344CB8AC3E}">
        <p14:creationId xmlns:p14="http://schemas.microsoft.com/office/powerpoint/2010/main" val="4143932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a:latin typeface="+mn-lt"/>
              </a:rPr>
              <a:t>The ability to design and adapt the evaluation process to the program, organization, and political context. This includes understanding the unique considerations of evaluating a program focused on energy efficiency and environmental impact.</a:t>
            </a:r>
            <a:endParaRPr lang="en-CA" sz="1200" b="0" i="0" u="none" strike="noStrike" baseline="0" noProof="0">
              <a:latin typeface="Calibri"/>
            </a:endParaRPr>
          </a:p>
          <a:p>
            <a:endParaRPr lang="en-CA"/>
          </a:p>
        </p:txBody>
      </p:sp>
      <p:sp>
        <p:nvSpPr>
          <p:cNvPr id="4" name="Slide Number Placeholder 3"/>
          <p:cNvSpPr>
            <a:spLocks noGrp="1"/>
          </p:cNvSpPr>
          <p:nvPr>
            <p:ph type="sldNum" sz="quarter" idx="5"/>
          </p:nvPr>
        </p:nvSpPr>
        <p:spPr/>
        <p:txBody>
          <a:bodyPr/>
          <a:lstStyle/>
          <a:p>
            <a:fld id="{5F5ED28A-BA51-1544-B03E-139F71A28B21}" type="slidenum">
              <a:rPr lang="en-CA" smtClean="0"/>
              <a:t>41</a:t>
            </a:fld>
            <a:endParaRPr lang="en-CA"/>
          </a:p>
        </p:txBody>
      </p:sp>
    </p:spTree>
    <p:extLst>
      <p:ext uri="{BB962C8B-B14F-4D97-AF65-F5344CB8AC3E}">
        <p14:creationId xmlns:p14="http://schemas.microsoft.com/office/powerpoint/2010/main" val="57560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are additional hidden slides that can be leveraged for program overview</a:t>
            </a:r>
          </a:p>
        </p:txBody>
      </p:sp>
      <p:sp>
        <p:nvSpPr>
          <p:cNvPr id="4" name="Slide Number Placeholder 3"/>
          <p:cNvSpPr>
            <a:spLocks noGrp="1"/>
          </p:cNvSpPr>
          <p:nvPr>
            <p:ph type="sldNum" sz="quarter" idx="5"/>
          </p:nvPr>
        </p:nvSpPr>
        <p:spPr/>
        <p:txBody>
          <a:bodyPr/>
          <a:lstStyle/>
          <a:p>
            <a:fld id="{5F5ED28A-BA51-1544-B03E-139F71A28B21}" type="slidenum">
              <a:rPr lang="en-CA" smtClean="0"/>
              <a:t>6</a:t>
            </a:fld>
            <a:endParaRPr lang="en-CA"/>
          </a:p>
        </p:txBody>
      </p:sp>
    </p:spTree>
    <p:extLst>
      <p:ext uri="{BB962C8B-B14F-4D97-AF65-F5344CB8AC3E}">
        <p14:creationId xmlns:p14="http://schemas.microsoft.com/office/powerpoint/2010/main" val="91727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 are additional hidden slides that can be leveraged for program overview</a:t>
            </a:r>
          </a:p>
        </p:txBody>
      </p:sp>
      <p:sp>
        <p:nvSpPr>
          <p:cNvPr id="4" name="Slide Number Placeholder 3"/>
          <p:cNvSpPr>
            <a:spLocks noGrp="1"/>
          </p:cNvSpPr>
          <p:nvPr>
            <p:ph type="sldNum" sz="quarter" idx="5"/>
          </p:nvPr>
        </p:nvSpPr>
        <p:spPr/>
        <p:txBody>
          <a:bodyPr/>
          <a:lstStyle/>
          <a:p>
            <a:fld id="{5F5ED28A-BA51-1544-B03E-139F71A28B21}" type="slidenum">
              <a:rPr lang="en-CA" smtClean="0"/>
              <a:t>7</a:t>
            </a:fld>
            <a:endParaRPr lang="en-CA"/>
          </a:p>
        </p:txBody>
      </p:sp>
    </p:spTree>
    <p:extLst>
      <p:ext uri="{BB962C8B-B14F-4D97-AF65-F5344CB8AC3E}">
        <p14:creationId xmlns:p14="http://schemas.microsoft.com/office/powerpoint/2010/main" val="2299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Vjura</a:t>
            </a:r>
            <a:endParaRPr lang="en-US">
              <a:ea typeface="Calibri"/>
              <a:cs typeface="Calibri"/>
            </a:endParaRPr>
          </a:p>
          <a:p>
            <a:endParaRPr lang="en-US">
              <a:ea typeface="Calibri"/>
              <a:cs typeface="Calibri"/>
            </a:endParaRPr>
          </a:p>
          <a:p>
            <a:r>
              <a:rPr lang="en-US">
                <a:ea typeface="Calibri"/>
                <a:cs typeface="Calibri"/>
              </a:rPr>
              <a:t>make arrows straight </a:t>
            </a:r>
          </a:p>
          <a:p>
            <a:r>
              <a:rPr lang="en-US">
                <a:ea typeface="Calibri"/>
                <a:cs typeface="Calibri"/>
              </a:rPr>
              <a:t>Highlight boxes when discussing </a:t>
            </a:r>
          </a:p>
          <a:p>
            <a:endParaRPr lang="en-US">
              <a:cs typeface="Calibri"/>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8</a:t>
            </a:fld>
            <a:endParaRPr lang="en-CA"/>
          </a:p>
        </p:txBody>
      </p:sp>
    </p:spTree>
    <p:extLst>
      <p:ext uri="{BB962C8B-B14F-4D97-AF65-F5344CB8AC3E}">
        <p14:creationId xmlns:p14="http://schemas.microsoft.com/office/powerpoint/2010/main" val="238154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Vjura</a:t>
            </a:r>
          </a:p>
          <a:p>
            <a:r>
              <a:rPr lang="en-US">
                <a:cs typeface="Calibri"/>
              </a:rPr>
              <a:t>Inputs --&gt; resources and contributions that are needed to achieve the goals</a:t>
            </a:r>
          </a:p>
          <a:p>
            <a:r>
              <a:rPr lang="en-US">
                <a:cs typeface="Calibri"/>
              </a:rPr>
              <a:t>Activities</a:t>
            </a:r>
            <a:r>
              <a:rPr lang="en-US">
                <a:cs typeface="Calibri"/>
                <a:sym typeface="Wingdings" pitchFamily="2" charset="2"/>
              </a:rPr>
              <a:t> What do we have to do to meet the goals</a:t>
            </a:r>
            <a:endParaRPr lang="en-US">
              <a:cs typeface="Calibri"/>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9</a:t>
            </a:fld>
            <a:endParaRPr lang="en-CA"/>
          </a:p>
        </p:txBody>
      </p:sp>
    </p:spTree>
    <p:extLst>
      <p:ext uri="{BB962C8B-B14F-4D97-AF65-F5344CB8AC3E}">
        <p14:creationId xmlns:p14="http://schemas.microsoft.com/office/powerpoint/2010/main" val="275778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Vjura</a:t>
            </a:r>
            <a:endParaRPr lang="en-US">
              <a:ea typeface="Calibri"/>
              <a:cs typeface="Calibri"/>
            </a:endParaRPr>
          </a:p>
          <a:p>
            <a:r>
              <a:rPr lang="en-US">
                <a:ea typeface="Calibri"/>
                <a:cs typeface="Calibri"/>
              </a:rPr>
              <a:t>Input and activities size:</a:t>
            </a:r>
          </a:p>
          <a:p>
            <a:r>
              <a:rPr lang="en-US">
                <a:ea typeface="Calibri"/>
                <a:cs typeface="Calibri"/>
              </a:rPr>
              <a:t>Outputs and outcomes size:</a:t>
            </a:r>
          </a:p>
          <a:p>
            <a:endParaRPr lang="en-US">
              <a:ea typeface="Calibri"/>
              <a:cs typeface="Calibri"/>
            </a:endParaRPr>
          </a:p>
          <a:p>
            <a:r>
              <a:rPr lang="en-US" sz="1800" b="0" i="0">
                <a:solidFill>
                  <a:srgbClr val="595959"/>
                </a:solidFill>
                <a:effectLst/>
                <a:latin typeface="Corbel" panose="020B0503020204020204" pitchFamily="34" charset="0"/>
              </a:rPr>
              <a:t>outputs - activities, products, services, and participation that result from the inputs </a:t>
            </a:r>
          </a:p>
          <a:p>
            <a:r>
              <a:rPr lang="en-US" sz="1800" b="0" i="0">
                <a:solidFill>
                  <a:srgbClr val="595959"/>
                </a:solidFill>
                <a:effectLst/>
                <a:latin typeface="Corbel" panose="020B0503020204020204" pitchFamily="34" charset="0"/>
              </a:rPr>
              <a:t>outcomes - end results or benefits the participants get from a program (divide as short term and long term)</a:t>
            </a:r>
            <a:endParaRPr lang="en-US">
              <a:cs typeface="Calibri"/>
            </a:endParaRPr>
          </a:p>
        </p:txBody>
      </p:sp>
      <p:sp>
        <p:nvSpPr>
          <p:cNvPr id="4" name="Slide Number Placeholder 3"/>
          <p:cNvSpPr>
            <a:spLocks noGrp="1"/>
          </p:cNvSpPr>
          <p:nvPr>
            <p:ph type="sldNum" sz="quarter" idx="5"/>
          </p:nvPr>
        </p:nvSpPr>
        <p:spPr/>
        <p:txBody>
          <a:bodyPr/>
          <a:lstStyle/>
          <a:p>
            <a:fld id="{5F5ED28A-BA51-1544-B03E-139F71A28B21}" type="slidenum">
              <a:rPr lang="en-CA" smtClean="0"/>
              <a:t>10</a:t>
            </a:fld>
            <a:endParaRPr lang="en-CA"/>
          </a:p>
        </p:txBody>
      </p:sp>
    </p:spTree>
    <p:extLst>
      <p:ext uri="{BB962C8B-B14F-4D97-AF65-F5344CB8AC3E}">
        <p14:creationId xmlns:p14="http://schemas.microsoft.com/office/powerpoint/2010/main" val="37376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C31F-DFA9-E90B-B595-4564017E2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0532B7-357C-B08D-4D46-A3D88AAD5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1D5EE-5182-DCD4-4251-38593396B0F3}"/>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35EDC4B3-8FD8-356C-AC8E-AFFEF2447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A0418-F82D-41ED-7147-733CCC424FDA}"/>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391368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1093-D5AE-90DE-E86C-51D3EF261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2CC64-F060-DE55-AD60-5D199A7B2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929F3-29FD-BE12-0C87-D1CEC3C83647}"/>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778E2313-9010-DD42-BE41-CE3680FC9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FAD0-16D3-9608-5BFA-53C8A30A4BDB}"/>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225791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CAF20-BCA1-1765-745D-3B66204B2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DD7D1-16D0-97C5-37AF-7F95B7E78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73630-F286-0FFE-C53F-60071289A4D6}"/>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C14D3458-9B7C-2DF9-2CFB-C215D5E3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D87F0-C1DD-9B59-5538-93E77C3A14A1}"/>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29306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6283-6776-BB3A-234E-83B4E545A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3B037-076E-7867-69AD-26F8A9BF26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6DBC8-9F3C-F68D-9026-0D9541BCAF0F}"/>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2AB987E1-0923-4A42-93A4-930FB3D26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E12F5-A442-D274-6CF7-FF15F8B0FF4F}"/>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289481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BB9-A9BA-EF46-FC65-7501C03C3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D73BC-865B-255E-8681-4344295D3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67176B-997F-CBFF-7C67-AE87773D815B}"/>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3FF58D16-0348-7BF1-C80F-1AB0EB10A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10251-0836-C258-AEEB-D222CC3987DB}"/>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38181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63D-DB40-6993-99B6-0F3FB4305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81379-0B7F-A4D0-739B-8D35ACFD5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173B0-440E-6218-7A3D-3B67E4F7E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E1F12-E3D3-EDF2-0F50-7BB654048FB5}"/>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6" name="Footer Placeholder 5">
            <a:extLst>
              <a:ext uri="{FF2B5EF4-FFF2-40B4-BE49-F238E27FC236}">
                <a16:creationId xmlns:a16="http://schemas.microsoft.com/office/drawing/2014/main" id="{6BFE4592-64CF-47EC-6BD1-12FA16173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83E74-95B2-471D-685C-578BB2145029}"/>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6668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DE09-7194-B07F-11A7-003BD1C298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F6DE4-1711-589E-7610-C191F3320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7A638E-82D1-A252-F540-28F2600C5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C2F02-54B3-E2E3-7A2C-1AB0BBAD8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1FE64-44DF-E6F3-8F19-B51535900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E52CD-C030-1BB0-F066-B9E12A146C0B}"/>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8" name="Footer Placeholder 7">
            <a:extLst>
              <a:ext uri="{FF2B5EF4-FFF2-40B4-BE49-F238E27FC236}">
                <a16:creationId xmlns:a16="http://schemas.microsoft.com/office/drawing/2014/main" id="{E39FD3A9-BF8C-A912-EBF8-8F0D5097F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908BE-D870-54F7-3690-C13C65ED5E76}"/>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192630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9719-6C15-E854-3623-C47C0220C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51EEE8-47FF-100B-C88C-54AD6C574C32}"/>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4" name="Footer Placeholder 3">
            <a:extLst>
              <a:ext uri="{FF2B5EF4-FFF2-40B4-BE49-F238E27FC236}">
                <a16:creationId xmlns:a16="http://schemas.microsoft.com/office/drawing/2014/main" id="{821618C9-A4A2-BAA3-F421-1F11544F54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5BAC-A0F4-60A4-AD9D-6ACC6BF61BA2}"/>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389279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F0656-B4E9-8617-84B6-DE1CA991FF3A}"/>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3" name="Footer Placeholder 2">
            <a:extLst>
              <a:ext uri="{FF2B5EF4-FFF2-40B4-BE49-F238E27FC236}">
                <a16:creationId xmlns:a16="http://schemas.microsoft.com/office/drawing/2014/main" id="{D25394B1-D300-3726-6EB5-8FF39E0F50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F3716D-BC9E-ABBE-F92B-D3F35E8612B8}"/>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44798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7A47-8423-B60C-5FE2-B3E4312E3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7394B9-D41E-007F-9657-B641FE1EC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5E9C9-49E3-7812-A7D4-D31A1C439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76DA6-2112-A069-47DA-02E8A5AE5AD0}"/>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6" name="Footer Placeholder 5">
            <a:extLst>
              <a:ext uri="{FF2B5EF4-FFF2-40B4-BE49-F238E27FC236}">
                <a16:creationId xmlns:a16="http://schemas.microsoft.com/office/drawing/2014/main" id="{9F6EA625-222B-9E21-A208-4AD6A28F7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EB9DF-5654-04F1-3420-A1D0FB9DDF1A}"/>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97504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45AF-B9EE-73B7-CB0B-ED2E6CA2D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EAE70-3416-3F06-E9A1-7B2504BFD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68338-FCAB-780D-9CAA-52D49BE59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257B0-4936-4577-22E3-23C1FACED1BB}"/>
              </a:ext>
            </a:extLst>
          </p:cNvPr>
          <p:cNvSpPr>
            <a:spLocks noGrp="1"/>
          </p:cNvSpPr>
          <p:nvPr>
            <p:ph type="dt" sz="half" idx="10"/>
          </p:nvPr>
        </p:nvSpPr>
        <p:spPr/>
        <p:txBody>
          <a:bodyPr/>
          <a:lstStyle/>
          <a:p>
            <a:fld id="{159ADDAF-F9FC-1C44-96C9-D14400EB1E2E}" type="datetimeFigureOut">
              <a:rPr lang="en-US" smtClean="0"/>
              <a:t>6/19/23</a:t>
            </a:fld>
            <a:endParaRPr lang="en-US"/>
          </a:p>
        </p:txBody>
      </p:sp>
      <p:sp>
        <p:nvSpPr>
          <p:cNvPr id="6" name="Footer Placeholder 5">
            <a:extLst>
              <a:ext uri="{FF2B5EF4-FFF2-40B4-BE49-F238E27FC236}">
                <a16:creationId xmlns:a16="http://schemas.microsoft.com/office/drawing/2014/main" id="{DC60B254-2024-8957-369C-DD838AD9A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017B5-4F76-47EA-5E98-FC6B468E05BA}"/>
              </a:ext>
            </a:extLst>
          </p:cNvPr>
          <p:cNvSpPr>
            <a:spLocks noGrp="1"/>
          </p:cNvSpPr>
          <p:nvPr>
            <p:ph type="sldNum" sz="quarter" idx="12"/>
          </p:nvPr>
        </p:nvSpPr>
        <p:spPr/>
        <p:txBody>
          <a:bodyPr/>
          <a:lstStyle/>
          <a:p>
            <a:fld id="{D883358E-4C56-9744-8B7F-CAF807EBD973}" type="slidenum">
              <a:rPr lang="en-US" smtClean="0"/>
              <a:t>‹#›</a:t>
            </a:fld>
            <a:endParaRPr lang="en-US"/>
          </a:p>
        </p:txBody>
      </p:sp>
    </p:spTree>
    <p:extLst>
      <p:ext uri="{BB962C8B-B14F-4D97-AF65-F5344CB8AC3E}">
        <p14:creationId xmlns:p14="http://schemas.microsoft.com/office/powerpoint/2010/main" val="283796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2B33B-F886-52DB-F802-9A944D2D6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7A2DD-22D6-1827-B998-D65CED7B5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A4CD5-4951-82B4-6EE2-919A0F7B5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ADDAF-F9FC-1C44-96C9-D14400EB1E2E}" type="datetimeFigureOut">
              <a:rPr lang="en-US" smtClean="0"/>
              <a:t>6/19/23</a:t>
            </a:fld>
            <a:endParaRPr lang="en-US"/>
          </a:p>
        </p:txBody>
      </p:sp>
      <p:sp>
        <p:nvSpPr>
          <p:cNvPr id="5" name="Footer Placeholder 4">
            <a:extLst>
              <a:ext uri="{FF2B5EF4-FFF2-40B4-BE49-F238E27FC236}">
                <a16:creationId xmlns:a16="http://schemas.microsoft.com/office/drawing/2014/main" id="{1E59669D-2156-8D08-9759-805540779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9D039-5F69-8C92-02CB-670FCB0AA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3358E-4C56-9744-8B7F-CAF807EBD973}" type="slidenum">
              <a:rPr lang="en-US" smtClean="0"/>
              <a:t>‹#›</a:t>
            </a:fld>
            <a:endParaRPr lang="en-US"/>
          </a:p>
        </p:txBody>
      </p:sp>
    </p:spTree>
    <p:extLst>
      <p:ext uri="{BB962C8B-B14F-4D97-AF65-F5344CB8AC3E}">
        <p14:creationId xmlns:p14="http://schemas.microsoft.com/office/powerpoint/2010/main" val="192420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63706" y="2496745"/>
            <a:ext cx="4880689" cy="422669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8793067" y="5642047"/>
            <a:ext cx="3313436" cy="2869451"/>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0"/>
            </a:solidFill>
          </p:spPr>
        </p:sp>
      </p:grpSp>
      <p:grpSp>
        <p:nvGrpSpPr>
          <p:cNvPr id="6" name="Group 6"/>
          <p:cNvGrpSpPr/>
          <p:nvPr/>
        </p:nvGrpSpPr>
        <p:grpSpPr>
          <a:xfrm>
            <a:off x="8935333" y="4921857"/>
            <a:ext cx="1514453" cy="1311523"/>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8" name="Group 8"/>
          <p:cNvGrpSpPr/>
          <p:nvPr/>
        </p:nvGrpSpPr>
        <p:grpSpPr>
          <a:xfrm>
            <a:off x="9869619" y="1201033"/>
            <a:ext cx="2533079" cy="2193659"/>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0"/>
            </a:solidFill>
          </p:spPr>
        </p:sp>
      </p:grpSp>
      <p:pic>
        <p:nvPicPr>
          <p:cNvPr id="10" name="Picture 10"/>
          <p:cNvPicPr>
            <a:picLocks noChangeAspect="1"/>
          </p:cNvPicPr>
          <p:nvPr/>
        </p:nvPicPr>
        <p:blipFill>
          <a:blip r:embed="rId2"/>
          <a:srcRect/>
          <a:stretch>
            <a:fillRect/>
          </a:stretch>
        </p:blipFill>
        <p:spPr>
          <a:xfrm>
            <a:off x="-268224" y="-330213"/>
            <a:ext cx="3608055" cy="3608055"/>
          </a:xfrm>
          <a:prstGeom prst="rect">
            <a:avLst/>
          </a:prstGeom>
        </p:spPr>
      </p:pic>
      <p:grpSp>
        <p:nvGrpSpPr>
          <p:cNvPr id="11" name="Group 11"/>
          <p:cNvGrpSpPr/>
          <p:nvPr/>
        </p:nvGrpSpPr>
        <p:grpSpPr>
          <a:xfrm>
            <a:off x="685800" y="2174717"/>
            <a:ext cx="9120393" cy="3814079"/>
            <a:chOff x="0" y="-9525"/>
            <a:chExt cx="16346673" cy="7628157"/>
          </a:xfrm>
        </p:grpSpPr>
        <p:sp>
          <p:nvSpPr>
            <p:cNvPr id="12" name="TextBox 12"/>
            <p:cNvSpPr txBox="1"/>
            <p:nvPr/>
          </p:nvSpPr>
          <p:spPr>
            <a:xfrm>
              <a:off x="0" y="-9525"/>
              <a:ext cx="16346673" cy="5310941"/>
            </a:xfrm>
            <a:prstGeom prst="rect">
              <a:avLst/>
            </a:prstGeom>
          </p:spPr>
          <p:txBody>
            <a:bodyPr wrap="square" lIns="0" tIns="0" rIns="0" bIns="0" rtlCol="0" anchor="t">
              <a:spAutoFit/>
            </a:bodyPr>
            <a:lstStyle/>
            <a:p>
              <a:endParaRPr lang="en-US" sz="3600" u="sng" dirty="0">
                <a:solidFill>
                  <a:srgbClr val="000000"/>
                </a:solidFill>
                <a:latin typeface="Fira Sans Bold"/>
              </a:endParaRPr>
            </a:p>
            <a:p>
              <a:r>
                <a:rPr lang="en-US" sz="3600" u="sng" dirty="0">
                  <a:solidFill>
                    <a:srgbClr val="000000"/>
                  </a:solidFill>
                  <a:latin typeface="Fira Sans Bold"/>
                </a:rPr>
                <a:t>Evaluation Proposal for:</a:t>
              </a:r>
            </a:p>
            <a:p>
              <a:r>
                <a:rPr lang="en-US" sz="3600" dirty="0">
                  <a:solidFill>
                    <a:srgbClr val="000000"/>
                  </a:solidFill>
                  <a:latin typeface="Fira Sans Bold"/>
                  <a:cs typeface="Calibri"/>
                </a:rPr>
                <a:t>Canada Greener Homes Initiative</a:t>
              </a:r>
              <a:endParaRPr lang="en-US" sz="3600" u="sng" dirty="0">
                <a:solidFill>
                  <a:srgbClr val="000000"/>
                </a:solidFill>
                <a:latin typeface="Fira Sans Bold"/>
                <a:cs typeface="Calibri"/>
              </a:endParaRPr>
            </a:p>
            <a:p>
              <a:pPr>
                <a:lnSpc>
                  <a:spcPct val="150000"/>
                </a:lnSpc>
              </a:pPr>
              <a:endParaRPr lang="en-US" sz="4800" dirty="0">
                <a:solidFill>
                  <a:srgbClr val="000000"/>
                </a:solidFill>
                <a:latin typeface="Calibri"/>
                <a:cs typeface="Calibri"/>
              </a:endParaRPr>
            </a:p>
          </p:txBody>
        </p:sp>
        <p:sp>
          <p:nvSpPr>
            <p:cNvPr id="13" name="TextBox 13"/>
            <p:cNvSpPr txBox="1"/>
            <p:nvPr/>
          </p:nvSpPr>
          <p:spPr>
            <a:xfrm>
              <a:off x="0" y="5130130"/>
              <a:ext cx="13603474" cy="2488502"/>
            </a:xfrm>
            <a:prstGeom prst="rect">
              <a:avLst/>
            </a:prstGeom>
          </p:spPr>
          <p:txBody>
            <a:bodyPr lIns="0" tIns="0" rIns="0" bIns="0" rtlCol="0" anchor="t">
              <a:spAutoFit/>
            </a:bodyPr>
            <a:lstStyle/>
            <a:p>
              <a:pPr>
                <a:lnSpc>
                  <a:spcPts val="3318"/>
                </a:lnSpc>
              </a:pPr>
              <a:r>
                <a:rPr lang="en-US" sz="2400" dirty="0">
                  <a:solidFill>
                    <a:srgbClr val="000000"/>
                  </a:solidFill>
                  <a:latin typeface="Fira Sans Light"/>
                </a:rPr>
                <a:t>Prepared by Acumen Consulting</a:t>
              </a:r>
            </a:p>
            <a:p>
              <a:pPr>
                <a:lnSpc>
                  <a:spcPts val="3318"/>
                </a:lnSpc>
              </a:pPr>
              <a:r>
                <a:rPr lang="en-US" sz="2400" dirty="0">
                  <a:solidFill>
                    <a:srgbClr val="000000"/>
                  </a:solidFill>
                  <a:latin typeface="Fira Sans Light"/>
                </a:rPr>
                <a:t>CES Student Case Competition 2023</a:t>
              </a:r>
            </a:p>
            <a:p>
              <a:pPr>
                <a:lnSpc>
                  <a:spcPts val="3318"/>
                </a:lnSpc>
              </a:pPr>
              <a:r>
                <a:rPr lang="en-US" sz="2400" dirty="0">
                  <a:solidFill>
                    <a:srgbClr val="000000"/>
                  </a:solidFill>
                  <a:latin typeface="Fira Sans Light"/>
                </a:rPr>
                <a:t>Quebec City, Canada </a:t>
              </a:r>
            </a:p>
          </p:txBody>
        </p:sp>
      </p:grpSp>
      <p:pic>
        <p:nvPicPr>
          <p:cNvPr id="1026" name="Picture 2" descr="Green Homes - Township of Langley">
            <a:extLst>
              <a:ext uri="{FF2B5EF4-FFF2-40B4-BE49-F238E27FC236}">
                <a16:creationId xmlns:a16="http://schemas.microsoft.com/office/drawing/2014/main" id="{F66DAE7B-39CB-371F-54FD-356E33EA4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968" y="626907"/>
            <a:ext cx="3608055" cy="1693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
            <a:extLst>
              <a:ext uri="{FF2B5EF4-FFF2-40B4-BE49-F238E27FC236}">
                <a16:creationId xmlns:a16="http://schemas.microsoft.com/office/drawing/2014/main" id="{CCB84B69-D892-6A5B-4299-435AABB80E04}"/>
              </a:ext>
            </a:extLst>
          </p:cNvPr>
          <p:cNvPicPr>
            <a:picLocks noChangeAspect="1"/>
          </p:cNvPicPr>
          <p:nvPr/>
        </p:nvPicPr>
        <p:blipFill>
          <a:blip r:embed="rId3"/>
          <a:srcRect/>
          <a:stretch>
            <a:fillRect/>
          </a:stretch>
        </p:blipFill>
        <p:spPr>
          <a:xfrm>
            <a:off x="-197708" y="-364854"/>
            <a:ext cx="2174789" cy="2174789"/>
          </a:xfrm>
          <a:prstGeom prst="rect">
            <a:avLst/>
          </a:prstGeom>
        </p:spPr>
      </p:pic>
      <p:grpSp>
        <p:nvGrpSpPr>
          <p:cNvPr id="22" name="Group 22"/>
          <p:cNvGrpSpPr/>
          <p:nvPr/>
        </p:nvGrpSpPr>
        <p:grpSpPr>
          <a:xfrm>
            <a:off x="-1431655765" y="-949688"/>
            <a:ext cx="0" cy="41409"/>
            <a:chOff x="2147483647" y="2147483647"/>
            <a:chExt cx="0" cy="2147483647"/>
          </a:xfrm>
        </p:grpSpPr>
        <p:sp>
          <p:nvSpPr>
            <p:cNvPr id="23" name="Freeform 23"/>
            <p:cNvSpPr/>
            <p:nvPr/>
          </p:nvSpPr>
          <p:spPr>
            <a:xfrm flipV="1">
              <a:off x="2147483647" y="2147483647"/>
              <a:ext cx="0"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Number of volunteers</a:t>
              </a:r>
              <a:endParaRPr lang="en-US" sz="1200"/>
            </a:p>
          </p:txBody>
        </p:sp>
      </p:grpSp>
      <p:sp>
        <p:nvSpPr>
          <p:cNvPr id="101" name="TextBox 57">
            <a:extLst>
              <a:ext uri="{FF2B5EF4-FFF2-40B4-BE49-F238E27FC236}">
                <a16:creationId xmlns:a16="http://schemas.microsoft.com/office/drawing/2014/main" id="{8F6054F8-AFD2-53D5-A953-79FB0ED87DE4}"/>
              </a:ext>
            </a:extLst>
          </p:cNvPr>
          <p:cNvSpPr txBox="1"/>
          <p:nvPr/>
        </p:nvSpPr>
        <p:spPr>
          <a:xfrm>
            <a:off x="296112" y="310337"/>
            <a:ext cx="11599775" cy="635559"/>
          </a:xfrm>
          <a:prstGeom prst="rect">
            <a:avLst/>
          </a:prstGeom>
        </p:spPr>
        <p:txBody>
          <a:bodyPr wrap="square" lIns="0" tIns="0" rIns="0" bIns="0" rtlCol="0" anchor="t">
            <a:spAutoFit/>
          </a:bodyPr>
          <a:lstStyle/>
          <a:p>
            <a:pPr algn="ctr">
              <a:lnSpc>
                <a:spcPts val="5200"/>
              </a:lnSpc>
              <a:spcBef>
                <a:spcPct val="0"/>
              </a:spcBef>
            </a:pPr>
            <a:r>
              <a:rPr lang="en-US" sz="4000">
                <a:solidFill>
                  <a:srgbClr val="000000"/>
                </a:solidFill>
                <a:latin typeface="Fira Sans Bold"/>
              </a:rPr>
              <a:t>Logic Model</a:t>
            </a:r>
            <a:endParaRPr lang="en-US" sz="1200"/>
          </a:p>
        </p:txBody>
      </p:sp>
      <p:grpSp>
        <p:nvGrpSpPr>
          <p:cNvPr id="60" name="Group 12">
            <a:extLst>
              <a:ext uri="{FF2B5EF4-FFF2-40B4-BE49-F238E27FC236}">
                <a16:creationId xmlns:a16="http://schemas.microsoft.com/office/drawing/2014/main" id="{DE118B14-CEAF-5669-4873-73F9AF525B8F}"/>
              </a:ext>
            </a:extLst>
          </p:cNvPr>
          <p:cNvGrpSpPr/>
          <p:nvPr/>
        </p:nvGrpSpPr>
        <p:grpSpPr>
          <a:xfrm>
            <a:off x="-627014648" y="-633641420"/>
            <a:ext cx="172347121" cy="636831733"/>
            <a:chOff x="-1221963929" y="-2147483648"/>
            <a:chExt cx="334635091" cy="2147483647"/>
          </a:xfrm>
        </p:grpSpPr>
        <p:sp>
          <p:nvSpPr>
            <p:cNvPr id="70" name="Freeform 13">
              <a:extLst>
                <a:ext uri="{FF2B5EF4-FFF2-40B4-BE49-F238E27FC236}">
                  <a16:creationId xmlns:a16="http://schemas.microsoft.com/office/drawing/2014/main" id="{41020548-4EA8-F0EB-2563-6F25E9AFB1A3}"/>
                </a:ext>
              </a:extLst>
            </p:cNvPr>
            <p:cNvSpPr/>
            <p:nvPr/>
          </p:nvSpPr>
          <p:spPr>
            <a:xfrm>
              <a:off x="-1221963929" y="-2147483648"/>
              <a:ext cx="334635091"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t>Orientation and training sessions</a:t>
              </a:r>
            </a:p>
          </p:txBody>
        </p:sp>
      </p:grpSp>
      <p:grpSp>
        <p:nvGrpSpPr>
          <p:cNvPr id="75" name="Group 28">
            <a:extLst>
              <a:ext uri="{FF2B5EF4-FFF2-40B4-BE49-F238E27FC236}">
                <a16:creationId xmlns:a16="http://schemas.microsoft.com/office/drawing/2014/main" id="{5CC7C773-06E4-0E36-3994-D22808C9388E}"/>
              </a:ext>
            </a:extLst>
          </p:cNvPr>
          <p:cNvGrpSpPr/>
          <p:nvPr/>
        </p:nvGrpSpPr>
        <p:grpSpPr>
          <a:xfrm rot="10620000">
            <a:off x="1413635593" y="660652729"/>
            <a:ext cx="0" cy="0"/>
            <a:chOff x="1413635593" y="660652729"/>
            <a:chExt cx="0" cy="0"/>
          </a:xfrm>
        </p:grpSpPr>
        <p:sp>
          <p:nvSpPr>
            <p:cNvPr id="76" name="Freeform 29">
              <a:extLst>
                <a:ext uri="{FF2B5EF4-FFF2-40B4-BE49-F238E27FC236}">
                  <a16:creationId xmlns:a16="http://schemas.microsoft.com/office/drawing/2014/main" id="{466A5712-E920-9FDF-E676-EA1B0B22F99E}"/>
                </a:ext>
              </a:extLst>
            </p:cNvPr>
            <p:cNvSpPr/>
            <p:nvPr/>
          </p:nvSpPr>
          <p:spPr>
            <a:xfrm rot="1980000" flipH="1" flipV="1">
              <a:off x="2120453390" y="990979093"/>
              <a:ext cx="0" cy="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ea typeface="Calibri"/>
                  <a:cs typeface="Calibri"/>
                </a:rPr>
                <a:t>Volunteers being engaged with ISANS (</a:t>
              </a:r>
              <a:r>
                <a:rPr lang="en-US" sz="1200" err="1">
                  <a:ea typeface="Calibri"/>
                  <a:cs typeface="Calibri"/>
                </a:rPr>
                <a:t>ie</a:t>
              </a:r>
              <a:r>
                <a:rPr lang="en-US" sz="1200">
                  <a:ea typeface="Calibri"/>
                  <a:cs typeface="Calibri"/>
                </a:rPr>
                <a:t>. feeling a sense of community with the organization)</a:t>
              </a:r>
              <a:endParaRPr lang="en-US" sz="1200"/>
            </a:p>
          </p:txBody>
        </p:sp>
      </p:grpSp>
      <p:grpSp>
        <p:nvGrpSpPr>
          <p:cNvPr id="35" name="Group 34">
            <a:extLst>
              <a:ext uri="{FF2B5EF4-FFF2-40B4-BE49-F238E27FC236}">
                <a16:creationId xmlns:a16="http://schemas.microsoft.com/office/drawing/2014/main" id="{22EACB17-B0EC-A1EA-261F-7686BE2A7156}"/>
              </a:ext>
            </a:extLst>
          </p:cNvPr>
          <p:cNvGrpSpPr/>
          <p:nvPr/>
        </p:nvGrpSpPr>
        <p:grpSpPr>
          <a:xfrm>
            <a:off x="223723" y="1351099"/>
            <a:ext cx="4224550" cy="5289185"/>
            <a:chOff x="223723" y="1351100"/>
            <a:chExt cx="3774197" cy="3961072"/>
          </a:xfrm>
        </p:grpSpPr>
        <p:grpSp>
          <p:nvGrpSpPr>
            <p:cNvPr id="6" name="Group 6"/>
            <p:cNvGrpSpPr/>
            <p:nvPr/>
          </p:nvGrpSpPr>
          <p:grpSpPr>
            <a:xfrm>
              <a:off x="223723" y="1686303"/>
              <a:ext cx="1755669" cy="3625869"/>
              <a:chOff x="-4461" y="-2155802"/>
              <a:chExt cx="2419794" cy="3409210"/>
            </a:xfrm>
          </p:grpSpPr>
          <p:sp>
            <p:nvSpPr>
              <p:cNvPr id="7" name="Freeform 7"/>
              <p:cNvSpPr/>
              <p:nvPr/>
            </p:nvSpPr>
            <p:spPr>
              <a:xfrm>
                <a:off x="-4461" y="-2155802"/>
                <a:ext cx="2419794" cy="3409210"/>
              </a:xfrm>
              <a:custGeom>
                <a:avLst/>
                <a:gdLst/>
                <a:ahLst/>
                <a:cxnLst/>
                <a:rect l="l" t="t" r="r" b="b"/>
                <a:pathLst>
                  <a:path w="3628127" h="1531674">
                    <a:moveTo>
                      <a:pt x="0" y="0"/>
                    </a:moveTo>
                    <a:lnTo>
                      <a:pt x="3628127" y="0"/>
                    </a:lnTo>
                    <a:lnTo>
                      <a:pt x="3628127" y="1531674"/>
                    </a:lnTo>
                    <a:lnTo>
                      <a:pt x="0" y="1531674"/>
                    </a:lnTo>
                    <a:close/>
                  </a:path>
                </a:pathLst>
              </a:custGeom>
              <a:solidFill>
                <a:srgbClr val="C7D0D8">
                  <a:alpha val="29804"/>
                </a:srgbClr>
              </a:solidFill>
            </p:spPr>
            <p:txBody>
              <a:bodyPr lIns="60960" tIns="30480" rIns="60960" bIns="30480" anchor="t"/>
              <a:lstStyle/>
              <a:p>
                <a:endParaRPr lang="en-US" sz="1200">
                  <a:ea typeface="Calibri"/>
                  <a:cs typeface="Calibri"/>
                </a:endParaRPr>
              </a:p>
              <a:p>
                <a:endParaRPr lang="en-US" sz="1100">
                  <a:ea typeface="Calibri"/>
                  <a:cs typeface="Calibri"/>
                </a:endParaRPr>
              </a:p>
              <a:p>
                <a:pPr marL="171450" indent="-171450">
                  <a:buFontTx/>
                  <a:buChar char="-"/>
                </a:pPr>
                <a:r>
                  <a:rPr lang="en-US" sz="1100">
                    <a:ea typeface="Calibri"/>
                    <a:cs typeface="Arial"/>
                  </a:rPr>
                  <a:t>Climate change policies</a:t>
                </a:r>
                <a:endParaRPr lang="en-US" sz="1100"/>
              </a:p>
              <a:p>
                <a:pPr marL="171450" indent="-171450">
                  <a:buFontTx/>
                  <a:buChar char="-"/>
                </a:pPr>
                <a:r>
                  <a:rPr lang="en-US" sz="1100">
                    <a:ea typeface="Calibri"/>
                    <a:cs typeface="Arial"/>
                  </a:rPr>
                  <a:t>Funding</a:t>
                </a:r>
                <a:endParaRPr lang="en-US" sz="1100"/>
              </a:p>
              <a:p>
                <a:pPr marL="171450" indent="-171450">
                  <a:buFontTx/>
                  <a:buChar char="-"/>
                </a:pPr>
                <a:r>
                  <a:rPr lang="en-US" sz="1100">
                    <a:ea typeface="Calibri"/>
                    <a:cs typeface="Arial"/>
                  </a:rPr>
                  <a:t>Resources &amp; support from </a:t>
                </a:r>
                <a:r>
                  <a:rPr lang="en-US" sz="1100" err="1">
                    <a:ea typeface="Calibri"/>
                    <a:cs typeface="Arial"/>
                  </a:rPr>
                  <a:t>NRCan</a:t>
                </a:r>
                <a:r>
                  <a:rPr lang="en-US" sz="1100">
                    <a:ea typeface="Calibri"/>
                    <a:cs typeface="Arial"/>
                  </a:rPr>
                  <a:t> and CMHC</a:t>
                </a:r>
              </a:p>
              <a:p>
                <a:pPr marL="171450" indent="-171450">
                  <a:buFontTx/>
                  <a:buChar char="-"/>
                </a:pPr>
                <a:r>
                  <a:rPr lang="en-US" sz="1100">
                    <a:ea typeface="Calibri"/>
                    <a:cs typeface="Arial"/>
                  </a:rPr>
                  <a:t>Homeowners, Indigenous governments, organizations, housing management bodies</a:t>
                </a:r>
              </a:p>
              <a:p>
                <a:pPr marL="171450" indent="-171450">
                  <a:buFontTx/>
                  <a:buChar char="-"/>
                </a:pPr>
                <a:r>
                  <a:rPr lang="en-US" sz="1100">
                    <a:ea typeface="Calibri"/>
                    <a:cs typeface="Arial"/>
                  </a:rPr>
                  <a:t>Provincial programs</a:t>
                </a:r>
                <a:endParaRPr lang="en-US" sz="1100"/>
              </a:p>
              <a:p>
                <a:pPr marL="171450" indent="-171450">
                  <a:buFontTx/>
                  <a:buChar char="-"/>
                </a:pPr>
                <a:r>
                  <a:rPr lang="en-US" sz="1100" err="1">
                    <a:ea typeface="Calibri"/>
                    <a:cs typeface="Arial"/>
                  </a:rPr>
                  <a:t>EnerGuide</a:t>
                </a:r>
                <a:r>
                  <a:rPr lang="en-US" sz="1100">
                    <a:ea typeface="Calibri"/>
                    <a:cs typeface="Arial"/>
                  </a:rPr>
                  <a:t> energy auditors (EA)</a:t>
                </a:r>
                <a:endParaRPr lang="en-US" sz="1100"/>
              </a:p>
              <a:p>
                <a:pPr marL="171450" indent="-171450">
                  <a:buFontTx/>
                  <a:buChar char="-"/>
                </a:pPr>
                <a:r>
                  <a:rPr lang="en-US" sz="1100">
                    <a:ea typeface="Calibri"/>
                    <a:cs typeface="Arial"/>
                  </a:rPr>
                  <a:t>Time</a:t>
                </a:r>
                <a:endParaRPr lang="en-US" sz="1100"/>
              </a:p>
              <a:p>
                <a:pPr marL="171450" indent="-171450">
                  <a:buFontTx/>
                  <a:buChar char="-"/>
                </a:pPr>
                <a:r>
                  <a:rPr lang="en-US" sz="1100">
                    <a:ea typeface="Calibri"/>
                    <a:cs typeface="Arial"/>
                  </a:rPr>
                  <a:t>Integrated online portal</a:t>
                </a:r>
              </a:p>
              <a:p>
                <a:pPr marL="171450" indent="-171450">
                  <a:buFontTx/>
                  <a:buChar char="-"/>
                </a:pPr>
                <a:r>
                  <a:rPr lang="en-US" sz="1100">
                    <a:ea typeface="Calibri"/>
                    <a:cs typeface="Arial"/>
                  </a:rPr>
                  <a:t>Administrative data collected by CMHC and NRCan</a:t>
                </a:r>
              </a:p>
              <a:p>
                <a:pPr marL="171450" indent="-171450">
                  <a:buFontTx/>
                  <a:buChar char="-"/>
                </a:pPr>
                <a:r>
                  <a:rPr lang="en-US" sz="1100">
                    <a:ea typeface="Calibri"/>
                    <a:cs typeface="Arial"/>
                  </a:rPr>
                  <a:t>External evaluation experts</a:t>
                </a:r>
              </a:p>
              <a:p>
                <a:endParaRPr lang="en-US" sz="1100">
                  <a:ea typeface="Calibri"/>
                  <a:cs typeface="Calibri"/>
                </a:endParaRPr>
              </a:p>
            </p:txBody>
          </p:sp>
        </p:grpSp>
        <p:sp>
          <p:nvSpPr>
            <p:cNvPr id="11" name="Freeform 11"/>
            <p:cNvSpPr/>
            <p:nvPr/>
          </p:nvSpPr>
          <p:spPr>
            <a:xfrm>
              <a:off x="2340460" y="1926467"/>
              <a:ext cx="1657460" cy="471736"/>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err="1">
                  <a:cs typeface="Calibri"/>
                </a:rPr>
                <a:t>NRCan's</a:t>
              </a:r>
              <a:r>
                <a:rPr lang="en-US" sz="1200">
                  <a:cs typeface="Calibri"/>
                </a:rPr>
                <a:t> Greener Homes Grant (CGHG) Program </a:t>
              </a:r>
            </a:p>
          </p:txBody>
        </p:sp>
        <p:sp>
          <p:nvSpPr>
            <p:cNvPr id="15" name="Freeform 15"/>
            <p:cNvSpPr/>
            <p:nvPr/>
          </p:nvSpPr>
          <p:spPr>
            <a:xfrm>
              <a:off x="2314613" y="3902719"/>
              <a:ext cx="1651620" cy="477146"/>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Arial"/>
                </a:rPr>
                <a:t>CMHC’s Canada Green Homes Loan (CGHL) Program</a:t>
              </a:r>
              <a:endParaRPr lang="en-US" sz="1200"/>
            </a:p>
            <a:p>
              <a:endParaRPr lang="en-US" sz="1200">
                <a:ea typeface="Calibri"/>
                <a:cs typeface="Calibri"/>
              </a:endParaRPr>
            </a:p>
          </p:txBody>
        </p:sp>
        <p:sp>
          <p:nvSpPr>
            <p:cNvPr id="102" name="Freeform 19">
              <a:extLst>
                <a:ext uri="{FF2B5EF4-FFF2-40B4-BE49-F238E27FC236}">
                  <a16:creationId xmlns:a16="http://schemas.microsoft.com/office/drawing/2014/main" id="{96561611-7305-D89B-41B9-B7B20ABD73DF}"/>
                </a:ext>
              </a:extLst>
            </p:cNvPr>
            <p:cNvSpPr/>
            <p:nvPr/>
          </p:nvSpPr>
          <p:spPr>
            <a:xfrm>
              <a:off x="228239" y="1356919"/>
              <a:ext cx="1755669" cy="227729"/>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Inputs</a:t>
              </a:r>
            </a:p>
          </p:txBody>
        </p:sp>
        <p:sp>
          <p:nvSpPr>
            <p:cNvPr id="98" name="Freeform 19">
              <a:extLst>
                <a:ext uri="{FF2B5EF4-FFF2-40B4-BE49-F238E27FC236}">
                  <a16:creationId xmlns:a16="http://schemas.microsoft.com/office/drawing/2014/main" id="{84415D4E-F6BE-0C02-A619-0270783C546A}"/>
                </a:ext>
              </a:extLst>
            </p:cNvPr>
            <p:cNvSpPr/>
            <p:nvPr/>
          </p:nvSpPr>
          <p:spPr>
            <a:xfrm>
              <a:off x="2343379" y="1351100"/>
              <a:ext cx="1651621" cy="227729"/>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Activities</a:t>
              </a:r>
            </a:p>
          </p:txBody>
        </p:sp>
      </p:grpSp>
      <p:sp>
        <p:nvSpPr>
          <p:cNvPr id="161" name="Freeform 37">
            <a:extLst>
              <a:ext uri="{FF2B5EF4-FFF2-40B4-BE49-F238E27FC236}">
                <a16:creationId xmlns:a16="http://schemas.microsoft.com/office/drawing/2014/main" id="{C5FF4A56-90C6-914E-27D2-39D86F3B2CA9}"/>
              </a:ext>
            </a:extLst>
          </p:cNvPr>
          <p:cNvSpPr/>
          <p:nvPr/>
        </p:nvSpPr>
        <p:spPr>
          <a:xfrm>
            <a:off x="7913453" y="1512015"/>
            <a:ext cx="1247338" cy="1346892"/>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capacity to meet demand for </a:t>
            </a:r>
            <a:r>
              <a:rPr lang="en-US" sz="1600" err="1">
                <a:cs typeface="Calibri"/>
              </a:rPr>
              <a:t>EnerGuide</a:t>
            </a:r>
            <a:r>
              <a:rPr lang="en-US" sz="1600">
                <a:cs typeface="Calibri"/>
              </a:rPr>
              <a:t> assessments</a:t>
            </a:r>
          </a:p>
        </p:txBody>
      </p:sp>
      <p:sp>
        <p:nvSpPr>
          <p:cNvPr id="162" name="Freeform 39">
            <a:extLst>
              <a:ext uri="{FF2B5EF4-FFF2-40B4-BE49-F238E27FC236}">
                <a16:creationId xmlns:a16="http://schemas.microsoft.com/office/drawing/2014/main" id="{169E1A54-A4DB-844D-B9DB-3C54919882BE}"/>
              </a:ext>
            </a:extLst>
          </p:cNvPr>
          <p:cNvSpPr/>
          <p:nvPr/>
        </p:nvSpPr>
        <p:spPr>
          <a:xfrm>
            <a:off x="7913453" y="5173283"/>
            <a:ext cx="1222807" cy="1522127"/>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60960" tIns="30480" rIns="60960" bIns="30480" anchor="t"/>
          <a:lstStyle/>
          <a:p>
            <a:r>
              <a:rPr lang="en-US" sz="1600">
                <a:cs typeface="Calibri"/>
              </a:rPr>
              <a:t>↑</a:t>
            </a:r>
          </a:p>
          <a:p>
            <a:r>
              <a:rPr lang="en-US" sz="1600">
                <a:cs typeface="Calibri"/>
              </a:rPr>
              <a:t>homeowners completing </a:t>
            </a:r>
            <a:r>
              <a:rPr lang="en-US" sz="1600" err="1">
                <a:cs typeface="Calibri"/>
              </a:rPr>
              <a:t>EnerGuides</a:t>
            </a:r>
            <a:r>
              <a:rPr lang="en-US" sz="1600">
                <a:cs typeface="Calibri"/>
              </a:rPr>
              <a:t> home energy assessments</a:t>
            </a:r>
          </a:p>
          <a:p>
            <a:endParaRPr lang="en-US" sz="1600">
              <a:cs typeface="Calibri"/>
            </a:endParaRPr>
          </a:p>
        </p:txBody>
      </p:sp>
      <p:sp>
        <p:nvSpPr>
          <p:cNvPr id="163" name="Freeform 41">
            <a:extLst>
              <a:ext uri="{FF2B5EF4-FFF2-40B4-BE49-F238E27FC236}">
                <a16:creationId xmlns:a16="http://schemas.microsoft.com/office/drawing/2014/main" id="{CA8AA8D2-167B-CAEE-522A-769285BABE2C}"/>
              </a:ext>
            </a:extLst>
          </p:cNvPr>
          <p:cNvSpPr/>
          <p:nvPr/>
        </p:nvSpPr>
        <p:spPr>
          <a:xfrm>
            <a:off x="10929051" y="1517246"/>
            <a:ext cx="1120191" cy="1379793"/>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energy efficiency in Canada’s homes</a:t>
            </a:r>
            <a:endParaRPr lang="en-US" sz="1600"/>
          </a:p>
          <a:p>
            <a:endParaRPr lang="en-US" sz="1600">
              <a:cs typeface="Calibri"/>
            </a:endParaRPr>
          </a:p>
        </p:txBody>
      </p:sp>
      <p:sp>
        <p:nvSpPr>
          <p:cNvPr id="164" name="Freeform 28">
            <a:extLst>
              <a:ext uri="{FF2B5EF4-FFF2-40B4-BE49-F238E27FC236}">
                <a16:creationId xmlns:a16="http://schemas.microsoft.com/office/drawing/2014/main" id="{CF73D238-707B-8CCE-0510-C98E56784E47}"/>
              </a:ext>
            </a:extLst>
          </p:cNvPr>
          <p:cNvSpPr/>
          <p:nvPr/>
        </p:nvSpPr>
        <p:spPr>
          <a:xfrm>
            <a:off x="7908702" y="985858"/>
            <a:ext cx="4140540" cy="417715"/>
          </a:xfrm>
          <a:custGeom>
            <a:avLst/>
            <a:gdLst/>
            <a:ahLst/>
            <a:cxnLst/>
            <a:rect l="l" t="t" r="r" b="b"/>
            <a:pathLst>
              <a:path w="371119" h="176731">
                <a:moveTo>
                  <a:pt x="0" y="0"/>
                </a:moveTo>
                <a:lnTo>
                  <a:pt x="371119" y="0"/>
                </a:lnTo>
                <a:lnTo>
                  <a:pt x="371119" y="176731"/>
                </a:lnTo>
                <a:lnTo>
                  <a:pt x="0" y="176731"/>
                </a:lnTo>
                <a:close/>
              </a:path>
            </a:pathLst>
          </a:custGeom>
          <a:solidFill>
            <a:srgbClr val="07B050"/>
          </a:solidFill>
        </p:spPr>
        <p:txBody>
          <a:bodyPr anchor="ctr"/>
          <a:lstStyle/>
          <a:p>
            <a:pPr algn="ctr"/>
            <a:r>
              <a:rPr lang="en-CA" sz="2000">
                <a:solidFill>
                  <a:schemeClr val="bg1"/>
                </a:solidFill>
              </a:rPr>
              <a:t>Outcomes</a:t>
            </a:r>
          </a:p>
        </p:txBody>
      </p:sp>
      <p:sp>
        <p:nvSpPr>
          <p:cNvPr id="165" name="Freeform 164">
            <a:extLst>
              <a:ext uri="{FF2B5EF4-FFF2-40B4-BE49-F238E27FC236}">
                <a16:creationId xmlns:a16="http://schemas.microsoft.com/office/drawing/2014/main" id="{D2E6E536-EF87-2160-0D59-4CC775D2FD3F}"/>
              </a:ext>
            </a:extLst>
          </p:cNvPr>
          <p:cNvSpPr/>
          <p:nvPr/>
        </p:nvSpPr>
        <p:spPr>
          <a:xfrm>
            <a:off x="9477570" y="1483473"/>
            <a:ext cx="1151461" cy="1385024"/>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energy efficiency in retrofitted homes</a:t>
            </a:r>
            <a:endParaRPr lang="en-US" sz="1600"/>
          </a:p>
          <a:p>
            <a:endParaRPr lang="en-US" sz="1600"/>
          </a:p>
        </p:txBody>
      </p:sp>
      <p:sp>
        <p:nvSpPr>
          <p:cNvPr id="166" name="Freeform 39">
            <a:extLst>
              <a:ext uri="{FF2B5EF4-FFF2-40B4-BE49-F238E27FC236}">
                <a16:creationId xmlns:a16="http://schemas.microsoft.com/office/drawing/2014/main" id="{B7C16DBA-E86C-8A3C-CF6B-09E59A97FC66}"/>
              </a:ext>
            </a:extLst>
          </p:cNvPr>
          <p:cNvSpPr/>
          <p:nvPr/>
        </p:nvSpPr>
        <p:spPr>
          <a:xfrm>
            <a:off x="9476499" y="3239267"/>
            <a:ext cx="1151461" cy="1385024"/>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homes being retrofitted for energy efficiency </a:t>
            </a:r>
            <a:endParaRPr lang="en-US" sz="1600"/>
          </a:p>
          <a:p>
            <a:endParaRPr lang="en-US" sz="1600">
              <a:ea typeface="Calibri"/>
              <a:cs typeface="Calibri"/>
            </a:endParaRPr>
          </a:p>
        </p:txBody>
      </p:sp>
      <p:sp>
        <p:nvSpPr>
          <p:cNvPr id="167" name="Freeform 19">
            <a:extLst>
              <a:ext uri="{FF2B5EF4-FFF2-40B4-BE49-F238E27FC236}">
                <a16:creationId xmlns:a16="http://schemas.microsoft.com/office/drawing/2014/main" id="{C587272F-AE6C-EAD3-5CAD-DDC64836B6E3}"/>
              </a:ext>
            </a:extLst>
          </p:cNvPr>
          <p:cNvSpPr/>
          <p:nvPr/>
        </p:nvSpPr>
        <p:spPr>
          <a:xfrm>
            <a:off x="4866630" y="987907"/>
            <a:ext cx="2699097" cy="415666"/>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sz="2000">
                <a:solidFill>
                  <a:schemeClr val="bg1"/>
                </a:solidFill>
              </a:rPr>
              <a:t>Outputs</a:t>
            </a:r>
          </a:p>
        </p:txBody>
      </p:sp>
      <p:sp>
        <p:nvSpPr>
          <p:cNvPr id="168" name="Freeform 35">
            <a:extLst>
              <a:ext uri="{FF2B5EF4-FFF2-40B4-BE49-F238E27FC236}">
                <a16:creationId xmlns:a16="http://schemas.microsoft.com/office/drawing/2014/main" id="{09D5585B-FDCA-AFAD-E923-BAD8A229789E}"/>
              </a:ext>
            </a:extLst>
          </p:cNvPr>
          <p:cNvSpPr/>
          <p:nvPr/>
        </p:nvSpPr>
        <p:spPr>
          <a:xfrm>
            <a:off x="9449348" y="5180712"/>
            <a:ext cx="1179683" cy="1509901"/>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↑demand for </a:t>
            </a:r>
            <a:r>
              <a:rPr lang="en-US" sz="1600" err="1">
                <a:cs typeface="Calibri"/>
              </a:rPr>
              <a:t>labour</a:t>
            </a:r>
            <a:r>
              <a:rPr lang="en-US" sz="1600">
                <a:cs typeface="Calibri"/>
              </a:rPr>
              <a:t> in the repair construction sector</a:t>
            </a:r>
            <a:endParaRPr lang="en-US" sz="1600"/>
          </a:p>
          <a:p>
            <a:endParaRPr lang="en-US" sz="1600"/>
          </a:p>
        </p:txBody>
      </p:sp>
      <p:sp>
        <p:nvSpPr>
          <p:cNvPr id="169" name="Freeform 35">
            <a:extLst>
              <a:ext uri="{FF2B5EF4-FFF2-40B4-BE49-F238E27FC236}">
                <a16:creationId xmlns:a16="http://schemas.microsoft.com/office/drawing/2014/main" id="{4A7603AA-FC41-8DF0-BA43-51567428996B}"/>
              </a:ext>
            </a:extLst>
          </p:cNvPr>
          <p:cNvSpPr/>
          <p:nvPr/>
        </p:nvSpPr>
        <p:spPr>
          <a:xfrm>
            <a:off x="10965472" y="5076818"/>
            <a:ext cx="1083770" cy="1775452"/>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money spend on energy bills for Canadian households</a:t>
            </a:r>
            <a:endParaRPr lang="en-US" sz="1600">
              <a:ea typeface="+mn-lt"/>
              <a:cs typeface="+mn-lt"/>
            </a:endParaRPr>
          </a:p>
        </p:txBody>
      </p:sp>
      <p:sp>
        <p:nvSpPr>
          <p:cNvPr id="171" name="Freeform 39">
            <a:extLst>
              <a:ext uri="{FF2B5EF4-FFF2-40B4-BE49-F238E27FC236}">
                <a16:creationId xmlns:a16="http://schemas.microsoft.com/office/drawing/2014/main" id="{27EC55FD-322C-0817-51ED-D19EE74F7B9D}"/>
              </a:ext>
            </a:extLst>
          </p:cNvPr>
          <p:cNvSpPr/>
          <p:nvPr/>
        </p:nvSpPr>
        <p:spPr>
          <a:xfrm>
            <a:off x="10965472" y="3205580"/>
            <a:ext cx="1083770" cy="1552674"/>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91440" tIns="45720" rIns="91440" bIns="45720" anchor="t"/>
          <a:lstStyle/>
          <a:p>
            <a:r>
              <a:rPr lang="en-US" sz="1600">
                <a:cs typeface="Calibri"/>
              </a:rPr>
              <a:t>↓ green-house gas emissions in Canada's homes</a:t>
            </a:r>
            <a:endParaRPr lang="en-US" sz="1600"/>
          </a:p>
          <a:p>
            <a:endParaRPr lang="en-US" sz="1600"/>
          </a:p>
        </p:txBody>
      </p:sp>
      <p:sp>
        <p:nvSpPr>
          <p:cNvPr id="173" name="Freeform 25">
            <a:extLst>
              <a:ext uri="{FF2B5EF4-FFF2-40B4-BE49-F238E27FC236}">
                <a16:creationId xmlns:a16="http://schemas.microsoft.com/office/drawing/2014/main" id="{1CB4F45D-005D-2795-A928-FA496E847A89}"/>
              </a:ext>
            </a:extLst>
          </p:cNvPr>
          <p:cNvSpPr/>
          <p:nvPr/>
        </p:nvSpPr>
        <p:spPr>
          <a:xfrm>
            <a:off x="4860958" y="1491542"/>
            <a:ext cx="2704769" cy="1376955"/>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60960" tIns="30480" rIns="60960" bIns="30480" anchor="t"/>
          <a:lstStyle/>
          <a:p>
            <a:pPr marL="342900" indent="-342900">
              <a:buFontTx/>
              <a:buChar char="-"/>
            </a:pPr>
            <a:r>
              <a:rPr lang="en-US" sz="1600">
                <a:ea typeface="+mn-lt"/>
                <a:cs typeface="Arial"/>
              </a:rPr>
              <a:t># of grant applications</a:t>
            </a:r>
            <a:endParaRPr lang="en-US" sz="1600">
              <a:ea typeface="+mn-lt"/>
              <a:cs typeface="Calibri"/>
            </a:endParaRPr>
          </a:p>
          <a:p>
            <a:pPr marL="342900" indent="-342900">
              <a:buFontTx/>
              <a:buChar char="-"/>
            </a:pPr>
            <a:r>
              <a:rPr lang="en-US" sz="1600">
                <a:ea typeface="+mn-lt"/>
                <a:cs typeface="Arial"/>
              </a:rPr>
              <a:t>$ of grant requested</a:t>
            </a:r>
            <a:endParaRPr lang="en-US" sz="1600">
              <a:cs typeface="Calibri" panose="020F0502020204030204"/>
            </a:endParaRPr>
          </a:p>
          <a:p>
            <a:pPr marL="342900" indent="-342900">
              <a:buFontTx/>
              <a:buChar char="-"/>
            </a:pPr>
            <a:r>
              <a:rPr lang="en-US" sz="1600">
                <a:ea typeface="+mn-lt"/>
                <a:cs typeface="Arial"/>
              </a:rPr>
              <a:t># of homeowners who receive grants </a:t>
            </a:r>
            <a:endParaRPr lang="en-US" sz="1600">
              <a:ea typeface="+mn-lt"/>
              <a:cs typeface="Calibri"/>
            </a:endParaRPr>
          </a:p>
          <a:p>
            <a:pPr marL="342900" indent="-342900">
              <a:buFontTx/>
              <a:buChar char="-"/>
            </a:pPr>
            <a:r>
              <a:rPr lang="en-US" sz="1600">
                <a:ea typeface="Calibri"/>
                <a:cs typeface="Arial"/>
              </a:rPr>
              <a:t>Grant $ disbursed</a:t>
            </a:r>
          </a:p>
          <a:p>
            <a:endParaRPr lang="en-US" sz="2000">
              <a:ea typeface="+mn-lt"/>
              <a:cs typeface="+mn-lt"/>
            </a:endParaRPr>
          </a:p>
        </p:txBody>
      </p:sp>
      <p:sp>
        <p:nvSpPr>
          <p:cNvPr id="174" name="Freeform 25">
            <a:extLst>
              <a:ext uri="{FF2B5EF4-FFF2-40B4-BE49-F238E27FC236}">
                <a16:creationId xmlns:a16="http://schemas.microsoft.com/office/drawing/2014/main" id="{EFBE8BF8-29C7-E121-4C64-82BEDFBBEC42}"/>
              </a:ext>
            </a:extLst>
          </p:cNvPr>
          <p:cNvSpPr/>
          <p:nvPr/>
        </p:nvSpPr>
        <p:spPr>
          <a:xfrm>
            <a:off x="4882658" y="3076359"/>
            <a:ext cx="2668175" cy="2340418"/>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60960" tIns="30480" rIns="60960" bIns="30480" anchor="t"/>
          <a:lstStyle/>
          <a:p>
            <a:pPr marL="285750" indent="-285750">
              <a:buFontTx/>
              <a:buChar char="-"/>
            </a:pPr>
            <a:r>
              <a:rPr lang="en-US" sz="1600">
                <a:ea typeface="Calibri"/>
                <a:cs typeface="Arial"/>
              </a:rPr>
              <a:t># of energy audits completed</a:t>
            </a:r>
            <a:endParaRPr lang="en-US" sz="1600">
              <a:ea typeface="Calibri"/>
              <a:cs typeface="Calibri"/>
            </a:endParaRPr>
          </a:p>
          <a:p>
            <a:pPr marL="285750" indent="-285750">
              <a:buFontTx/>
              <a:buChar char="-"/>
            </a:pPr>
            <a:r>
              <a:rPr lang="en-US" sz="1600">
                <a:ea typeface="Calibri"/>
                <a:cs typeface="Arial"/>
              </a:rPr>
              <a:t># of </a:t>
            </a:r>
            <a:r>
              <a:rPr lang="en-US" sz="1600" err="1">
                <a:ea typeface="Calibri"/>
                <a:cs typeface="Arial"/>
              </a:rPr>
              <a:t>EnerGuide</a:t>
            </a:r>
            <a:r>
              <a:rPr lang="en-US" sz="1600">
                <a:ea typeface="Calibri"/>
                <a:cs typeface="Arial"/>
              </a:rPr>
              <a:t> EA trained</a:t>
            </a:r>
          </a:p>
          <a:p>
            <a:pPr marL="285750" indent="-285750">
              <a:buFontTx/>
              <a:buChar char="-"/>
            </a:pPr>
            <a:r>
              <a:rPr lang="en-US" sz="1600">
                <a:ea typeface="Calibri"/>
                <a:cs typeface="Arial"/>
              </a:rPr>
              <a:t>Expected</a:t>
            </a:r>
            <a:r>
              <a:rPr lang="en-US" sz="1600">
                <a:ea typeface="+mn-lt"/>
                <a:cs typeface="Arial"/>
              </a:rPr>
              <a:t> greenhouse gas reductions</a:t>
            </a:r>
            <a:endParaRPr lang="en-US" sz="1600">
              <a:ea typeface="+mn-lt"/>
              <a:cs typeface="Calibri" panose="020F0502020204030204"/>
            </a:endParaRPr>
          </a:p>
          <a:p>
            <a:pPr marL="285750" indent="-285750">
              <a:buFontTx/>
              <a:buChar char="-"/>
            </a:pPr>
            <a:r>
              <a:rPr lang="en-US" sz="1600">
                <a:ea typeface="+mn-lt"/>
                <a:cs typeface="Arial"/>
              </a:rPr>
              <a:t>Average annual savings on energy bills</a:t>
            </a:r>
            <a:endParaRPr lang="en-US" sz="1600">
              <a:ea typeface="+mn-lt"/>
              <a:cs typeface="Calibri" panose="020F0502020204030204"/>
            </a:endParaRPr>
          </a:p>
          <a:p>
            <a:pPr marL="285750" indent="-285750">
              <a:buFontTx/>
              <a:buChar char="-"/>
            </a:pPr>
            <a:r>
              <a:rPr lang="en-US" sz="1600">
                <a:ea typeface="+mn-lt"/>
                <a:cs typeface="Arial"/>
              </a:rPr>
              <a:t># of units with retrofits</a:t>
            </a:r>
            <a:endParaRPr lang="en-US" sz="1600">
              <a:ea typeface="+mn-lt"/>
              <a:cs typeface="Calibri" panose="020F0502020204030204"/>
            </a:endParaRPr>
          </a:p>
          <a:p>
            <a:pPr marL="285750" indent="-285750">
              <a:buFontTx/>
              <a:buChar char="-"/>
            </a:pPr>
            <a:r>
              <a:rPr lang="en-US" sz="1600">
                <a:ea typeface="+mn-lt"/>
                <a:cs typeface="Arial"/>
              </a:rPr>
              <a:t># of funded retrofits</a:t>
            </a:r>
          </a:p>
          <a:p>
            <a:endParaRPr lang="en-US" sz="2000">
              <a:ea typeface="+mn-lt"/>
              <a:cs typeface="+mn-lt"/>
            </a:endParaRPr>
          </a:p>
        </p:txBody>
      </p:sp>
      <p:sp>
        <p:nvSpPr>
          <p:cNvPr id="175" name="Freeform 25">
            <a:extLst>
              <a:ext uri="{FF2B5EF4-FFF2-40B4-BE49-F238E27FC236}">
                <a16:creationId xmlns:a16="http://schemas.microsoft.com/office/drawing/2014/main" id="{845F9AF5-047C-5D64-602C-C50DC47C518A}"/>
              </a:ext>
            </a:extLst>
          </p:cNvPr>
          <p:cNvSpPr/>
          <p:nvPr/>
        </p:nvSpPr>
        <p:spPr>
          <a:xfrm>
            <a:off x="4913443" y="5785942"/>
            <a:ext cx="2668175" cy="859806"/>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19050">
            <a:solidFill>
              <a:srgbClr val="00B04F"/>
            </a:solidFill>
          </a:ln>
        </p:spPr>
        <p:txBody>
          <a:bodyPr lIns="60960" tIns="30480" rIns="60960" bIns="30480" anchor="t"/>
          <a:lstStyle/>
          <a:p>
            <a:pPr marL="171450" indent="-171450">
              <a:buFontTx/>
              <a:buChar char="-"/>
            </a:pPr>
            <a:r>
              <a:rPr lang="en-US" sz="1600">
                <a:ea typeface="Calibri"/>
                <a:cs typeface="Arial"/>
              </a:rPr>
              <a:t># of loan applicants</a:t>
            </a:r>
          </a:p>
          <a:p>
            <a:pPr marL="171450" indent="-171450">
              <a:buFontTx/>
              <a:buChar char="-"/>
            </a:pPr>
            <a:r>
              <a:rPr lang="en-US" sz="1600">
                <a:ea typeface="Calibri"/>
                <a:cs typeface="Arial"/>
              </a:rPr>
              <a:t># of approved loans </a:t>
            </a:r>
            <a:endParaRPr lang="en-US" sz="1600">
              <a:ea typeface="Calibri"/>
              <a:cs typeface="Calibri"/>
            </a:endParaRPr>
          </a:p>
          <a:p>
            <a:pPr marL="171450" indent="-171450">
              <a:buFontTx/>
              <a:buChar char="-"/>
            </a:pPr>
            <a:r>
              <a:rPr lang="en-US" sz="1600">
                <a:ea typeface="Calibri"/>
                <a:cs typeface="Arial"/>
              </a:rPr>
              <a:t>Loan $ disbursed</a:t>
            </a:r>
            <a:endParaRPr lang="en-US" sz="1600"/>
          </a:p>
          <a:p>
            <a:pPr marL="171450" indent="-171450">
              <a:buFontTx/>
              <a:buChar char="-"/>
            </a:pPr>
            <a:endParaRPr lang="en-US" sz="1400">
              <a:ea typeface="Calibri"/>
              <a:cs typeface="Calibri"/>
            </a:endParaRPr>
          </a:p>
        </p:txBody>
      </p:sp>
      <p:grpSp>
        <p:nvGrpSpPr>
          <p:cNvPr id="2" name="Group 1">
            <a:extLst>
              <a:ext uri="{FF2B5EF4-FFF2-40B4-BE49-F238E27FC236}">
                <a16:creationId xmlns:a16="http://schemas.microsoft.com/office/drawing/2014/main" id="{434320D4-5FEF-9A50-FF6A-83D578555007}"/>
              </a:ext>
            </a:extLst>
          </p:cNvPr>
          <p:cNvGrpSpPr/>
          <p:nvPr/>
        </p:nvGrpSpPr>
        <p:grpSpPr>
          <a:xfrm>
            <a:off x="2209018" y="2339063"/>
            <a:ext cx="362543" cy="2738686"/>
            <a:chOff x="1946164" y="2309723"/>
            <a:chExt cx="368692" cy="2738686"/>
          </a:xfrm>
        </p:grpSpPr>
        <p:cxnSp>
          <p:nvCxnSpPr>
            <p:cNvPr id="3" name="Straight Connector 2">
              <a:extLst>
                <a:ext uri="{FF2B5EF4-FFF2-40B4-BE49-F238E27FC236}">
                  <a16:creationId xmlns:a16="http://schemas.microsoft.com/office/drawing/2014/main" id="{3706B8A5-AF16-28C9-799A-02DCFE71E1DB}"/>
                </a:ext>
              </a:extLst>
            </p:cNvPr>
            <p:cNvCxnSpPr>
              <a:cxnSpLocks/>
            </p:cNvCxnSpPr>
            <p:nvPr/>
          </p:nvCxnSpPr>
          <p:spPr>
            <a:xfrm flipH="1">
              <a:off x="1946164" y="3473604"/>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9E11A968-770E-7502-5F55-056BCC2394E4}"/>
                </a:ext>
              </a:extLst>
            </p:cNvPr>
            <p:cNvGrpSpPr/>
            <p:nvPr/>
          </p:nvGrpSpPr>
          <p:grpSpPr>
            <a:xfrm>
              <a:off x="2107232" y="2309723"/>
              <a:ext cx="207624" cy="2738686"/>
              <a:chOff x="2107232" y="2309723"/>
              <a:chExt cx="207624" cy="2738686"/>
            </a:xfrm>
          </p:grpSpPr>
          <p:cxnSp>
            <p:nvCxnSpPr>
              <p:cNvPr id="5" name="Straight Connector 4">
                <a:extLst>
                  <a:ext uri="{FF2B5EF4-FFF2-40B4-BE49-F238E27FC236}">
                    <a16:creationId xmlns:a16="http://schemas.microsoft.com/office/drawing/2014/main" id="{843F68AD-72A1-09FF-0BB8-794B7C4E919B}"/>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7CC30D5-28A4-A209-3ADA-F90EF43A26CE}"/>
                  </a:ext>
                </a:extLst>
              </p:cNvPr>
              <p:cNvCxnSpPr>
                <a:cxnSpLocks/>
              </p:cNvCxnSpPr>
              <p:nvPr/>
            </p:nvCxnSpPr>
            <p:spPr>
              <a:xfrm flipV="1">
                <a:off x="2111865" y="2323095"/>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B08C642-5962-5EAF-F05A-785612C45CF3}"/>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40" name="Group 39">
            <a:extLst>
              <a:ext uri="{FF2B5EF4-FFF2-40B4-BE49-F238E27FC236}">
                <a16:creationId xmlns:a16="http://schemas.microsoft.com/office/drawing/2014/main" id="{3349AE7E-FF32-FF25-0A4B-342B952E94BD}"/>
              </a:ext>
            </a:extLst>
          </p:cNvPr>
          <p:cNvGrpSpPr/>
          <p:nvPr/>
        </p:nvGrpSpPr>
        <p:grpSpPr>
          <a:xfrm>
            <a:off x="4658505" y="2423396"/>
            <a:ext cx="211241" cy="1002024"/>
            <a:chOff x="2107232" y="2303981"/>
            <a:chExt cx="207624" cy="2743954"/>
          </a:xfrm>
        </p:grpSpPr>
        <p:cxnSp>
          <p:nvCxnSpPr>
            <p:cNvPr id="41" name="Straight Connector 40">
              <a:extLst>
                <a:ext uri="{FF2B5EF4-FFF2-40B4-BE49-F238E27FC236}">
                  <a16:creationId xmlns:a16="http://schemas.microsoft.com/office/drawing/2014/main" id="{213697D9-81AF-7560-F0F5-6E3E57891B64}"/>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53935484-541A-0219-7685-CE1077588E52}"/>
                </a:ext>
              </a:extLst>
            </p:cNvPr>
            <p:cNvCxnSpPr>
              <a:cxnSpLocks/>
            </p:cNvCxnSpPr>
            <p:nvPr/>
          </p:nvCxnSpPr>
          <p:spPr>
            <a:xfrm flipV="1">
              <a:off x="2111865" y="230398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44E24CB-C695-5297-5D90-4E1FDDCB2CAC}"/>
                </a:ext>
              </a:extLst>
            </p:cNvPr>
            <p:cNvCxnSpPr>
              <a:cxnSpLocks/>
            </p:cNvCxnSpPr>
            <p:nvPr/>
          </p:nvCxnSpPr>
          <p:spPr>
            <a:xfrm flipV="1">
              <a:off x="2107232" y="503333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55C87FF8-A16A-27F5-C10E-872AA6A662BE}"/>
              </a:ext>
            </a:extLst>
          </p:cNvPr>
          <p:cNvGrpSpPr/>
          <p:nvPr/>
        </p:nvGrpSpPr>
        <p:grpSpPr>
          <a:xfrm>
            <a:off x="4649717" y="5191299"/>
            <a:ext cx="211241" cy="1002197"/>
            <a:chOff x="2107232" y="2303981"/>
            <a:chExt cx="207624" cy="2744428"/>
          </a:xfrm>
        </p:grpSpPr>
        <p:cxnSp>
          <p:nvCxnSpPr>
            <p:cNvPr id="45" name="Straight Connector 44">
              <a:extLst>
                <a:ext uri="{FF2B5EF4-FFF2-40B4-BE49-F238E27FC236}">
                  <a16:creationId xmlns:a16="http://schemas.microsoft.com/office/drawing/2014/main" id="{ACDA5C3F-F8B5-E045-4222-BC44E37ACD76}"/>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0D534CA-9892-D8ED-8BD6-A33AAB710D2E}"/>
                </a:ext>
              </a:extLst>
            </p:cNvPr>
            <p:cNvCxnSpPr>
              <a:cxnSpLocks/>
            </p:cNvCxnSpPr>
            <p:nvPr/>
          </p:nvCxnSpPr>
          <p:spPr>
            <a:xfrm flipV="1">
              <a:off x="2111865" y="230398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C737545B-2188-E723-45E8-68FE1A28EA92}"/>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cxnSp>
        <p:nvCxnSpPr>
          <p:cNvPr id="48" name="Straight Connector 47">
            <a:extLst>
              <a:ext uri="{FF2B5EF4-FFF2-40B4-BE49-F238E27FC236}">
                <a16:creationId xmlns:a16="http://schemas.microsoft.com/office/drawing/2014/main" id="{A43882AF-9811-3788-B816-978684E2D2C8}"/>
              </a:ext>
            </a:extLst>
          </p:cNvPr>
          <p:cNvCxnSpPr>
            <a:cxnSpLocks/>
          </p:cNvCxnSpPr>
          <p:nvPr/>
        </p:nvCxnSpPr>
        <p:spPr>
          <a:xfrm flipH="1">
            <a:off x="4514028" y="2422466"/>
            <a:ext cx="1511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875AF60A-B1FB-D036-CAE9-E93346E28721}"/>
              </a:ext>
            </a:extLst>
          </p:cNvPr>
          <p:cNvCxnSpPr>
            <a:cxnSpLocks/>
          </p:cNvCxnSpPr>
          <p:nvPr/>
        </p:nvCxnSpPr>
        <p:spPr>
          <a:xfrm flipH="1">
            <a:off x="4508862" y="5194275"/>
            <a:ext cx="151187"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49133383-78CD-3C65-3DAE-D5F61BA2B3B5}"/>
              </a:ext>
            </a:extLst>
          </p:cNvPr>
          <p:cNvGrpSpPr/>
          <p:nvPr/>
        </p:nvGrpSpPr>
        <p:grpSpPr>
          <a:xfrm>
            <a:off x="7588832" y="1944414"/>
            <a:ext cx="304728" cy="4414345"/>
            <a:chOff x="1976633" y="2108756"/>
            <a:chExt cx="304728" cy="2738686"/>
          </a:xfrm>
        </p:grpSpPr>
        <p:cxnSp>
          <p:nvCxnSpPr>
            <p:cNvPr id="51" name="Straight Connector 50">
              <a:extLst>
                <a:ext uri="{FF2B5EF4-FFF2-40B4-BE49-F238E27FC236}">
                  <a16:creationId xmlns:a16="http://schemas.microsoft.com/office/drawing/2014/main" id="{4641BA35-0DB7-141C-06FB-55AF15C13631}"/>
                </a:ext>
              </a:extLst>
            </p:cNvPr>
            <p:cNvCxnSpPr>
              <a:cxnSpLocks/>
            </p:cNvCxnSpPr>
            <p:nvPr/>
          </p:nvCxnSpPr>
          <p:spPr>
            <a:xfrm flipH="1">
              <a:off x="1976633" y="3272637"/>
              <a:ext cx="101737"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52" name="Group 51">
              <a:extLst>
                <a:ext uri="{FF2B5EF4-FFF2-40B4-BE49-F238E27FC236}">
                  <a16:creationId xmlns:a16="http://schemas.microsoft.com/office/drawing/2014/main" id="{7774D93F-E2EF-A4DF-99A2-9F6E7690BE0D}"/>
                </a:ext>
              </a:extLst>
            </p:cNvPr>
            <p:cNvGrpSpPr/>
            <p:nvPr/>
          </p:nvGrpSpPr>
          <p:grpSpPr>
            <a:xfrm>
              <a:off x="2073737" y="2108756"/>
              <a:ext cx="207624" cy="2738686"/>
              <a:chOff x="2073737" y="2108756"/>
              <a:chExt cx="207624" cy="2738686"/>
            </a:xfrm>
          </p:grpSpPr>
          <p:cxnSp>
            <p:nvCxnSpPr>
              <p:cNvPr id="53" name="Straight Connector 52">
                <a:extLst>
                  <a:ext uri="{FF2B5EF4-FFF2-40B4-BE49-F238E27FC236}">
                    <a16:creationId xmlns:a16="http://schemas.microsoft.com/office/drawing/2014/main" id="{16C33D70-E114-7530-912C-36165EA7BB93}"/>
                  </a:ext>
                </a:extLst>
              </p:cNvPr>
              <p:cNvCxnSpPr>
                <a:cxnSpLocks/>
              </p:cNvCxnSpPr>
              <p:nvPr/>
            </p:nvCxnSpPr>
            <p:spPr>
              <a:xfrm>
                <a:off x="2081983"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CE693BA6-3100-9C0F-DF37-EFFB9896F89F}"/>
                  </a:ext>
                </a:extLst>
              </p:cNvPr>
              <p:cNvCxnSpPr>
                <a:cxnSpLocks/>
              </p:cNvCxnSpPr>
              <p:nvPr/>
            </p:nvCxnSpPr>
            <p:spPr>
              <a:xfrm flipV="1">
                <a:off x="2078370" y="211560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B1C9DD9B-1529-0A2F-C5EC-950599FF50AC}"/>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cxnSp>
        <p:nvCxnSpPr>
          <p:cNvPr id="56" name="Straight Connector 55">
            <a:extLst>
              <a:ext uri="{FF2B5EF4-FFF2-40B4-BE49-F238E27FC236}">
                <a16:creationId xmlns:a16="http://schemas.microsoft.com/office/drawing/2014/main" id="{533B8539-137E-24ED-13A9-DDA8408FAF4F}"/>
              </a:ext>
            </a:extLst>
          </p:cNvPr>
          <p:cNvCxnSpPr>
            <a:cxnSpLocks/>
          </p:cNvCxnSpPr>
          <p:nvPr/>
        </p:nvCxnSpPr>
        <p:spPr>
          <a:xfrm flipH="1">
            <a:off x="7550833" y="1953382"/>
            <a:ext cx="143349" cy="2076"/>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8231054-45E3-33CB-7277-DD82305ECBA0}"/>
              </a:ext>
            </a:extLst>
          </p:cNvPr>
          <p:cNvCxnSpPr>
            <a:cxnSpLocks/>
          </p:cNvCxnSpPr>
          <p:nvPr/>
        </p:nvCxnSpPr>
        <p:spPr>
          <a:xfrm flipH="1">
            <a:off x="7579757" y="6353681"/>
            <a:ext cx="143349" cy="2076"/>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1F52DA7F-2978-EFB9-15E6-A0D3AB4CAE43}"/>
              </a:ext>
            </a:extLst>
          </p:cNvPr>
          <p:cNvCxnSpPr>
            <a:cxnSpLocks/>
          </p:cNvCxnSpPr>
          <p:nvPr/>
        </p:nvCxnSpPr>
        <p:spPr>
          <a:xfrm>
            <a:off x="9185343" y="2123046"/>
            <a:ext cx="261418" cy="4795"/>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66060436-8488-F21E-4A8C-BD6901F3AE71}"/>
              </a:ext>
            </a:extLst>
          </p:cNvPr>
          <p:cNvCxnSpPr>
            <a:cxnSpLocks/>
          </p:cNvCxnSpPr>
          <p:nvPr/>
        </p:nvCxnSpPr>
        <p:spPr>
          <a:xfrm flipV="1">
            <a:off x="10053300" y="2897039"/>
            <a:ext cx="0" cy="374895"/>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E80E8C96-635D-CA3A-9C42-114DBB3B3B9D}"/>
              </a:ext>
            </a:extLst>
          </p:cNvPr>
          <p:cNvCxnSpPr>
            <a:cxnSpLocks/>
          </p:cNvCxnSpPr>
          <p:nvPr/>
        </p:nvCxnSpPr>
        <p:spPr>
          <a:xfrm>
            <a:off x="10053300" y="4641410"/>
            <a:ext cx="0" cy="435408"/>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71" name="Group 70">
            <a:extLst>
              <a:ext uri="{FF2B5EF4-FFF2-40B4-BE49-F238E27FC236}">
                <a16:creationId xmlns:a16="http://schemas.microsoft.com/office/drawing/2014/main" id="{316903BC-915F-D0EA-37F8-7425EB68F8AE}"/>
              </a:ext>
            </a:extLst>
          </p:cNvPr>
          <p:cNvGrpSpPr/>
          <p:nvPr/>
        </p:nvGrpSpPr>
        <p:grpSpPr>
          <a:xfrm>
            <a:off x="10610478" y="2551368"/>
            <a:ext cx="368692" cy="3370000"/>
            <a:chOff x="1912669" y="2108756"/>
            <a:chExt cx="368692" cy="2738686"/>
          </a:xfrm>
        </p:grpSpPr>
        <p:cxnSp>
          <p:nvCxnSpPr>
            <p:cNvPr id="72" name="Straight Connector 71">
              <a:extLst>
                <a:ext uri="{FF2B5EF4-FFF2-40B4-BE49-F238E27FC236}">
                  <a16:creationId xmlns:a16="http://schemas.microsoft.com/office/drawing/2014/main" id="{3F6668FE-4263-2F17-7D9B-60910159CB21}"/>
                </a:ext>
              </a:extLst>
            </p:cNvPr>
            <p:cNvCxnSpPr>
              <a:cxnSpLocks/>
            </p:cNvCxnSpPr>
            <p:nvPr/>
          </p:nvCxnSpPr>
          <p:spPr>
            <a:xfrm flipH="1">
              <a:off x="1912669" y="3272637"/>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73" name="Group 72">
              <a:extLst>
                <a:ext uri="{FF2B5EF4-FFF2-40B4-BE49-F238E27FC236}">
                  <a16:creationId xmlns:a16="http://schemas.microsoft.com/office/drawing/2014/main" id="{49B26984-3051-7930-49D2-49F3341C6345}"/>
                </a:ext>
              </a:extLst>
            </p:cNvPr>
            <p:cNvGrpSpPr/>
            <p:nvPr/>
          </p:nvGrpSpPr>
          <p:grpSpPr>
            <a:xfrm>
              <a:off x="2062527" y="2108756"/>
              <a:ext cx="218834" cy="2738686"/>
              <a:chOff x="2062527" y="2108756"/>
              <a:chExt cx="218834" cy="2738686"/>
            </a:xfrm>
          </p:grpSpPr>
          <p:cxnSp>
            <p:nvCxnSpPr>
              <p:cNvPr id="74" name="Straight Connector 73">
                <a:extLst>
                  <a:ext uri="{FF2B5EF4-FFF2-40B4-BE49-F238E27FC236}">
                    <a16:creationId xmlns:a16="http://schemas.microsoft.com/office/drawing/2014/main" id="{E1771823-CED7-70BC-4675-4A941F2B2BC9}"/>
                  </a:ext>
                </a:extLst>
              </p:cNvPr>
              <p:cNvCxnSpPr>
                <a:cxnSpLocks/>
              </p:cNvCxnSpPr>
              <p:nvPr/>
            </p:nvCxnSpPr>
            <p:spPr>
              <a:xfrm>
                <a:off x="2062527"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4D5811AD-979A-F7D1-9AEE-056130B01EF8}"/>
                  </a:ext>
                </a:extLst>
              </p:cNvPr>
              <p:cNvCxnSpPr>
                <a:cxnSpLocks/>
              </p:cNvCxnSpPr>
              <p:nvPr/>
            </p:nvCxnSpPr>
            <p:spPr>
              <a:xfrm flipV="1">
                <a:off x="2078370" y="212212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F9A87BDE-528E-5768-6D9A-E6BA902ECA28}"/>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cxnSp>
        <p:nvCxnSpPr>
          <p:cNvPr id="79" name="Straight Connector 78">
            <a:extLst>
              <a:ext uri="{FF2B5EF4-FFF2-40B4-BE49-F238E27FC236}">
                <a16:creationId xmlns:a16="http://schemas.microsoft.com/office/drawing/2014/main" id="{CF701E2D-59ED-AFE6-34A7-FB83A0E81B2E}"/>
              </a:ext>
            </a:extLst>
          </p:cNvPr>
          <p:cNvCxnSpPr>
            <a:cxnSpLocks/>
          </p:cNvCxnSpPr>
          <p:nvPr/>
        </p:nvCxnSpPr>
        <p:spPr>
          <a:xfrm flipH="1">
            <a:off x="10627960" y="2571766"/>
            <a:ext cx="1511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D022CAF-2D93-E121-EA7B-98694E71AD8D}"/>
              </a:ext>
            </a:extLst>
          </p:cNvPr>
          <p:cNvCxnSpPr>
            <a:cxnSpLocks/>
          </p:cNvCxnSpPr>
          <p:nvPr/>
        </p:nvCxnSpPr>
        <p:spPr>
          <a:xfrm flipH="1">
            <a:off x="10627960" y="5914440"/>
            <a:ext cx="1511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A09156C9-F4FD-1AE5-AA71-4AF9489D3917}"/>
              </a:ext>
            </a:extLst>
          </p:cNvPr>
          <p:cNvCxnSpPr>
            <a:cxnSpLocks/>
          </p:cNvCxnSpPr>
          <p:nvPr/>
        </p:nvCxnSpPr>
        <p:spPr>
          <a:xfrm>
            <a:off x="10707194" y="3983543"/>
            <a:ext cx="258278"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145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
            <a:extLst>
              <a:ext uri="{FF2B5EF4-FFF2-40B4-BE49-F238E27FC236}">
                <a16:creationId xmlns:a16="http://schemas.microsoft.com/office/drawing/2014/main" id="{CCB84B69-D892-6A5B-4299-435AABB80E04}"/>
              </a:ext>
            </a:extLst>
          </p:cNvPr>
          <p:cNvPicPr>
            <a:picLocks noChangeAspect="1"/>
          </p:cNvPicPr>
          <p:nvPr/>
        </p:nvPicPr>
        <p:blipFill>
          <a:blip r:embed="rId3"/>
          <a:srcRect/>
          <a:stretch>
            <a:fillRect/>
          </a:stretch>
        </p:blipFill>
        <p:spPr>
          <a:xfrm>
            <a:off x="-197708" y="-364854"/>
            <a:ext cx="2174789" cy="2174789"/>
          </a:xfrm>
          <a:prstGeom prst="rect">
            <a:avLst/>
          </a:prstGeom>
        </p:spPr>
      </p:pic>
      <p:grpSp>
        <p:nvGrpSpPr>
          <p:cNvPr id="22" name="Group 22"/>
          <p:cNvGrpSpPr/>
          <p:nvPr/>
        </p:nvGrpSpPr>
        <p:grpSpPr>
          <a:xfrm>
            <a:off x="-1431655765" y="-949688"/>
            <a:ext cx="0" cy="41409"/>
            <a:chOff x="2147483647" y="2147483647"/>
            <a:chExt cx="0" cy="2147483647"/>
          </a:xfrm>
        </p:grpSpPr>
        <p:sp>
          <p:nvSpPr>
            <p:cNvPr id="23" name="Freeform 23"/>
            <p:cNvSpPr/>
            <p:nvPr/>
          </p:nvSpPr>
          <p:spPr>
            <a:xfrm flipV="1">
              <a:off x="2147483647" y="2147483647"/>
              <a:ext cx="0"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Number of volunteers</a:t>
              </a:r>
              <a:endParaRPr lang="en-US" sz="1200"/>
            </a:p>
          </p:txBody>
        </p:sp>
      </p:grpSp>
      <p:sp>
        <p:nvSpPr>
          <p:cNvPr id="101" name="TextBox 57">
            <a:extLst>
              <a:ext uri="{FF2B5EF4-FFF2-40B4-BE49-F238E27FC236}">
                <a16:creationId xmlns:a16="http://schemas.microsoft.com/office/drawing/2014/main" id="{8F6054F8-AFD2-53D5-A953-79FB0ED87DE4}"/>
              </a:ext>
            </a:extLst>
          </p:cNvPr>
          <p:cNvSpPr txBox="1"/>
          <p:nvPr/>
        </p:nvSpPr>
        <p:spPr>
          <a:xfrm>
            <a:off x="296112" y="310337"/>
            <a:ext cx="11599775" cy="635559"/>
          </a:xfrm>
          <a:prstGeom prst="rect">
            <a:avLst/>
          </a:prstGeom>
        </p:spPr>
        <p:txBody>
          <a:bodyPr wrap="square" lIns="0" tIns="0" rIns="0" bIns="0" rtlCol="0" anchor="t">
            <a:spAutoFit/>
          </a:bodyPr>
          <a:lstStyle/>
          <a:p>
            <a:pPr algn="ctr">
              <a:lnSpc>
                <a:spcPts val="5200"/>
              </a:lnSpc>
              <a:spcBef>
                <a:spcPct val="0"/>
              </a:spcBef>
            </a:pPr>
            <a:r>
              <a:rPr lang="en-US" sz="4000">
                <a:solidFill>
                  <a:srgbClr val="000000"/>
                </a:solidFill>
                <a:latin typeface="Fira Sans Bold"/>
              </a:rPr>
              <a:t>Logic Model</a:t>
            </a:r>
            <a:endParaRPr lang="en-US" sz="1200"/>
          </a:p>
        </p:txBody>
      </p:sp>
      <p:grpSp>
        <p:nvGrpSpPr>
          <p:cNvPr id="60" name="Group 12">
            <a:extLst>
              <a:ext uri="{FF2B5EF4-FFF2-40B4-BE49-F238E27FC236}">
                <a16:creationId xmlns:a16="http://schemas.microsoft.com/office/drawing/2014/main" id="{DE118B14-CEAF-5669-4873-73F9AF525B8F}"/>
              </a:ext>
            </a:extLst>
          </p:cNvPr>
          <p:cNvGrpSpPr/>
          <p:nvPr/>
        </p:nvGrpSpPr>
        <p:grpSpPr>
          <a:xfrm>
            <a:off x="-627014648" y="-633641420"/>
            <a:ext cx="172347121" cy="636831733"/>
            <a:chOff x="-1221963929" y="-2147483648"/>
            <a:chExt cx="334635091" cy="2147483647"/>
          </a:xfrm>
        </p:grpSpPr>
        <p:sp>
          <p:nvSpPr>
            <p:cNvPr id="70" name="Freeform 13">
              <a:extLst>
                <a:ext uri="{FF2B5EF4-FFF2-40B4-BE49-F238E27FC236}">
                  <a16:creationId xmlns:a16="http://schemas.microsoft.com/office/drawing/2014/main" id="{41020548-4EA8-F0EB-2563-6F25E9AFB1A3}"/>
                </a:ext>
              </a:extLst>
            </p:cNvPr>
            <p:cNvSpPr/>
            <p:nvPr/>
          </p:nvSpPr>
          <p:spPr>
            <a:xfrm>
              <a:off x="-1221963929" y="-2147483648"/>
              <a:ext cx="334635091"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t>Orientation and training sessions</a:t>
              </a:r>
            </a:p>
          </p:txBody>
        </p:sp>
      </p:grpSp>
      <p:grpSp>
        <p:nvGrpSpPr>
          <p:cNvPr id="75" name="Group 28">
            <a:extLst>
              <a:ext uri="{FF2B5EF4-FFF2-40B4-BE49-F238E27FC236}">
                <a16:creationId xmlns:a16="http://schemas.microsoft.com/office/drawing/2014/main" id="{5CC7C773-06E4-0E36-3994-D22808C9388E}"/>
              </a:ext>
            </a:extLst>
          </p:cNvPr>
          <p:cNvGrpSpPr/>
          <p:nvPr/>
        </p:nvGrpSpPr>
        <p:grpSpPr>
          <a:xfrm rot="10620000">
            <a:off x="1413635593" y="660652729"/>
            <a:ext cx="0" cy="0"/>
            <a:chOff x="1413635593" y="660652729"/>
            <a:chExt cx="0" cy="0"/>
          </a:xfrm>
        </p:grpSpPr>
        <p:sp>
          <p:nvSpPr>
            <p:cNvPr id="76" name="Freeform 29">
              <a:extLst>
                <a:ext uri="{FF2B5EF4-FFF2-40B4-BE49-F238E27FC236}">
                  <a16:creationId xmlns:a16="http://schemas.microsoft.com/office/drawing/2014/main" id="{466A5712-E920-9FDF-E676-EA1B0B22F99E}"/>
                </a:ext>
              </a:extLst>
            </p:cNvPr>
            <p:cNvSpPr/>
            <p:nvPr/>
          </p:nvSpPr>
          <p:spPr>
            <a:xfrm rot="1980000" flipH="1" flipV="1">
              <a:off x="2120453390" y="990979093"/>
              <a:ext cx="0" cy="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ea typeface="Calibri"/>
                  <a:cs typeface="Calibri"/>
                </a:rPr>
                <a:t>Volunteers being engaged with ISANS (</a:t>
              </a:r>
              <a:r>
                <a:rPr lang="en-US" sz="1200" err="1">
                  <a:ea typeface="Calibri"/>
                  <a:cs typeface="Calibri"/>
                </a:rPr>
                <a:t>ie</a:t>
              </a:r>
              <a:r>
                <a:rPr lang="en-US" sz="1200">
                  <a:ea typeface="Calibri"/>
                  <a:cs typeface="Calibri"/>
                </a:rPr>
                <a:t>. feeling a sense of community with the organization)</a:t>
              </a:r>
              <a:endParaRPr lang="en-US" sz="1200"/>
            </a:p>
          </p:txBody>
        </p:sp>
      </p:grpSp>
      <p:grpSp>
        <p:nvGrpSpPr>
          <p:cNvPr id="6" name="Group 6"/>
          <p:cNvGrpSpPr/>
          <p:nvPr/>
        </p:nvGrpSpPr>
        <p:grpSpPr>
          <a:xfrm>
            <a:off x="204070" y="1760608"/>
            <a:ext cx="1598555" cy="4316816"/>
            <a:chOff x="-4461" y="-2155802"/>
            <a:chExt cx="2419794" cy="3502046"/>
          </a:xfrm>
        </p:grpSpPr>
        <p:sp>
          <p:nvSpPr>
            <p:cNvPr id="7" name="Freeform 7"/>
            <p:cNvSpPr/>
            <p:nvPr/>
          </p:nvSpPr>
          <p:spPr>
            <a:xfrm>
              <a:off x="-4461" y="-2155802"/>
              <a:ext cx="2419794" cy="3502046"/>
            </a:xfrm>
            <a:custGeom>
              <a:avLst/>
              <a:gdLst/>
              <a:ahLst/>
              <a:cxnLst/>
              <a:rect l="l" t="t" r="r" b="b"/>
              <a:pathLst>
                <a:path w="3628127" h="1531674">
                  <a:moveTo>
                    <a:pt x="0" y="0"/>
                  </a:moveTo>
                  <a:lnTo>
                    <a:pt x="3628127" y="0"/>
                  </a:lnTo>
                  <a:lnTo>
                    <a:pt x="3628127"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100">
                  <a:ea typeface="Calibri"/>
                  <a:cs typeface="Arial"/>
                </a:rPr>
                <a:t>Climate change policies</a:t>
              </a:r>
              <a:endParaRPr lang="en-US" sz="1100"/>
            </a:p>
            <a:p>
              <a:pPr marL="171450" indent="-171450">
                <a:buFontTx/>
                <a:buChar char="-"/>
              </a:pPr>
              <a:r>
                <a:rPr lang="en-US" sz="1100">
                  <a:ea typeface="Calibri"/>
                  <a:cs typeface="Arial"/>
                </a:rPr>
                <a:t>Funding</a:t>
              </a:r>
              <a:endParaRPr lang="en-US" sz="1100"/>
            </a:p>
            <a:p>
              <a:pPr marL="171450" indent="-171450">
                <a:buFontTx/>
                <a:buChar char="-"/>
              </a:pPr>
              <a:r>
                <a:rPr lang="en-US" sz="1100">
                  <a:ea typeface="Calibri"/>
                  <a:cs typeface="Arial"/>
                </a:rPr>
                <a:t>Resources &amp; support from </a:t>
              </a:r>
              <a:r>
                <a:rPr lang="en-US" sz="1100" err="1">
                  <a:ea typeface="Calibri"/>
                  <a:cs typeface="Arial"/>
                </a:rPr>
                <a:t>NRCan</a:t>
              </a:r>
              <a:r>
                <a:rPr lang="en-US" sz="1100">
                  <a:ea typeface="Calibri"/>
                  <a:cs typeface="Arial"/>
                </a:rPr>
                <a:t> and CMHC</a:t>
              </a:r>
            </a:p>
            <a:p>
              <a:pPr marL="171450" indent="-171450">
                <a:buFontTx/>
                <a:buChar char="-"/>
              </a:pPr>
              <a:r>
                <a:rPr lang="en-US" sz="1100">
                  <a:ea typeface="Calibri"/>
                  <a:cs typeface="Arial"/>
                </a:rPr>
                <a:t>Homeowners, Indigenous governments, organizations, housing management bodies</a:t>
              </a:r>
            </a:p>
            <a:p>
              <a:pPr marL="171450" indent="-171450">
                <a:buFontTx/>
                <a:buChar char="-"/>
              </a:pPr>
              <a:r>
                <a:rPr lang="en-US" sz="1100">
                  <a:ea typeface="Calibri"/>
                  <a:cs typeface="Arial"/>
                </a:rPr>
                <a:t>Provincial programs</a:t>
              </a:r>
              <a:endParaRPr lang="en-US" sz="1100"/>
            </a:p>
            <a:p>
              <a:pPr marL="171450" indent="-171450">
                <a:buFontTx/>
                <a:buChar char="-"/>
              </a:pPr>
              <a:r>
                <a:rPr lang="en-US" sz="1100" err="1">
                  <a:ea typeface="Calibri"/>
                  <a:cs typeface="Arial"/>
                </a:rPr>
                <a:t>EnerGuide</a:t>
              </a:r>
              <a:r>
                <a:rPr lang="en-US" sz="1100">
                  <a:ea typeface="Calibri"/>
                  <a:cs typeface="Arial"/>
                </a:rPr>
                <a:t> energy auditors (EA)</a:t>
              </a:r>
              <a:endParaRPr lang="en-US" sz="1100"/>
            </a:p>
            <a:p>
              <a:pPr marL="171450" indent="-171450">
                <a:buFontTx/>
                <a:buChar char="-"/>
              </a:pPr>
              <a:r>
                <a:rPr lang="en-US" sz="1100">
                  <a:ea typeface="Calibri"/>
                  <a:cs typeface="Arial"/>
                </a:rPr>
                <a:t>Time</a:t>
              </a:r>
              <a:endParaRPr lang="en-US" sz="1100"/>
            </a:p>
            <a:p>
              <a:pPr marL="171450" indent="-171450">
                <a:buFontTx/>
                <a:buChar char="-"/>
              </a:pPr>
              <a:r>
                <a:rPr lang="en-US" sz="1100">
                  <a:ea typeface="Calibri"/>
                  <a:cs typeface="Arial"/>
                </a:rPr>
                <a:t>Integrated online portal</a:t>
              </a:r>
            </a:p>
            <a:p>
              <a:pPr marL="171450" indent="-171450">
                <a:buFontTx/>
                <a:buChar char="-"/>
              </a:pPr>
              <a:r>
                <a:rPr lang="en-US" sz="1100">
                  <a:ea typeface="Calibri"/>
                  <a:cs typeface="Arial"/>
                </a:rPr>
                <a:t>Administrative data collected by CMHC and NRCan</a:t>
              </a:r>
            </a:p>
            <a:p>
              <a:pPr marL="171450" indent="-171450">
                <a:buFontTx/>
                <a:buChar char="-"/>
              </a:pPr>
              <a:r>
                <a:rPr lang="en-US" sz="1100">
                  <a:ea typeface="Calibri"/>
                  <a:cs typeface="Arial"/>
                </a:rPr>
                <a:t>External evaluation experts</a:t>
              </a:r>
            </a:p>
            <a:p>
              <a:endParaRPr lang="en-US" sz="1100">
                <a:ea typeface="Calibri"/>
                <a:cs typeface="Calibri"/>
              </a:endParaRPr>
            </a:p>
          </p:txBody>
        </p:sp>
      </p:grpSp>
      <p:sp>
        <p:nvSpPr>
          <p:cNvPr id="11" name="Freeform 11"/>
          <p:cNvSpPr/>
          <p:nvPr/>
        </p:nvSpPr>
        <p:spPr>
          <a:xfrm>
            <a:off x="2120807" y="2235086"/>
            <a:ext cx="1674237" cy="593279"/>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err="1">
                <a:cs typeface="Calibri"/>
              </a:rPr>
              <a:t>NRCan's</a:t>
            </a:r>
            <a:r>
              <a:rPr lang="en-US" sz="1200">
                <a:cs typeface="Calibri"/>
              </a:rPr>
              <a:t> Greener Homes Grant (CGHG) Program </a:t>
            </a:r>
          </a:p>
        </p:txBody>
      </p:sp>
      <p:sp>
        <p:nvSpPr>
          <p:cNvPr id="15" name="Freeform 15"/>
          <p:cNvSpPr/>
          <p:nvPr/>
        </p:nvSpPr>
        <p:spPr>
          <a:xfrm>
            <a:off x="2124402" y="5112557"/>
            <a:ext cx="1668338" cy="553012"/>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Arial"/>
              </a:rPr>
              <a:t>CMHC’s Canada Green Homes Loan (CGHL) Program</a:t>
            </a:r>
            <a:endParaRPr lang="en-US" sz="2000"/>
          </a:p>
        </p:txBody>
      </p:sp>
      <p:sp>
        <p:nvSpPr>
          <p:cNvPr id="102" name="Freeform 19">
            <a:extLst>
              <a:ext uri="{FF2B5EF4-FFF2-40B4-BE49-F238E27FC236}">
                <a16:creationId xmlns:a16="http://schemas.microsoft.com/office/drawing/2014/main" id="{96561611-7305-D89B-41B9-B7B20ABD73DF}"/>
              </a:ext>
            </a:extLst>
          </p:cNvPr>
          <p:cNvSpPr/>
          <p:nvPr/>
        </p:nvSpPr>
        <p:spPr>
          <a:xfrm>
            <a:off x="208632" y="1357844"/>
            <a:ext cx="1593993" cy="284946"/>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Inputs</a:t>
            </a:r>
          </a:p>
        </p:txBody>
      </p:sp>
      <p:sp>
        <p:nvSpPr>
          <p:cNvPr id="98" name="Freeform 19">
            <a:extLst>
              <a:ext uri="{FF2B5EF4-FFF2-40B4-BE49-F238E27FC236}">
                <a16:creationId xmlns:a16="http://schemas.microsoft.com/office/drawing/2014/main" id="{84415D4E-F6BE-0C02-A619-0270783C546A}"/>
              </a:ext>
            </a:extLst>
          </p:cNvPr>
          <p:cNvSpPr/>
          <p:nvPr/>
        </p:nvSpPr>
        <p:spPr>
          <a:xfrm>
            <a:off x="2121475" y="1354872"/>
            <a:ext cx="1668339" cy="287918"/>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Activities</a:t>
            </a:r>
          </a:p>
        </p:txBody>
      </p:sp>
      <p:sp>
        <p:nvSpPr>
          <p:cNvPr id="34" name="Freeform 28">
            <a:extLst>
              <a:ext uri="{FF2B5EF4-FFF2-40B4-BE49-F238E27FC236}">
                <a16:creationId xmlns:a16="http://schemas.microsoft.com/office/drawing/2014/main" id="{74B3AB90-08ED-266D-3696-45932BB1108A}"/>
              </a:ext>
            </a:extLst>
          </p:cNvPr>
          <p:cNvSpPr/>
          <p:nvPr/>
        </p:nvSpPr>
        <p:spPr>
          <a:xfrm>
            <a:off x="6370857" y="1358418"/>
            <a:ext cx="3000475" cy="259888"/>
          </a:xfrm>
          <a:custGeom>
            <a:avLst/>
            <a:gdLst/>
            <a:ahLst/>
            <a:cxnLst/>
            <a:rect l="l" t="t" r="r" b="b"/>
            <a:pathLst>
              <a:path w="371119" h="176731">
                <a:moveTo>
                  <a:pt x="0" y="0"/>
                </a:moveTo>
                <a:lnTo>
                  <a:pt x="371119" y="0"/>
                </a:lnTo>
                <a:lnTo>
                  <a:pt x="371119" y="176731"/>
                </a:lnTo>
                <a:lnTo>
                  <a:pt x="0" y="176731"/>
                </a:lnTo>
                <a:close/>
              </a:path>
            </a:pathLst>
          </a:custGeom>
          <a:solidFill>
            <a:srgbClr val="07B050"/>
          </a:solidFill>
        </p:spPr>
        <p:txBody>
          <a:bodyPr anchor="ctr"/>
          <a:lstStyle/>
          <a:p>
            <a:pPr algn="ctr"/>
            <a:r>
              <a:rPr lang="en-CA" sz="1867">
                <a:solidFill>
                  <a:schemeClr val="bg1"/>
                </a:solidFill>
              </a:rPr>
              <a:t>Outcomes</a:t>
            </a:r>
          </a:p>
        </p:txBody>
      </p:sp>
      <p:sp>
        <p:nvSpPr>
          <p:cNvPr id="38" name="Freeform 19">
            <a:extLst>
              <a:ext uri="{FF2B5EF4-FFF2-40B4-BE49-F238E27FC236}">
                <a16:creationId xmlns:a16="http://schemas.microsoft.com/office/drawing/2014/main" id="{FC297F7D-1BB8-E995-966C-DC2B573421FE}"/>
              </a:ext>
            </a:extLst>
          </p:cNvPr>
          <p:cNvSpPr/>
          <p:nvPr/>
        </p:nvSpPr>
        <p:spPr>
          <a:xfrm>
            <a:off x="4017902" y="1357844"/>
            <a:ext cx="2129199" cy="259885"/>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sz="1867">
                <a:solidFill>
                  <a:schemeClr val="bg1"/>
                </a:solidFill>
              </a:rPr>
              <a:t>Outputs</a:t>
            </a:r>
          </a:p>
        </p:txBody>
      </p:sp>
      <p:sp>
        <p:nvSpPr>
          <p:cNvPr id="44" name="Freeform 25">
            <a:extLst>
              <a:ext uri="{FF2B5EF4-FFF2-40B4-BE49-F238E27FC236}">
                <a16:creationId xmlns:a16="http://schemas.microsoft.com/office/drawing/2014/main" id="{5BCDBFAD-FCFE-7D4A-B095-0AC4FDF7ADFF}"/>
              </a:ext>
            </a:extLst>
          </p:cNvPr>
          <p:cNvSpPr/>
          <p:nvPr/>
        </p:nvSpPr>
        <p:spPr>
          <a:xfrm>
            <a:off x="4013446" y="1756039"/>
            <a:ext cx="2115815" cy="102579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mn-lt"/>
                <a:cs typeface="Arial"/>
              </a:rPr>
              <a:t># of grant applications</a:t>
            </a:r>
            <a:endParaRPr lang="en-US" sz="1200">
              <a:ea typeface="+mn-lt"/>
              <a:cs typeface="Calibri"/>
            </a:endParaRPr>
          </a:p>
          <a:p>
            <a:pPr marL="171450" indent="-171450">
              <a:buFontTx/>
              <a:buChar char="-"/>
            </a:pPr>
            <a:r>
              <a:rPr lang="en-US" sz="1200">
                <a:ea typeface="+mn-lt"/>
                <a:cs typeface="Arial"/>
              </a:rPr>
              <a:t>$ of grant requested</a:t>
            </a:r>
            <a:endParaRPr lang="en-US" sz="1200">
              <a:cs typeface="Calibri" panose="020F0502020204030204"/>
            </a:endParaRPr>
          </a:p>
          <a:p>
            <a:pPr marL="171450" indent="-171450">
              <a:buFontTx/>
              <a:buChar char="-"/>
            </a:pPr>
            <a:r>
              <a:rPr lang="en-US" sz="1200">
                <a:ea typeface="+mn-lt"/>
                <a:cs typeface="Arial"/>
              </a:rPr>
              <a:t># of homeowners who receive grants </a:t>
            </a:r>
            <a:endParaRPr lang="en-US" sz="1200">
              <a:ea typeface="+mn-lt"/>
              <a:cs typeface="Calibri"/>
            </a:endParaRPr>
          </a:p>
          <a:p>
            <a:pPr marL="171450" indent="-171450">
              <a:buFontTx/>
              <a:buChar char="-"/>
            </a:pPr>
            <a:r>
              <a:rPr lang="en-US" sz="1200">
                <a:ea typeface="Calibri"/>
                <a:cs typeface="Arial"/>
              </a:rPr>
              <a:t>Grant $ disbursed</a:t>
            </a:r>
          </a:p>
        </p:txBody>
      </p:sp>
      <p:sp>
        <p:nvSpPr>
          <p:cNvPr id="45" name="Freeform 25">
            <a:extLst>
              <a:ext uri="{FF2B5EF4-FFF2-40B4-BE49-F238E27FC236}">
                <a16:creationId xmlns:a16="http://schemas.microsoft.com/office/drawing/2014/main" id="{A9CCA5E6-841B-4BA6-1D09-597537D7A548}"/>
              </a:ext>
            </a:extLst>
          </p:cNvPr>
          <p:cNvSpPr/>
          <p:nvPr/>
        </p:nvSpPr>
        <p:spPr>
          <a:xfrm>
            <a:off x="4030227" y="3290383"/>
            <a:ext cx="2113234" cy="1496183"/>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Calibri"/>
                <a:cs typeface="Arial"/>
              </a:rPr>
              <a:t># of energy audits completed</a:t>
            </a:r>
            <a:endParaRPr lang="en-US" sz="1200">
              <a:ea typeface="Calibri"/>
              <a:cs typeface="Calibri"/>
            </a:endParaRPr>
          </a:p>
          <a:p>
            <a:pPr marL="171450" indent="-171450">
              <a:buFontTx/>
              <a:buChar char="-"/>
            </a:pPr>
            <a:r>
              <a:rPr lang="en-US" sz="1200">
                <a:ea typeface="Calibri"/>
                <a:cs typeface="Arial"/>
              </a:rPr>
              <a:t># of </a:t>
            </a:r>
            <a:r>
              <a:rPr lang="en-US" sz="1200" err="1">
                <a:ea typeface="Calibri"/>
                <a:cs typeface="Arial"/>
              </a:rPr>
              <a:t>EnerGuide</a:t>
            </a:r>
            <a:r>
              <a:rPr lang="en-US" sz="1200">
                <a:ea typeface="Calibri"/>
                <a:cs typeface="Arial"/>
              </a:rPr>
              <a:t> EA trained</a:t>
            </a:r>
          </a:p>
          <a:p>
            <a:pPr marL="171450" indent="-171450">
              <a:buFontTx/>
              <a:buChar char="-"/>
            </a:pPr>
            <a:r>
              <a:rPr lang="en-US" sz="1200">
                <a:ea typeface="Calibri"/>
                <a:cs typeface="Arial"/>
              </a:rPr>
              <a:t>Expected</a:t>
            </a:r>
            <a:r>
              <a:rPr lang="en-US" sz="1200">
                <a:ea typeface="+mn-lt"/>
                <a:cs typeface="Arial"/>
              </a:rPr>
              <a:t> greenhouse gas reductions</a:t>
            </a:r>
            <a:endParaRPr lang="en-US" sz="1200">
              <a:ea typeface="+mn-lt"/>
              <a:cs typeface="Calibri" panose="020F0502020204030204"/>
            </a:endParaRPr>
          </a:p>
          <a:p>
            <a:pPr marL="171450" indent="-171450">
              <a:buFontTx/>
              <a:buChar char="-"/>
            </a:pPr>
            <a:r>
              <a:rPr lang="en-US" sz="1200">
                <a:ea typeface="+mn-lt"/>
                <a:cs typeface="Arial"/>
              </a:rPr>
              <a:t>Average annual savings on energy bills</a:t>
            </a:r>
            <a:endParaRPr lang="en-US" sz="1200">
              <a:ea typeface="+mn-lt"/>
              <a:cs typeface="Calibri" panose="020F0502020204030204"/>
            </a:endParaRPr>
          </a:p>
          <a:p>
            <a:pPr marL="171450" indent="-171450">
              <a:buFontTx/>
              <a:buChar char="-"/>
            </a:pPr>
            <a:r>
              <a:rPr lang="en-US" sz="1200">
                <a:ea typeface="+mn-lt"/>
                <a:cs typeface="Arial"/>
              </a:rPr>
              <a:t># of units with retrofits</a:t>
            </a:r>
            <a:endParaRPr lang="en-US" sz="1200">
              <a:ea typeface="+mn-lt"/>
              <a:cs typeface="Calibri" panose="020F0502020204030204"/>
            </a:endParaRPr>
          </a:p>
          <a:p>
            <a:pPr marL="171450" indent="-171450">
              <a:buFontTx/>
              <a:buChar char="-"/>
            </a:pPr>
            <a:r>
              <a:rPr lang="en-US" sz="1200">
                <a:ea typeface="+mn-lt"/>
                <a:cs typeface="Arial"/>
              </a:rPr>
              <a:t># of funded retrofits</a:t>
            </a:r>
          </a:p>
        </p:txBody>
      </p:sp>
      <p:sp>
        <p:nvSpPr>
          <p:cNvPr id="46" name="Freeform 25">
            <a:extLst>
              <a:ext uri="{FF2B5EF4-FFF2-40B4-BE49-F238E27FC236}">
                <a16:creationId xmlns:a16="http://schemas.microsoft.com/office/drawing/2014/main" id="{2FD3F1D8-A9BD-6C9A-A23B-88B0DA35F8F2}"/>
              </a:ext>
            </a:extLst>
          </p:cNvPr>
          <p:cNvSpPr/>
          <p:nvPr/>
        </p:nvSpPr>
        <p:spPr>
          <a:xfrm>
            <a:off x="4013446" y="5047787"/>
            <a:ext cx="2128693" cy="66582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Calibri"/>
                <a:cs typeface="Arial"/>
              </a:rPr>
              <a:t># of loan applicants</a:t>
            </a:r>
          </a:p>
          <a:p>
            <a:pPr marL="171450" indent="-171450">
              <a:buFontTx/>
              <a:buChar char="-"/>
            </a:pPr>
            <a:r>
              <a:rPr lang="en-US" sz="1200">
                <a:ea typeface="Calibri"/>
                <a:cs typeface="Arial"/>
              </a:rPr>
              <a:t># of approved loans </a:t>
            </a:r>
            <a:endParaRPr lang="en-US" sz="1200">
              <a:ea typeface="Calibri"/>
              <a:cs typeface="Calibri"/>
            </a:endParaRPr>
          </a:p>
          <a:p>
            <a:pPr marL="171450" indent="-171450">
              <a:buFontTx/>
              <a:buChar char="-"/>
            </a:pPr>
            <a:r>
              <a:rPr lang="en-US" sz="1200">
                <a:ea typeface="Calibri"/>
                <a:cs typeface="Arial"/>
              </a:rPr>
              <a:t>Loan $ disbursed</a:t>
            </a:r>
            <a:endParaRPr lang="en-US" sz="1200"/>
          </a:p>
          <a:p>
            <a:endParaRPr lang="en-US" sz="1200">
              <a:ea typeface="Calibri"/>
              <a:cs typeface="Calibri"/>
            </a:endParaRPr>
          </a:p>
        </p:txBody>
      </p:sp>
      <p:sp>
        <p:nvSpPr>
          <p:cNvPr id="19" name="Freeform 28">
            <a:extLst>
              <a:ext uri="{FF2B5EF4-FFF2-40B4-BE49-F238E27FC236}">
                <a16:creationId xmlns:a16="http://schemas.microsoft.com/office/drawing/2014/main" id="{CF71B488-645B-2147-AA2A-E30340D61716}"/>
              </a:ext>
            </a:extLst>
          </p:cNvPr>
          <p:cNvSpPr/>
          <p:nvPr/>
        </p:nvSpPr>
        <p:spPr>
          <a:xfrm>
            <a:off x="9955081" y="1339017"/>
            <a:ext cx="1668339" cy="337954"/>
          </a:xfrm>
          <a:custGeom>
            <a:avLst/>
            <a:gdLst/>
            <a:ahLst/>
            <a:cxnLst/>
            <a:rect l="l" t="t" r="r" b="b"/>
            <a:pathLst>
              <a:path w="371119" h="176731">
                <a:moveTo>
                  <a:pt x="0" y="0"/>
                </a:moveTo>
                <a:lnTo>
                  <a:pt x="371119" y="0"/>
                </a:lnTo>
                <a:lnTo>
                  <a:pt x="371119" y="176731"/>
                </a:lnTo>
                <a:lnTo>
                  <a:pt x="0" y="176731"/>
                </a:lnTo>
                <a:close/>
              </a:path>
            </a:pathLst>
          </a:custGeom>
          <a:solidFill>
            <a:srgbClr val="07B050"/>
          </a:solidFill>
        </p:spPr>
        <p:txBody>
          <a:bodyPr anchor="ctr"/>
          <a:lstStyle/>
          <a:p>
            <a:pPr algn="ctr"/>
            <a:r>
              <a:rPr lang="en-CA" sz="2000">
                <a:solidFill>
                  <a:schemeClr val="bg1"/>
                </a:solidFill>
              </a:rPr>
              <a:t>Impact</a:t>
            </a:r>
          </a:p>
        </p:txBody>
      </p:sp>
      <p:sp>
        <p:nvSpPr>
          <p:cNvPr id="21" name="Freeform 43">
            <a:extLst>
              <a:ext uri="{FF2B5EF4-FFF2-40B4-BE49-F238E27FC236}">
                <a16:creationId xmlns:a16="http://schemas.microsoft.com/office/drawing/2014/main" id="{6751C46D-D1DB-204F-4EF0-7354B3FD7CFF}"/>
              </a:ext>
            </a:extLst>
          </p:cNvPr>
          <p:cNvSpPr/>
          <p:nvPr/>
        </p:nvSpPr>
        <p:spPr>
          <a:xfrm>
            <a:off x="9954105" y="1897818"/>
            <a:ext cx="1669312" cy="1302710"/>
          </a:xfrm>
          <a:custGeom>
            <a:avLst/>
            <a:gdLst/>
            <a:ahLst/>
            <a:cxnLst/>
            <a:rect l="l" t="t" r="r" b="b"/>
            <a:pathLst>
              <a:path w="3149933" h="1531674">
                <a:moveTo>
                  <a:pt x="0" y="0"/>
                </a:moveTo>
                <a:lnTo>
                  <a:pt x="3149933" y="0"/>
                </a:lnTo>
                <a:lnTo>
                  <a:pt x="3149933" y="1531674"/>
                </a:lnTo>
                <a:lnTo>
                  <a:pt x="0" y="1531674"/>
                </a:lnTo>
                <a:close/>
              </a:path>
            </a:pathLst>
          </a:custGeom>
          <a:solidFill>
            <a:schemeClr val="accent6">
              <a:lumMod val="40000"/>
              <a:lumOff val="60000"/>
              <a:alpha val="29804"/>
            </a:schemeClr>
          </a:solidFill>
          <a:ln w="28575">
            <a:solidFill>
              <a:srgbClr val="05B050"/>
            </a:solidFill>
          </a:ln>
        </p:spPr>
        <p:txBody>
          <a:bodyPr/>
          <a:lstStyle/>
          <a:p>
            <a:r>
              <a:rPr lang="en-US" sz="1600">
                <a:cs typeface="Calibri"/>
              </a:rPr>
              <a:t>Contribute toward meeting Canada's emissions reduction target </a:t>
            </a:r>
            <a:endParaRPr lang="en-US" sz="1600" b="1">
              <a:cs typeface="Calibri"/>
            </a:endParaRPr>
          </a:p>
          <a:p>
            <a:endParaRPr lang="en-US" sz="1400" b="1"/>
          </a:p>
        </p:txBody>
      </p:sp>
      <p:sp>
        <p:nvSpPr>
          <p:cNvPr id="12" name="TextBox 11">
            <a:extLst>
              <a:ext uri="{FF2B5EF4-FFF2-40B4-BE49-F238E27FC236}">
                <a16:creationId xmlns:a16="http://schemas.microsoft.com/office/drawing/2014/main" id="{2C72B751-FD3C-C934-5176-ECE195845820}"/>
              </a:ext>
            </a:extLst>
          </p:cNvPr>
          <p:cNvSpPr txBox="1"/>
          <p:nvPr/>
        </p:nvSpPr>
        <p:spPr>
          <a:xfrm>
            <a:off x="10080017" y="5292283"/>
            <a:ext cx="259036" cy="350600"/>
          </a:xfrm>
          <a:prstGeom prst="rect">
            <a:avLst/>
          </a:prstGeom>
          <a:noFill/>
        </p:spPr>
        <p:txBody>
          <a:bodyPr wrap="none" rtlCol="0">
            <a:spAutoFit/>
          </a:bodyPr>
          <a:lstStyle/>
          <a:p>
            <a:endParaRPr lang="en-US" sz="2000"/>
          </a:p>
        </p:txBody>
      </p:sp>
      <p:grpSp>
        <p:nvGrpSpPr>
          <p:cNvPr id="2" name="Group 1">
            <a:extLst>
              <a:ext uri="{FF2B5EF4-FFF2-40B4-BE49-F238E27FC236}">
                <a16:creationId xmlns:a16="http://schemas.microsoft.com/office/drawing/2014/main" id="{7586C17C-E06B-C089-FF7D-8211B41FF1EE}"/>
              </a:ext>
            </a:extLst>
          </p:cNvPr>
          <p:cNvGrpSpPr/>
          <p:nvPr/>
        </p:nvGrpSpPr>
        <p:grpSpPr>
          <a:xfrm>
            <a:off x="1792346" y="2360049"/>
            <a:ext cx="325273" cy="2738686"/>
            <a:chOff x="1946164" y="2309723"/>
            <a:chExt cx="368692" cy="2738686"/>
          </a:xfrm>
        </p:grpSpPr>
        <p:cxnSp>
          <p:nvCxnSpPr>
            <p:cNvPr id="71" name="Straight Connector 70">
              <a:extLst>
                <a:ext uri="{FF2B5EF4-FFF2-40B4-BE49-F238E27FC236}">
                  <a16:creationId xmlns:a16="http://schemas.microsoft.com/office/drawing/2014/main" id="{A81D0CBA-478C-7071-C6AE-5043158037B7}"/>
                </a:ext>
              </a:extLst>
            </p:cNvPr>
            <p:cNvCxnSpPr>
              <a:cxnSpLocks/>
            </p:cNvCxnSpPr>
            <p:nvPr/>
          </p:nvCxnSpPr>
          <p:spPr>
            <a:xfrm flipH="1">
              <a:off x="1946164" y="3473604"/>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72" name="Group 71">
              <a:extLst>
                <a:ext uri="{FF2B5EF4-FFF2-40B4-BE49-F238E27FC236}">
                  <a16:creationId xmlns:a16="http://schemas.microsoft.com/office/drawing/2014/main" id="{DD1B2146-2C2C-5FB9-BF51-81FBFCA04E17}"/>
                </a:ext>
              </a:extLst>
            </p:cNvPr>
            <p:cNvGrpSpPr/>
            <p:nvPr/>
          </p:nvGrpSpPr>
          <p:grpSpPr>
            <a:xfrm>
              <a:off x="2107232" y="2309723"/>
              <a:ext cx="207624" cy="2738686"/>
              <a:chOff x="2107232" y="2309723"/>
              <a:chExt cx="207624" cy="2738686"/>
            </a:xfrm>
          </p:grpSpPr>
          <p:cxnSp>
            <p:nvCxnSpPr>
              <p:cNvPr id="73" name="Straight Connector 72">
                <a:extLst>
                  <a:ext uri="{FF2B5EF4-FFF2-40B4-BE49-F238E27FC236}">
                    <a16:creationId xmlns:a16="http://schemas.microsoft.com/office/drawing/2014/main" id="{DAB579A6-175E-D5AE-532B-131361B25050}"/>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BD957FCC-0EB8-55BC-218E-09C3BD1AEE40}"/>
                  </a:ext>
                </a:extLst>
              </p:cNvPr>
              <p:cNvCxnSpPr>
                <a:cxnSpLocks/>
              </p:cNvCxnSpPr>
              <p:nvPr/>
            </p:nvCxnSpPr>
            <p:spPr>
              <a:xfrm flipV="1">
                <a:off x="2111865" y="2323095"/>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1A892386-329C-7E28-2F73-D6E8BAE9C29D}"/>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sp>
        <p:nvSpPr>
          <p:cNvPr id="3" name="Freeform 43">
            <a:extLst>
              <a:ext uri="{FF2B5EF4-FFF2-40B4-BE49-F238E27FC236}">
                <a16:creationId xmlns:a16="http://schemas.microsoft.com/office/drawing/2014/main" id="{64E4B330-6625-8C5C-746A-F281A950A5FE}"/>
              </a:ext>
            </a:extLst>
          </p:cNvPr>
          <p:cNvSpPr/>
          <p:nvPr/>
        </p:nvSpPr>
        <p:spPr>
          <a:xfrm>
            <a:off x="10027165" y="3999377"/>
            <a:ext cx="1669312" cy="1574377"/>
          </a:xfrm>
          <a:custGeom>
            <a:avLst/>
            <a:gdLst/>
            <a:ahLst/>
            <a:cxnLst/>
            <a:rect l="l" t="t" r="r" b="b"/>
            <a:pathLst>
              <a:path w="3149933" h="1531674">
                <a:moveTo>
                  <a:pt x="0" y="0"/>
                </a:moveTo>
                <a:lnTo>
                  <a:pt x="3149933" y="0"/>
                </a:lnTo>
                <a:lnTo>
                  <a:pt x="3149933" y="1531674"/>
                </a:lnTo>
                <a:lnTo>
                  <a:pt x="0" y="1531674"/>
                </a:lnTo>
                <a:close/>
              </a:path>
            </a:pathLst>
          </a:custGeom>
          <a:solidFill>
            <a:schemeClr val="accent6">
              <a:lumMod val="40000"/>
              <a:lumOff val="60000"/>
              <a:alpha val="29804"/>
            </a:schemeClr>
          </a:solidFill>
          <a:ln w="28575">
            <a:solidFill>
              <a:srgbClr val="05B050"/>
            </a:solidFill>
          </a:ln>
        </p:spPr>
        <p:txBody>
          <a:bodyPr/>
          <a:lstStyle/>
          <a:p>
            <a:r>
              <a:rPr lang="en-US" sz="1600">
                <a:cs typeface="Calibri"/>
              </a:rPr>
              <a:t>Creation of employment opportunities and improvement to the Canadian economy</a:t>
            </a:r>
            <a:endParaRPr lang="en-US" sz="1600"/>
          </a:p>
          <a:p>
            <a:endParaRPr lang="en-US" sz="1400" b="1"/>
          </a:p>
        </p:txBody>
      </p:sp>
      <p:sp>
        <p:nvSpPr>
          <p:cNvPr id="8" name="TextBox 7">
            <a:extLst>
              <a:ext uri="{FF2B5EF4-FFF2-40B4-BE49-F238E27FC236}">
                <a16:creationId xmlns:a16="http://schemas.microsoft.com/office/drawing/2014/main" id="{DDD7C2A8-0968-3217-259C-16382E4D9805}"/>
              </a:ext>
            </a:extLst>
          </p:cNvPr>
          <p:cNvSpPr txBox="1"/>
          <p:nvPr/>
        </p:nvSpPr>
        <p:spPr>
          <a:xfrm>
            <a:off x="-901235985" y="-128042107"/>
            <a:ext cx="1061272712" cy="2862322"/>
          </a:xfrm>
          <a:prstGeom prst="rect">
            <a:avLst/>
          </a:prstGeom>
          <a:noFill/>
        </p:spPr>
        <p:txBody>
          <a:bodyPr wrap="square">
            <a:spAutoFit/>
          </a:bodyPr>
          <a:lstStyle/>
          <a:p>
            <a:pPr marL="171450" indent="-171450">
              <a:buFontTx/>
              <a:buChar char="-"/>
            </a:pPr>
            <a:r>
              <a:rPr lang="en-US" sz="1800">
                <a:ea typeface="Calibri"/>
                <a:cs typeface="Arial"/>
              </a:rPr>
              <a:t>Climate change policies</a:t>
            </a:r>
            <a:endParaRPr lang="en-US" sz="1800"/>
          </a:p>
          <a:p>
            <a:pPr marL="171450" indent="-171450">
              <a:buFontTx/>
              <a:buChar char="-"/>
            </a:pPr>
            <a:r>
              <a:rPr lang="en-US" sz="1800">
                <a:ea typeface="Calibri"/>
                <a:cs typeface="Arial"/>
              </a:rPr>
              <a:t>Funding</a:t>
            </a:r>
            <a:endParaRPr lang="en-US" sz="1800"/>
          </a:p>
          <a:p>
            <a:pPr marL="171450" indent="-171450">
              <a:buFontTx/>
              <a:buChar char="-"/>
            </a:pPr>
            <a:r>
              <a:rPr lang="en-US" sz="1800">
                <a:ea typeface="Calibri"/>
                <a:cs typeface="Arial"/>
              </a:rPr>
              <a:t>Resources &amp; support from </a:t>
            </a:r>
            <a:r>
              <a:rPr lang="en-US" sz="1800" err="1">
                <a:ea typeface="Calibri"/>
                <a:cs typeface="Arial"/>
              </a:rPr>
              <a:t>NRCan</a:t>
            </a:r>
            <a:r>
              <a:rPr lang="en-US" sz="1800">
                <a:ea typeface="Calibri"/>
                <a:cs typeface="Arial"/>
              </a:rPr>
              <a:t> and CMHC</a:t>
            </a:r>
          </a:p>
          <a:p>
            <a:pPr marL="171450" indent="-171450">
              <a:buFontTx/>
              <a:buChar char="-"/>
            </a:pPr>
            <a:r>
              <a:rPr lang="en-US" sz="1800">
                <a:ea typeface="Calibri"/>
                <a:cs typeface="Arial"/>
              </a:rPr>
              <a:t>Homeowners, Indigenous governments, organizations, housing management bodies</a:t>
            </a:r>
          </a:p>
          <a:p>
            <a:pPr marL="171450" indent="-171450">
              <a:buFontTx/>
              <a:buChar char="-"/>
            </a:pPr>
            <a:r>
              <a:rPr lang="en-US" sz="1800">
                <a:ea typeface="Calibri"/>
                <a:cs typeface="Arial"/>
              </a:rPr>
              <a:t>Provincial programs</a:t>
            </a:r>
            <a:endParaRPr lang="en-US" sz="1800"/>
          </a:p>
          <a:p>
            <a:pPr marL="171450" indent="-171450">
              <a:buFontTx/>
              <a:buChar char="-"/>
            </a:pPr>
            <a:r>
              <a:rPr lang="en-US" sz="1800" err="1">
                <a:ea typeface="Calibri"/>
                <a:cs typeface="Arial"/>
              </a:rPr>
              <a:t>EnerGuide</a:t>
            </a:r>
            <a:r>
              <a:rPr lang="en-US" sz="1800">
                <a:ea typeface="Calibri"/>
                <a:cs typeface="Arial"/>
              </a:rPr>
              <a:t> energy auditors (EA)</a:t>
            </a:r>
            <a:endParaRPr lang="en-US" sz="1800"/>
          </a:p>
          <a:p>
            <a:pPr marL="171450" indent="-171450">
              <a:buFontTx/>
              <a:buChar char="-"/>
            </a:pPr>
            <a:r>
              <a:rPr lang="en-US" sz="1800">
                <a:ea typeface="Calibri"/>
                <a:cs typeface="Arial"/>
              </a:rPr>
              <a:t>Time</a:t>
            </a:r>
            <a:endParaRPr lang="en-US" sz="1800"/>
          </a:p>
          <a:p>
            <a:pPr marL="171450" indent="-171450">
              <a:buFontTx/>
              <a:buChar char="-"/>
            </a:pPr>
            <a:r>
              <a:rPr lang="en-US" sz="1800">
                <a:ea typeface="Calibri"/>
                <a:cs typeface="Arial"/>
              </a:rPr>
              <a:t>Integrated online portal</a:t>
            </a:r>
          </a:p>
          <a:p>
            <a:pPr marL="171450" indent="-171450">
              <a:buFontTx/>
              <a:buChar char="-"/>
            </a:pPr>
            <a:r>
              <a:rPr lang="en-US" sz="1800">
                <a:ea typeface="Calibri"/>
                <a:cs typeface="Arial"/>
              </a:rPr>
              <a:t>Administrative data collected by CMHC and NRCAN</a:t>
            </a:r>
          </a:p>
          <a:p>
            <a:pPr marL="171450" indent="-171450">
              <a:buFontTx/>
              <a:buChar char="-"/>
            </a:pPr>
            <a:r>
              <a:rPr lang="en-US" sz="1800">
                <a:ea typeface="Calibri"/>
                <a:cs typeface="Arial"/>
              </a:rPr>
              <a:t>External evaluation experts</a:t>
            </a:r>
          </a:p>
        </p:txBody>
      </p:sp>
      <p:grpSp>
        <p:nvGrpSpPr>
          <p:cNvPr id="28" name="Group 27">
            <a:extLst>
              <a:ext uri="{FF2B5EF4-FFF2-40B4-BE49-F238E27FC236}">
                <a16:creationId xmlns:a16="http://schemas.microsoft.com/office/drawing/2014/main" id="{0B8D7488-9A55-03D7-1BF1-1D1E943E12BF}"/>
              </a:ext>
            </a:extLst>
          </p:cNvPr>
          <p:cNvGrpSpPr/>
          <p:nvPr/>
        </p:nvGrpSpPr>
        <p:grpSpPr>
          <a:xfrm>
            <a:off x="3789814" y="2444231"/>
            <a:ext cx="260018" cy="1002197"/>
            <a:chOff x="4012128" y="2068990"/>
            <a:chExt cx="260018" cy="1002197"/>
          </a:xfrm>
        </p:grpSpPr>
        <p:grpSp>
          <p:nvGrpSpPr>
            <p:cNvPr id="29" name="Group 28">
              <a:extLst>
                <a:ext uri="{FF2B5EF4-FFF2-40B4-BE49-F238E27FC236}">
                  <a16:creationId xmlns:a16="http://schemas.microsoft.com/office/drawing/2014/main" id="{4C71D696-5C33-FC60-2280-F67504970616}"/>
                </a:ext>
              </a:extLst>
            </p:cNvPr>
            <p:cNvGrpSpPr/>
            <p:nvPr/>
          </p:nvGrpSpPr>
          <p:grpSpPr>
            <a:xfrm>
              <a:off x="4060905" y="2068990"/>
              <a:ext cx="211241" cy="1002197"/>
              <a:chOff x="2107232" y="2303981"/>
              <a:chExt cx="207624" cy="2744428"/>
            </a:xfrm>
          </p:grpSpPr>
          <p:cxnSp>
            <p:nvCxnSpPr>
              <p:cNvPr id="35" name="Straight Connector 34">
                <a:extLst>
                  <a:ext uri="{FF2B5EF4-FFF2-40B4-BE49-F238E27FC236}">
                    <a16:creationId xmlns:a16="http://schemas.microsoft.com/office/drawing/2014/main" id="{4A37BBD6-5FB3-8A95-9164-C80B96F1608B}"/>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3C9066FB-DA2F-499E-95F0-66F922D92D41}"/>
                  </a:ext>
                </a:extLst>
              </p:cNvPr>
              <p:cNvCxnSpPr>
                <a:cxnSpLocks/>
              </p:cNvCxnSpPr>
              <p:nvPr/>
            </p:nvCxnSpPr>
            <p:spPr>
              <a:xfrm flipV="1">
                <a:off x="2111865" y="230398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0F080C4-8D93-BB77-003F-3E52B67E7BB4}"/>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cxnSp>
          <p:nvCxnSpPr>
            <p:cNvPr id="30" name="Straight Connector 29">
              <a:extLst>
                <a:ext uri="{FF2B5EF4-FFF2-40B4-BE49-F238E27FC236}">
                  <a16:creationId xmlns:a16="http://schemas.microsoft.com/office/drawing/2014/main" id="{EAEABEF8-5EFF-D170-8949-6795C816679C}"/>
                </a:ext>
              </a:extLst>
            </p:cNvPr>
            <p:cNvCxnSpPr>
              <a:cxnSpLocks/>
            </p:cNvCxnSpPr>
            <p:nvPr/>
          </p:nvCxnSpPr>
          <p:spPr>
            <a:xfrm flipH="1">
              <a:off x="4012128" y="2068990"/>
              <a:ext cx="69651"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AC80CC3D-6A96-79F4-D9D0-CE9F9365163A}"/>
              </a:ext>
            </a:extLst>
          </p:cNvPr>
          <p:cNvGrpSpPr/>
          <p:nvPr/>
        </p:nvGrpSpPr>
        <p:grpSpPr>
          <a:xfrm>
            <a:off x="3789814" y="4403292"/>
            <a:ext cx="260020" cy="1000407"/>
            <a:chOff x="4005468" y="3843903"/>
            <a:chExt cx="260020" cy="1000407"/>
          </a:xfrm>
        </p:grpSpPr>
        <p:cxnSp>
          <p:nvCxnSpPr>
            <p:cNvPr id="55" name="Straight Connector 54">
              <a:extLst>
                <a:ext uri="{FF2B5EF4-FFF2-40B4-BE49-F238E27FC236}">
                  <a16:creationId xmlns:a16="http://schemas.microsoft.com/office/drawing/2014/main" id="{DEEF1576-B36C-A9F6-DAEF-B14B1DF2ED04}"/>
                </a:ext>
              </a:extLst>
            </p:cNvPr>
            <p:cNvCxnSpPr>
              <a:cxnSpLocks/>
            </p:cNvCxnSpPr>
            <p:nvPr/>
          </p:nvCxnSpPr>
          <p:spPr>
            <a:xfrm flipH="1">
              <a:off x="4005468" y="4844310"/>
              <a:ext cx="9986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56" name="Group 55">
              <a:extLst>
                <a:ext uri="{FF2B5EF4-FFF2-40B4-BE49-F238E27FC236}">
                  <a16:creationId xmlns:a16="http://schemas.microsoft.com/office/drawing/2014/main" id="{091C7A9F-DB91-E95A-FFE6-80BB696D0075}"/>
                </a:ext>
              </a:extLst>
            </p:cNvPr>
            <p:cNvGrpSpPr/>
            <p:nvPr/>
          </p:nvGrpSpPr>
          <p:grpSpPr>
            <a:xfrm>
              <a:off x="4068682" y="3843903"/>
              <a:ext cx="196806" cy="1000100"/>
              <a:chOff x="2107232" y="2309723"/>
              <a:chExt cx="193436" cy="2738686"/>
            </a:xfrm>
          </p:grpSpPr>
          <p:cxnSp>
            <p:nvCxnSpPr>
              <p:cNvPr id="59" name="Straight Connector 58">
                <a:extLst>
                  <a:ext uri="{FF2B5EF4-FFF2-40B4-BE49-F238E27FC236}">
                    <a16:creationId xmlns:a16="http://schemas.microsoft.com/office/drawing/2014/main" id="{044427D8-FE03-293A-EBA7-1C74AE0DD673}"/>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0BA40C2F-E85A-4D3A-4874-1F5234F47E7A}"/>
                  </a:ext>
                </a:extLst>
              </p:cNvPr>
              <p:cNvCxnSpPr>
                <a:cxnSpLocks/>
              </p:cNvCxnSpPr>
              <p:nvPr/>
            </p:nvCxnSpPr>
            <p:spPr>
              <a:xfrm>
                <a:off x="2111865" y="2324026"/>
                <a:ext cx="188803"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6647E3DC-9D0F-5E53-7ADD-72C092CF9127}"/>
                  </a:ext>
                </a:extLst>
              </p:cNvPr>
              <p:cNvCxnSpPr>
                <a:cxnSpLocks/>
              </p:cNvCxnSpPr>
              <p:nvPr/>
            </p:nvCxnSpPr>
            <p:spPr>
              <a:xfrm>
                <a:off x="2107232" y="5048409"/>
                <a:ext cx="184875"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110" name="Group 109">
            <a:extLst>
              <a:ext uri="{FF2B5EF4-FFF2-40B4-BE49-F238E27FC236}">
                <a16:creationId xmlns:a16="http://schemas.microsoft.com/office/drawing/2014/main" id="{2CA72DF6-B580-EA01-FBE5-8C6176A9189E}"/>
              </a:ext>
            </a:extLst>
          </p:cNvPr>
          <p:cNvGrpSpPr/>
          <p:nvPr/>
        </p:nvGrpSpPr>
        <p:grpSpPr>
          <a:xfrm>
            <a:off x="6358962" y="1851642"/>
            <a:ext cx="3252342" cy="4021995"/>
            <a:chOff x="7035594" y="1709493"/>
            <a:chExt cx="3751927" cy="4021995"/>
          </a:xfrm>
        </p:grpSpPr>
        <p:sp>
          <p:nvSpPr>
            <p:cNvPr id="111" name="Freeform 37">
              <a:extLst>
                <a:ext uri="{FF2B5EF4-FFF2-40B4-BE49-F238E27FC236}">
                  <a16:creationId xmlns:a16="http://schemas.microsoft.com/office/drawing/2014/main" id="{30E50B96-A74A-9C3B-761C-90323565F364}"/>
                </a:ext>
              </a:extLst>
            </p:cNvPr>
            <p:cNvSpPr/>
            <p:nvPr/>
          </p:nvSpPr>
          <p:spPr>
            <a:xfrm>
              <a:off x="7035594" y="1709493"/>
              <a:ext cx="1145110" cy="102207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capacity to meet demand for </a:t>
              </a:r>
              <a:r>
                <a:rPr lang="en-US" sz="1200" err="1">
                  <a:cs typeface="Calibri"/>
                </a:rPr>
                <a:t>EnerGuide</a:t>
              </a:r>
              <a:r>
                <a:rPr lang="en-US" sz="1200">
                  <a:cs typeface="Calibri"/>
                </a:rPr>
                <a:t> assessments</a:t>
              </a:r>
            </a:p>
          </p:txBody>
        </p:sp>
        <p:sp>
          <p:nvSpPr>
            <p:cNvPr id="112" name="Freeform 39">
              <a:extLst>
                <a:ext uri="{FF2B5EF4-FFF2-40B4-BE49-F238E27FC236}">
                  <a16:creationId xmlns:a16="http://schemas.microsoft.com/office/drawing/2014/main" id="{B1C1A66A-AFC7-5ACC-EB98-B8656ABA94C0}"/>
                </a:ext>
              </a:extLst>
            </p:cNvPr>
            <p:cNvSpPr/>
            <p:nvPr/>
          </p:nvSpPr>
          <p:spPr>
            <a:xfrm>
              <a:off x="7035594" y="4371084"/>
              <a:ext cx="1195650" cy="1245286"/>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 homeowners completing </a:t>
              </a:r>
              <a:r>
                <a:rPr lang="en-US" sz="1200" err="1">
                  <a:cs typeface="Calibri"/>
                </a:rPr>
                <a:t>EnerGuides</a:t>
              </a:r>
              <a:r>
                <a:rPr lang="en-US" sz="1200">
                  <a:cs typeface="Calibri"/>
                </a:rPr>
                <a:t> home energy assessments</a:t>
              </a:r>
            </a:p>
          </p:txBody>
        </p:sp>
        <p:sp>
          <p:nvSpPr>
            <p:cNvPr id="113" name="Freeform 35">
              <a:extLst>
                <a:ext uri="{FF2B5EF4-FFF2-40B4-BE49-F238E27FC236}">
                  <a16:creationId xmlns:a16="http://schemas.microsoft.com/office/drawing/2014/main" id="{2AAF7981-5577-2DA2-1FC7-DF7BAA30D4DF}"/>
                </a:ext>
              </a:extLst>
            </p:cNvPr>
            <p:cNvSpPr/>
            <p:nvPr/>
          </p:nvSpPr>
          <p:spPr>
            <a:xfrm>
              <a:off x="8376332" y="2976207"/>
              <a:ext cx="1000359" cy="1263699"/>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homes being retrofitted for energy efficiency </a:t>
              </a:r>
              <a:endParaRPr lang="en-US" sz="1200"/>
            </a:p>
          </p:txBody>
        </p:sp>
        <p:cxnSp>
          <p:nvCxnSpPr>
            <p:cNvPr id="114" name="Straight Arrow Connector 113">
              <a:extLst>
                <a:ext uri="{FF2B5EF4-FFF2-40B4-BE49-F238E27FC236}">
                  <a16:creationId xmlns:a16="http://schemas.microsoft.com/office/drawing/2014/main" id="{1ADA0418-93EB-4480-2A2A-825BCB993D54}"/>
                </a:ext>
              </a:extLst>
            </p:cNvPr>
            <p:cNvCxnSpPr>
              <a:cxnSpLocks/>
            </p:cNvCxnSpPr>
            <p:nvPr/>
          </p:nvCxnSpPr>
          <p:spPr>
            <a:xfrm>
              <a:off x="9424904" y="3448633"/>
              <a:ext cx="258278"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3CBF9921-3112-63AF-47E7-79899344BD0A}"/>
                </a:ext>
              </a:extLst>
            </p:cNvPr>
            <p:cNvCxnSpPr>
              <a:cxnSpLocks/>
            </p:cNvCxnSpPr>
            <p:nvPr/>
          </p:nvCxnSpPr>
          <p:spPr>
            <a:xfrm flipV="1">
              <a:off x="8115884" y="2113656"/>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96A8C973-24C5-8AA7-F9AB-F0B9BA2994E2}"/>
                </a:ext>
              </a:extLst>
            </p:cNvPr>
            <p:cNvCxnSpPr>
              <a:cxnSpLocks/>
            </p:cNvCxnSpPr>
            <p:nvPr/>
          </p:nvCxnSpPr>
          <p:spPr>
            <a:xfrm flipV="1">
              <a:off x="8862519" y="2720481"/>
              <a:ext cx="0" cy="213878"/>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7" name="Freeform 35">
              <a:extLst>
                <a:ext uri="{FF2B5EF4-FFF2-40B4-BE49-F238E27FC236}">
                  <a16:creationId xmlns:a16="http://schemas.microsoft.com/office/drawing/2014/main" id="{0151C471-63D9-C95B-381D-BEA91B1CB5D0}"/>
                </a:ext>
              </a:extLst>
            </p:cNvPr>
            <p:cNvSpPr/>
            <p:nvPr/>
          </p:nvSpPr>
          <p:spPr>
            <a:xfrm>
              <a:off x="8368267" y="4500668"/>
              <a:ext cx="1124790" cy="1022752"/>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demand for </a:t>
              </a:r>
              <a:r>
                <a:rPr lang="en-US" sz="1200" err="1">
                  <a:cs typeface="Calibri"/>
                </a:rPr>
                <a:t>labour</a:t>
              </a:r>
              <a:r>
                <a:rPr lang="en-US" sz="1200">
                  <a:cs typeface="Calibri"/>
                </a:rPr>
                <a:t> in the repair construction sector</a:t>
              </a:r>
              <a:endParaRPr lang="en-US" sz="1200"/>
            </a:p>
          </p:txBody>
        </p:sp>
        <p:sp>
          <p:nvSpPr>
            <p:cNvPr id="118" name="Freeform 35">
              <a:extLst>
                <a:ext uri="{FF2B5EF4-FFF2-40B4-BE49-F238E27FC236}">
                  <a16:creationId xmlns:a16="http://schemas.microsoft.com/office/drawing/2014/main" id="{F33DC42A-4551-9FCF-FB6E-E7F6D9878D12}"/>
                </a:ext>
              </a:extLst>
            </p:cNvPr>
            <p:cNvSpPr/>
            <p:nvPr/>
          </p:nvSpPr>
          <p:spPr>
            <a:xfrm>
              <a:off x="8376332" y="1709493"/>
              <a:ext cx="1095118" cy="9759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energy efficiency in retrofitted homes</a:t>
              </a:r>
              <a:endParaRPr lang="en-US" sz="1200"/>
            </a:p>
          </p:txBody>
        </p:sp>
        <p:sp>
          <p:nvSpPr>
            <p:cNvPr id="121" name="Freeform 35">
              <a:extLst>
                <a:ext uri="{FF2B5EF4-FFF2-40B4-BE49-F238E27FC236}">
                  <a16:creationId xmlns:a16="http://schemas.microsoft.com/office/drawing/2014/main" id="{45E7EF7B-D6F5-1CB1-6F42-D8C3F7FF9F3D}"/>
                </a:ext>
              </a:extLst>
            </p:cNvPr>
            <p:cNvSpPr/>
            <p:nvPr/>
          </p:nvSpPr>
          <p:spPr>
            <a:xfrm>
              <a:off x="9665730" y="1719560"/>
              <a:ext cx="1000359" cy="97803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energy efficiency in Canada’s homes</a:t>
              </a:r>
              <a:endParaRPr lang="en-US" sz="1200"/>
            </a:p>
          </p:txBody>
        </p:sp>
        <p:sp>
          <p:nvSpPr>
            <p:cNvPr id="122" name="Freeform 35">
              <a:extLst>
                <a:ext uri="{FF2B5EF4-FFF2-40B4-BE49-F238E27FC236}">
                  <a16:creationId xmlns:a16="http://schemas.microsoft.com/office/drawing/2014/main" id="{22232C97-6D4E-9F4A-04B8-75129FA518EB}"/>
                </a:ext>
              </a:extLst>
            </p:cNvPr>
            <p:cNvSpPr/>
            <p:nvPr/>
          </p:nvSpPr>
          <p:spPr>
            <a:xfrm>
              <a:off x="9709511" y="4506688"/>
              <a:ext cx="1078010" cy="122480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money spend on energy bills for Canadian households</a:t>
              </a:r>
              <a:endParaRPr lang="en-US" sz="1200">
                <a:ea typeface="+mn-lt"/>
                <a:cs typeface="+mn-lt"/>
              </a:endParaRPr>
            </a:p>
          </p:txBody>
        </p:sp>
        <p:sp>
          <p:nvSpPr>
            <p:cNvPr id="123" name="Freeform 35">
              <a:extLst>
                <a:ext uri="{FF2B5EF4-FFF2-40B4-BE49-F238E27FC236}">
                  <a16:creationId xmlns:a16="http://schemas.microsoft.com/office/drawing/2014/main" id="{DECF65BB-3567-FA43-166F-B101FF31FF43}"/>
                </a:ext>
              </a:extLst>
            </p:cNvPr>
            <p:cNvSpPr/>
            <p:nvPr/>
          </p:nvSpPr>
          <p:spPr>
            <a:xfrm>
              <a:off x="9733545" y="2934359"/>
              <a:ext cx="973122" cy="1275531"/>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green-house gas emissions in Canada's homes</a:t>
              </a:r>
              <a:endParaRPr lang="en-US" sz="1200"/>
            </a:p>
          </p:txBody>
        </p:sp>
        <p:cxnSp>
          <p:nvCxnSpPr>
            <p:cNvPr id="124" name="Straight Arrow Connector 123">
              <a:extLst>
                <a:ext uri="{FF2B5EF4-FFF2-40B4-BE49-F238E27FC236}">
                  <a16:creationId xmlns:a16="http://schemas.microsoft.com/office/drawing/2014/main" id="{01DFBCA3-2F97-E359-7460-DE9E275F8D2B}"/>
                </a:ext>
              </a:extLst>
            </p:cNvPr>
            <p:cNvCxnSpPr>
              <a:cxnSpLocks/>
            </p:cNvCxnSpPr>
            <p:nvPr/>
          </p:nvCxnSpPr>
          <p:spPr>
            <a:xfrm flipV="1">
              <a:off x="9476401" y="511908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127" name="Group 126">
            <a:extLst>
              <a:ext uri="{FF2B5EF4-FFF2-40B4-BE49-F238E27FC236}">
                <a16:creationId xmlns:a16="http://schemas.microsoft.com/office/drawing/2014/main" id="{F126F7AF-6B1D-1D13-37F9-D591FEE20AA6}"/>
              </a:ext>
            </a:extLst>
          </p:cNvPr>
          <p:cNvGrpSpPr/>
          <p:nvPr/>
        </p:nvGrpSpPr>
        <p:grpSpPr>
          <a:xfrm>
            <a:off x="6043787" y="1957326"/>
            <a:ext cx="356839" cy="2738686"/>
            <a:chOff x="1976633" y="2108756"/>
            <a:chExt cx="304728" cy="2738686"/>
          </a:xfrm>
        </p:grpSpPr>
        <p:cxnSp>
          <p:nvCxnSpPr>
            <p:cNvPr id="128" name="Straight Connector 127">
              <a:extLst>
                <a:ext uri="{FF2B5EF4-FFF2-40B4-BE49-F238E27FC236}">
                  <a16:creationId xmlns:a16="http://schemas.microsoft.com/office/drawing/2014/main" id="{8C5C9A8C-4922-E938-F2DD-D8D2CBA60AC1}"/>
                </a:ext>
              </a:extLst>
            </p:cNvPr>
            <p:cNvCxnSpPr>
              <a:cxnSpLocks/>
            </p:cNvCxnSpPr>
            <p:nvPr/>
          </p:nvCxnSpPr>
          <p:spPr>
            <a:xfrm flipH="1">
              <a:off x="1976633" y="3272637"/>
              <a:ext cx="101737"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29" name="Group 128">
              <a:extLst>
                <a:ext uri="{FF2B5EF4-FFF2-40B4-BE49-F238E27FC236}">
                  <a16:creationId xmlns:a16="http://schemas.microsoft.com/office/drawing/2014/main" id="{3AC2FF98-8E43-B6C1-52F7-C0364F070FBF}"/>
                </a:ext>
              </a:extLst>
            </p:cNvPr>
            <p:cNvGrpSpPr/>
            <p:nvPr/>
          </p:nvGrpSpPr>
          <p:grpSpPr>
            <a:xfrm>
              <a:off x="2073737" y="2108756"/>
              <a:ext cx="207624" cy="2738686"/>
              <a:chOff x="2073737" y="2108756"/>
              <a:chExt cx="207624" cy="2738686"/>
            </a:xfrm>
          </p:grpSpPr>
          <p:cxnSp>
            <p:nvCxnSpPr>
              <p:cNvPr id="130" name="Straight Connector 129">
                <a:extLst>
                  <a:ext uri="{FF2B5EF4-FFF2-40B4-BE49-F238E27FC236}">
                    <a16:creationId xmlns:a16="http://schemas.microsoft.com/office/drawing/2014/main" id="{2B31ADE5-F19C-FF8E-01A2-3A27E8D07B0B}"/>
                  </a:ext>
                </a:extLst>
              </p:cNvPr>
              <p:cNvCxnSpPr>
                <a:cxnSpLocks/>
              </p:cNvCxnSpPr>
              <p:nvPr/>
            </p:nvCxnSpPr>
            <p:spPr>
              <a:xfrm>
                <a:off x="2081983"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9BE86347-A46E-D52B-BEF1-12FA2BD37B7C}"/>
                  </a:ext>
                </a:extLst>
              </p:cNvPr>
              <p:cNvCxnSpPr>
                <a:cxnSpLocks/>
              </p:cNvCxnSpPr>
              <p:nvPr/>
            </p:nvCxnSpPr>
            <p:spPr>
              <a:xfrm flipV="1">
                <a:off x="2078370" y="212212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9CF0D730-583C-BFE7-9B84-2A62B8EF97B4}"/>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cxnSp>
        <p:nvCxnSpPr>
          <p:cNvPr id="133" name="Straight Connector 132">
            <a:extLst>
              <a:ext uri="{FF2B5EF4-FFF2-40B4-BE49-F238E27FC236}">
                <a16:creationId xmlns:a16="http://schemas.microsoft.com/office/drawing/2014/main" id="{D820CE6E-A830-1D24-AEC7-7BD939A02453}"/>
              </a:ext>
            </a:extLst>
          </p:cNvPr>
          <p:cNvCxnSpPr>
            <a:cxnSpLocks/>
          </p:cNvCxnSpPr>
          <p:nvPr/>
        </p:nvCxnSpPr>
        <p:spPr>
          <a:xfrm flipH="1">
            <a:off x="6118708" y="2321240"/>
            <a:ext cx="1007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FB8842FB-DE62-0893-1130-AB560FF207B3}"/>
              </a:ext>
            </a:extLst>
          </p:cNvPr>
          <p:cNvCxnSpPr>
            <a:cxnSpLocks/>
          </p:cNvCxnSpPr>
          <p:nvPr/>
        </p:nvCxnSpPr>
        <p:spPr>
          <a:xfrm flipH="1">
            <a:off x="6116750" y="5501715"/>
            <a:ext cx="1007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C5986AE-3F57-95DE-D3F2-CB23D4C0E4BA}"/>
              </a:ext>
            </a:extLst>
          </p:cNvPr>
          <p:cNvCxnSpPr>
            <a:cxnSpLocks/>
          </p:cNvCxnSpPr>
          <p:nvPr/>
        </p:nvCxnSpPr>
        <p:spPr>
          <a:xfrm>
            <a:off x="8489208" y="2308299"/>
            <a:ext cx="0" cy="2952938"/>
          </a:xfrm>
          <a:prstGeom prst="line">
            <a:avLst/>
          </a:prstGeom>
          <a:ln w="28575"/>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DDBA990-860F-13A2-98F2-D4679E6AB3A4}"/>
              </a:ext>
            </a:extLst>
          </p:cNvPr>
          <p:cNvCxnSpPr>
            <a:cxnSpLocks/>
          </p:cNvCxnSpPr>
          <p:nvPr/>
        </p:nvCxnSpPr>
        <p:spPr>
          <a:xfrm>
            <a:off x="7942628" y="4332296"/>
            <a:ext cx="0" cy="361874"/>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7316F67C-70E2-5D0B-2C12-A081F0177F56}"/>
              </a:ext>
            </a:extLst>
          </p:cNvPr>
          <p:cNvCxnSpPr>
            <a:cxnSpLocks/>
          </p:cNvCxnSpPr>
          <p:nvPr/>
        </p:nvCxnSpPr>
        <p:spPr>
          <a:xfrm flipV="1">
            <a:off x="8487413" y="2316618"/>
            <a:ext cx="175962"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140" name="Group 139">
            <a:extLst>
              <a:ext uri="{FF2B5EF4-FFF2-40B4-BE49-F238E27FC236}">
                <a16:creationId xmlns:a16="http://schemas.microsoft.com/office/drawing/2014/main" id="{8ED51F9A-5CD9-CC03-1564-9C3F53141E9B}"/>
              </a:ext>
            </a:extLst>
          </p:cNvPr>
          <p:cNvGrpSpPr/>
          <p:nvPr/>
        </p:nvGrpSpPr>
        <p:grpSpPr>
          <a:xfrm>
            <a:off x="9573862" y="2482474"/>
            <a:ext cx="368692" cy="2738686"/>
            <a:chOff x="1912669" y="2108756"/>
            <a:chExt cx="368692" cy="2738686"/>
          </a:xfrm>
        </p:grpSpPr>
        <p:cxnSp>
          <p:nvCxnSpPr>
            <p:cNvPr id="141" name="Straight Connector 140">
              <a:extLst>
                <a:ext uri="{FF2B5EF4-FFF2-40B4-BE49-F238E27FC236}">
                  <a16:creationId xmlns:a16="http://schemas.microsoft.com/office/drawing/2014/main" id="{64F405C3-68AB-B845-4E7A-0556C62EBB35}"/>
                </a:ext>
              </a:extLst>
            </p:cNvPr>
            <p:cNvCxnSpPr>
              <a:cxnSpLocks/>
            </p:cNvCxnSpPr>
            <p:nvPr/>
          </p:nvCxnSpPr>
          <p:spPr>
            <a:xfrm flipH="1">
              <a:off x="1912669" y="3272637"/>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42" name="Group 141">
              <a:extLst>
                <a:ext uri="{FF2B5EF4-FFF2-40B4-BE49-F238E27FC236}">
                  <a16:creationId xmlns:a16="http://schemas.microsoft.com/office/drawing/2014/main" id="{BE1CFAAF-A6FB-8E5D-A38C-9E9C7EAB4E96}"/>
                </a:ext>
              </a:extLst>
            </p:cNvPr>
            <p:cNvGrpSpPr/>
            <p:nvPr/>
          </p:nvGrpSpPr>
          <p:grpSpPr>
            <a:xfrm>
              <a:off x="2062527" y="2108756"/>
              <a:ext cx="218834" cy="2738686"/>
              <a:chOff x="2062527" y="2108756"/>
              <a:chExt cx="218834" cy="2738686"/>
            </a:xfrm>
          </p:grpSpPr>
          <p:cxnSp>
            <p:nvCxnSpPr>
              <p:cNvPr id="143" name="Straight Connector 142">
                <a:extLst>
                  <a:ext uri="{FF2B5EF4-FFF2-40B4-BE49-F238E27FC236}">
                    <a16:creationId xmlns:a16="http://schemas.microsoft.com/office/drawing/2014/main" id="{A7165731-928C-5120-18F4-D5606F385EC4}"/>
                  </a:ext>
                </a:extLst>
              </p:cNvPr>
              <p:cNvCxnSpPr>
                <a:cxnSpLocks/>
              </p:cNvCxnSpPr>
              <p:nvPr/>
            </p:nvCxnSpPr>
            <p:spPr>
              <a:xfrm>
                <a:off x="2062527"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4E0C856E-EA94-E531-6473-0A4D9E380BE5}"/>
                  </a:ext>
                </a:extLst>
              </p:cNvPr>
              <p:cNvCxnSpPr>
                <a:cxnSpLocks/>
              </p:cNvCxnSpPr>
              <p:nvPr/>
            </p:nvCxnSpPr>
            <p:spPr>
              <a:xfrm flipV="1">
                <a:off x="2078370" y="2131093"/>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F1BF4CDE-6C1D-DA9C-B36C-EBB134620BCF}"/>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cxnSp>
        <p:nvCxnSpPr>
          <p:cNvPr id="146" name="Straight Connector 145">
            <a:extLst>
              <a:ext uri="{FF2B5EF4-FFF2-40B4-BE49-F238E27FC236}">
                <a16:creationId xmlns:a16="http://schemas.microsoft.com/office/drawing/2014/main" id="{B1DFD2A4-D6F8-F209-E9F1-74F5E3F54737}"/>
              </a:ext>
            </a:extLst>
          </p:cNvPr>
          <p:cNvCxnSpPr>
            <a:cxnSpLocks/>
          </p:cNvCxnSpPr>
          <p:nvPr/>
        </p:nvCxnSpPr>
        <p:spPr>
          <a:xfrm flipH="1">
            <a:off x="9517597" y="2504099"/>
            <a:ext cx="24226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16B067A-A2FD-0CF6-999F-1146E3D38462}"/>
              </a:ext>
            </a:extLst>
          </p:cNvPr>
          <p:cNvCxnSpPr>
            <a:cxnSpLocks/>
          </p:cNvCxnSpPr>
          <p:nvPr/>
        </p:nvCxnSpPr>
        <p:spPr>
          <a:xfrm flipH="1">
            <a:off x="9595576" y="5220229"/>
            <a:ext cx="24226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704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22349E5-9ED5-C43D-6127-77A0B66FA83B}"/>
              </a:ext>
            </a:extLst>
          </p:cNvPr>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54722" y="4199143"/>
            <a:ext cx="2550514" cy="1963895"/>
          </a:xfrm>
          <a:prstGeom prst="rect">
            <a:avLst/>
          </a:prstGeom>
        </p:spPr>
      </p:pic>
      <p:sp>
        <p:nvSpPr>
          <p:cNvPr id="57" name="TextBox 57"/>
          <p:cNvSpPr txBox="1"/>
          <p:nvPr/>
        </p:nvSpPr>
        <p:spPr>
          <a:xfrm>
            <a:off x="685800" y="641350"/>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Logic Model Narrative</a:t>
            </a:r>
            <a:endParaRPr lang="en-US" sz="1200"/>
          </a:p>
        </p:txBody>
      </p:sp>
      <p:sp>
        <p:nvSpPr>
          <p:cNvPr id="4" name="TextBox 8">
            <a:extLst>
              <a:ext uri="{FF2B5EF4-FFF2-40B4-BE49-F238E27FC236}">
                <a16:creationId xmlns:a16="http://schemas.microsoft.com/office/drawing/2014/main" id="{92C95CCA-05D1-1CFD-D4CE-0824F546DB0F}"/>
              </a:ext>
            </a:extLst>
          </p:cNvPr>
          <p:cNvSpPr txBox="1"/>
          <p:nvPr/>
        </p:nvSpPr>
        <p:spPr>
          <a:xfrm>
            <a:off x="628072" y="1953485"/>
            <a:ext cx="6414753" cy="1368323"/>
          </a:xfrm>
          <a:prstGeom prst="rect">
            <a:avLst/>
          </a:prstGeom>
        </p:spPr>
        <p:txBody>
          <a:bodyPr wrap="square" lIns="0" tIns="0" rIns="0" bIns="0" rtlCol="0" anchor="t">
            <a:spAutoFit/>
          </a:bodyPr>
          <a:lstStyle/>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p:txBody>
      </p:sp>
      <p:sp>
        <p:nvSpPr>
          <p:cNvPr id="6" name="Freeform 22">
            <a:extLst>
              <a:ext uri="{FF2B5EF4-FFF2-40B4-BE49-F238E27FC236}">
                <a16:creationId xmlns:a16="http://schemas.microsoft.com/office/drawing/2014/main" id="{B0AAB631-E0DF-3D2B-5D0C-BCBCA8153696}"/>
              </a:ext>
            </a:extLst>
          </p:cNvPr>
          <p:cNvSpPr/>
          <p:nvPr/>
        </p:nvSpPr>
        <p:spPr>
          <a:xfrm>
            <a:off x="685800" y="1676909"/>
            <a:ext cx="4073236"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2000">
                <a:solidFill>
                  <a:schemeClr val="bg1"/>
                </a:solidFill>
              </a:rPr>
              <a:t>Assumptions</a:t>
            </a:r>
          </a:p>
        </p:txBody>
      </p:sp>
      <p:sp>
        <p:nvSpPr>
          <p:cNvPr id="7" name="Freeform 22">
            <a:extLst>
              <a:ext uri="{FF2B5EF4-FFF2-40B4-BE49-F238E27FC236}">
                <a16:creationId xmlns:a16="http://schemas.microsoft.com/office/drawing/2014/main" id="{6E5BDCDD-7976-6ACB-0413-EAB738D924B4}"/>
              </a:ext>
            </a:extLst>
          </p:cNvPr>
          <p:cNvSpPr/>
          <p:nvPr/>
        </p:nvSpPr>
        <p:spPr>
          <a:xfrm>
            <a:off x="5326642" y="1676909"/>
            <a:ext cx="4212648"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2000">
                <a:solidFill>
                  <a:schemeClr val="bg1"/>
                </a:solidFill>
              </a:rPr>
              <a:t>External Factors</a:t>
            </a:r>
          </a:p>
        </p:txBody>
      </p:sp>
      <p:sp>
        <p:nvSpPr>
          <p:cNvPr id="8" name="TextBox 8">
            <a:extLst>
              <a:ext uri="{FF2B5EF4-FFF2-40B4-BE49-F238E27FC236}">
                <a16:creationId xmlns:a16="http://schemas.microsoft.com/office/drawing/2014/main" id="{BE45FC64-68A8-5BEE-71C6-58CAB4940424}"/>
              </a:ext>
            </a:extLst>
          </p:cNvPr>
          <p:cNvSpPr txBox="1"/>
          <p:nvPr/>
        </p:nvSpPr>
        <p:spPr>
          <a:xfrm>
            <a:off x="729672" y="2055085"/>
            <a:ext cx="4521764" cy="1368323"/>
          </a:xfrm>
          <a:prstGeom prst="rect">
            <a:avLst/>
          </a:prstGeom>
        </p:spPr>
        <p:txBody>
          <a:bodyPr wrap="square" lIns="0" tIns="0" rIns="0" bIns="0" rtlCol="0" anchor="t">
            <a:spAutoFit/>
          </a:bodyPr>
          <a:lstStyle/>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p:txBody>
      </p:sp>
      <p:sp>
        <p:nvSpPr>
          <p:cNvPr id="10" name="TextBox 9">
            <a:extLst>
              <a:ext uri="{FF2B5EF4-FFF2-40B4-BE49-F238E27FC236}">
                <a16:creationId xmlns:a16="http://schemas.microsoft.com/office/drawing/2014/main" id="{E4D625B4-84EA-F592-9FE9-0FCCC7C23E84}"/>
              </a:ext>
            </a:extLst>
          </p:cNvPr>
          <p:cNvSpPr txBox="1"/>
          <p:nvPr/>
        </p:nvSpPr>
        <p:spPr>
          <a:xfrm>
            <a:off x="5316236" y="3111681"/>
            <a:ext cx="4104706" cy="636200"/>
          </a:xfrm>
          <a:prstGeom prst="rect">
            <a:avLst/>
          </a:prstGeom>
          <a:noFill/>
        </p:spPr>
        <p:txBody>
          <a:bodyPr wrap="square" lIns="60960" tIns="30480" rIns="60960" bIns="30480" rtlCol="0" anchor="t">
            <a:spAutoFit/>
          </a:bodyPr>
          <a:lstStyle/>
          <a:p>
            <a:endParaRPr lang="en-US" sz="1867">
              <a:ea typeface="Calibri"/>
              <a:cs typeface="Calibri"/>
            </a:endParaRPr>
          </a:p>
          <a:p>
            <a:endParaRPr lang="en-US" sz="1867">
              <a:ea typeface="Calibri"/>
              <a:cs typeface="Calibri"/>
            </a:endParaRPr>
          </a:p>
        </p:txBody>
      </p:sp>
      <p:sp>
        <p:nvSpPr>
          <p:cNvPr id="17" name="Freeform 22">
            <a:extLst>
              <a:ext uri="{FF2B5EF4-FFF2-40B4-BE49-F238E27FC236}">
                <a16:creationId xmlns:a16="http://schemas.microsoft.com/office/drawing/2014/main" id="{D93E722E-A5D6-9A4A-A5DD-A341E95882C1}"/>
              </a:ext>
            </a:extLst>
          </p:cNvPr>
          <p:cNvSpPr/>
          <p:nvPr/>
        </p:nvSpPr>
        <p:spPr>
          <a:xfrm>
            <a:off x="5251436" y="2112736"/>
            <a:ext cx="4212648" cy="595203"/>
          </a:xfrm>
          <a:custGeom>
            <a:avLst/>
            <a:gdLst/>
            <a:ahLst/>
            <a:cxnLst/>
            <a:rect l="l" t="t" r="r" b="b"/>
            <a:pathLst>
              <a:path w="371119" h="206310">
                <a:moveTo>
                  <a:pt x="0" y="0"/>
                </a:moveTo>
                <a:lnTo>
                  <a:pt x="371119" y="0"/>
                </a:lnTo>
                <a:lnTo>
                  <a:pt x="371119" y="206310"/>
                </a:lnTo>
                <a:lnTo>
                  <a:pt x="0" y="206310"/>
                </a:lnTo>
                <a:close/>
              </a:path>
            </a:pathLst>
          </a:custGeom>
          <a:solidFill>
            <a:schemeClr val="bg1"/>
          </a:solidFill>
        </p:spPr>
        <p:txBody>
          <a:bodyPr anchor="ctr"/>
          <a:lstStyle/>
          <a:p>
            <a:r>
              <a:rPr lang="en-CA" sz="1867">
                <a:solidFill>
                  <a:srgbClr val="207C9C"/>
                </a:solidFill>
              </a:rPr>
              <a:t>What might have an effect on the program but cannot be changed?</a:t>
            </a:r>
          </a:p>
        </p:txBody>
      </p:sp>
      <p:sp>
        <p:nvSpPr>
          <p:cNvPr id="18" name="Freeform 22">
            <a:extLst>
              <a:ext uri="{FF2B5EF4-FFF2-40B4-BE49-F238E27FC236}">
                <a16:creationId xmlns:a16="http://schemas.microsoft.com/office/drawing/2014/main" id="{89803ADD-5E55-91E4-ACDB-2A0A0DF5B3DF}"/>
              </a:ext>
            </a:extLst>
          </p:cNvPr>
          <p:cNvSpPr/>
          <p:nvPr/>
        </p:nvSpPr>
        <p:spPr>
          <a:xfrm>
            <a:off x="685799" y="2230061"/>
            <a:ext cx="4073236" cy="835455"/>
          </a:xfrm>
          <a:custGeom>
            <a:avLst/>
            <a:gdLst/>
            <a:ahLst/>
            <a:cxnLst/>
            <a:rect l="l" t="t" r="r" b="b"/>
            <a:pathLst>
              <a:path w="371119" h="206310">
                <a:moveTo>
                  <a:pt x="0" y="0"/>
                </a:moveTo>
                <a:lnTo>
                  <a:pt x="371119" y="0"/>
                </a:lnTo>
                <a:lnTo>
                  <a:pt x="371119" y="206310"/>
                </a:lnTo>
                <a:lnTo>
                  <a:pt x="0" y="206310"/>
                </a:lnTo>
                <a:close/>
              </a:path>
            </a:pathLst>
          </a:custGeom>
          <a:solidFill>
            <a:schemeClr val="bg1"/>
          </a:solidFill>
        </p:spPr>
        <p:txBody>
          <a:bodyPr anchor="ctr"/>
          <a:lstStyle/>
          <a:p>
            <a:r>
              <a:rPr lang="en-CA" sz="1867">
                <a:solidFill>
                  <a:srgbClr val="207C9C"/>
                </a:solidFill>
              </a:rPr>
              <a:t>What principles, beliefs, and ideas are guiding the belief that the planned activities will achieve the expected outcomes?</a:t>
            </a:r>
          </a:p>
        </p:txBody>
      </p:sp>
      <p:pic>
        <p:nvPicPr>
          <p:cNvPr id="36" name="Picture 3">
            <a:extLst>
              <a:ext uri="{FF2B5EF4-FFF2-40B4-BE49-F238E27FC236}">
                <a16:creationId xmlns:a16="http://schemas.microsoft.com/office/drawing/2014/main" id="{FD532A79-AB16-7093-F510-CB33641040EE}"/>
              </a:ext>
            </a:extLst>
          </p:cNvPr>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32966" y="4352021"/>
            <a:ext cx="1845677" cy="1845677"/>
          </a:xfrm>
          <a:prstGeom prst="rect">
            <a:avLst/>
          </a:prstGeom>
        </p:spPr>
      </p:pic>
      <p:sp>
        <p:nvSpPr>
          <p:cNvPr id="2" name="TextBox 1">
            <a:extLst>
              <a:ext uri="{FF2B5EF4-FFF2-40B4-BE49-F238E27FC236}">
                <a16:creationId xmlns:a16="http://schemas.microsoft.com/office/drawing/2014/main" id="{AD91CE80-D51E-669E-5804-B73BB679A104}"/>
              </a:ext>
            </a:extLst>
          </p:cNvPr>
          <p:cNvSpPr txBox="1"/>
          <p:nvPr/>
        </p:nvSpPr>
        <p:spPr>
          <a:xfrm>
            <a:off x="728085" y="3395155"/>
            <a:ext cx="4030950" cy="2354491"/>
          </a:xfrm>
          <a:prstGeom prst="rect">
            <a:avLst/>
          </a:prstGeom>
          <a:noFill/>
        </p:spPr>
        <p:txBody>
          <a:bodyPr wrap="square" lIns="60960" tIns="30480" rIns="60960" bIns="304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50" b="1" dirty="0">
                <a:cs typeface="Calibri"/>
              </a:rPr>
              <a:t>Homeowners</a:t>
            </a:r>
            <a:r>
              <a:rPr lang="en-US" sz="1850" b="1">
                <a:cs typeface="Calibri"/>
              </a:rPr>
              <a:t> and Indigenous communities</a:t>
            </a:r>
            <a:r>
              <a:rPr lang="en-US" sz="1850">
                <a:cs typeface="Calibri"/>
              </a:rPr>
              <a:t> </a:t>
            </a:r>
            <a:r>
              <a:rPr lang="en-US" sz="1850" dirty="0">
                <a:cs typeface="Calibri"/>
              </a:rPr>
              <a:t>using the resources from </a:t>
            </a:r>
            <a:r>
              <a:rPr lang="en-US" sz="1850" dirty="0">
                <a:ea typeface="+mn-lt"/>
                <a:cs typeface="+mn-lt"/>
              </a:rPr>
              <a:t>the</a:t>
            </a:r>
            <a:r>
              <a:rPr lang="en-US" sz="1850" dirty="0">
                <a:cs typeface="Calibri"/>
              </a:rPr>
              <a:t> </a:t>
            </a:r>
            <a:r>
              <a:rPr lang="en-US" sz="1900" dirty="0">
                <a:ea typeface="+mn-lt"/>
                <a:cs typeface="+mn-lt"/>
              </a:rPr>
              <a:t>Canada's Greener Homes Initiative</a:t>
            </a:r>
            <a:r>
              <a:rPr lang="en-US" sz="1900" dirty="0">
                <a:cs typeface="Calibri"/>
              </a:rPr>
              <a:t> </a:t>
            </a:r>
            <a:r>
              <a:rPr lang="en-US" sz="1850" dirty="0">
                <a:cs typeface="Calibri"/>
              </a:rPr>
              <a:t>as intended</a:t>
            </a:r>
            <a:endParaRPr lang="en-US" dirty="0">
              <a:cs typeface="Calibri"/>
            </a:endParaRPr>
          </a:p>
          <a:p>
            <a:endParaRPr lang="en-US" sz="1850" dirty="0">
              <a:cs typeface="Calibri"/>
            </a:endParaRPr>
          </a:p>
          <a:p>
            <a:r>
              <a:rPr lang="en-US" sz="1850" dirty="0">
                <a:cs typeface="Calibri"/>
              </a:rPr>
              <a:t>Enough staff/resources to run the Canada's Greener Homes Initiative</a:t>
            </a:r>
            <a:endParaRPr lang="en-US" dirty="0">
              <a:cs typeface="Calibri"/>
            </a:endParaRPr>
          </a:p>
          <a:p>
            <a:endParaRPr lang="en-US" sz="1850" dirty="0">
              <a:ea typeface="Calibri"/>
              <a:cs typeface="Calibri"/>
            </a:endParaRPr>
          </a:p>
        </p:txBody>
      </p:sp>
      <p:sp>
        <p:nvSpPr>
          <p:cNvPr id="3" name="TextBox 1">
            <a:extLst>
              <a:ext uri="{FF2B5EF4-FFF2-40B4-BE49-F238E27FC236}">
                <a16:creationId xmlns:a16="http://schemas.microsoft.com/office/drawing/2014/main" id="{CE181EFC-5138-CD0D-F035-047E002854CD}"/>
              </a:ext>
            </a:extLst>
          </p:cNvPr>
          <p:cNvSpPr txBox="1"/>
          <p:nvPr/>
        </p:nvSpPr>
        <p:spPr>
          <a:xfrm>
            <a:off x="5295309" y="3390107"/>
            <a:ext cx="4104706" cy="2344360"/>
          </a:xfrm>
          <a:prstGeom prst="rect">
            <a:avLst/>
          </a:prstGeom>
          <a:noFill/>
        </p:spPr>
        <p:txBody>
          <a:bodyPr wrap="square" lIns="60960" tIns="30480" rIns="60960" bIns="304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50" dirty="0">
                <a:cs typeface="Calibri"/>
              </a:rPr>
              <a:t>Changes to Canada’s current emission reduction targets</a:t>
            </a:r>
            <a:endParaRPr lang="en-US" dirty="0">
              <a:cs typeface="Calibri"/>
            </a:endParaRPr>
          </a:p>
          <a:p>
            <a:endParaRPr lang="en-US" sz="1850" dirty="0">
              <a:cs typeface="Calibri"/>
            </a:endParaRPr>
          </a:p>
          <a:p>
            <a:endParaRPr lang="en-US" sz="1850" dirty="0">
              <a:cs typeface="Calibri"/>
            </a:endParaRPr>
          </a:p>
          <a:p>
            <a:r>
              <a:rPr lang="en-US" sz="1850" dirty="0">
                <a:cs typeface="Calibri"/>
              </a:rPr>
              <a:t>Shifts in employment trends</a:t>
            </a:r>
            <a:endParaRPr lang="en-US" dirty="0">
              <a:cs typeface="Calibri"/>
            </a:endParaRPr>
          </a:p>
          <a:p>
            <a:endParaRPr lang="en-US" sz="1850" dirty="0">
              <a:ea typeface="Calibri"/>
              <a:cs typeface="Calibri"/>
            </a:endParaRPr>
          </a:p>
          <a:p>
            <a:endParaRPr lang="en-US" sz="1867" dirty="0">
              <a:ea typeface="Calibri"/>
              <a:cs typeface="Calibri"/>
            </a:endParaRPr>
          </a:p>
          <a:p>
            <a:endParaRPr lang="en-US" sz="1867" dirty="0">
              <a:ea typeface="Calibri"/>
              <a:cs typeface="Calibri"/>
            </a:endParaRPr>
          </a:p>
        </p:txBody>
      </p:sp>
      <p:pic>
        <p:nvPicPr>
          <p:cNvPr id="5" name="Picture 10">
            <a:extLst>
              <a:ext uri="{FF2B5EF4-FFF2-40B4-BE49-F238E27FC236}">
                <a16:creationId xmlns:a16="http://schemas.microsoft.com/office/drawing/2014/main" id="{0665B28D-EE7C-2E9A-55D1-D84E33353A92}"/>
              </a:ext>
            </a:extLst>
          </p:cNvPr>
          <p:cNvPicPr>
            <a:picLocks noChangeAspect="1"/>
          </p:cNvPicPr>
          <p:nvPr/>
        </p:nvPicPr>
        <p:blipFill>
          <a:blip r:embed="rId7"/>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13161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800" y="641350"/>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Logic Model Narrative</a:t>
            </a:r>
            <a:endParaRPr lang="en-US" sz="1200"/>
          </a:p>
        </p:txBody>
      </p:sp>
      <p:sp>
        <p:nvSpPr>
          <p:cNvPr id="6" name="Freeform 22">
            <a:extLst>
              <a:ext uri="{FF2B5EF4-FFF2-40B4-BE49-F238E27FC236}">
                <a16:creationId xmlns:a16="http://schemas.microsoft.com/office/drawing/2014/main" id="{B0AAB631-E0DF-3D2B-5D0C-BCBCA8153696}"/>
              </a:ext>
            </a:extLst>
          </p:cNvPr>
          <p:cNvSpPr/>
          <p:nvPr/>
        </p:nvSpPr>
        <p:spPr>
          <a:xfrm>
            <a:off x="685799" y="1676909"/>
            <a:ext cx="8905876"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2000">
                <a:solidFill>
                  <a:schemeClr val="bg1"/>
                </a:solidFill>
              </a:rPr>
              <a:t>Negative Logic/Risk </a:t>
            </a:r>
          </a:p>
        </p:txBody>
      </p:sp>
      <p:sp>
        <p:nvSpPr>
          <p:cNvPr id="18" name="Freeform 22">
            <a:extLst>
              <a:ext uri="{FF2B5EF4-FFF2-40B4-BE49-F238E27FC236}">
                <a16:creationId xmlns:a16="http://schemas.microsoft.com/office/drawing/2014/main" id="{89803ADD-5E55-91E4-ACDB-2A0A0DF5B3DF}"/>
              </a:ext>
            </a:extLst>
          </p:cNvPr>
          <p:cNvSpPr/>
          <p:nvPr/>
        </p:nvSpPr>
        <p:spPr>
          <a:xfrm>
            <a:off x="614361" y="2028085"/>
            <a:ext cx="9048751" cy="835455"/>
          </a:xfrm>
          <a:custGeom>
            <a:avLst/>
            <a:gdLst/>
            <a:ahLst/>
            <a:cxnLst/>
            <a:rect l="l" t="t" r="r" b="b"/>
            <a:pathLst>
              <a:path w="371119" h="206310">
                <a:moveTo>
                  <a:pt x="0" y="0"/>
                </a:moveTo>
                <a:lnTo>
                  <a:pt x="371119" y="0"/>
                </a:lnTo>
                <a:lnTo>
                  <a:pt x="371119" y="206310"/>
                </a:lnTo>
                <a:lnTo>
                  <a:pt x="0" y="206310"/>
                </a:lnTo>
                <a:close/>
              </a:path>
            </a:pathLst>
          </a:custGeom>
          <a:solidFill>
            <a:schemeClr val="bg1"/>
          </a:solidFill>
        </p:spPr>
        <p:txBody>
          <a:bodyPr lIns="60960" tIns="30480" rIns="60960" bIns="30480" anchor="ctr"/>
          <a:lstStyle/>
          <a:p>
            <a:r>
              <a:rPr lang="en-CA" sz="1850">
                <a:solidFill>
                  <a:srgbClr val="207C9C"/>
                </a:solidFill>
              </a:rPr>
              <a:t>Taking a proactive look at how the planned activities may have adverse or harmful outcomes, referred to as negative or dark logic</a:t>
            </a:r>
          </a:p>
        </p:txBody>
      </p:sp>
      <p:sp>
        <p:nvSpPr>
          <p:cNvPr id="3" name="TextBox 2">
            <a:extLst>
              <a:ext uri="{FF2B5EF4-FFF2-40B4-BE49-F238E27FC236}">
                <a16:creationId xmlns:a16="http://schemas.microsoft.com/office/drawing/2014/main" id="{8A65F4C0-F049-48C5-DB44-C63109BFEE10}"/>
              </a:ext>
            </a:extLst>
          </p:cNvPr>
          <p:cNvSpPr txBox="1"/>
          <p:nvPr/>
        </p:nvSpPr>
        <p:spPr>
          <a:xfrm>
            <a:off x="685799" y="6291241"/>
            <a:ext cx="6172200" cy="369332"/>
          </a:xfrm>
          <a:prstGeom prst="rect">
            <a:avLst/>
          </a:prstGeom>
          <a:noFill/>
        </p:spPr>
        <p:txBody>
          <a:bodyPr wrap="square">
            <a:spAutoFit/>
          </a:bodyPr>
          <a:lstStyle/>
          <a:p>
            <a:r>
              <a:rPr lang="en-CA" sz="1800"/>
              <a:t>(</a:t>
            </a:r>
            <a:r>
              <a:rPr lang="en-CA" sz="1800" err="1"/>
              <a:t>Bonell</a:t>
            </a:r>
            <a:r>
              <a:rPr lang="en-CA" sz="1800"/>
              <a:t> et al. 2014 and </a:t>
            </a:r>
            <a:r>
              <a:rPr lang="en-CA" sz="1800" err="1"/>
              <a:t>Onyura</a:t>
            </a:r>
            <a:r>
              <a:rPr lang="en-CA" sz="1800"/>
              <a:t> et al 2021.)</a:t>
            </a:r>
            <a:endParaRPr lang="en-CA"/>
          </a:p>
        </p:txBody>
      </p:sp>
      <p:sp>
        <p:nvSpPr>
          <p:cNvPr id="2" name="TextBox 1">
            <a:extLst>
              <a:ext uri="{FF2B5EF4-FFF2-40B4-BE49-F238E27FC236}">
                <a16:creationId xmlns:a16="http://schemas.microsoft.com/office/drawing/2014/main" id="{CCE3E4AA-CDAA-06D5-FF60-156E6836668A}"/>
              </a:ext>
            </a:extLst>
          </p:cNvPr>
          <p:cNvSpPr txBox="1"/>
          <p:nvPr/>
        </p:nvSpPr>
        <p:spPr>
          <a:xfrm>
            <a:off x="671943" y="3143390"/>
            <a:ext cx="8919733" cy="1515800"/>
          </a:xfrm>
          <a:prstGeom prst="rect">
            <a:avLst/>
          </a:prstGeom>
          <a:noFill/>
        </p:spPr>
        <p:txBody>
          <a:bodyPr wrap="square" lIns="60960" tIns="30480" rIns="60960" bIns="304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a:latin typeface="Calibri"/>
                <a:cs typeface="Calibri"/>
              </a:rPr>
              <a:t>Perpetuating economic disparities </a:t>
            </a:r>
          </a:p>
          <a:p>
            <a:endParaRPr lang="en-US" sz="1900" dirty="0">
              <a:cs typeface="Calibri"/>
            </a:endParaRPr>
          </a:p>
          <a:p>
            <a:endParaRPr lang="en-US" sz="1900" dirty="0">
              <a:cs typeface="Calibri"/>
            </a:endParaRPr>
          </a:p>
          <a:p>
            <a:endParaRPr lang="en-US" sz="1900" dirty="0">
              <a:ea typeface="Calibri"/>
              <a:cs typeface="Calibri"/>
            </a:endParaRPr>
          </a:p>
          <a:p>
            <a:endParaRPr lang="en-US" sz="1850" dirty="0">
              <a:ea typeface="Calibri"/>
              <a:cs typeface="Calibri"/>
            </a:endParaRPr>
          </a:p>
        </p:txBody>
      </p:sp>
      <p:pic>
        <p:nvPicPr>
          <p:cNvPr id="4" name="Picture 10">
            <a:extLst>
              <a:ext uri="{FF2B5EF4-FFF2-40B4-BE49-F238E27FC236}">
                <a16:creationId xmlns:a16="http://schemas.microsoft.com/office/drawing/2014/main" id="{E24A3376-4859-16F7-89EA-61D3B4827E0B}"/>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30336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Needs</a:t>
            </a:r>
          </a:p>
        </p:txBody>
      </p:sp>
      <p:sp>
        <p:nvSpPr>
          <p:cNvPr id="4" name="TextBox 8">
            <a:extLst>
              <a:ext uri="{FF2B5EF4-FFF2-40B4-BE49-F238E27FC236}">
                <a16:creationId xmlns:a16="http://schemas.microsoft.com/office/drawing/2014/main" id="{17703336-2AC4-69AF-3F58-CABD966D5B4E}"/>
              </a:ext>
            </a:extLst>
          </p:cNvPr>
          <p:cNvSpPr txBox="1"/>
          <p:nvPr/>
        </p:nvSpPr>
        <p:spPr>
          <a:xfrm>
            <a:off x="685800" y="2003220"/>
            <a:ext cx="8952470" cy="911596"/>
          </a:xfrm>
          <a:prstGeom prst="rect">
            <a:avLst/>
          </a:prstGeom>
        </p:spPr>
        <p:txBody>
          <a:bodyPr wrap="square" lIns="0" tIns="0" rIns="0" bIns="0" rtlCol="0" anchor="t">
            <a:spAutoFit/>
          </a:bodyPr>
          <a:lstStyle/>
          <a:p>
            <a:pPr>
              <a:lnSpc>
                <a:spcPts val="3733"/>
              </a:lnSpc>
            </a:pPr>
            <a:r>
              <a:rPr lang="en-CA" sz="2400" b="1"/>
              <a:t>Objective: </a:t>
            </a:r>
            <a:r>
              <a:rPr lang="en-CA" sz="2400"/>
              <a:t>assess the relevance and performance of Canada’s Greener Homes Initiative, including:</a:t>
            </a:r>
          </a:p>
        </p:txBody>
      </p:sp>
      <p:pic>
        <p:nvPicPr>
          <p:cNvPr id="7" name="Picture 10">
            <a:extLst>
              <a:ext uri="{FF2B5EF4-FFF2-40B4-BE49-F238E27FC236}">
                <a16:creationId xmlns:a16="http://schemas.microsoft.com/office/drawing/2014/main" id="{332C7A1D-AC10-AD8C-91AF-395BBE2B696A}"/>
              </a:ext>
            </a:extLst>
          </p:cNvPr>
          <p:cNvPicPr>
            <a:picLocks noChangeAspect="1"/>
          </p:cNvPicPr>
          <p:nvPr/>
        </p:nvPicPr>
        <p:blipFill>
          <a:blip r:embed="rId3"/>
          <a:srcRect/>
          <a:stretch>
            <a:fillRect/>
          </a:stretch>
        </p:blipFill>
        <p:spPr>
          <a:xfrm>
            <a:off x="8793067" y="-610748"/>
            <a:ext cx="3608055" cy="3608055"/>
          </a:xfrm>
          <a:prstGeom prst="rect">
            <a:avLst/>
          </a:prstGeom>
        </p:spPr>
      </p:pic>
      <p:grpSp>
        <p:nvGrpSpPr>
          <p:cNvPr id="2" name="Group 6">
            <a:extLst>
              <a:ext uri="{FF2B5EF4-FFF2-40B4-BE49-F238E27FC236}">
                <a16:creationId xmlns:a16="http://schemas.microsoft.com/office/drawing/2014/main" id="{EF44596D-AAFA-6B84-4085-397742F74E3D}"/>
              </a:ext>
            </a:extLst>
          </p:cNvPr>
          <p:cNvGrpSpPr>
            <a:grpSpLocks noChangeAspect="1"/>
          </p:cNvGrpSpPr>
          <p:nvPr/>
        </p:nvGrpSpPr>
        <p:grpSpPr>
          <a:xfrm>
            <a:off x="4925021" y="3081735"/>
            <a:ext cx="3648290" cy="3159254"/>
            <a:chOff x="0" y="0"/>
            <a:chExt cx="4282440" cy="3708400"/>
          </a:xfrm>
        </p:grpSpPr>
        <p:sp>
          <p:nvSpPr>
            <p:cNvPr id="3" name="Freeform 7">
              <a:extLst>
                <a:ext uri="{FF2B5EF4-FFF2-40B4-BE49-F238E27FC236}">
                  <a16:creationId xmlns:a16="http://schemas.microsoft.com/office/drawing/2014/main" id="{F1B859AA-739A-0264-1800-FCB4BFD1A46F}"/>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l="-3840" r="-35103"/>
              </a:stretch>
            </a:blipFill>
          </p:spPr>
        </p:sp>
      </p:grpSp>
      <p:grpSp>
        <p:nvGrpSpPr>
          <p:cNvPr id="8" name="Group 12">
            <a:extLst>
              <a:ext uri="{FF2B5EF4-FFF2-40B4-BE49-F238E27FC236}">
                <a16:creationId xmlns:a16="http://schemas.microsoft.com/office/drawing/2014/main" id="{DF3910BA-E75F-6E69-873D-9D56F23C2789}"/>
              </a:ext>
            </a:extLst>
          </p:cNvPr>
          <p:cNvGrpSpPr>
            <a:grpSpLocks noChangeAspect="1"/>
          </p:cNvGrpSpPr>
          <p:nvPr/>
        </p:nvGrpSpPr>
        <p:grpSpPr>
          <a:xfrm>
            <a:off x="1244162" y="3124090"/>
            <a:ext cx="3550467" cy="3074544"/>
            <a:chOff x="0" y="0"/>
            <a:chExt cx="4282440" cy="3708400"/>
          </a:xfrm>
        </p:grpSpPr>
        <p:sp>
          <p:nvSpPr>
            <p:cNvPr id="10" name="Freeform 13">
              <a:extLst>
                <a:ext uri="{FF2B5EF4-FFF2-40B4-BE49-F238E27FC236}">
                  <a16:creationId xmlns:a16="http://schemas.microsoft.com/office/drawing/2014/main" id="{CBAA42C0-A5DF-8945-8CF9-8B9CB925CCF2}"/>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stretch>
                <a:fillRect l="-27794" r="-1157"/>
              </a:stretch>
            </a:blipFill>
          </p:spPr>
        </p:sp>
      </p:grpSp>
    </p:spTree>
    <p:extLst>
      <p:ext uri="{BB962C8B-B14F-4D97-AF65-F5344CB8AC3E}">
        <p14:creationId xmlns:p14="http://schemas.microsoft.com/office/powerpoint/2010/main" val="179166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Theoretical Approach</a:t>
            </a:r>
          </a:p>
        </p:txBody>
      </p:sp>
      <p:graphicFrame>
        <p:nvGraphicFramePr>
          <p:cNvPr id="4" name="Diagram 3">
            <a:extLst>
              <a:ext uri="{FF2B5EF4-FFF2-40B4-BE49-F238E27FC236}">
                <a16:creationId xmlns:a16="http://schemas.microsoft.com/office/drawing/2014/main" id="{9D639B5D-2354-6EA8-DE92-52EB6A995E66}"/>
              </a:ext>
            </a:extLst>
          </p:cNvPr>
          <p:cNvGraphicFramePr/>
          <p:nvPr/>
        </p:nvGraphicFramePr>
        <p:xfrm>
          <a:off x="2043814" y="967143"/>
          <a:ext cx="8104373" cy="5046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8">
            <a:extLst>
              <a:ext uri="{FF2B5EF4-FFF2-40B4-BE49-F238E27FC236}">
                <a16:creationId xmlns:a16="http://schemas.microsoft.com/office/drawing/2014/main" id="{5675DEF1-30C8-2E88-000A-EF48DBEAEC9A}"/>
              </a:ext>
            </a:extLst>
          </p:cNvPr>
          <p:cNvSpPr txBox="1"/>
          <p:nvPr/>
        </p:nvSpPr>
        <p:spPr>
          <a:xfrm>
            <a:off x="544033" y="5776681"/>
            <a:ext cx="8686049" cy="428066"/>
          </a:xfrm>
          <a:prstGeom prst="rect">
            <a:avLst/>
          </a:prstGeom>
        </p:spPr>
        <p:txBody>
          <a:bodyPr wrap="square" lIns="0" tIns="0" rIns="0" bIns="0" rtlCol="0" anchor="t">
            <a:spAutoFit/>
          </a:bodyPr>
          <a:lstStyle/>
          <a:p>
            <a:pPr>
              <a:lnSpc>
                <a:spcPts val="3733"/>
              </a:lnSpc>
            </a:pPr>
            <a:r>
              <a:rPr lang="en-CA" sz="2133"/>
              <a:t>Mertens and Wilson (2012)</a:t>
            </a:r>
          </a:p>
        </p:txBody>
      </p:sp>
    </p:spTree>
    <p:extLst>
      <p:ext uri="{BB962C8B-B14F-4D97-AF65-F5344CB8AC3E}">
        <p14:creationId xmlns:p14="http://schemas.microsoft.com/office/powerpoint/2010/main" val="109275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Theoretical Approach</a:t>
            </a:r>
          </a:p>
        </p:txBody>
      </p:sp>
      <p:graphicFrame>
        <p:nvGraphicFramePr>
          <p:cNvPr id="4" name="Diagram 3">
            <a:extLst>
              <a:ext uri="{FF2B5EF4-FFF2-40B4-BE49-F238E27FC236}">
                <a16:creationId xmlns:a16="http://schemas.microsoft.com/office/drawing/2014/main" id="{9D639B5D-2354-6EA8-DE92-52EB6A995E66}"/>
              </a:ext>
            </a:extLst>
          </p:cNvPr>
          <p:cNvGraphicFramePr/>
          <p:nvPr/>
        </p:nvGraphicFramePr>
        <p:xfrm>
          <a:off x="2043814" y="967143"/>
          <a:ext cx="8104373" cy="5046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8">
            <a:extLst>
              <a:ext uri="{FF2B5EF4-FFF2-40B4-BE49-F238E27FC236}">
                <a16:creationId xmlns:a16="http://schemas.microsoft.com/office/drawing/2014/main" id="{5675DEF1-30C8-2E88-000A-EF48DBEAEC9A}"/>
              </a:ext>
            </a:extLst>
          </p:cNvPr>
          <p:cNvSpPr txBox="1"/>
          <p:nvPr/>
        </p:nvSpPr>
        <p:spPr>
          <a:xfrm>
            <a:off x="544033" y="5776681"/>
            <a:ext cx="8686049" cy="428066"/>
          </a:xfrm>
          <a:prstGeom prst="rect">
            <a:avLst/>
          </a:prstGeom>
        </p:spPr>
        <p:txBody>
          <a:bodyPr wrap="square" lIns="0" tIns="0" rIns="0" bIns="0" rtlCol="0" anchor="t">
            <a:spAutoFit/>
          </a:bodyPr>
          <a:lstStyle/>
          <a:p>
            <a:pPr>
              <a:lnSpc>
                <a:spcPts val="3733"/>
              </a:lnSpc>
            </a:pPr>
            <a:r>
              <a:rPr lang="en-CA" sz="2133"/>
              <a:t>Mertens and Wilson (2012)</a:t>
            </a:r>
          </a:p>
        </p:txBody>
      </p:sp>
    </p:spTree>
    <p:extLst>
      <p:ext uri="{BB962C8B-B14F-4D97-AF65-F5344CB8AC3E}">
        <p14:creationId xmlns:p14="http://schemas.microsoft.com/office/powerpoint/2010/main" val="182635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155BE1F4-8D60-7B2C-8A17-818323625DAB}"/>
              </a:ext>
            </a:extLst>
          </p:cNvPr>
          <p:cNvSpPr txBox="1"/>
          <p:nvPr/>
        </p:nvSpPr>
        <p:spPr>
          <a:xfrm>
            <a:off x="685800" y="659366"/>
            <a:ext cx="7887511" cy="615553"/>
          </a:xfrm>
          <a:prstGeom prst="rect">
            <a:avLst/>
          </a:prstGeom>
        </p:spPr>
        <p:txBody>
          <a:bodyPr wrap="square" lIns="0" tIns="0" rIns="0" bIns="0" rtlCol="0" anchor="t">
            <a:spAutoFit/>
          </a:bodyPr>
          <a:lstStyle/>
          <a:p>
            <a:pPr lvl="1">
              <a:spcBef>
                <a:spcPct val="0"/>
              </a:spcBef>
            </a:pPr>
            <a:r>
              <a:rPr lang="en-US" sz="4000">
                <a:solidFill>
                  <a:srgbClr val="000000"/>
                </a:solidFill>
                <a:latin typeface="Fira Sans Bold"/>
              </a:rPr>
              <a:t>Evaluation Approach</a:t>
            </a:r>
          </a:p>
        </p:txBody>
      </p:sp>
      <p:graphicFrame>
        <p:nvGraphicFramePr>
          <p:cNvPr id="8" name="Table 8">
            <a:extLst>
              <a:ext uri="{FF2B5EF4-FFF2-40B4-BE49-F238E27FC236}">
                <a16:creationId xmlns:a16="http://schemas.microsoft.com/office/drawing/2014/main" id="{2F1750B1-29A5-9344-F98B-7D1FDAA59BEF}"/>
              </a:ext>
            </a:extLst>
          </p:cNvPr>
          <p:cNvGraphicFramePr>
            <a:graphicFrameLocks noGrp="1"/>
          </p:cNvGraphicFramePr>
          <p:nvPr>
            <p:extLst>
              <p:ext uri="{D42A27DB-BD31-4B8C-83A1-F6EECF244321}">
                <p14:modId xmlns:p14="http://schemas.microsoft.com/office/powerpoint/2010/main" val="3691043903"/>
              </p:ext>
            </p:extLst>
          </p:nvPr>
        </p:nvGraphicFramePr>
        <p:xfrm>
          <a:off x="1103951" y="1715952"/>
          <a:ext cx="8194595" cy="4298480"/>
        </p:xfrm>
        <a:graphic>
          <a:graphicData uri="http://schemas.openxmlformats.org/drawingml/2006/table">
            <a:tbl>
              <a:tblPr firstRow="1" bandRow="1">
                <a:tableStyleId>{93296810-A885-4BE3-A3E7-6D5BEEA58F35}</a:tableStyleId>
              </a:tblPr>
              <a:tblGrid>
                <a:gridCol w="1902345">
                  <a:extLst>
                    <a:ext uri="{9D8B030D-6E8A-4147-A177-3AD203B41FA5}">
                      <a16:colId xmlns:a16="http://schemas.microsoft.com/office/drawing/2014/main" val="1358612921"/>
                    </a:ext>
                  </a:extLst>
                </a:gridCol>
                <a:gridCol w="6292250">
                  <a:extLst>
                    <a:ext uri="{9D8B030D-6E8A-4147-A177-3AD203B41FA5}">
                      <a16:colId xmlns:a16="http://schemas.microsoft.com/office/drawing/2014/main" val="2047919298"/>
                    </a:ext>
                  </a:extLst>
                </a:gridCol>
              </a:tblGrid>
              <a:tr h="1074620">
                <a:tc>
                  <a:txBody>
                    <a:bodyPr/>
                    <a:lstStyle/>
                    <a:p>
                      <a:pPr algn="ctr"/>
                      <a:r>
                        <a:rPr lang="en-US" sz="2400" b="0">
                          <a:solidFill>
                            <a:schemeClr val="bg1"/>
                          </a:solidFill>
                        </a:rPr>
                        <a:t>Theoretical Lens</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solidFill>
                      <a:srgbClr val="00B04F"/>
                    </a:solidFill>
                  </a:tcPr>
                </a:tc>
                <a:tc>
                  <a:txBody>
                    <a:bodyPr/>
                    <a:lstStyle/>
                    <a:p>
                      <a:endParaRPr lang="en-US" sz="2400" b="0">
                        <a:solidFill>
                          <a:schemeClr val="tx1"/>
                        </a:solidFill>
                      </a:endParaRPr>
                    </a:p>
                  </a:txBody>
                  <a:tcP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noFill/>
                  </a:tcPr>
                </a:tc>
                <a:extLst>
                  <a:ext uri="{0D108BD9-81ED-4DB2-BD59-A6C34878D82A}">
                    <a16:rowId xmlns:a16="http://schemas.microsoft.com/office/drawing/2014/main" val="3348845486"/>
                  </a:ext>
                </a:extLst>
              </a:tr>
              <a:tr h="1074620">
                <a:tc>
                  <a:txBody>
                    <a:bodyPr/>
                    <a:lstStyle/>
                    <a:p>
                      <a:pPr algn="ctr"/>
                      <a:r>
                        <a:rPr lang="en-US" sz="2400" b="0">
                          <a:solidFill>
                            <a:schemeClr val="bg1"/>
                          </a:solidFill>
                        </a:rPr>
                        <a:t>Evaluation Type</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solidFill>
                      <a:srgbClr val="00B04F"/>
                    </a:solidFill>
                  </a:tcPr>
                </a:tc>
                <a:tc>
                  <a:txBody>
                    <a:bodyPr/>
                    <a:lstStyle/>
                    <a:p>
                      <a:r>
                        <a:rPr lang="en-US" sz="2400" b="0" dirty="0">
                          <a:solidFill>
                            <a:schemeClr val="tx1"/>
                          </a:solidFill>
                        </a:rPr>
                        <a:t>Process and Outcome Evaluation </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noFill/>
                  </a:tcPr>
                </a:tc>
                <a:extLst>
                  <a:ext uri="{0D108BD9-81ED-4DB2-BD59-A6C34878D82A}">
                    <a16:rowId xmlns:a16="http://schemas.microsoft.com/office/drawing/2014/main" val="3569094273"/>
                  </a:ext>
                </a:extLst>
              </a:tr>
              <a:tr h="1074620">
                <a:tc>
                  <a:txBody>
                    <a:bodyPr/>
                    <a:lstStyle/>
                    <a:p>
                      <a:pPr algn="ctr"/>
                      <a:r>
                        <a:rPr lang="en-US" sz="2400" b="0">
                          <a:solidFill>
                            <a:schemeClr val="bg1"/>
                          </a:solidFill>
                        </a:rPr>
                        <a:t>Engaged Methods</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solidFill>
                      <a:srgbClr val="00B04F"/>
                    </a:solidFill>
                  </a:tcPr>
                </a:tc>
                <a:tc>
                  <a:txBody>
                    <a:bodyPr/>
                    <a:lstStyle/>
                    <a:p>
                      <a:r>
                        <a:rPr lang="en-US" sz="2400" b="0">
                          <a:solidFill>
                            <a:schemeClr val="tx1"/>
                          </a:solidFill>
                        </a:rPr>
                        <a:t>Multi-Methods</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noFill/>
                  </a:tcPr>
                </a:tc>
                <a:extLst>
                  <a:ext uri="{0D108BD9-81ED-4DB2-BD59-A6C34878D82A}">
                    <a16:rowId xmlns:a16="http://schemas.microsoft.com/office/drawing/2014/main" val="377551814"/>
                  </a:ext>
                </a:extLst>
              </a:tr>
              <a:tr h="1074620">
                <a:tc>
                  <a:txBody>
                    <a:bodyPr/>
                    <a:lstStyle/>
                    <a:p>
                      <a:pPr algn="ctr"/>
                      <a:r>
                        <a:rPr lang="en-US" sz="2400" b="0">
                          <a:solidFill>
                            <a:schemeClr val="bg1"/>
                          </a:solidFill>
                        </a:rPr>
                        <a:t>Key Elements</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solidFill>
                      <a:srgbClr val="00B04F"/>
                    </a:solidFill>
                  </a:tcPr>
                </a:tc>
                <a:tc>
                  <a:txBody>
                    <a:bodyPr/>
                    <a:lstStyle/>
                    <a:p>
                      <a:r>
                        <a:rPr lang="en-US" sz="2400" b="0" dirty="0">
                          <a:solidFill>
                            <a:schemeClr val="tx1"/>
                          </a:solidFill>
                        </a:rPr>
                        <a:t>Participatory/ Integrated knowledge translation</a:t>
                      </a:r>
                    </a:p>
                    <a:p>
                      <a:r>
                        <a:rPr lang="en-US" sz="2400" b="0" dirty="0">
                          <a:solidFill>
                            <a:schemeClr val="tx1"/>
                          </a:solidFill>
                        </a:rPr>
                        <a:t>Equity, Diversity, and Inclusion</a:t>
                      </a:r>
                    </a:p>
                  </a:txBody>
                  <a:tcPr anchor="ctr">
                    <a:lnL w="38100" cap="flat" cmpd="sng" algn="ctr">
                      <a:solidFill>
                        <a:srgbClr val="024651"/>
                      </a:solidFill>
                      <a:prstDash val="solid"/>
                      <a:round/>
                      <a:headEnd type="none" w="med" len="med"/>
                      <a:tailEnd type="none" w="med" len="med"/>
                    </a:lnL>
                    <a:lnR w="38100" cap="flat" cmpd="sng" algn="ctr">
                      <a:solidFill>
                        <a:srgbClr val="024651"/>
                      </a:solidFill>
                      <a:prstDash val="solid"/>
                      <a:round/>
                      <a:headEnd type="none" w="med" len="med"/>
                      <a:tailEnd type="none" w="med" len="med"/>
                    </a:lnR>
                    <a:lnT w="38100" cap="flat" cmpd="sng" algn="ctr">
                      <a:solidFill>
                        <a:srgbClr val="024651"/>
                      </a:solidFill>
                      <a:prstDash val="solid"/>
                      <a:round/>
                      <a:headEnd type="none" w="med" len="med"/>
                      <a:tailEnd type="none" w="med" len="med"/>
                    </a:lnT>
                    <a:lnB w="38100" cap="flat" cmpd="sng" algn="ctr">
                      <a:solidFill>
                        <a:srgbClr val="024651"/>
                      </a:solidFill>
                      <a:prstDash val="solid"/>
                      <a:round/>
                      <a:headEnd type="none" w="med" len="med"/>
                      <a:tailEnd type="none" w="med" len="med"/>
                    </a:lnB>
                    <a:noFill/>
                  </a:tcPr>
                </a:tc>
                <a:extLst>
                  <a:ext uri="{0D108BD9-81ED-4DB2-BD59-A6C34878D82A}">
                    <a16:rowId xmlns:a16="http://schemas.microsoft.com/office/drawing/2014/main" val="4035412170"/>
                  </a:ext>
                </a:extLst>
              </a:tr>
            </a:tbl>
          </a:graphicData>
        </a:graphic>
      </p:graphicFrame>
      <p:graphicFrame>
        <p:nvGraphicFramePr>
          <p:cNvPr id="9" name="Diagram 8">
            <a:extLst>
              <a:ext uri="{FF2B5EF4-FFF2-40B4-BE49-F238E27FC236}">
                <a16:creationId xmlns:a16="http://schemas.microsoft.com/office/drawing/2014/main" id="{0764BF8F-E438-8E37-3087-DB5583A71EE2}"/>
              </a:ext>
            </a:extLst>
          </p:cNvPr>
          <p:cNvGraphicFramePr/>
          <p:nvPr>
            <p:extLst>
              <p:ext uri="{D42A27DB-BD31-4B8C-83A1-F6EECF244321}">
                <p14:modId xmlns:p14="http://schemas.microsoft.com/office/powerpoint/2010/main" val="1040488355"/>
              </p:ext>
            </p:extLst>
          </p:nvPr>
        </p:nvGraphicFramePr>
        <p:xfrm>
          <a:off x="3948584" y="1808433"/>
          <a:ext cx="1361941" cy="93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0">
            <a:extLst>
              <a:ext uri="{FF2B5EF4-FFF2-40B4-BE49-F238E27FC236}">
                <a16:creationId xmlns:a16="http://schemas.microsoft.com/office/drawing/2014/main" id="{546F7DE8-C7C4-9E06-FA49-79C01B36EE97}"/>
              </a:ext>
            </a:extLst>
          </p:cNvPr>
          <p:cNvPicPr>
            <a:picLocks noChangeAspect="1"/>
          </p:cNvPicPr>
          <p:nvPr/>
        </p:nvPicPr>
        <p:blipFill>
          <a:blip r:embed="rId8"/>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375042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1382686"/>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a:lnSpc>
                <a:spcPts val="3733"/>
              </a:lnSpc>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347688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2806153"/>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357698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68972" y="2631301"/>
            <a:ext cx="4880689" cy="422669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11" name="TextBox 57">
            <a:extLst>
              <a:ext uri="{FF2B5EF4-FFF2-40B4-BE49-F238E27FC236}">
                <a16:creationId xmlns:a16="http://schemas.microsoft.com/office/drawing/2014/main" id="{595C714F-4847-3F17-CD07-D94CE7C368A3}"/>
              </a:ext>
            </a:extLst>
          </p:cNvPr>
          <p:cNvSpPr txBox="1"/>
          <p:nvPr/>
        </p:nvSpPr>
        <p:spPr>
          <a:xfrm>
            <a:off x="685800" y="641350"/>
            <a:ext cx="7178852" cy="827919"/>
          </a:xfrm>
          <a:prstGeom prst="rect">
            <a:avLst/>
          </a:prstGeom>
        </p:spPr>
        <p:txBody>
          <a:bodyPr wrap="square" lIns="0" tIns="0" rIns="0" bIns="0" rtlCol="0" anchor="t">
            <a:spAutoFit/>
          </a:bodyPr>
          <a:lstStyle/>
          <a:p>
            <a:pPr>
              <a:lnSpc>
                <a:spcPct val="150000"/>
              </a:lnSpc>
            </a:pPr>
            <a:r>
              <a:rPr lang="en-US" sz="4000">
                <a:solidFill>
                  <a:srgbClr val="000000"/>
                </a:solidFill>
                <a:latin typeface="Fira Sans Bold"/>
              </a:rPr>
              <a:t>Land Acknowledgement</a:t>
            </a:r>
            <a:endParaRPr lang="en-US" sz="4000"/>
          </a:p>
        </p:txBody>
      </p:sp>
      <p:grpSp>
        <p:nvGrpSpPr>
          <p:cNvPr id="13" name="Group 4">
            <a:extLst>
              <a:ext uri="{FF2B5EF4-FFF2-40B4-BE49-F238E27FC236}">
                <a16:creationId xmlns:a16="http://schemas.microsoft.com/office/drawing/2014/main" id="{D9766792-954D-74C6-10BF-4D1FA9347B23}"/>
              </a:ext>
            </a:extLst>
          </p:cNvPr>
          <p:cNvGrpSpPr/>
          <p:nvPr/>
        </p:nvGrpSpPr>
        <p:grpSpPr>
          <a:xfrm>
            <a:off x="8793067" y="5642047"/>
            <a:ext cx="3313436" cy="2869451"/>
            <a:chOff x="0" y="0"/>
            <a:chExt cx="3619627" cy="3134614"/>
          </a:xfrm>
        </p:grpSpPr>
        <p:sp>
          <p:nvSpPr>
            <p:cNvPr id="14" name="Freeform 5">
              <a:extLst>
                <a:ext uri="{FF2B5EF4-FFF2-40B4-BE49-F238E27FC236}">
                  <a16:creationId xmlns:a16="http://schemas.microsoft.com/office/drawing/2014/main" id="{779C42F8-E413-854B-5018-F40D58C3992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0"/>
            </a:solidFill>
          </p:spPr>
        </p:sp>
      </p:grpSp>
      <p:sp>
        <p:nvSpPr>
          <p:cNvPr id="15" name="TextBox 8">
            <a:extLst>
              <a:ext uri="{FF2B5EF4-FFF2-40B4-BE49-F238E27FC236}">
                <a16:creationId xmlns:a16="http://schemas.microsoft.com/office/drawing/2014/main" id="{EE7784CB-4F1F-55A4-D47E-4732C25610AD}"/>
              </a:ext>
            </a:extLst>
          </p:cNvPr>
          <p:cNvSpPr txBox="1"/>
          <p:nvPr/>
        </p:nvSpPr>
        <p:spPr>
          <a:xfrm>
            <a:off x="685800" y="1689874"/>
            <a:ext cx="8952470" cy="4689425"/>
          </a:xfrm>
          <a:prstGeom prst="rect">
            <a:avLst/>
          </a:prstGeom>
        </p:spPr>
        <p:txBody>
          <a:bodyPr wrap="square" lIns="0" tIns="0" rIns="0" bIns="0" rtlCol="0" anchor="t">
            <a:spAutoFit/>
          </a:bodyPr>
          <a:lstStyle/>
          <a:p>
            <a:pPr>
              <a:lnSpc>
                <a:spcPts val="3733"/>
              </a:lnSpc>
            </a:pPr>
            <a:r>
              <a:rPr lang="en-CA" sz="2000" dirty="0"/>
              <a:t>We would like to begin by acknowledging the First Peoples of this land. </a:t>
            </a:r>
          </a:p>
          <a:p>
            <a:pPr>
              <a:lnSpc>
                <a:spcPts val="3733"/>
              </a:lnSpc>
            </a:pPr>
            <a:endParaRPr lang="en-CA" sz="2000" dirty="0"/>
          </a:p>
          <a:p>
            <a:pPr>
              <a:lnSpc>
                <a:spcPts val="3733"/>
              </a:lnSpc>
            </a:pPr>
            <a:r>
              <a:rPr lang="en-CA" sz="2000" dirty="0"/>
              <a:t>We acknowledge Toronto, where we, Acumen Consulting, live and practice, as the traditional land of the </a:t>
            </a:r>
            <a:r>
              <a:rPr lang="en-CA" sz="2000" dirty="0" err="1"/>
              <a:t>Mississaugas</a:t>
            </a:r>
            <a:r>
              <a:rPr lang="en-CA" sz="2000" dirty="0"/>
              <a:t> of the Credit, the Anishinaabe, the Chippewa, the Haudenosaunee and the Wendat Peoples and is now home to many diverse First Nations, Inuit and Métis Peoples.</a:t>
            </a:r>
          </a:p>
          <a:p>
            <a:pPr>
              <a:lnSpc>
                <a:spcPts val="3733"/>
              </a:lnSpc>
            </a:pPr>
            <a:endParaRPr lang="en-CA" sz="2000" dirty="0"/>
          </a:p>
          <a:p>
            <a:pPr>
              <a:lnSpc>
                <a:spcPts val="3733"/>
              </a:lnSpc>
            </a:pPr>
            <a:r>
              <a:rPr lang="en-CA" sz="2000" dirty="0"/>
              <a:t>Today, we are located at the meeting place of</a:t>
            </a:r>
            <a:r>
              <a:rPr lang="en-CA" sz="2000" dirty="0">
                <a:solidFill>
                  <a:srgbClr val="000000"/>
                </a:solidFill>
                <a:latin typeface="omnes_regularregular"/>
              </a:rPr>
              <a:t> traditional land of the Huron-Wendat (</a:t>
            </a:r>
            <a:r>
              <a:rPr lang="en-CA" sz="2000" dirty="0" err="1">
                <a:solidFill>
                  <a:srgbClr val="000000"/>
                </a:solidFill>
                <a:latin typeface="omnes_regularregular"/>
              </a:rPr>
              <a:t>Wendake-Nionwentsïo</a:t>
            </a:r>
            <a:r>
              <a:rPr lang="en-CA" sz="2000" dirty="0">
                <a:solidFill>
                  <a:srgbClr val="000000"/>
                </a:solidFill>
                <a:latin typeface="omnes_regularregular"/>
              </a:rPr>
              <a:t>) Nations</a:t>
            </a:r>
            <a:r>
              <a:rPr lang="en-CA" sz="2000" dirty="0"/>
              <a:t>, a place which has long served as a site of meeting and exchange amongst nations.</a:t>
            </a:r>
            <a:endParaRPr lang="en-US" sz="2000" dirty="0"/>
          </a:p>
        </p:txBody>
      </p:sp>
      <p:pic>
        <p:nvPicPr>
          <p:cNvPr id="4" name="Picture 10">
            <a:extLst>
              <a:ext uri="{FF2B5EF4-FFF2-40B4-BE49-F238E27FC236}">
                <a16:creationId xmlns:a16="http://schemas.microsoft.com/office/drawing/2014/main" id="{79D7FAB7-2499-2934-5E45-9AD50F28E17C}"/>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13725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3280642"/>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74714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3755131"/>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r>
              <a:rPr lang="en-CA" sz="2300" b="0" i="0" u="none" strike="noStrike" noProof="0">
                <a:solidFill>
                  <a:srgbClr val="000000"/>
                </a:solidFill>
              </a:rPr>
              <a:t>Do the programs guide households towards energy bill savings? </a:t>
            </a: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300650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4704108"/>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r>
              <a:rPr lang="en-CA" sz="2300" b="0" i="0" u="none" strike="noStrike" noProof="0">
                <a:solidFill>
                  <a:srgbClr val="000000"/>
                </a:solidFill>
              </a:rPr>
              <a:t>Do the programs guide households towards energy bill savings? </a:t>
            </a:r>
          </a:p>
          <a:p>
            <a:pPr marL="457200" indent="-457200">
              <a:lnSpc>
                <a:spcPts val="3733"/>
              </a:lnSpc>
              <a:buFont typeface="+mj-lt"/>
              <a:buAutoNum type="arabicPeriod"/>
            </a:pPr>
            <a:r>
              <a:rPr lang="en-CA" sz="2300" b="0" i="0" u="none" strike="noStrike" noProof="0">
                <a:solidFill>
                  <a:schemeClr val="tx1"/>
                </a:solidFill>
              </a:rPr>
              <a:t>Does the programs contributed to improving the energy efficiency of Canada’s homes? </a:t>
            </a:r>
            <a:r>
              <a:rPr lang="en-US" sz="2300"/>
              <a:t> </a:t>
            </a: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1763651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5178597"/>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r>
              <a:rPr lang="en-CA" sz="2300" b="0" i="0" u="none" strike="noStrike" noProof="0">
                <a:solidFill>
                  <a:srgbClr val="000000"/>
                </a:solidFill>
              </a:rPr>
              <a:t>Do the programs guide households towards energy bill savings? </a:t>
            </a:r>
          </a:p>
          <a:p>
            <a:pPr marL="457200" indent="-457200">
              <a:lnSpc>
                <a:spcPts val="3733"/>
              </a:lnSpc>
              <a:buFont typeface="+mj-lt"/>
              <a:buAutoNum type="arabicPeriod"/>
            </a:pPr>
            <a:r>
              <a:rPr lang="en-CA" sz="2300" b="0" i="0" u="none" strike="noStrike" noProof="0">
                <a:solidFill>
                  <a:schemeClr val="tx1"/>
                </a:solidFill>
              </a:rPr>
              <a:t>Does the programs contributed to improving the energy efficiency of Canada’s homes? </a:t>
            </a:r>
            <a:r>
              <a:rPr lang="en-US" sz="2300"/>
              <a:t> </a:t>
            </a:r>
          </a:p>
          <a:p>
            <a:pPr marL="457200" indent="-457200">
              <a:lnSpc>
                <a:spcPts val="3733"/>
              </a:lnSpc>
              <a:buFont typeface="+mj-lt"/>
              <a:buAutoNum type="arabicPeriod"/>
            </a:pPr>
            <a:r>
              <a:rPr lang="en-CA" sz="2300" b="0" i="0" u="none" strike="noStrike" noProof="0">
                <a:solidFill>
                  <a:srgbClr val="000000"/>
                </a:solidFill>
              </a:rPr>
              <a:t>What is the overall projected impact on greenhouse gas reduction?</a:t>
            </a:r>
            <a:endParaRPr lang="en-CA" sz="2300" b="0" i="0" u="none" strike="noStrike" noProof="0">
              <a:solidFill>
                <a:schemeClr val="tx1"/>
              </a:solidFill>
            </a:endParaRP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40105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5178597"/>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r>
              <a:rPr lang="en-CA" sz="2300" b="0" i="0" u="none" strike="noStrike" noProof="0">
                <a:solidFill>
                  <a:srgbClr val="000000"/>
                </a:solidFill>
              </a:rPr>
              <a:t>Do the programs guide households towards energy bill savings? </a:t>
            </a:r>
          </a:p>
          <a:p>
            <a:pPr marL="457200" indent="-457200">
              <a:lnSpc>
                <a:spcPts val="3733"/>
              </a:lnSpc>
              <a:buFont typeface="+mj-lt"/>
              <a:buAutoNum type="arabicPeriod"/>
            </a:pPr>
            <a:r>
              <a:rPr lang="en-CA" sz="2300" b="0" i="0" u="none" strike="noStrike" noProof="0">
                <a:solidFill>
                  <a:schemeClr val="tx1"/>
                </a:solidFill>
              </a:rPr>
              <a:t>Does the programs contributed to improving the energy efficiency of Canada’s homes? </a:t>
            </a:r>
            <a:r>
              <a:rPr lang="en-US" sz="2300"/>
              <a:t> </a:t>
            </a:r>
          </a:p>
          <a:p>
            <a:pPr marL="457200" indent="-457200">
              <a:lnSpc>
                <a:spcPts val="3733"/>
              </a:lnSpc>
              <a:buFont typeface="+mj-lt"/>
              <a:buAutoNum type="arabicPeriod"/>
            </a:pPr>
            <a:r>
              <a:rPr lang="en-CA" sz="2300" b="0" i="0" u="none" strike="sngStrike" noProof="0">
                <a:solidFill>
                  <a:srgbClr val="000000"/>
                </a:solidFill>
              </a:rPr>
              <a:t>What is the overall projected impact on greenhouse gas reduction?</a:t>
            </a:r>
            <a:endParaRPr lang="en-CA" sz="2300" b="0" i="0" u="none" strike="sngStrike" noProof="0">
              <a:solidFill>
                <a:schemeClr val="tx1"/>
              </a:solidFill>
            </a:endParaRP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111520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6BCEA95C-860F-63B5-7B6C-F6C1C9A699B4}"/>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Evaluation Questions</a:t>
            </a:r>
          </a:p>
        </p:txBody>
      </p:sp>
      <p:sp>
        <p:nvSpPr>
          <p:cNvPr id="3" name="TextBox 8">
            <a:extLst>
              <a:ext uri="{FF2B5EF4-FFF2-40B4-BE49-F238E27FC236}">
                <a16:creationId xmlns:a16="http://schemas.microsoft.com/office/drawing/2014/main" id="{EB32A0A8-2702-82D7-13C4-1DD915069F89}"/>
              </a:ext>
            </a:extLst>
          </p:cNvPr>
          <p:cNvSpPr txBox="1"/>
          <p:nvPr/>
        </p:nvSpPr>
        <p:spPr>
          <a:xfrm>
            <a:off x="685800" y="1565339"/>
            <a:ext cx="9166539" cy="5178597"/>
          </a:xfrm>
          <a:prstGeom prst="rect">
            <a:avLst/>
          </a:prstGeom>
        </p:spPr>
        <p:txBody>
          <a:bodyPr wrap="square" lIns="0" tIns="0" rIns="0" bIns="0" rtlCol="0" anchor="t">
            <a:spAutoFit/>
          </a:bodyPr>
          <a:lstStyle/>
          <a:p>
            <a:pPr marL="457200" indent="-457200">
              <a:lnSpc>
                <a:spcPts val="3733"/>
              </a:lnSpc>
              <a:buFont typeface="+mj-lt"/>
              <a:buAutoNum type="arabicPeriod"/>
            </a:pPr>
            <a:r>
              <a:rPr lang="en-CA" sz="2300" b="0" i="0" u="none" strike="noStrike" noProof="0">
                <a:solidFill>
                  <a:schemeClr val="tx1"/>
                </a:solidFill>
              </a:rPr>
              <a:t>To what extent have the funded activities under the Canada Greener Homes Initiative been implemented as planned?</a:t>
            </a:r>
          </a:p>
          <a:p>
            <a:pPr marL="457200" indent="-457200">
              <a:lnSpc>
                <a:spcPts val="3733"/>
              </a:lnSpc>
              <a:buFont typeface="+mj-lt"/>
              <a:buAutoNum type="arabicPeriod"/>
            </a:pPr>
            <a:r>
              <a:rPr lang="en-CA" sz="2300" b="0" i="0" u="none" strike="noStrike" kern="1200">
                <a:solidFill>
                  <a:schemeClr val="dk1"/>
                </a:solidFill>
                <a:effectLst/>
                <a:ea typeface="+mn-ea"/>
                <a:cs typeface="+mn-cs"/>
              </a:rPr>
              <a:t>What elements of the Canada Greener Homes Initiative have been most successful, and what has caused the most hindrance to program objectives, and why?</a:t>
            </a:r>
          </a:p>
          <a:p>
            <a:pPr marL="457200" indent="-457200">
              <a:lnSpc>
                <a:spcPts val="3733"/>
              </a:lnSpc>
              <a:buFont typeface="+mj-lt"/>
              <a:buAutoNum type="arabicPeriod"/>
            </a:pPr>
            <a:r>
              <a:rPr lang="en-US" sz="2300"/>
              <a:t>How accessible have the programs been to eligible households?</a:t>
            </a:r>
          </a:p>
          <a:p>
            <a:pPr marL="457200" indent="-457200">
              <a:lnSpc>
                <a:spcPts val="3733"/>
              </a:lnSpc>
              <a:buFont typeface="+mj-lt"/>
              <a:buAutoNum type="arabicPeriod"/>
            </a:pPr>
            <a:r>
              <a:rPr lang="en-CA" sz="2300" b="0" i="0" u="none" strike="noStrike" noProof="0">
                <a:solidFill>
                  <a:srgbClr val="000000"/>
                </a:solidFill>
              </a:rPr>
              <a:t>Do the programs guide households towards energy bill savings? </a:t>
            </a:r>
          </a:p>
          <a:p>
            <a:pPr marL="457200" indent="-457200">
              <a:lnSpc>
                <a:spcPts val="3733"/>
              </a:lnSpc>
              <a:buFont typeface="+mj-lt"/>
              <a:buAutoNum type="arabicPeriod"/>
            </a:pPr>
            <a:r>
              <a:rPr lang="en-CA" sz="2300" b="0" i="0" u="none" strike="noStrike" noProof="0">
                <a:solidFill>
                  <a:schemeClr val="tx1"/>
                </a:solidFill>
              </a:rPr>
              <a:t>Does the programs contributed to improving the energy efficiency of Canada’s homes? </a:t>
            </a:r>
            <a:r>
              <a:rPr lang="en-US" sz="2300"/>
              <a:t> </a:t>
            </a:r>
          </a:p>
          <a:p>
            <a:pPr marL="457200" indent="-457200">
              <a:lnSpc>
                <a:spcPts val="3733"/>
              </a:lnSpc>
              <a:buFont typeface="+mj-lt"/>
              <a:buAutoNum type="arabicPeriod"/>
            </a:pPr>
            <a:r>
              <a:rPr lang="en-CA" sz="2300" b="0" i="0" u="none" strike="noStrike" noProof="0">
                <a:solidFill>
                  <a:srgbClr val="000000"/>
                </a:solidFill>
              </a:rPr>
              <a:t>What is the overall projected impact on </a:t>
            </a:r>
            <a:r>
              <a:rPr lang="en-CA" sz="2300" b="1" i="0" u="none" strike="noStrike" noProof="0">
                <a:solidFill>
                  <a:srgbClr val="000000"/>
                </a:solidFill>
              </a:rPr>
              <a:t>energy use in homes?</a:t>
            </a:r>
            <a:endParaRPr lang="en-CA" sz="2300" b="1" i="0" u="none" strike="noStrike" noProof="0">
              <a:solidFill>
                <a:schemeClr val="tx1"/>
              </a:solidFill>
            </a:endParaRPr>
          </a:p>
          <a:p>
            <a:pPr marL="457200" indent="-457200">
              <a:lnSpc>
                <a:spcPts val="3733"/>
              </a:lnSpc>
              <a:buFont typeface="+mj-lt"/>
              <a:buAutoNum type="arabicPeriod"/>
            </a:pPr>
            <a:endParaRPr lang="en-CA" sz="2300"/>
          </a:p>
        </p:txBody>
      </p:sp>
      <p:pic>
        <p:nvPicPr>
          <p:cNvPr id="4" name="Picture 10">
            <a:extLst>
              <a:ext uri="{FF2B5EF4-FFF2-40B4-BE49-F238E27FC236}">
                <a16:creationId xmlns:a16="http://schemas.microsoft.com/office/drawing/2014/main" id="{B3CFC586-85EC-D1D1-6BA0-FE369F9C4D9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64745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19B37488-162C-2EDC-2CFD-4A4DED3A737C}"/>
              </a:ext>
            </a:extLst>
          </p:cNvPr>
          <p:cNvSpPr/>
          <p:nvPr/>
        </p:nvSpPr>
        <p:spPr>
          <a:xfrm>
            <a:off x="2206062" y="4403742"/>
            <a:ext cx="5874248" cy="2288776"/>
          </a:xfrm>
          <a:custGeom>
            <a:avLst/>
            <a:gdLst/>
            <a:ahLst/>
            <a:cxnLst/>
            <a:rect l="l" t="t" r="r" b="b"/>
            <a:pathLst>
              <a:path w="8229600" h="3178683">
                <a:moveTo>
                  <a:pt x="0" y="0"/>
                </a:moveTo>
                <a:lnTo>
                  <a:pt x="8229600" y="0"/>
                </a:lnTo>
                <a:lnTo>
                  <a:pt x="8229600" y="3178683"/>
                </a:lnTo>
                <a:lnTo>
                  <a:pt x="0" y="3178683"/>
                </a:lnTo>
                <a:lnTo>
                  <a:pt x="0" y="0"/>
                </a:lnTo>
                <a:close/>
              </a:path>
            </a:pathLst>
          </a:custGeom>
          <a:blipFill>
            <a:blip r:embed="rId3"/>
            <a:stretch>
              <a:fillRect/>
            </a:stretch>
          </a:blipFill>
        </p:spPr>
        <p:txBody>
          <a:bodyPr/>
          <a:lstStyle/>
          <a:p>
            <a:endParaRPr lang="en-US"/>
          </a:p>
        </p:txBody>
      </p:sp>
      <p:grpSp>
        <p:nvGrpSpPr>
          <p:cNvPr id="2" name="Group 2"/>
          <p:cNvGrpSpPr/>
          <p:nvPr/>
        </p:nvGrpSpPr>
        <p:grpSpPr>
          <a:xfrm rot="10800000">
            <a:off x="10190094" y="5246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9" name="TextBox 9"/>
          <p:cNvSpPr txBox="1"/>
          <p:nvPr/>
        </p:nvSpPr>
        <p:spPr>
          <a:xfrm>
            <a:off x="767188" y="622545"/>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Advisory Panel </a:t>
            </a:r>
          </a:p>
        </p:txBody>
      </p:sp>
      <p:sp>
        <p:nvSpPr>
          <p:cNvPr id="5" name="TextBox 4">
            <a:extLst>
              <a:ext uri="{FF2B5EF4-FFF2-40B4-BE49-F238E27FC236}">
                <a16:creationId xmlns:a16="http://schemas.microsoft.com/office/drawing/2014/main" id="{23643E2A-4F65-087F-F457-FED20C5E8294}"/>
              </a:ext>
            </a:extLst>
          </p:cNvPr>
          <p:cNvSpPr txBox="1"/>
          <p:nvPr/>
        </p:nvSpPr>
        <p:spPr>
          <a:xfrm>
            <a:off x="628208" y="1309870"/>
            <a:ext cx="820788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85750">
              <a:spcAft>
                <a:spcPts val="1200"/>
              </a:spcAft>
              <a:buFont typeface="Arial"/>
              <a:buChar char="•"/>
            </a:pPr>
            <a:r>
              <a:rPr lang="en-US" sz="2000" dirty="0">
                <a:ea typeface="Calibri"/>
                <a:cs typeface="Calibri"/>
              </a:rPr>
              <a:t>Integrated knowledge translation (</a:t>
            </a:r>
            <a:r>
              <a:rPr lang="en-US" sz="2000" b="1" dirty="0" err="1">
                <a:ea typeface="Calibri"/>
                <a:cs typeface="Calibri"/>
              </a:rPr>
              <a:t>iKT</a:t>
            </a:r>
            <a:r>
              <a:rPr lang="en-US" sz="2000" dirty="0">
                <a:ea typeface="Calibri"/>
                <a:cs typeface="Calibri"/>
              </a:rPr>
              <a:t>) approach </a:t>
            </a:r>
          </a:p>
          <a:p>
            <a:pPr indent="-285750">
              <a:spcAft>
                <a:spcPts val="1200"/>
              </a:spcAft>
              <a:buFont typeface="Arial"/>
              <a:buChar char="•"/>
            </a:pPr>
            <a:r>
              <a:rPr lang="en-US" sz="2000" dirty="0" err="1">
                <a:ea typeface="Calibri"/>
                <a:cs typeface="Calibri"/>
              </a:rPr>
              <a:t>NRCan</a:t>
            </a:r>
            <a:r>
              <a:rPr lang="en-US" sz="2000" dirty="0">
                <a:ea typeface="Calibri"/>
                <a:cs typeface="Calibri"/>
              </a:rPr>
              <a:t> and CMHC representatives</a:t>
            </a:r>
          </a:p>
          <a:p>
            <a:pPr marL="342900" indent="-342900">
              <a:spcAft>
                <a:spcPts val="1200"/>
              </a:spcAft>
              <a:buFont typeface="Arial"/>
              <a:buChar char="•"/>
            </a:pPr>
            <a:r>
              <a:rPr lang="en-US" sz="2000" dirty="0">
                <a:ea typeface="Calibri"/>
                <a:cs typeface="Calibri"/>
              </a:rPr>
              <a:t>Homeowners, Indigenous government members, members of</a:t>
            </a:r>
            <a:r>
              <a:rPr lang="en-US" sz="2000">
                <a:ea typeface="Calibri"/>
                <a:cs typeface="Calibri"/>
              </a:rPr>
              <a:t>     </a:t>
            </a:r>
            <a:r>
              <a:rPr lang="en-US" sz="2000" dirty="0">
                <a:ea typeface="Calibri"/>
                <a:cs typeface="Calibri"/>
              </a:rPr>
              <a:t> housing management bodies, external evaluators </a:t>
            </a:r>
            <a:endParaRPr lang="en-US">
              <a:ea typeface="Calibri" panose="020F0502020204030204"/>
              <a:cs typeface="Calibri" panose="020F0502020204030204"/>
            </a:endParaRPr>
          </a:p>
          <a:p>
            <a:pPr lvl="2" indent="-285750">
              <a:spcAft>
                <a:spcPts val="1200"/>
              </a:spcAft>
              <a:buFont typeface="Arial"/>
              <a:buChar char="•"/>
            </a:pPr>
            <a:r>
              <a:rPr lang="en-US" sz="2000" dirty="0">
                <a:ea typeface="Calibri"/>
                <a:cs typeface="Calibri"/>
              </a:rPr>
              <a:t>Intentional focus on historically underrepresented groups </a:t>
            </a:r>
          </a:p>
          <a:p>
            <a:pPr marL="342900" indent="-342900">
              <a:spcAft>
                <a:spcPts val="1200"/>
              </a:spcAft>
              <a:buFont typeface="Arial"/>
              <a:buChar char="•"/>
            </a:pPr>
            <a:r>
              <a:rPr lang="en-US" sz="2000" dirty="0">
                <a:ea typeface="Calibri"/>
                <a:cs typeface="Calibri"/>
              </a:rPr>
              <a:t>Respect Ownership, Control, Access and Possession (</a:t>
            </a:r>
            <a:r>
              <a:rPr lang="en-US" sz="2000" b="1" dirty="0">
                <a:ea typeface="Calibri"/>
                <a:cs typeface="Calibri"/>
              </a:rPr>
              <a:t>OCAP</a:t>
            </a:r>
            <a:r>
              <a:rPr lang="en-US" sz="2000" dirty="0">
                <a:ea typeface="Calibri"/>
                <a:cs typeface="Calibri"/>
              </a:rPr>
              <a:t>) agreement for Indigenous members </a:t>
            </a:r>
            <a:endParaRPr lang="en-US" sz="2000">
              <a:ea typeface="Calibri"/>
              <a:cs typeface="Calibri"/>
            </a:endParaRPr>
          </a:p>
          <a:p>
            <a:pPr indent="-285750">
              <a:spcAft>
                <a:spcPts val="1200"/>
              </a:spcAft>
              <a:buFont typeface="Arial"/>
              <a:buChar char="•"/>
            </a:pPr>
            <a:r>
              <a:rPr lang="en-US" sz="2000" dirty="0">
                <a:ea typeface="Calibri"/>
                <a:cs typeface="Calibri"/>
              </a:rPr>
              <a:t>Create a toolkit for implementation throughout program evaluation </a:t>
            </a:r>
          </a:p>
        </p:txBody>
      </p:sp>
      <p:sp>
        <p:nvSpPr>
          <p:cNvPr id="6" name="TextBox 5">
            <a:extLst>
              <a:ext uri="{FF2B5EF4-FFF2-40B4-BE49-F238E27FC236}">
                <a16:creationId xmlns:a16="http://schemas.microsoft.com/office/drawing/2014/main" id="{B0DB3E1D-6810-9ABF-9BE8-A0A0FF4D0AEA}"/>
              </a:ext>
            </a:extLst>
          </p:cNvPr>
          <p:cNvSpPr txBox="1"/>
          <p:nvPr/>
        </p:nvSpPr>
        <p:spPr>
          <a:xfrm>
            <a:off x="8978039" y="894371"/>
            <a:ext cx="2015797" cy="415498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solidFill>
                  <a:srgbClr val="024651"/>
                </a:solidFill>
                <a:ea typeface="+mn-lt"/>
                <a:cs typeface="+mn-lt"/>
              </a:rPr>
              <a:t>Foster an inclusive and equitable decision-making process and emphasize </a:t>
            </a:r>
          </a:p>
          <a:p>
            <a:pPr algn="ctr"/>
            <a:r>
              <a:rPr lang="en-US" sz="2400" b="1" i="1">
                <a:solidFill>
                  <a:srgbClr val="024651"/>
                </a:solidFill>
                <a:ea typeface="+mn-lt"/>
                <a:cs typeface="+mn-lt"/>
              </a:rPr>
              <a:t>collaboration, knowledge sharing, and co-creation </a:t>
            </a:r>
            <a:endParaRPr lang="en-US" sz="2400" b="1" i="1">
              <a:solidFill>
                <a:srgbClr val="024651"/>
              </a:solidFill>
              <a:ea typeface="Calibri"/>
              <a:cs typeface="Calibri"/>
            </a:endParaRPr>
          </a:p>
        </p:txBody>
      </p:sp>
    </p:spTree>
    <p:extLst>
      <p:ext uri="{BB962C8B-B14F-4D97-AF65-F5344CB8AC3E}">
        <p14:creationId xmlns:p14="http://schemas.microsoft.com/office/powerpoint/2010/main" val="168948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832094" y="5510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9" name="TextBox 9"/>
          <p:cNvSpPr txBox="1"/>
          <p:nvPr/>
        </p:nvSpPr>
        <p:spPr>
          <a:xfrm>
            <a:off x="650631" y="249058"/>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Proposed Data Collection  </a:t>
            </a:r>
          </a:p>
        </p:txBody>
      </p:sp>
      <p:pic>
        <p:nvPicPr>
          <p:cNvPr id="42" name="Picture 42" descr="A picture containing icon&#10;&#10;Description automatically generated">
            <a:extLst>
              <a:ext uri="{FF2B5EF4-FFF2-40B4-BE49-F238E27FC236}">
                <a16:creationId xmlns:a16="http://schemas.microsoft.com/office/drawing/2014/main" id="{9746BE48-6E95-7053-C495-C69CB1F0E3E1}"/>
              </a:ext>
            </a:extLst>
          </p:cNvPr>
          <p:cNvPicPr>
            <a:picLocks noChangeAspect="1"/>
          </p:cNvPicPr>
          <p:nvPr/>
        </p:nvPicPr>
        <p:blipFill>
          <a:blip r:embed="rId3"/>
          <a:stretch>
            <a:fillRect/>
          </a:stretch>
        </p:blipFill>
        <p:spPr>
          <a:xfrm>
            <a:off x="774448" y="1074516"/>
            <a:ext cx="1342294" cy="1126120"/>
          </a:xfrm>
          <a:prstGeom prst="rect">
            <a:avLst/>
          </a:prstGeom>
        </p:spPr>
      </p:pic>
      <p:sp>
        <p:nvSpPr>
          <p:cNvPr id="991" name="TextBox 990">
            <a:extLst>
              <a:ext uri="{FF2B5EF4-FFF2-40B4-BE49-F238E27FC236}">
                <a16:creationId xmlns:a16="http://schemas.microsoft.com/office/drawing/2014/main" id="{265A6514-9D94-195A-7B5A-9C1070270A20}"/>
              </a:ext>
            </a:extLst>
          </p:cNvPr>
          <p:cNvSpPr txBox="1"/>
          <p:nvPr/>
        </p:nvSpPr>
        <p:spPr>
          <a:xfrm>
            <a:off x="2743199" y="1447799"/>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Document Review</a:t>
            </a:r>
            <a:r>
              <a:rPr lang="en-US" sz="1600">
                <a:cs typeface="Calibri"/>
              </a:rPr>
              <a:t> </a:t>
            </a:r>
            <a:endParaRPr lang="en-US" sz="1600">
              <a:ea typeface="Calibri"/>
              <a:cs typeface="Calibri"/>
            </a:endParaRPr>
          </a:p>
        </p:txBody>
      </p:sp>
      <p:sp>
        <p:nvSpPr>
          <p:cNvPr id="1001" name="TextBox 1000">
            <a:extLst>
              <a:ext uri="{FF2B5EF4-FFF2-40B4-BE49-F238E27FC236}">
                <a16:creationId xmlns:a16="http://schemas.microsoft.com/office/drawing/2014/main" id="{40FA4388-C183-7EFA-C2B6-D8E1EB6BC621}"/>
              </a:ext>
            </a:extLst>
          </p:cNvPr>
          <p:cNvSpPr txBox="1"/>
          <p:nvPr/>
        </p:nvSpPr>
        <p:spPr>
          <a:xfrm>
            <a:off x="5392614" y="861508"/>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 </a:t>
            </a:r>
            <a:r>
              <a:rPr lang="en-US" sz="1600">
                <a:ea typeface="+mn-lt"/>
                <a:cs typeface="+mn-lt"/>
              </a:rPr>
              <a:t>Identify trends in applicants, program recipients, gaps in available data and direction for surveys </a:t>
            </a:r>
          </a:p>
          <a:p>
            <a:endParaRPr lang="en-US" sz="1600">
              <a:ea typeface="Calibri"/>
              <a:cs typeface="Arial"/>
            </a:endParaRPr>
          </a:p>
          <a:p>
            <a:pPr marL="285750" indent="-285750">
              <a:buFont typeface="Arial,Sans-Serif"/>
              <a:buChar char="•"/>
            </a:pPr>
            <a:r>
              <a:rPr lang="en-US" sz="1600" b="1">
                <a:ea typeface="Calibri"/>
                <a:cs typeface="Calibri"/>
              </a:rPr>
              <a:t>EDI: </a:t>
            </a:r>
            <a:r>
              <a:rPr lang="en-US" sz="1600">
                <a:ea typeface="Calibri"/>
                <a:cs typeface="Calibri"/>
              </a:rPr>
              <a:t>Apply an equity lens to applicant trends </a:t>
            </a:r>
          </a:p>
        </p:txBody>
      </p:sp>
      <p:sp>
        <p:nvSpPr>
          <p:cNvPr id="1066" name="Left Bracket 1065">
            <a:extLst>
              <a:ext uri="{FF2B5EF4-FFF2-40B4-BE49-F238E27FC236}">
                <a16:creationId xmlns:a16="http://schemas.microsoft.com/office/drawing/2014/main" id="{04DD5141-CB8B-8016-F8E8-501235380998}"/>
              </a:ext>
            </a:extLst>
          </p:cNvPr>
          <p:cNvSpPr/>
          <p:nvPr/>
        </p:nvSpPr>
        <p:spPr>
          <a:xfrm>
            <a:off x="5010000" y="1260000"/>
            <a:ext cx="384000" cy="5076000"/>
          </a:xfrm>
          <a:prstGeom prst="leftBracket">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5298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832094" y="5510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9" name="TextBox 9"/>
          <p:cNvSpPr txBox="1"/>
          <p:nvPr/>
        </p:nvSpPr>
        <p:spPr>
          <a:xfrm>
            <a:off x="650631" y="249058"/>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Proposed Data Collection  </a:t>
            </a:r>
          </a:p>
        </p:txBody>
      </p:sp>
      <p:pic>
        <p:nvPicPr>
          <p:cNvPr id="42" name="Picture 42" descr="A picture containing icon&#10;&#10;Description automatically generated">
            <a:extLst>
              <a:ext uri="{FF2B5EF4-FFF2-40B4-BE49-F238E27FC236}">
                <a16:creationId xmlns:a16="http://schemas.microsoft.com/office/drawing/2014/main" id="{9746BE48-6E95-7053-C495-C69CB1F0E3E1}"/>
              </a:ext>
            </a:extLst>
          </p:cNvPr>
          <p:cNvPicPr>
            <a:picLocks noChangeAspect="1"/>
          </p:cNvPicPr>
          <p:nvPr/>
        </p:nvPicPr>
        <p:blipFill>
          <a:blip r:embed="rId3"/>
          <a:stretch>
            <a:fillRect/>
          </a:stretch>
        </p:blipFill>
        <p:spPr>
          <a:xfrm>
            <a:off x="774448" y="1074516"/>
            <a:ext cx="1342294" cy="1126120"/>
          </a:xfrm>
          <a:prstGeom prst="rect">
            <a:avLst/>
          </a:prstGeom>
        </p:spPr>
      </p:pic>
      <p:pic>
        <p:nvPicPr>
          <p:cNvPr id="49" name="Picture 49" descr="A picture containing text, vector graphics&#10;&#10;Description automatically generated">
            <a:extLst>
              <a:ext uri="{FF2B5EF4-FFF2-40B4-BE49-F238E27FC236}">
                <a16:creationId xmlns:a16="http://schemas.microsoft.com/office/drawing/2014/main" id="{BC1670A2-D76F-6396-0063-AAF1C1F0FB0E}"/>
              </a:ext>
            </a:extLst>
          </p:cNvPr>
          <p:cNvPicPr>
            <a:picLocks noChangeAspect="1"/>
          </p:cNvPicPr>
          <p:nvPr/>
        </p:nvPicPr>
        <p:blipFill>
          <a:blip r:embed="rId4"/>
          <a:stretch>
            <a:fillRect/>
          </a:stretch>
        </p:blipFill>
        <p:spPr>
          <a:xfrm>
            <a:off x="832206" y="2242719"/>
            <a:ext cx="1348156" cy="1247141"/>
          </a:xfrm>
          <a:prstGeom prst="rect">
            <a:avLst/>
          </a:prstGeom>
        </p:spPr>
      </p:pic>
      <p:sp>
        <p:nvSpPr>
          <p:cNvPr id="991" name="TextBox 990">
            <a:extLst>
              <a:ext uri="{FF2B5EF4-FFF2-40B4-BE49-F238E27FC236}">
                <a16:creationId xmlns:a16="http://schemas.microsoft.com/office/drawing/2014/main" id="{265A6514-9D94-195A-7B5A-9C1070270A20}"/>
              </a:ext>
            </a:extLst>
          </p:cNvPr>
          <p:cNvSpPr txBox="1"/>
          <p:nvPr/>
        </p:nvSpPr>
        <p:spPr>
          <a:xfrm>
            <a:off x="2743199" y="1447799"/>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Document Review</a:t>
            </a:r>
            <a:r>
              <a:rPr lang="en-US" sz="1600">
                <a:cs typeface="Calibri"/>
              </a:rPr>
              <a:t> </a:t>
            </a:r>
            <a:endParaRPr lang="en-US" sz="1600">
              <a:ea typeface="Calibri"/>
              <a:cs typeface="Calibri"/>
            </a:endParaRPr>
          </a:p>
        </p:txBody>
      </p:sp>
      <p:sp>
        <p:nvSpPr>
          <p:cNvPr id="992" name="TextBox 991">
            <a:extLst>
              <a:ext uri="{FF2B5EF4-FFF2-40B4-BE49-F238E27FC236}">
                <a16:creationId xmlns:a16="http://schemas.microsoft.com/office/drawing/2014/main" id="{22C7524A-6484-C16C-D599-A44869997DBA}"/>
              </a:ext>
            </a:extLst>
          </p:cNvPr>
          <p:cNvSpPr txBox="1"/>
          <p:nvPr/>
        </p:nvSpPr>
        <p:spPr>
          <a:xfrm>
            <a:off x="2743198" y="2678721"/>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Surveys  </a:t>
            </a:r>
            <a:endParaRPr lang="en-US" sz="1600" b="1">
              <a:ea typeface="Calibri"/>
              <a:cs typeface="Calibri"/>
            </a:endParaRPr>
          </a:p>
        </p:txBody>
      </p:sp>
      <p:sp>
        <p:nvSpPr>
          <p:cNvPr id="1001" name="TextBox 1000">
            <a:extLst>
              <a:ext uri="{FF2B5EF4-FFF2-40B4-BE49-F238E27FC236}">
                <a16:creationId xmlns:a16="http://schemas.microsoft.com/office/drawing/2014/main" id="{40FA4388-C183-7EFA-C2B6-D8E1EB6BC621}"/>
              </a:ext>
            </a:extLst>
          </p:cNvPr>
          <p:cNvSpPr txBox="1"/>
          <p:nvPr/>
        </p:nvSpPr>
        <p:spPr>
          <a:xfrm>
            <a:off x="5392614" y="861508"/>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 </a:t>
            </a:r>
            <a:r>
              <a:rPr lang="en-US" sz="1600">
                <a:ea typeface="+mn-lt"/>
                <a:cs typeface="+mn-lt"/>
              </a:rPr>
              <a:t>Identify trends in applicants, program recipients, gaps in available data and direction for surveys </a:t>
            </a:r>
          </a:p>
          <a:p>
            <a:endParaRPr lang="en-US" sz="1600">
              <a:ea typeface="Calibri"/>
              <a:cs typeface="Arial"/>
            </a:endParaRPr>
          </a:p>
          <a:p>
            <a:pPr marL="285750" indent="-285750">
              <a:buFont typeface="Arial,Sans-Serif"/>
              <a:buChar char="•"/>
            </a:pPr>
            <a:r>
              <a:rPr lang="en-US" sz="1600" b="1">
                <a:ea typeface="Calibri"/>
                <a:cs typeface="Calibri"/>
              </a:rPr>
              <a:t>EDI: </a:t>
            </a:r>
            <a:r>
              <a:rPr lang="en-US" sz="1600">
                <a:ea typeface="Calibri"/>
                <a:cs typeface="Calibri"/>
              </a:rPr>
              <a:t>Apply an equity lens to applicant trends </a:t>
            </a:r>
          </a:p>
        </p:txBody>
      </p:sp>
      <p:sp>
        <p:nvSpPr>
          <p:cNvPr id="1014" name="TextBox 1013">
            <a:extLst>
              <a:ext uri="{FF2B5EF4-FFF2-40B4-BE49-F238E27FC236}">
                <a16:creationId xmlns:a16="http://schemas.microsoft.com/office/drawing/2014/main" id="{595EC304-1BB4-BC11-355D-396CE53AA554}"/>
              </a:ext>
            </a:extLst>
          </p:cNvPr>
          <p:cNvSpPr txBox="1"/>
          <p:nvPr/>
        </p:nvSpPr>
        <p:spPr>
          <a:xfrm>
            <a:off x="5392613" y="2294179"/>
            <a:ext cx="5445507" cy="1323439"/>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a:t>
            </a:r>
            <a:r>
              <a:rPr lang="en-US" sz="1600">
                <a:latin typeface="Calibri"/>
                <a:cs typeface="Arial"/>
              </a:rPr>
              <a:t> Feedback from applicants and understanding of post-retrofit measures </a:t>
            </a:r>
            <a:endParaRPr lang="en-US" sz="1600">
              <a:ea typeface="Calibri"/>
              <a:cs typeface="Arial"/>
            </a:endParaRPr>
          </a:p>
          <a:p>
            <a:endParaRPr lang="en-US" sz="1600">
              <a:ea typeface="Calibri"/>
              <a:cs typeface="Arial"/>
            </a:endParaRPr>
          </a:p>
          <a:p>
            <a:pPr marL="285750" indent="-285750">
              <a:buFont typeface="Arial"/>
              <a:buChar char="•"/>
            </a:pPr>
            <a:r>
              <a:rPr lang="en-US" sz="1600" b="1">
                <a:ea typeface="Calibri"/>
                <a:cs typeface="Arial"/>
              </a:rPr>
              <a:t>EDI: </a:t>
            </a:r>
            <a:r>
              <a:rPr lang="en-US" sz="1600">
                <a:ea typeface="Calibri"/>
                <a:cs typeface="Arial"/>
              </a:rPr>
              <a:t>Collect sociodemographic variables, multiple inclusive formats (i.e., text messages, incentives, </a:t>
            </a:r>
            <a:r>
              <a:rPr lang="en-US" sz="1600" err="1">
                <a:ea typeface="Calibri"/>
                <a:cs typeface="Arial"/>
              </a:rPr>
              <a:t>etc</a:t>
            </a:r>
            <a:r>
              <a:rPr lang="en-US" sz="1600">
                <a:ea typeface="Calibri"/>
                <a:cs typeface="Arial"/>
              </a:rPr>
              <a:t>) </a:t>
            </a:r>
          </a:p>
        </p:txBody>
      </p:sp>
      <p:sp>
        <p:nvSpPr>
          <p:cNvPr id="1066" name="Left Bracket 1065">
            <a:extLst>
              <a:ext uri="{FF2B5EF4-FFF2-40B4-BE49-F238E27FC236}">
                <a16:creationId xmlns:a16="http://schemas.microsoft.com/office/drawing/2014/main" id="{04DD5141-CB8B-8016-F8E8-501235380998}"/>
              </a:ext>
            </a:extLst>
          </p:cNvPr>
          <p:cNvSpPr/>
          <p:nvPr/>
        </p:nvSpPr>
        <p:spPr>
          <a:xfrm>
            <a:off x="5010000" y="1260000"/>
            <a:ext cx="384000" cy="5076000"/>
          </a:xfrm>
          <a:prstGeom prst="leftBracket">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9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832094" y="5510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9" name="TextBox 9"/>
          <p:cNvSpPr txBox="1"/>
          <p:nvPr/>
        </p:nvSpPr>
        <p:spPr>
          <a:xfrm>
            <a:off x="650631" y="249058"/>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Proposed Data Collection  </a:t>
            </a:r>
          </a:p>
        </p:txBody>
      </p:sp>
      <p:pic>
        <p:nvPicPr>
          <p:cNvPr id="42" name="Picture 42" descr="A picture containing icon&#10;&#10;Description automatically generated">
            <a:extLst>
              <a:ext uri="{FF2B5EF4-FFF2-40B4-BE49-F238E27FC236}">
                <a16:creationId xmlns:a16="http://schemas.microsoft.com/office/drawing/2014/main" id="{9746BE48-6E95-7053-C495-C69CB1F0E3E1}"/>
              </a:ext>
            </a:extLst>
          </p:cNvPr>
          <p:cNvPicPr>
            <a:picLocks noChangeAspect="1"/>
          </p:cNvPicPr>
          <p:nvPr/>
        </p:nvPicPr>
        <p:blipFill>
          <a:blip r:embed="rId3"/>
          <a:stretch>
            <a:fillRect/>
          </a:stretch>
        </p:blipFill>
        <p:spPr>
          <a:xfrm>
            <a:off x="774448" y="1074516"/>
            <a:ext cx="1342294" cy="1126120"/>
          </a:xfrm>
          <a:prstGeom prst="rect">
            <a:avLst/>
          </a:prstGeom>
        </p:spPr>
      </p:pic>
      <p:pic>
        <p:nvPicPr>
          <p:cNvPr id="49" name="Picture 49" descr="A picture containing text, vector graphics&#10;&#10;Description automatically generated">
            <a:extLst>
              <a:ext uri="{FF2B5EF4-FFF2-40B4-BE49-F238E27FC236}">
                <a16:creationId xmlns:a16="http://schemas.microsoft.com/office/drawing/2014/main" id="{BC1670A2-D76F-6396-0063-AAF1C1F0FB0E}"/>
              </a:ext>
            </a:extLst>
          </p:cNvPr>
          <p:cNvPicPr>
            <a:picLocks noChangeAspect="1"/>
          </p:cNvPicPr>
          <p:nvPr/>
        </p:nvPicPr>
        <p:blipFill>
          <a:blip r:embed="rId4"/>
          <a:stretch>
            <a:fillRect/>
          </a:stretch>
        </p:blipFill>
        <p:spPr>
          <a:xfrm>
            <a:off x="832206" y="2242719"/>
            <a:ext cx="1348156" cy="1247141"/>
          </a:xfrm>
          <a:prstGeom prst="rect">
            <a:avLst/>
          </a:prstGeom>
        </p:spPr>
      </p:pic>
      <p:sp>
        <p:nvSpPr>
          <p:cNvPr id="991" name="TextBox 990">
            <a:extLst>
              <a:ext uri="{FF2B5EF4-FFF2-40B4-BE49-F238E27FC236}">
                <a16:creationId xmlns:a16="http://schemas.microsoft.com/office/drawing/2014/main" id="{265A6514-9D94-195A-7B5A-9C1070270A20}"/>
              </a:ext>
            </a:extLst>
          </p:cNvPr>
          <p:cNvSpPr txBox="1"/>
          <p:nvPr/>
        </p:nvSpPr>
        <p:spPr>
          <a:xfrm>
            <a:off x="2743199" y="1447799"/>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Document Review</a:t>
            </a:r>
            <a:r>
              <a:rPr lang="en-US" sz="1600">
                <a:cs typeface="Calibri"/>
              </a:rPr>
              <a:t> </a:t>
            </a:r>
            <a:endParaRPr lang="en-US" sz="1600">
              <a:ea typeface="Calibri"/>
              <a:cs typeface="Calibri"/>
            </a:endParaRPr>
          </a:p>
        </p:txBody>
      </p:sp>
      <p:sp>
        <p:nvSpPr>
          <p:cNvPr id="992" name="TextBox 991">
            <a:extLst>
              <a:ext uri="{FF2B5EF4-FFF2-40B4-BE49-F238E27FC236}">
                <a16:creationId xmlns:a16="http://schemas.microsoft.com/office/drawing/2014/main" id="{22C7524A-6484-C16C-D599-A44869997DBA}"/>
              </a:ext>
            </a:extLst>
          </p:cNvPr>
          <p:cNvSpPr txBox="1"/>
          <p:nvPr/>
        </p:nvSpPr>
        <p:spPr>
          <a:xfrm>
            <a:off x="2743198" y="2678721"/>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Surveys  </a:t>
            </a:r>
            <a:endParaRPr lang="en-US" sz="1600" b="1">
              <a:ea typeface="Calibri"/>
              <a:cs typeface="Calibri"/>
            </a:endParaRPr>
          </a:p>
        </p:txBody>
      </p:sp>
      <p:sp>
        <p:nvSpPr>
          <p:cNvPr id="1001" name="TextBox 1000">
            <a:extLst>
              <a:ext uri="{FF2B5EF4-FFF2-40B4-BE49-F238E27FC236}">
                <a16:creationId xmlns:a16="http://schemas.microsoft.com/office/drawing/2014/main" id="{40FA4388-C183-7EFA-C2B6-D8E1EB6BC621}"/>
              </a:ext>
            </a:extLst>
          </p:cNvPr>
          <p:cNvSpPr txBox="1"/>
          <p:nvPr/>
        </p:nvSpPr>
        <p:spPr>
          <a:xfrm>
            <a:off x="5392614" y="861508"/>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 </a:t>
            </a:r>
            <a:r>
              <a:rPr lang="en-US" sz="1600">
                <a:ea typeface="+mn-lt"/>
                <a:cs typeface="+mn-lt"/>
              </a:rPr>
              <a:t>Identify trends in applicants, program recipients, gaps in available data and direction for surveys </a:t>
            </a:r>
          </a:p>
          <a:p>
            <a:endParaRPr lang="en-US" sz="1600">
              <a:ea typeface="Calibri"/>
              <a:cs typeface="Arial"/>
            </a:endParaRPr>
          </a:p>
          <a:p>
            <a:pPr marL="285750" indent="-285750">
              <a:buFont typeface="Arial"/>
              <a:buChar char="•"/>
            </a:pPr>
            <a:r>
              <a:rPr lang="en-US" sz="1600" b="1">
                <a:ea typeface="Calibri"/>
                <a:cs typeface="Calibri"/>
              </a:rPr>
              <a:t>EDI: </a:t>
            </a:r>
            <a:r>
              <a:rPr lang="en-US" sz="1600">
                <a:ea typeface="+mn-lt"/>
                <a:cs typeface="+mn-lt"/>
              </a:rPr>
              <a:t>Apply an equity lens to applicant trends </a:t>
            </a:r>
          </a:p>
        </p:txBody>
      </p:sp>
      <p:sp>
        <p:nvSpPr>
          <p:cNvPr id="1014" name="TextBox 1013">
            <a:extLst>
              <a:ext uri="{FF2B5EF4-FFF2-40B4-BE49-F238E27FC236}">
                <a16:creationId xmlns:a16="http://schemas.microsoft.com/office/drawing/2014/main" id="{595EC304-1BB4-BC11-355D-396CE53AA554}"/>
              </a:ext>
            </a:extLst>
          </p:cNvPr>
          <p:cNvSpPr txBox="1"/>
          <p:nvPr/>
        </p:nvSpPr>
        <p:spPr>
          <a:xfrm>
            <a:off x="5392613" y="2294179"/>
            <a:ext cx="5445507" cy="1323439"/>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a:t>
            </a:r>
            <a:r>
              <a:rPr lang="en-US" sz="1600">
                <a:latin typeface="Calibri"/>
                <a:cs typeface="Arial"/>
              </a:rPr>
              <a:t> Feedback from applicants and understanding of post-retrofit measures </a:t>
            </a:r>
            <a:endParaRPr lang="en-US" sz="1600">
              <a:ea typeface="Calibri"/>
              <a:cs typeface="Arial"/>
            </a:endParaRPr>
          </a:p>
          <a:p>
            <a:endParaRPr lang="en-US" sz="1600">
              <a:ea typeface="Calibri"/>
              <a:cs typeface="Arial"/>
            </a:endParaRPr>
          </a:p>
          <a:p>
            <a:pPr marL="285750" indent="-285750">
              <a:buFont typeface="Arial"/>
              <a:buChar char="•"/>
            </a:pPr>
            <a:r>
              <a:rPr lang="en-US" sz="1600" b="1">
                <a:ea typeface="Calibri"/>
                <a:cs typeface="Arial"/>
              </a:rPr>
              <a:t>EDI: </a:t>
            </a:r>
            <a:r>
              <a:rPr lang="en-US" sz="1600">
                <a:ea typeface="Calibri"/>
                <a:cs typeface="Arial"/>
              </a:rPr>
              <a:t>Collect sociodemographic variables, multiple inclusive formats (i.e., text messages, incentives, </a:t>
            </a:r>
            <a:r>
              <a:rPr lang="en-US" sz="1600" err="1">
                <a:ea typeface="Calibri"/>
                <a:cs typeface="Arial"/>
              </a:rPr>
              <a:t>etc</a:t>
            </a:r>
            <a:r>
              <a:rPr lang="en-US" sz="1600">
                <a:ea typeface="Calibri"/>
                <a:cs typeface="Arial"/>
              </a:rPr>
              <a:t>) </a:t>
            </a:r>
          </a:p>
        </p:txBody>
      </p:sp>
      <p:sp>
        <p:nvSpPr>
          <p:cNvPr id="1066" name="Left Bracket 1065">
            <a:extLst>
              <a:ext uri="{FF2B5EF4-FFF2-40B4-BE49-F238E27FC236}">
                <a16:creationId xmlns:a16="http://schemas.microsoft.com/office/drawing/2014/main" id="{04DD5141-CB8B-8016-F8E8-501235380998}"/>
              </a:ext>
            </a:extLst>
          </p:cNvPr>
          <p:cNvSpPr/>
          <p:nvPr/>
        </p:nvSpPr>
        <p:spPr>
          <a:xfrm>
            <a:off x="5010000" y="1260000"/>
            <a:ext cx="384000" cy="5076000"/>
          </a:xfrm>
          <a:prstGeom prst="leftBracket">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906">
            <a:extLst>
              <a:ext uri="{FF2B5EF4-FFF2-40B4-BE49-F238E27FC236}">
                <a16:creationId xmlns:a16="http://schemas.microsoft.com/office/drawing/2014/main" id="{FDE263B5-E7BB-B991-FB3B-DF0A3DCBADFB}"/>
              </a:ext>
            </a:extLst>
          </p:cNvPr>
          <p:cNvPicPr>
            <a:picLocks noChangeAspect="1"/>
          </p:cNvPicPr>
          <p:nvPr/>
        </p:nvPicPr>
        <p:blipFill>
          <a:blip r:embed="rId5"/>
          <a:stretch>
            <a:fillRect/>
          </a:stretch>
        </p:blipFill>
        <p:spPr>
          <a:xfrm>
            <a:off x="773856" y="3798972"/>
            <a:ext cx="1512277" cy="1125048"/>
          </a:xfrm>
          <a:prstGeom prst="rect">
            <a:avLst/>
          </a:prstGeom>
        </p:spPr>
      </p:pic>
      <p:sp>
        <p:nvSpPr>
          <p:cNvPr id="7" name="TextBox 6">
            <a:extLst>
              <a:ext uri="{FF2B5EF4-FFF2-40B4-BE49-F238E27FC236}">
                <a16:creationId xmlns:a16="http://schemas.microsoft.com/office/drawing/2014/main" id="{F02E0456-4C88-D054-8D00-E2CE04833CEB}"/>
              </a:ext>
            </a:extLst>
          </p:cNvPr>
          <p:cNvSpPr txBox="1"/>
          <p:nvPr/>
        </p:nvSpPr>
        <p:spPr>
          <a:xfrm>
            <a:off x="2743199" y="4081614"/>
            <a:ext cx="2028092" cy="369332"/>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Focus Groups</a:t>
            </a:r>
            <a:r>
              <a:rPr lang="en-US" b="1">
                <a:ea typeface="Calibri"/>
                <a:cs typeface="Calibri"/>
              </a:rPr>
              <a:t> </a:t>
            </a:r>
            <a:endParaRPr lang="en-US" b="1">
              <a:cs typeface="Calibri"/>
            </a:endParaRPr>
          </a:p>
        </p:txBody>
      </p:sp>
      <p:sp>
        <p:nvSpPr>
          <p:cNvPr id="10" name="TextBox 9">
            <a:extLst>
              <a:ext uri="{FF2B5EF4-FFF2-40B4-BE49-F238E27FC236}">
                <a16:creationId xmlns:a16="http://schemas.microsoft.com/office/drawing/2014/main" id="{95FEA7F7-BA92-B036-1EF6-52FA83FDA5C8}"/>
              </a:ext>
            </a:extLst>
          </p:cNvPr>
          <p:cNvSpPr txBox="1"/>
          <p:nvPr/>
        </p:nvSpPr>
        <p:spPr>
          <a:xfrm>
            <a:off x="5392612" y="3993922"/>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b="1">
                <a:latin typeface="Calibri"/>
                <a:ea typeface="Calibri"/>
                <a:cs typeface="Arial"/>
              </a:rPr>
              <a:t>Purpose:</a:t>
            </a:r>
            <a:r>
              <a:rPr lang="en-US" sz="1600">
                <a:latin typeface="Calibri"/>
                <a:ea typeface="Calibri"/>
                <a:cs typeface="Arial"/>
              </a:rPr>
              <a:t> Identify diverse experiences, barriers to participation and mitigation </a:t>
            </a:r>
          </a:p>
          <a:p>
            <a:endParaRPr lang="en-US" sz="1600">
              <a:latin typeface="Calibri"/>
              <a:ea typeface="Calibri"/>
              <a:cs typeface="Arial"/>
            </a:endParaRPr>
          </a:p>
          <a:p>
            <a:pPr marL="285750" indent="-285750">
              <a:buFont typeface="Arial,Sans-Serif"/>
              <a:buChar char="•"/>
            </a:pPr>
            <a:r>
              <a:rPr lang="en-US" sz="1600" b="1">
                <a:latin typeface="Calibri"/>
                <a:ea typeface="Calibri"/>
                <a:cs typeface="Arial"/>
              </a:rPr>
              <a:t>EDI: </a:t>
            </a:r>
            <a:r>
              <a:rPr lang="en-US" sz="1600">
                <a:latin typeface="Calibri"/>
                <a:ea typeface="Calibri"/>
                <a:cs typeface="Arial"/>
              </a:rPr>
              <a:t>Incorporate underrepresented groups </a:t>
            </a:r>
          </a:p>
        </p:txBody>
      </p:sp>
    </p:spTree>
    <p:extLst>
      <p:ext uri="{BB962C8B-B14F-4D97-AF65-F5344CB8AC3E}">
        <p14:creationId xmlns:p14="http://schemas.microsoft.com/office/powerpoint/2010/main" val="344540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1316849" y="4679037"/>
            <a:ext cx="2253115" cy="312714"/>
          </a:xfrm>
          <a:prstGeom prst="rect">
            <a:avLst/>
          </a:prstGeom>
        </p:spPr>
        <p:txBody>
          <a:bodyPr wrap="square" lIns="0" tIns="0" rIns="0" bIns="0" rtlCol="0" anchor="t">
            <a:spAutoFit/>
          </a:bodyPr>
          <a:lstStyle/>
          <a:p>
            <a:pPr algn="ctr">
              <a:lnSpc>
                <a:spcPts val="2580"/>
              </a:lnSpc>
              <a:spcBef>
                <a:spcPct val="0"/>
              </a:spcBef>
            </a:pPr>
            <a:r>
              <a:rPr lang="en-US" sz="1843" b="1">
                <a:solidFill>
                  <a:srgbClr val="000000"/>
                </a:solidFill>
                <a:latin typeface="Fira Sans Light"/>
              </a:rPr>
              <a:t>Mercedes Sobers</a:t>
            </a:r>
          </a:p>
        </p:txBody>
      </p:sp>
      <p:sp>
        <p:nvSpPr>
          <p:cNvPr id="25" name="TextBox 25"/>
          <p:cNvSpPr txBox="1"/>
          <p:nvPr/>
        </p:nvSpPr>
        <p:spPr>
          <a:xfrm>
            <a:off x="1621447" y="5016413"/>
            <a:ext cx="1643919" cy="288990"/>
          </a:xfrm>
          <a:prstGeom prst="rect">
            <a:avLst/>
          </a:prstGeom>
        </p:spPr>
        <p:txBody>
          <a:bodyPr lIns="0" tIns="0" rIns="0" bIns="0" rtlCol="0" anchor="t">
            <a:spAutoFit/>
          </a:bodyPr>
          <a:lstStyle/>
          <a:p>
            <a:pPr algn="ctr">
              <a:lnSpc>
                <a:spcPts val="2396"/>
              </a:lnSpc>
              <a:spcBef>
                <a:spcPct val="0"/>
              </a:spcBef>
            </a:pPr>
            <a:r>
              <a:rPr lang="en-US" sz="1711">
                <a:solidFill>
                  <a:srgbClr val="000000"/>
                </a:solidFill>
                <a:latin typeface="Fira Sans Light"/>
              </a:rPr>
              <a:t>she/her</a:t>
            </a:r>
          </a:p>
        </p:txBody>
      </p:sp>
      <p:sp>
        <p:nvSpPr>
          <p:cNvPr id="26" name="TextBox 26"/>
          <p:cNvSpPr txBox="1"/>
          <p:nvPr/>
        </p:nvSpPr>
        <p:spPr>
          <a:xfrm>
            <a:off x="4068316" y="5016413"/>
            <a:ext cx="1643919" cy="288605"/>
          </a:xfrm>
          <a:prstGeom prst="rect">
            <a:avLst/>
          </a:prstGeom>
        </p:spPr>
        <p:txBody>
          <a:bodyPr wrap="square" lIns="0" tIns="0" rIns="0" bIns="0" rtlCol="0" anchor="t">
            <a:spAutoFit/>
          </a:bodyPr>
          <a:lstStyle/>
          <a:p>
            <a:pPr algn="ctr">
              <a:lnSpc>
                <a:spcPts val="2396"/>
              </a:lnSpc>
              <a:spcBef>
                <a:spcPct val="0"/>
              </a:spcBef>
            </a:pPr>
            <a:r>
              <a:rPr lang="en-US" sz="1700">
                <a:solidFill>
                  <a:srgbClr val="000000"/>
                </a:solidFill>
                <a:latin typeface="Fira Sans Light"/>
              </a:rPr>
              <a:t>she/her</a:t>
            </a:r>
            <a:endParaRPr lang="en-US" sz="1711">
              <a:solidFill>
                <a:srgbClr val="000000"/>
              </a:solidFill>
              <a:latin typeface="Fira Sans Light"/>
            </a:endParaRPr>
          </a:p>
        </p:txBody>
      </p:sp>
      <p:sp>
        <p:nvSpPr>
          <p:cNvPr id="27" name="TextBox 27"/>
          <p:cNvSpPr txBox="1"/>
          <p:nvPr/>
        </p:nvSpPr>
        <p:spPr>
          <a:xfrm>
            <a:off x="6515185" y="5016413"/>
            <a:ext cx="1643919" cy="288605"/>
          </a:xfrm>
          <a:prstGeom prst="rect">
            <a:avLst/>
          </a:prstGeom>
        </p:spPr>
        <p:txBody>
          <a:bodyPr wrap="square" lIns="0" tIns="0" rIns="0" bIns="0" rtlCol="0" anchor="t">
            <a:spAutoFit/>
          </a:bodyPr>
          <a:lstStyle/>
          <a:p>
            <a:pPr algn="ctr">
              <a:lnSpc>
                <a:spcPts val="2396"/>
              </a:lnSpc>
              <a:spcBef>
                <a:spcPct val="0"/>
              </a:spcBef>
            </a:pPr>
            <a:r>
              <a:rPr lang="en-US" sz="1700">
                <a:solidFill>
                  <a:srgbClr val="000000"/>
                </a:solidFill>
                <a:latin typeface="Fira Sans Light"/>
              </a:rPr>
              <a:t>she/her</a:t>
            </a:r>
            <a:endParaRPr lang="en-US" sz="1711">
              <a:solidFill>
                <a:srgbClr val="000000"/>
              </a:solidFill>
              <a:latin typeface="Fira Sans Light"/>
            </a:endParaRPr>
          </a:p>
        </p:txBody>
      </p:sp>
      <p:sp>
        <p:nvSpPr>
          <p:cNvPr id="29" name="TextBox 29"/>
          <p:cNvSpPr txBox="1"/>
          <p:nvPr/>
        </p:nvSpPr>
        <p:spPr>
          <a:xfrm>
            <a:off x="3883154" y="4679037"/>
            <a:ext cx="2014245" cy="312330"/>
          </a:xfrm>
          <a:prstGeom prst="rect">
            <a:avLst/>
          </a:prstGeom>
        </p:spPr>
        <p:txBody>
          <a:bodyPr wrap="square" lIns="0" tIns="0" rIns="0" bIns="0" rtlCol="0" anchor="t">
            <a:spAutoFit/>
          </a:bodyPr>
          <a:lstStyle/>
          <a:p>
            <a:pPr algn="ctr">
              <a:lnSpc>
                <a:spcPts val="2580"/>
              </a:lnSpc>
              <a:spcBef>
                <a:spcPct val="0"/>
              </a:spcBef>
            </a:pPr>
            <a:r>
              <a:rPr lang="en-US" sz="1833" b="1">
                <a:solidFill>
                  <a:srgbClr val="000000"/>
                </a:solidFill>
                <a:latin typeface="Fira Sans Light"/>
              </a:rPr>
              <a:t>Rhonda Boateng</a:t>
            </a:r>
            <a:endParaRPr lang="en-US" sz="1843" b="1">
              <a:solidFill>
                <a:srgbClr val="000000"/>
              </a:solidFill>
              <a:latin typeface="Fira Sans Light"/>
            </a:endParaRPr>
          </a:p>
        </p:txBody>
      </p:sp>
      <p:sp>
        <p:nvSpPr>
          <p:cNvPr id="30" name="TextBox 30"/>
          <p:cNvSpPr txBox="1"/>
          <p:nvPr/>
        </p:nvSpPr>
        <p:spPr>
          <a:xfrm>
            <a:off x="6155026" y="4695109"/>
            <a:ext cx="2364238" cy="312330"/>
          </a:xfrm>
          <a:prstGeom prst="rect">
            <a:avLst/>
          </a:prstGeom>
        </p:spPr>
        <p:txBody>
          <a:bodyPr wrap="square" lIns="0" tIns="0" rIns="0" bIns="0" rtlCol="0" anchor="t">
            <a:spAutoFit/>
          </a:bodyPr>
          <a:lstStyle/>
          <a:p>
            <a:pPr algn="ctr">
              <a:lnSpc>
                <a:spcPts val="2580"/>
              </a:lnSpc>
              <a:spcBef>
                <a:spcPct val="0"/>
              </a:spcBef>
            </a:pPr>
            <a:r>
              <a:rPr lang="en-US" b="1">
                <a:solidFill>
                  <a:srgbClr val="000000"/>
                </a:solidFill>
                <a:latin typeface="Fira Sans Light"/>
              </a:rPr>
              <a:t>Ashvene Sureshkumar</a:t>
            </a:r>
          </a:p>
        </p:txBody>
      </p:sp>
      <p:sp>
        <p:nvSpPr>
          <p:cNvPr id="31" name="TextBox 31"/>
          <p:cNvSpPr txBox="1"/>
          <p:nvPr/>
        </p:nvSpPr>
        <p:spPr>
          <a:xfrm>
            <a:off x="8392760" y="4699565"/>
            <a:ext cx="2711669" cy="312330"/>
          </a:xfrm>
          <a:prstGeom prst="rect">
            <a:avLst/>
          </a:prstGeom>
        </p:spPr>
        <p:txBody>
          <a:bodyPr wrap="square" lIns="0" tIns="0" rIns="0" bIns="0" rtlCol="0" anchor="t">
            <a:spAutoFit/>
          </a:bodyPr>
          <a:lstStyle/>
          <a:p>
            <a:pPr algn="ctr">
              <a:lnSpc>
                <a:spcPts val="2580"/>
              </a:lnSpc>
              <a:spcBef>
                <a:spcPct val="0"/>
              </a:spcBef>
            </a:pPr>
            <a:r>
              <a:rPr lang="en-US" b="1">
                <a:solidFill>
                  <a:srgbClr val="000000"/>
                </a:solidFill>
                <a:latin typeface="Fira Sans Light"/>
              </a:rPr>
              <a:t>Vjura Senthilnathan</a:t>
            </a:r>
          </a:p>
        </p:txBody>
      </p:sp>
      <p:sp>
        <p:nvSpPr>
          <p:cNvPr id="22" name="TextBox 57">
            <a:extLst>
              <a:ext uri="{FF2B5EF4-FFF2-40B4-BE49-F238E27FC236}">
                <a16:creationId xmlns:a16="http://schemas.microsoft.com/office/drawing/2014/main" id="{16245C35-EF9D-42B1-51FF-EF9E838A73B5}"/>
              </a:ext>
            </a:extLst>
          </p:cNvPr>
          <p:cNvSpPr txBox="1"/>
          <p:nvPr/>
        </p:nvSpPr>
        <p:spPr>
          <a:xfrm>
            <a:off x="685800" y="641350"/>
            <a:ext cx="7178852" cy="827919"/>
          </a:xfrm>
          <a:prstGeom prst="rect">
            <a:avLst/>
          </a:prstGeom>
        </p:spPr>
        <p:txBody>
          <a:bodyPr wrap="square" lIns="0" tIns="0" rIns="0" bIns="0" rtlCol="0" anchor="t">
            <a:spAutoFit/>
          </a:bodyPr>
          <a:lstStyle/>
          <a:p>
            <a:pPr>
              <a:lnSpc>
                <a:spcPct val="150000"/>
              </a:lnSpc>
            </a:pPr>
            <a:r>
              <a:rPr lang="en-US" sz="4000">
                <a:solidFill>
                  <a:srgbClr val="000000"/>
                </a:solidFill>
                <a:latin typeface="Fira Sans Bold"/>
              </a:rPr>
              <a:t>Our Team</a:t>
            </a:r>
            <a:endParaRPr lang="en-US" sz="4000"/>
          </a:p>
        </p:txBody>
      </p:sp>
      <p:grpSp>
        <p:nvGrpSpPr>
          <p:cNvPr id="23" name="Group 2">
            <a:extLst>
              <a:ext uri="{FF2B5EF4-FFF2-40B4-BE49-F238E27FC236}">
                <a16:creationId xmlns:a16="http://schemas.microsoft.com/office/drawing/2014/main" id="{0EC298BD-B40B-6900-6382-2EA3EC7E6183}"/>
              </a:ext>
            </a:extLst>
          </p:cNvPr>
          <p:cNvGrpSpPr/>
          <p:nvPr/>
        </p:nvGrpSpPr>
        <p:grpSpPr>
          <a:xfrm rot="-10800000">
            <a:off x="1174029" y="1754769"/>
            <a:ext cx="2709124" cy="1789000"/>
            <a:chOff x="0" y="-38100"/>
            <a:chExt cx="980827" cy="647700"/>
          </a:xfrm>
        </p:grpSpPr>
        <p:sp>
          <p:nvSpPr>
            <p:cNvPr id="33" name="Freeform 3">
              <a:extLst>
                <a:ext uri="{FF2B5EF4-FFF2-40B4-BE49-F238E27FC236}">
                  <a16:creationId xmlns:a16="http://schemas.microsoft.com/office/drawing/2014/main" id="{91E5F8C4-EF6C-9A82-DB97-ACC205BFE3EC}"/>
                </a:ext>
              </a:extLst>
            </p:cNvPr>
            <p:cNvSpPr/>
            <p:nvPr/>
          </p:nvSpPr>
          <p:spPr>
            <a:xfrm>
              <a:off x="0" y="0"/>
              <a:ext cx="980827" cy="388348"/>
            </a:xfrm>
            <a:custGeom>
              <a:avLst/>
              <a:gdLst/>
              <a:ahLst/>
              <a:cxnLst/>
              <a:rect l="l" t="t" r="r" b="b"/>
              <a:pathLst>
                <a:path w="980827" h="388348">
                  <a:moveTo>
                    <a:pt x="203200" y="388348"/>
                  </a:moveTo>
                  <a:lnTo>
                    <a:pt x="777627" y="388348"/>
                  </a:lnTo>
                  <a:lnTo>
                    <a:pt x="980827" y="0"/>
                  </a:lnTo>
                  <a:lnTo>
                    <a:pt x="0" y="0"/>
                  </a:lnTo>
                  <a:lnTo>
                    <a:pt x="203200" y="388348"/>
                  </a:lnTo>
                  <a:close/>
                </a:path>
              </a:pathLst>
            </a:custGeom>
            <a:solidFill>
              <a:srgbClr val="00B050"/>
            </a:solidFill>
          </p:spPr>
        </p:sp>
        <p:sp>
          <p:nvSpPr>
            <p:cNvPr id="34" name="TextBox 4">
              <a:extLst>
                <a:ext uri="{FF2B5EF4-FFF2-40B4-BE49-F238E27FC236}">
                  <a16:creationId xmlns:a16="http://schemas.microsoft.com/office/drawing/2014/main" id="{C4EF5F9B-6072-85F1-9A5B-8B5FB8D44B07}"/>
                </a:ext>
              </a:extLst>
            </p:cNvPr>
            <p:cNvSpPr txBox="1"/>
            <p:nvPr/>
          </p:nvSpPr>
          <p:spPr>
            <a:xfrm>
              <a:off x="127000" y="-38100"/>
              <a:ext cx="558800" cy="647700"/>
            </a:xfrm>
            <a:prstGeom prst="rect">
              <a:avLst/>
            </a:prstGeom>
          </p:spPr>
          <p:txBody>
            <a:bodyPr lIns="33867" tIns="33867" rIns="33867" bIns="33867" rtlCol="0" anchor="ctr"/>
            <a:lstStyle/>
            <a:p>
              <a:pPr algn="ctr">
                <a:lnSpc>
                  <a:spcPts val="1773"/>
                </a:lnSpc>
              </a:pPr>
              <a:endParaRPr sz="1200"/>
            </a:p>
          </p:txBody>
        </p:sp>
      </p:grpSp>
      <p:grpSp>
        <p:nvGrpSpPr>
          <p:cNvPr id="35" name="Group 5">
            <a:extLst>
              <a:ext uri="{FF2B5EF4-FFF2-40B4-BE49-F238E27FC236}">
                <a16:creationId xmlns:a16="http://schemas.microsoft.com/office/drawing/2014/main" id="{FB9FD9D6-47B6-BF82-CCDC-E2900BF6AF33}"/>
              </a:ext>
            </a:extLst>
          </p:cNvPr>
          <p:cNvGrpSpPr/>
          <p:nvPr/>
        </p:nvGrpSpPr>
        <p:grpSpPr>
          <a:xfrm rot="-10800000">
            <a:off x="5897399" y="1754769"/>
            <a:ext cx="2709124" cy="1789000"/>
            <a:chOff x="0" y="-38100"/>
            <a:chExt cx="980827" cy="647700"/>
          </a:xfrm>
        </p:grpSpPr>
        <p:sp>
          <p:nvSpPr>
            <p:cNvPr id="36" name="Freeform 6">
              <a:extLst>
                <a:ext uri="{FF2B5EF4-FFF2-40B4-BE49-F238E27FC236}">
                  <a16:creationId xmlns:a16="http://schemas.microsoft.com/office/drawing/2014/main" id="{565BDE68-E490-DA21-6DF8-0C0F6824B436}"/>
                </a:ext>
              </a:extLst>
            </p:cNvPr>
            <p:cNvSpPr/>
            <p:nvPr/>
          </p:nvSpPr>
          <p:spPr>
            <a:xfrm>
              <a:off x="0" y="0"/>
              <a:ext cx="980827" cy="388348"/>
            </a:xfrm>
            <a:custGeom>
              <a:avLst/>
              <a:gdLst/>
              <a:ahLst/>
              <a:cxnLst/>
              <a:rect l="l" t="t" r="r" b="b"/>
              <a:pathLst>
                <a:path w="980827" h="388348">
                  <a:moveTo>
                    <a:pt x="203200" y="388348"/>
                  </a:moveTo>
                  <a:lnTo>
                    <a:pt x="777627" y="388348"/>
                  </a:lnTo>
                  <a:lnTo>
                    <a:pt x="980827" y="0"/>
                  </a:lnTo>
                  <a:lnTo>
                    <a:pt x="0" y="0"/>
                  </a:lnTo>
                  <a:lnTo>
                    <a:pt x="203200" y="388348"/>
                  </a:lnTo>
                  <a:close/>
                </a:path>
              </a:pathLst>
            </a:custGeom>
            <a:solidFill>
              <a:srgbClr val="00B050"/>
            </a:solidFill>
          </p:spPr>
        </p:sp>
        <p:sp>
          <p:nvSpPr>
            <p:cNvPr id="37" name="TextBox 7">
              <a:extLst>
                <a:ext uri="{FF2B5EF4-FFF2-40B4-BE49-F238E27FC236}">
                  <a16:creationId xmlns:a16="http://schemas.microsoft.com/office/drawing/2014/main" id="{5182E77F-3FCC-A2F9-D204-605AD404E805}"/>
                </a:ext>
              </a:extLst>
            </p:cNvPr>
            <p:cNvSpPr txBox="1"/>
            <p:nvPr/>
          </p:nvSpPr>
          <p:spPr>
            <a:xfrm>
              <a:off x="127000" y="-38100"/>
              <a:ext cx="558800" cy="647700"/>
            </a:xfrm>
            <a:prstGeom prst="rect">
              <a:avLst/>
            </a:prstGeom>
          </p:spPr>
          <p:txBody>
            <a:bodyPr lIns="33867" tIns="33867" rIns="33867" bIns="33867" rtlCol="0" anchor="ctr"/>
            <a:lstStyle/>
            <a:p>
              <a:pPr algn="ctr">
                <a:lnSpc>
                  <a:spcPts val="1773"/>
                </a:lnSpc>
              </a:pPr>
              <a:endParaRPr sz="1200"/>
            </a:p>
          </p:txBody>
        </p:sp>
      </p:grpSp>
      <p:grpSp>
        <p:nvGrpSpPr>
          <p:cNvPr id="38" name="Group 8">
            <a:extLst>
              <a:ext uri="{FF2B5EF4-FFF2-40B4-BE49-F238E27FC236}">
                <a16:creationId xmlns:a16="http://schemas.microsoft.com/office/drawing/2014/main" id="{437A6F37-A657-FAD7-69AF-2C30B884C8C2}"/>
              </a:ext>
            </a:extLst>
          </p:cNvPr>
          <p:cNvGrpSpPr/>
          <p:nvPr/>
        </p:nvGrpSpPr>
        <p:grpSpPr>
          <a:xfrm>
            <a:off x="3535714" y="3373290"/>
            <a:ext cx="2709124" cy="1789001"/>
            <a:chOff x="0" y="-38100"/>
            <a:chExt cx="980827" cy="647700"/>
          </a:xfrm>
        </p:grpSpPr>
        <p:sp>
          <p:nvSpPr>
            <p:cNvPr id="39" name="Freeform 9">
              <a:extLst>
                <a:ext uri="{FF2B5EF4-FFF2-40B4-BE49-F238E27FC236}">
                  <a16:creationId xmlns:a16="http://schemas.microsoft.com/office/drawing/2014/main" id="{C7F875F9-A923-9C5F-FF0D-9B89EED9606A}"/>
                </a:ext>
              </a:extLst>
            </p:cNvPr>
            <p:cNvSpPr/>
            <p:nvPr/>
          </p:nvSpPr>
          <p:spPr>
            <a:xfrm>
              <a:off x="0" y="0"/>
              <a:ext cx="980827" cy="389813"/>
            </a:xfrm>
            <a:custGeom>
              <a:avLst/>
              <a:gdLst/>
              <a:ahLst/>
              <a:cxnLst/>
              <a:rect l="l" t="t" r="r" b="b"/>
              <a:pathLst>
                <a:path w="980827" h="389813">
                  <a:moveTo>
                    <a:pt x="203200" y="389813"/>
                  </a:moveTo>
                  <a:lnTo>
                    <a:pt x="777627" y="389813"/>
                  </a:lnTo>
                  <a:lnTo>
                    <a:pt x="980827" y="0"/>
                  </a:lnTo>
                  <a:lnTo>
                    <a:pt x="0" y="0"/>
                  </a:lnTo>
                  <a:lnTo>
                    <a:pt x="203200" y="389813"/>
                  </a:lnTo>
                  <a:close/>
                </a:path>
              </a:pathLst>
            </a:custGeom>
            <a:solidFill>
              <a:srgbClr val="07B050"/>
            </a:solidFill>
          </p:spPr>
          <p:txBody>
            <a:bodyPr/>
            <a:lstStyle/>
            <a:p>
              <a:endParaRPr lang="en-US" sz="1200"/>
            </a:p>
          </p:txBody>
        </p:sp>
        <p:sp>
          <p:nvSpPr>
            <p:cNvPr id="40" name="TextBox 10">
              <a:extLst>
                <a:ext uri="{FF2B5EF4-FFF2-40B4-BE49-F238E27FC236}">
                  <a16:creationId xmlns:a16="http://schemas.microsoft.com/office/drawing/2014/main" id="{902D291B-53AB-88A1-B56F-9DB1996445D9}"/>
                </a:ext>
              </a:extLst>
            </p:cNvPr>
            <p:cNvSpPr txBox="1"/>
            <p:nvPr/>
          </p:nvSpPr>
          <p:spPr>
            <a:xfrm>
              <a:off x="127000" y="-38100"/>
              <a:ext cx="558800" cy="647700"/>
            </a:xfrm>
            <a:prstGeom prst="rect">
              <a:avLst/>
            </a:prstGeom>
          </p:spPr>
          <p:txBody>
            <a:bodyPr lIns="33867" tIns="33867" rIns="33867" bIns="33867" rtlCol="0" anchor="ctr"/>
            <a:lstStyle/>
            <a:p>
              <a:pPr algn="ctr">
                <a:lnSpc>
                  <a:spcPts val="1773"/>
                </a:lnSpc>
              </a:pPr>
              <a:endParaRPr sz="1200"/>
            </a:p>
          </p:txBody>
        </p:sp>
      </p:grpSp>
      <p:grpSp>
        <p:nvGrpSpPr>
          <p:cNvPr id="41" name="Group 11">
            <a:extLst>
              <a:ext uri="{FF2B5EF4-FFF2-40B4-BE49-F238E27FC236}">
                <a16:creationId xmlns:a16="http://schemas.microsoft.com/office/drawing/2014/main" id="{89B7D169-570C-FFCB-B508-D540E1C88D48}"/>
              </a:ext>
            </a:extLst>
          </p:cNvPr>
          <p:cNvGrpSpPr/>
          <p:nvPr/>
        </p:nvGrpSpPr>
        <p:grpSpPr>
          <a:xfrm>
            <a:off x="8259084" y="3373290"/>
            <a:ext cx="2709124" cy="1789001"/>
            <a:chOff x="0" y="-38100"/>
            <a:chExt cx="980827" cy="647700"/>
          </a:xfrm>
        </p:grpSpPr>
        <p:sp>
          <p:nvSpPr>
            <p:cNvPr id="42" name="Freeform 12">
              <a:extLst>
                <a:ext uri="{FF2B5EF4-FFF2-40B4-BE49-F238E27FC236}">
                  <a16:creationId xmlns:a16="http://schemas.microsoft.com/office/drawing/2014/main" id="{238D4070-31B1-3B58-11A8-E8329CD425D8}"/>
                </a:ext>
              </a:extLst>
            </p:cNvPr>
            <p:cNvSpPr/>
            <p:nvPr/>
          </p:nvSpPr>
          <p:spPr>
            <a:xfrm>
              <a:off x="0" y="0"/>
              <a:ext cx="980827" cy="389813"/>
            </a:xfrm>
            <a:custGeom>
              <a:avLst/>
              <a:gdLst/>
              <a:ahLst/>
              <a:cxnLst/>
              <a:rect l="l" t="t" r="r" b="b"/>
              <a:pathLst>
                <a:path w="980827" h="389813">
                  <a:moveTo>
                    <a:pt x="203200" y="389813"/>
                  </a:moveTo>
                  <a:lnTo>
                    <a:pt x="777627" y="389813"/>
                  </a:lnTo>
                  <a:lnTo>
                    <a:pt x="980827" y="0"/>
                  </a:lnTo>
                  <a:lnTo>
                    <a:pt x="0" y="0"/>
                  </a:lnTo>
                  <a:lnTo>
                    <a:pt x="203200" y="389813"/>
                  </a:lnTo>
                  <a:close/>
                </a:path>
              </a:pathLst>
            </a:custGeom>
            <a:solidFill>
              <a:srgbClr val="07B050"/>
            </a:solidFill>
          </p:spPr>
          <p:txBody>
            <a:bodyPr/>
            <a:lstStyle/>
            <a:p>
              <a:endParaRPr lang="en-US" sz="1200"/>
            </a:p>
          </p:txBody>
        </p:sp>
        <p:sp>
          <p:nvSpPr>
            <p:cNvPr id="43" name="TextBox 13">
              <a:extLst>
                <a:ext uri="{FF2B5EF4-FFF2-40B4-BE49-F238E27FC236}">
                  <a16:creationId xmlns:a16="http://schemas.microsoft.com/office/drawing/2014/main" id="{1F06CE25-EB39-E20A-877D-A9C29A40FEE5}"/>
                </a:ext>
              </a:extLst>
            </p:cNvPr>
            <p:cNvSpPr txBox="1"/>
            <p:nvPr/>
          </p:nvSpPr>
          <p:spPr>
            <a:xfrm>
              <a:off x="127000" y="-38100"/>
              <a:ext cx="558800" cy="647700"/>
            </a:xfrm>
            <a:prstGeom prst="rect">
              <a:avLst/>
            </a:prstGeom>
          </p:spPr>
          <p:txBody>
            <a:bodyPr lIns="33867" tIns="33867" rIns="33867" bIns="33867" rtlCol="0" anchor="ctr"/>
            <a:lstStyle/>
            <a:p>
              <a:pPr algn="ctr">
                <a:lnSpc>
                  <a:spcPts val="1773"/>
                </a:lnSpc>
              </a:pPr>
              <a:endParaRPr sz="1200"/>
            </a:p>
          </p:txBody>
        </p:sp>
      </p:grpSp>
      <p:grpSp>
        <p:nvGrpSpPr>
          <p:cNvPr id="44" name="Group 14">
            <a:extLst>
              <a:ext uri="{FF2B5EF4-FFF2-40B4-BE49-F238E27FC236}">
                <a16:creationId xmlns:a16="http://schemas.microsoft.com/office/drawing/2014/main" id="{34D38545-9D58-F6A0-C6DF-AAF52C90EB8B}"/>
              </a:ext>
            </a:extLst>
          </p:cNvPr>
          <p:cNvGrpSpPr>
            <a:grpSpLocks noChangeAspect="1"/>
          </p:cNvGrpSpPr>
          <p:nvPr/>
        </p:nvGrpSpPr>
        <p:grpSpPr>
          <a:xfrm>
            <a:off x="3883154" y="2591811"/>
            <a:ext cx="2014245" cy="1744246"/>
            <a:chOff x="0" y="0"/>
            <a:chExt cx="4282440" cy="3708400"/>
          </a:xfrm>
        </p:grpSpPr>
        <p:sp>
          <p:nvSpPr>
            <p:cNvPr id="45" name="Freeform 15">
              <a:extLst>
                <a:ext uri="{FF2B5EF4-FFF2-40B4-BE49-F238E27FC236}">
                  <a16:creationId xmlns:a16="http://schemas.microsoft.com/office/drawing/2014/main" id="{71463C83-F314-B009-27C1-A6B0E27AF335}"/>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7739" b="-7739"/>
              </a:stretch>
            </a:blipFill>
          </p:spPr>
        </p:sp>
      </p:grpSp>
      <p:grpSp>
        <p:nvGrpSpPr>
          <p:cNvPr id="46" name="Group 16">
            <a:extLst>
              <a:ext uri="{FF2B5EF4-FFF2-40B4-BE49-F238E27FC236}">
                <a16:creationId xmlns:a16="http://schemas.microsoft.com/office/drawing/2014/main" id="{FBD3CBB4-76E5-73F7-64A0-6B36A368F038}"/>
              </a:ext>
            </a:extLst>
          </p:cNvPr>
          <p:cNvGrpSpPr>
            <a:grpSpLocks noChangeAspect="1"/>
          </p:cNvGrpSpPr>
          <p:nvPr/>
        </p:nvGrpSpPr>
        <p:grpSpPr>
          <a:xfrm>
            <a:off x="1521469" y="2591811"/>
            <a:ext cx="2014245" cy="1744246"/>
            <a:chOff x="0" y="0"/>
            <a:chExt cx="4282440" cy="3708400"/>
          </a:xfrm>
        </p:grpSpPr>
        <p:sp>
          <p:nvSpPr>
            <p:cNvPr id="47" name="Freeform 17">
              <a:extLst>
                <a:ext uri="{FF2B5EF4-FFF2-40B4-BE49-F238E27FC236}">
                  <a16:creationId xmlns:a16="http://schemas.microsoft.com/office/drawing/2014/main" id="{CA118649-2233-CE98-652D-6C2F924D9455}"/>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t="-12112" b="-61106"/>
              </a:stretch>
            </a:blipFill>
          </p:spPr>
        </p:sp>
      </p:grpSp>
      <p:grpSp>
        <p:nvGrpSpPr>
          <p:cNvPr id="48" name="Group 18">
            <a:extLst>
              <a:ext uri="{FF2B5EF4-FFF2-40B4-BE49-F238E27FC236}">
                <a16:creationId xmlns:a16="http://schemas.microsoft.com/office/drawing/2014/main" id="{9203FAB2-D599-F427-5F10-637C1B06C21D}"/>
              </a:ext>
            </a:extLst>
          </p:cNvPr>
          <p:cNvGrpSpPr>
            <a:grpSpLocks noChangeAspect="1"/>
          </p:cNvGrpSpPr>
          <p:nvPr/>
        </p:nvGrpSpPr>
        <p:grpSpPr>
          <a:xfrm>
            <a:off x="6244839" y="2585461"/>
            <a:ext cx="2014245" cy="1744246"/>
            <a:chOff x="0" y="0"/>
            <a:chExt cx="4282440" cy="3708400"/>
          </a:xfrm>
        </p:grpSpPr>
        <p:sp>
          <p:nvSpPr>
            <p:cNvPr id="49" name="Freeform 19">
              <a:extLst>
                <a:ext uri="{FF2B5EF4-FFF2-40B4-BE49-F238E27FC236}">
                  <a16:creationId xmlns:a16="http://schemas.microsoft.com/office/drawing/2014/main" id="{7C1A589F-E58A-8654-BB5C-A756E70E88D9}"/>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stretch>
                <a:fillRect t="-2719" b="-41629"/>
              </a:stretch>
            </a:blipFill>
          </p:spPr>
        </p:sp>
      </p:grpSp>
      <p:grpSp>
        <p:nvGrpSpPr>
          <p:cNvPr id="50" name="Group 20">
            <a:extLst>
              <a:ext uri="{FF2B5EF4-FFF2-40B4-BE49-F238E27FC236}">
                <a16:creationId xmlns:a16="http://schemas.microsoft.com/office/drawing/2014/main" id="{6668E2C3-C137-8624-6749-D9B708087E6C}"/>
              </a:ext>
            </a:extLst>
          </p:cNvPr>
          <p:cNvGrpSpPr>
            <a:grpSpLocks noChangeAspect="1"/>
          </p:cNvGrpSpPr>
          <p:nvPr/>
        </p:nvGrpSpPr>
        <p:grpSpPr>
          <a:xfrm>
            <a:off x="8606524" y="2591811"/>
            <a:ext cx="2014245" cy="1744246"/>
            <a:chOff x="0" y="0"/>
            <a:chExt cx="4282440" cy="3708400"/>
          </a:xfrm>
        </p:grpSpPr>
        <p:sp>
          <p:nvSpPr>
            <p:cNvPr id="51" name="Freeform 21">
              <a:extLst>
                <a:ext uri="{FF2B5EF4-FFF2-40B4-BE49-F238E27FC236}">
                  <a16:creationId xmlns:a16="http://schemas.microsoft.com/office/drawing/2014/main" id="{6738AE83-9A7D-8B61-86E7-1D4ECC38DA83}"/>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6"/>
              <a:stretch>
                <a:fillRect t="-7739" b="-7739"/>
              </a:stretch>
            </a:blipFill>
          </p:spPr>
        </p:sp>
      </p:grpSp>
      <p:sp>
        <p:nvSpPr>
          <p:cNvPr id="3" name="TextBox 25">
            <a:extLst>
              <a:ext uri="{FF2B5EF4-FFF2-40B4-BE49-F238E27FC236}">
                <a16:creationId xmlns:a16="http://schemas.microsoft.com/office/drawing/2014/main" id="{65CEFAA1-1489-304F-F33A-C2CEB93B5BD1}"/>
              </a:ext>
            </a:extLst>
          </p:cNvPr>
          <p:cNvSpPr txBox="1"/>
          <p:nvPr/>
        </p:nvSpPr>
        <p:spPr>
          <a:xfrm>
            <a:off x="8926635" y="5016413"/>
            <a:ext cx="1643919" cy="288990"/>
          </a:xfrm>
          <a:prstGeom prst="rect">
            <a:avLst/>
          </a:prstGeom>
        </p:spPr>
        <p:txBody>
          <a:bodyPr wrap="square" lIns="0" tIns="0" rIns="0" bIns="0" rtlCol="0" anchor="t">
            <a:spAutoFit/>
          </a:bodyPr>
          <a:lstStyle/>
          <a:p>
            <a:pPr algn="ctr">
              <a:lnSpc>
                <a:spcPts val="2396"/>
              </a:lnSpc>
              <a:spcBef>
                <a:spcPct val="0"/>
              </a:spcBef>
            </a:pPr>
            <a:r>
              <a:rPr lang="en-US" sz="1711">
                <a:solidFill>
                  <a:srgbClr val="000000"/>
                </a:solidFill>
                <a:latin typeface="Fira Sans Light"/>
              </a:rPr>
              <a:t>she/her</a:t>
            </a:r>
          </a:p>
        </p:txBody>
      </p:sp>
      <p:pic>
        <p:nvPicPr>
          <p:cNvPr id="2" name="Picture 10">
            <a:extLst>
              <a:ext uri="{FF2B5EF4-FFF2-40B4-BE49-F238E27FC236}">
                <a16:creationId xmlns:a16="http://schemas.microsoft.com/office/drawing/2014/main" id="{71D5E32B-09CE-032E-7010-690BCF7A5BA0}"/>
              </a:ext>
            </a:extLst>
          </p:cNvPr>
          <p:cNvPicPr>
            <a:picLocks noChangeAspect="1"/>
          </p:cNvPicPr>
          <p:nvPr/>
        </p:nvPicPr>
        <p:blipFill>
          <a:blip r:embed="rId7"/>
          <a:srcRect/>
          <a:stretch>
            <a:fillRect/>
          </a:stretch>
        </p:blipFill>
        <p:spPr>
          <a:xfrm>
            <a:off x="8793067" y="-610748"/>
            <a:ext cx="3608055" cy="36080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832094" y="5510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9" name="TextBox 9"/>
          <p:cNvSpPr txBox="1"/>
          <p:nvPr/>
        </p:nvSpPr>
        <p:spPr>
          <a:xfrm>
            <a:off x="650631" y="249058"/>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Proposed Data Collection  </a:t>
            </a:r>
          </a:p>
        </p:txBody>
      </p:sp>
      <p:pic>
        <p:nvPicPr>
          <p:cNvPr id="42" name="Picture 42" descr="A picture containing icon&#10;&#10;Description automatically generated">
            <a:extLst>
              <a:ext uri="{FF2B5EF4-FFF2-40B4-BE49-F238E27FC236}">
                <a16:creationId xmlns:a16="http://schemas.microsoft.com/office/drawing/2014/main" id="{9746BE48-6E95-7053-C495-C69CB1F0E3E1}"/>
              </a:ext>
            </a:extLst>
          </p:cNvPr>
          <p:cNvPicPr>
            <a:picLocks noChangeAspect="1"/>
          </p:cNvPicPr>
          <p:nvPr/>
        </p:nvPicPr>
        <p:blipFill>
          <a:blip r:embed="rId3"/>
          <a:stretch>
            <a:fillRect/>
          </a:stretch>
        </p:blipFill>
        <p:spPr>
          <a:xfrm>
            <a:off x="774448" y="1074516"/>
            <a:ext cx="1342294" cy="1126120"/>
          </a:xfrm>
          <a:prstGeom prst="rect">
            <a:avLst/>
          </a:prstGeom>
        </p:spPr>
      </p:pic>
      <p:pic>
        <p:nvPicPr>
          <p:cNvPr id="49" name="Picture 49" descr="A picture containing text, vector graphics&#10;&#10;Description automatically generated">
            <a:extLst>
              <a:ext uri="{FF2B5EF4-FFF2-40B4-BE49-F238E27FC236}">
                <a16:creationId xmlns:a16="http://schemas.microsoft.com/office/drawing/2014/main" id="{BC1670A2-D76F-6396-0063-AAF1C1F0FB0E}"/>
              </a:ext>
            </a:extLst>
          </p:cNvPr>
          <p:cNvPicPr>
            <a:picLocks noChangeAspect="1"/>
          </p:cNvPicPr>
          <p:nvPr/>
        </p:nvPicPr>
        <p:blipFill>
          <a:blip r:embed="rId4"/>
          <a:stretch>
            <a:fillRect/>
          </a:stretch>
        </p:blipFill>
        <p:spPr>
          <a:xfrm>
            <a:off x="832206" y="2242719"/>
            <a:ext cx="1348156" cy="1247141"/>
          </a:xfrm>
          <a:prstGeom prst="rect">
            <a:avLst/>
          </a:prstGeom>
        </p:spPr>
      </p:pic>
      <p:sp>
        <p:nvSpPr>
          <p:cNvPr id="991" name="TextBox 990">
            <a:extLst>
              <a:ext uri="{FF2B5EF4-FFF2-40B4-BE49-F238E27FC236}">
                <a16:creationId xmlns:a16="http://schemas.microsoft.com/office/drawing/2014/main" id="{265A6514-9D94-195A-7B5A-9C1070270A20}"/>
              </a:ext>
            </a:extLst>
          </p:cNvPr>
          <p:cNvSpPr txBox="1"/>
          <p:nvPr/>
        </p:nvSpPr>
        <p:spPr>
          <a:xfrm>
            <a:off x="2743199" y="1447799"/>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Document Review</a:t>
            </a:r>
            <a:r>
              <a:rPr lang="en-US" sz="1600">
                <a:cs typeface="Calibri"/>
              </a:rPr>
              <a:t> </a:t>
            </a:r>
            <a:endParaRPr lang="en-US" sz="1600">
              <a:ea typeface="Calibri"/>
              <a:cs typeface="Calibri"/>
            </a:endParaRPr>
          </a:p>
        </p:txBody>
      </p:sp>
      <p:sp>
        <p:nvSpPr>
          <p:cNvPr id="992" name="TextBox 991">
            <a:extLst>
              <a:ext uri="{FF2B5EF4-FFF2-40B4-BE49-F238E27FC236}">
                <a16:creationId xmlns:a16="http://schemas.microsoft.com/office/drawing/2014/main" id="{22C7524A-6484-C16C-D599-A44869997DBA}"/>
              </a:ext>
            </a:extLst>
          </p:cNvPr>
          <p:cNvSpPr txBox="1"/>
          <p:nvPr/>
        </p:nvSpPr>
        <p:spPr>
          <a:xfrm>
            <a:off x="2743198" y="2678721"/>
            <a:ext cx="2028092"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Calibri"/>
              </a:rPr>
              <a:t>Surveys  </a:t>
            </a:r>
            <a:endParaRPr lang="en-US" sz="1600" b="1">
              <a:ea typeface="Calibri"/>
              <a:cs typeface="Calibri"/>
            </a:endParaRPr>
          </a:p>
        </p:txBody>
      </p:sp>
      <p:sp>
        <p:nvSpPr>
          <p:cNvPr id="1001" name="TextBox 1000">
            <a:extLst>
              <a:ext uri="{FF2B5EF4-FFF2-40B4-BE49-F238E27FC236}">
                <a16:creationId xmlns:a16="http://schemas.microsoft.com/office/drawing/2014/main" id="{40FA4388-C183-7EFA-C2B6-D8E1EB6BC621}"/>
              </a:ext>
            </a:extLst>
          </p:cNvPr>
          <p:cNvSpPr txBox="1"/>
          <p:nvPr/>
        </p:nvSpPr>
        <p:spPr>
          <a:xfrm>
            <a:off x="5392614" y="861508"/>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 </a:t>
            </a:r>
            <a:r>
              <a:rPr lang="en-US" sz="1600">
                <a:ea typeface="+mn-lt"/>
                <a:cs typeface="+mn-lt"/>
              </a:rPr>
              <a:t>Identify trends in applicants, program recipients, gaps in available data and direction for surveys </a:t>
            </a:r>
          </a:p>
          <a:p>
            <a:endParaRPr lang="en-US" sz="1600">
              <a:ea typeface="Calibri"/>
              <a:cs typeface="Arial"/>
            </a:endParaRPr>
          </a:p>
          <a:p>
            <a:pPr marL="285750" indent="-285750">
              <a:buFont typeface="Arial"/>
              <a:buChar char="•"/>
            </a:pPr>
            <a:r>
              <a:rPr lang="en-US" sz="1600" b="1">
                <a:ea typeface="Calibri"/>
                <a:cs typeface="Calibri"/>
              </a:rPr>
              <a:t>EDI: </a:t>
            </a:r>
            <a:r>
              <a:rPr lang="en-US" sz="1600">
                <a:ea typeface="+mn-lt"/>
                <a:cs typeface="+mn-lt"/>
              </a:rPr>
              <a:t>Apply an equity lens to applicant trends </a:t>
            </a:r>
          </a:p>
        </p:txBody>
      </p:sp>
      <p:sp>
        <p:nvSpPr>
          <p:cNvPr id="1014" name="TextBox 1013">
            <a:extLst>
              <a:ext uri="{FF2B5EF4-FFF2-40B4-BE49-F238E27FC236}">
                <a16:creationId xmlns:a16="http://schemas.microsoft.com/office/drawing/2014/main" id="{595EC304-1BB4-BC11-355D-396CE53AA554}"/>
              </a:ext>
            </a:extLst>
          </p:cNvPr>
          <p:cNvSpPr txBox="1"/>
          <p:nvPr/>
        </p:nvSpPr>
        <p:spPr>
          <a:xfrm>
            <a:off x="5392613" y="2294179"/>
            <a:ext cx="5445507" cy="1323439"/>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a:latin typeface="Calibri"/>
                <a:cs typeface="Arial"/>
              </a:rPr>
              <a:t>Purpose:</a:t>
            </a:r>
            <a:r>
              <a:rPr lang="en-US" sz="1600">
                <a:latin typeface="Calibri"/>
                <a:cs typeface="Arial"/>
              </a:rPr>
              <a:t> Feedback from applicants and understanding of post-retrofit measures </a:t>
            </a:r>
            <a:endParaRPr lang="en-US" sz="1600">
              <a:ea typeface="Calibri"/>
              <a:cs typeface="Arial"/>
            </a:endParaRPr>
          </a:p>
          <a:p>
            <a:endParaRPr lang="en-US" sz="1600">
              <a:ea typeface="Calibri"/>
              <a:cs typeface="Arial"/>
            </a:endParaRPr>
          </a:p>
          <a:p>
            <a:pPr marL="285750" indent="-285750">
              <a:buFont typeface="Arial"/>
              <a:buChar char="•"/>
            </a:pPr>
            <a:r>
              <a:rPr lang="en-US" sz="1600" b="1">
                <a:ea typeface="Calibri"/>
                <a:cs typeface="Arial"/>
              </a:rPr>
              <a:t>EDI: </a:t>
            </a:r>
            <a:r>
              <a:rPr lang="en-US" sz="1600">
                <a:ea typeface="Calibri"/>
                <a:cs typeface="Arial"/>
              </a:rPr>
              <a:t>Collect sociodemographic variables, multiple inclusive formats (i.e., text messages, incentives, </a:t>
            </a:r>
            <a:r>
              <a:rPr lang="en-US" sz="1600" err="1">
                <a:ea typeface="Calibri"/>
                <a:cs typeface="Arial"/>
              </a:rPr>
              <a:t>etc</a:t>
            </a:r>
            <a:r>
              <a:rPr lang="en-US" sz="1600">
                <a:ea typeface="Calibri"/>
                <a:cs typeface="Arial"/>
              </a:rPr>
              <a:t>) </a:t>
            </a:r>
          </a:p>
        </p:txBody>
      </p:sp>
      <p:sp>
        <p:nvSpPr>
          <p:cNvPr id="1066" name="Left Bracket 1065">
            <a:extLst>
              <a:ext uri="{FF2B5EF4-FFF2-40B4-BE49-F238E27FC236}">
                <a16:creationId xmlns:a16="http://schemas.microsoft.com/office/drawing/2014/main" id="{04DD5141-CB8B-8016-F8E8-501235380998}"/>
              </a:ext>
            </a:extLst>
          </p:cNvPr>
          <p:cNvSpPr/>
          <p:nvPr/>
        </p:nvSpPr>
        <p:spPr>
          <a:xfrm>
            <a:off x="5010000" y="1260000"/>
            <a:ext cx="384000" cy="5076000"/>
          </a:xfrm>
          <a:prstGeom prst="leftBracket">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906">
            <a:extLst>
              <a:ext uri="{FF2B5EF4-FFF2-40B4-BE49-F238E27FC236}">
                <a16:creationId xmlns:a16="http://schemas.microsoft.com/office/drawing/2014/main" id="{FDE263B5-E7BB-B991-FB3B-DF0A3DCBADFB}"/>
              </a:ext>
            </a:extLst>
          </p:cNvPr>
          <p:cNvPicPr>
            <a:picLocks noChangeAspect="1"/>
          </p:cNvPicPr>
          <p:nvPr/>
        </p:nvPicPr>
        <p:blipFill>
          <a:blip r:embed="rId5"/>
          <a:stretch>
            <a:fillRect/>
          </a:stretch>
        </p:blipFill>
        <p:spPr>
          <a:xfrm>
            <a:off x="773856" y="3798972"/>
            <a:ext cx="1512277" cy="1125048"/>
          </a:xfrm>
          <a:prstGeom prst="rect">
            <a:avLst/>
          </a:prstGeom>
        </p:spPr>
      </p:pic>
      <p:sp>
        <p:nvSpPr>
          <p:cNvPr id="7" name="TextBox 6">
            <a:extLst>
              <a:ext uri="{FF2B5EF4-FFF2-40B4-BE49-F238E27FC236}">
                <a16:creationId xmlns:a16="http://schemas.microsoft.com/office/drawing/2014/main" id="{F02E0456-4C88-D054-8D00-E2CE04833CEB}"/>
              </a:ext>
            </a:extLst>
          </p:cNvPr>
          <p:cNvSpPr txBox="1"/>
          <p:nvPr/>
        </p:nvSpPr>
        <p:spPr>
          <a:xfrm>
            <a:off x="2743199" y="4081614"/>
            <a:ext cx="2028092" cy="369332"/>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Focus Groups</a:t>
            </a:r>
            <a:r>
              <a:rPr lang="en-US" b="1">
                <a:ea typeface="Calibri"/>
                <a:cs typeface="Calibri"/>
              </a:rPr>
              <a:t> </a:t>
            </a:r>
            <a:endParaRPr lang="en-US" b="1">
              <a:cs typeface="Calibri"/>
            </a:endParaRPr>
          </a:p>
        </p:txBody>
      </p:sp>
      <p:sp>
        <p:nvSpPr>
          <p:cNvPr id="10" name="TextBox 9">
            <a:extLst>
              <a:ext uri="{FF2B5EF4-FFF2-40B4-BE49-F238E27FC236}">
                <a16:creationId xmlns:a16="http://schemas.microsoft.com/office/drawing/2014/main" id="{95FEA7F7-BA92-B036-1EF6-52FA83FDA5C8}"/>
              </a:ext>
            </a:extLst>
          </p:cNvPr>
          <p:cNvSpPr txBox="1"/>
          <p:nvPr/>
        </p:nvSpPr>
        <p:spPr>
          <a:xfrm>
            <a:off x="5392612" y="3993922"/>
            <a:ext cx="5445507" cy="1077218"/>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b="1">
                <a:latin typeface="Calibri"/>
                <a:ea typeface="Calibri"/>
                <a:cs typeface="Arial"/>
              </a:rPr>
              <a:t>Purpose:</a:t>
            </a:r>
            <a:r>
              <a:rPr lang="en-US" sz="1600">
                <a:latin typeface="Calibri"/>
                <a:ea typeface="Calibri"/>
                <a:cs typeface="Arial"/>
              </a:rPr>
              <a:t> Identify diverse experiences, barriers to participation and mitigation </a:t>
            </a:r>
          </a:p>
          <a:p>
            <a:endParaRPr lang="en-US" sz="1600">
              <a:latin typeface="Calibri"/>
              <a:ea typeface="Calibri"/>
              <a:cs typeface="Arial"/>
            </a:endParaRPr>
          </a:p>
          <a:p>
            <a:pPr marL="285750" indent="-285750">
              <a:buFont typeface="Arial,Sans-Serif"/>
              <a:buChar char="•"/>
            </a:pPr>
            <a:r>
              <a:rPr lang="en-US" sz="1600" b="1">
                <a:latin typeface="Calibri"/>
                <a:ea typeface="Calibri"/>
                <a:cs typeface="Arial"/>
              </a:rPr>
              <a:t>EDI: </a:t>
            </a:r>
            <a:r>
              <a:rPr lang="en-US" sz="1600">
                <a:latin typeface="Calibri"/>
                <a:ea typeface="Calibri"/>
                <a:cs typeface="Arial"/>
              </a:rPr>
              <a:t>Incorporate underrepresented groups </a:t>
            </a:r>
          </a:p>
        </p:txBody>
      </p:sp>
      <p:pic>
        <p:nvPicPr>
          <p:cNvPr id="6" name="Picture 5" descr="A picture containing chart&#10;&#10;Description automatically generated">
            <a:extLst>
              <a:ext uri="{FF2B5EF4-FFF2-40B4-BE49-F238E27FC236}">
                <a16:creationId xmlns:a16="http://schemas.microsoft.com/office/drawing/2014/main" id="{72E41BA1-D557-2A89-B383-ECFA05179261}"/>
              </a:ext>
            </a:extLst>
          </p:cNvPr>
          <p:cNvPicPr>
            <a:picLocks noChangeAspect="1"/>
          </p:cNvPicPr>
          <p:nvPr/>
        </p:nvPicPr>
        <p:blipFill>
          <a:blip r:embed="rId6"/>
          <a:stretch>
            <a:fillRect/>
          </a:stretch>
        </p:blipFill>
        <p:spPr>
          <a:xfrm>
            <a:off x="657102" y="5287671"/>
            <a:ext cx="1624941" cy="1339570"/>
          </a:xfrm>
          <a:prstGeom prst="rect">
            <a:avLst/>
          </a:prstGeom>
        </p:spPr>
      </p:pic>
      <p:sp>
        <p:nvSpPr>
          <p:cNvPr id="11" name="TextBox 10">
            <a:extLst>
              <a:ext uri="{FF2B5EF4-FFF2-40B4-BE49-F238E27FC236}">
                <a16:creationId xmlns:a16="http://schemas.microsoft.com/office/drawing/2014/main" id="{9CFBA3F9-F144-421A-8283-507D5D08895D}"/>
              </a:ext>
            </a:extLst>
          </p:cNvPr>
          <p:cNvSpPr txBox="1"/>
          <p:nvPr/>
        </p:nvSpPr>
        <p:spPr>
          <a:xfrm>
            <a:off x="2743199" y="5645198"/>
            <a:ext cx="2028092" cy="615553"/>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ea typeface="Calibri"/>
                <a:cs typeface="Calibri"/>
              </a:rPr>
              <a:t>Comparative Analysis </a:t>
            </a:r>
            <a:r>
              <a:rPr lang="en-US" b="1">
                <a:ea typeface="Calibri"/>
                <a:cs typeface="Calibri"/>
              </a:rPr>
              <a:t> </a:t>
            </a:r>
            <a:endParaRPr lang="en-US" b="1">
              <a:cs typeface="Calibri"/>
            </a:endParaRPr>
          </a:p>
        </p:txBody>
      </p:sp>
      <p:sp>
        <p:nvSpPr>
          <p:cNvPr id="13" name="TextBox 12">
            <a:extLst>
              <a:ext uri="{FF2B5EF4-FFF2-40B4-BE49-F238E27FC236}">
                <a16:creationId xmlns:a16="http://schemas.microsoft.com/office/drawing/2014/main" id="{BC04A4B6-18E9-FEC9-1E31-F5087A3B66F5}"/>
              </a:ext>
            </a:extLst>
          </p:cNvPr>
          <p:cNvSpPr txBox="1"/>
          <p:nvPr/>
        </p:nvSpPr>
        <p:spPr>
          <a:xfrm>
            <a:off x="5392612" y="5418961"/>
            <a:ext cx="5445507" cy="1323439"/>
          </a:xfrm>
          <a:prstGeom prst="rect">
            <a:avLst/>
          </a:prstGeom>
          <a:noFill/>
          <a:ln w="28575">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600" b="1">
                <a:latin typeface="Calibri"/>
                <a:ea typeface="Calibri"/>
                <a:cs typeface="Arial"/>
              </a:rPr>
              <a:t>Purpose:</a:t>
            </a:r>
            <a:r>
              <a:rPr lang="en-US" sz="1600">
                <a:latin typeface="Calibri"/>
                <a:ea typeface="Calibri"/>
                <a:cs typeface="Arial"/>
              </a:rPr>
              <a:t> Identify disparities related to differences in number and success of applications and energy usage </a:t>
            </a:r>
          </a:p>
          <a:p>
            <a:endParaRPr lang="en-US" sz="1600">
              <a:latin typeface="Calibri"/>
              <a:ea typeface="Calibri"/>
              <a:cs typeface="Arial"/>
            </a:endParaRPr>
          </a:p>
          <a:p>
            <a:pPr marL="285750" indent="-285750">
              <a:buFont typeface="Arial,Sans-Serif"/>
              <a:buChar char="•"/>
            </a:pPr>
            <a:r>
              <a:rPr lang="en-US" sz="1600" b="1">
                <a:latin typeface="Calibri"/>
                <a:ea typeface="Calibri"/>
                <a:cs typeface="Arial"/>
              </a:rPr>
              <a:t>EDI: </a:t>
            </a:r>
            <a:r>
              <a:rPr lang="en-US" sz="1600">
                <a:latin typeface="Calibri"/>
                <a:ea typeface="Calibri"/>
                <a:cs typeface="Arial"/>
              </a:rPr>
              <a:t>Assess differential service access and use based on location and demographics </a:t>
            </a:r>
          </a:p>
        </p:txBody>
      </p:sp>
    </p:spTree>
    <p:extLst>
      <p:ext uri="{BB962C8B-B14F-4D97-AF65-F5344CB8AC3E}">
        <p14:creationId xmlns:p14="http://schemas.microsoft.com/office/powerpoint/2010/main" val="2492607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creenshot, post-it note, font&#10;&#10;Description automatically generated">
            <a:extLst>
              <a:ext uri="{FF2B5EF4-FFF2-40B4-BE49-F238E27FC236}">
                <a16:creationId xmlns:a16="http://schemas.microsoft.com/office/drawing/2014/main" id="{D3B4974F-F494-BD1D-8669-0F16C48C1991}"/>
              </a:ext>
            </a:extLst>
          </p:cNvPr>
          <p:cNvPicPr>
            <a:picLocks noChangeAspect="1"/>
          </p:cNvPicPr>
          <p:nvPr/>
        </p:nvPicPr>
        <p:blipFill>
          <a:blip r:embed="rId3"/>
          <a:stretch>
            <a:fillRect/>
          </a:stretch>
        </p:blipFill>
        <p:spPr>
          <a:xfrm>
            <a:off x="0" y="0"/>
            <a:ext cx="12462438" cy="7010121"/>
          </a:xfrm>
          <a:prstGeom prst="rect">
            <a:avLst/>
          </a:prstGeom>
        </p:spPr>
      </p:pic>
      <p:sp>
        <p:nvSpPr>
          <p:cNvPr id="9" name="TextBox 9"/>
          <p:cNvSpPr txBox="1"/>
          <p:nvPr/>
        </p:nvSpPr>
        <p:spPr>
          <a:xfrm>
            <a:off x="650631" y="249058"/>
            <a:ext cx="9864969" cy="615553"/>
          </a:xfrm>
          <a:prstGeom prst="rect">
            <a:avLst/>
          </a:prstGeom>
        </p:spPr>
        <p:txBody>
          <a:bodyPr wrap="square" lIns="0" tIns="0" rIns="0" bIns="0" rtlCol="0" anchor="t">
            <a:spAutoFit/>
          </a:bodyPr>
          <a:lstStyle/>
          <a:p>
            <a:pPr>
              <a:spcBef>
                <a:spcPct val="0"/>
              </a:spcBef>
            </a:pPr>
            <a:r>
              <a:rPr lang="en-US" sz="4000" dirty="0">
                <a:solidFill>
                  <a:srgbClr val="000000"/>
                </a:solidFill>
                <a:latin typeface="Fira Sans Bold"/>
              </a:rPr>
              <a:t>Comparative Analysis </a:t>
            </a:r>
          </a:p>
        </p:txBody>
      </p:sp>
      <p:grpSp>
        <p:nvGrpSpPr>
          <p:cNvPr id="2" name="Group 2"/>
          <p:cNvGrpSpPr/>
          <p:nvPr/>
        </p:nvGrpSpPr>
        <p:grpSpPr>
          <a:xfrm rot="10800000">
            <a:off x="10832094" y="5510193"/>
            <a:ext cx="4925815" cy="4265779"/>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Tree>
    <p:extLst>
      <p:ext uri="{BB962C8B-B14F-4D97-AF65-F5344CB8AC3E}">
        <p14:creationId xmlns:p14="http://schemas.microsoft.com/office/powerpoint/2010/main" val="382407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2220447279"/>
              </p:ext>
            </p:extLst>
          </p:nvPr>
        </p:nvGraphicFramePr>
        <p:xfrm>
          <a:off x="557149" y="1316878"/>
          <a:ext cx="11169841" cy="292608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dirty="0">
                          <a:solidFill>
                            <a:schemeClr val="bg1"/>
                          </a:solidFill>
                          <a:effectLst/>
                          <a:latin typeface="Calibri"/>
                        </a:rPr>
                        <a:t>Evaluation Questions </a:t>
                      </a:r>
                      <a:r>
                        <a:rPr lang="en-CA" sz="2000" dirty="0">
                          <a:solidFill>
                            <a:schemeClr val="bg1"/>
                          </a:solidFill>
                          <a:effectLst/>
                          <a:latin typeface="Calibri"/>
                        </a:rPr>
                        <a:t> </a:t>
                      </a:r>
                      <a:endParaRPr lang="en-CA" sz="2000" dirty="0">
                        <a:solidFill>
                          <a:schemeClr val="bg1"/>
                        </a:solidFill>
                        <a:latin typeface="Calibri"/>
                      </a:endParaRPr>
                    </a:p>
                  </a:txBody>
                  <a:tcPr marL="60960" marR="60960" marT="30480" marB="30480">
                    <a:solidFill>
                      <a:srgbClr val="237C9D"/>
                    </a:solidFill>
                  </a:tcPr>
                </a:tc>
                <a:tc>
                  <a:txBody>
                    <a:bodyPr/>
                    <a:lstStyle/>
                    <a:p>
                      <a:r>
                        <a:rPr lang="en-US" sz="2000" b="1" kern="1200">
                          <a:solidFill>
                            <a:schemeClr val="bg1"/>
                          </a:solidFill>
                          <a:effectLst/>
                          <a:latin typeface="Calibri"/>
                        </a:rPr>
                        <a:t>Indicators </a:t>
                      </a:r>
                      <a:r>
                        <a:rPr lang="en-CA" sz="2000">
                          <a:solidFill>
                            <a:schemeClr val="bg1"/>
                          </a:solidFill>
                          <a:effectLst/>
                          <a:latin typeface="Calibri"/>
                        </a:rPr>
                        <a:t> </a:t>
                      </a:r>
                      <a:endParaRPr lang="en-CA" sz="2000">
                        <a:solidFill>
                          <a:schemeClr val="bg1"/>
                        </a:solidFill>
                        <a:latin typeface="Calibri"/>
                      </a:endParaRPr>
                    </a:p>
                  </a:txBody>
                  <a:tcPr marL="60960" marR="60960" marT="30480" marB="30480">
                    <a:solidFill>
                      <a:srgbClr val="237C9D"/>
                    </a:solidFill>
                  </a:tcPr>
                </a:tc>
                <a:tc>
                  <a:txBody>
                    <a:bodyPr/>
                    <a:lstStyle/>
                    <a:p>
                      <a:r>
                        <a:rPr lang="en-US" sz="2000" b="1" kern="1200">
                          <a:solidFill>
                            <a:schemeClr val="bg1"/>
                          </a:solidFill>
                          <a:effectLst/>
                          <a:latin typeface="Calibri"/>
                        </a:rPr>
                        <a:t>Methods</a:t>
                      </a:r>
                      <a:r>
                        <a:rPr lang="en-CA" sz="2000">
                          <a:solidFill>
                            <a:schemeClr val="bg1"/>
                          </a:solidFill>
                          <a:effectLst/>
                          <a:latin typeface="Calibri"/>
                        </a:rPr>
                        <a:t> </a:t>
                      </a:r>
                      <a:endParaRPr lang="en-CA" sz="2000">
                        <a:solidFill>
                          <a:schemeClr val="bg1"/>
                        </a:solidFill>
                        <a:latin typeface="Calibri"/>
                      </a:endParaRPr>
                    </a:p>
                  </a:txBody>
                  <a:tcPr marL="60960" marR="60960" marT="30480" marB="30480">
                    <a:solidFill>
                      <a:srgbClr val="237C9D"/>
                    </a:solidFill>
                  </a:tcPr>
                </a:tc>
                <a:tc>
                  <a:txBody>
                    <a:bodyPr/>
                    <a:lstStyle/>
                    <a:p>
                      <a:r>
                        <a:rPr lang="en-US" sz="2000" b="1" kern="1200">
                          <a:solidFill>
                            <a:schemeClr val="bg1"/>
                          </a:solidFill>
                          <a:effectLst/>
                          <a:latin typeface="Calibri"/>
                        </a:rPr>
                        <a:t>Data Source </a:t>
                      </a:r>
                      <a:r>
                        <a:rPr lang="en-CA" sz="2000">
                          <a:solidFill>
                            <a:schemeClr val="bg1"/>
                          </a:solidFill>
                          <a:effectLst/>
                          <a:latin typeface="Calibri"/>
                        </a:rPr>
                        <a:t> </a:t>
                      </a:r>
                      <a:endParaRPr lang="en-CA" sz="2000">
                        <a:solidFill>
                          <a:schemeClr val="bg1"/>
                        </a:solidFill>
                        <a:latin typeface="Calibri"/>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indent="0" algn="l" rtl="0" eaLnBrk="1" fontAlgn="auto" latinLnBrk="0" hangingPunct="1">
                        <a:lnSpc>
                          <a:spcPct val="100000"/>
                        </a:lnSpc>
                        <a:spcBef>
                          <a:spcPts val="0"/>
                        </a:spcBef>
                        <a:spcAft>
                          <a:spcPts val="0"/>
                        </a:spcAft>
                        <a:buClrTx/>
                        <a:buSzTx/>
                        <a:buNone/>
                      </a:pPr>
                      <a:r>
                        <a:rPr lang="en-CA" sz="2000" dirty="0">
                          <a:solidFill>
                            <a:schemeClr val="bg1"/>
                          </a:solidFill>
                          <a:latin typeface="Calibri"/>
                        </a:rPr>
                        <a:t>1.0. </a:t>
                      </a:r>
                      <a:r>
                        <a:rPr lang="en-CA" sz="2000" b="0" i="0" u="none" strike="noStrike" noProof="0" dirty="0">
                          <a:solidFill>
                            <a:schemeClr val="bg1"/>
                          </a:solidFill>
                          <a:latin typeface="Calibri"/>
                        </a:rPr>
                        <a:t> To what extent have the funded activities under the Canada Greener Homes Initiative been implemented as planned?</a:t>
                      </a:r>
                      <a:endParaRPr lang="en-US" sz="2000" dirty="0">
                        <a:solidFill>
                          <a:schemeClr val="bg1"/>
                        </a:solidFill>
                        <a:latin typeface="Calibri"/>
                      </a:endParaRPr>
                    </a:p>
                  </a:txBody>
                  <a:tcPr marL="60960" marR="60960" marT="30480" marB="30480">
                    <a:solidFill>
                      <a:srgbClr val="00B04F"/>
                    </a:solidFill>
                  </a:tcPr>
                </a:tc>
                <a:tc hMerge="1">
                  <a:txBody>
                    <a:bodyPr/>
                    <a:lstStyle/>
                    <a:p>
                      <a:endParaRPr lang="en-CA"/>
                    </a:p>
                  </a:txBody>
                  <a:tcPr/>
                </a:tc>
                <a:tc hMerge="1">
                  <a:txBody>
                    <a:bodyPr/>
                    <a:lstStyle/>
                    <a:p>
                      <a:endParaRPr lang="en-CA"/>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96670">
                <a:tc>
                  <a:txBody>
                    <a:bodyPr/>
                    <a:lstStyle/>
                    <a:p>
                      <a:pPr marL="0" lvl="0" indent="0">
                        <a:buNone/>
                      </a:pPr>
                      <a:r>
                        <a:rPr lang="en-US" sz="2000" b="0" i="0" u="none" strike="noStrike" noProof="0">
                          <a:solidFill>
                            <a:schemeClr val="tx1"/>
                          </a:solidFill>
                          <a:latin typeface="Calibri"/>
                        </a:rPr>
                        <a:t>1.1. Have all the key components (i.e EnerGuide assessments) been implemented?</a:t>
                      </a:r>
                      <a:endParaRPr lang="en-US" sz="2000">
                        <a:solidFill>
                          <a:schemeClr val="tx1"/>
                        </a:solidFill>
                        <a:latin typeface="Calibri"/>
                      </a:endParaRPr>
                    </a:p>
                  </a:txBody>
                  <a:tcPr marL="60960" marR="60960" marT="30480" marB="30480"/>
                </a:tc>
                <a:tc>
                  <a:txBody>
                    <a:bodyPr/>
                    <a:lstStyle/>
                    <a:p>
                      <a:pPr marL="342900" lvl="0" indent="-342900" algn="l">
                        <a:lnSpc>
                          <a:spcPct val="100000"/>
                        </a:lnSpc>
                        <a:spcBef>
                          <a:spcPts val="0"/>
                        </a:spcBef>
                        <a:spcAft>
                          <a:spcPts val="0"/>
                        </a:spcAft>
                        <a:buFont typeface="Calibri"/>
                        <a:buChar char="-"/>
                      </a:pPr>
                      <a:r>
                        <a:rPr lang="en-CA" sz="2000" b="0" i="0" u="none" strike="noStrike" baseline="0" noProof="0">
                          <a:solidFill>
                            <a:schemeClr val="tx1"/>
                          </a:solidFill>
                          <a:latin typeface="Calibri"/>
                        </a:rPr>
                        <a:t>Number of applications </a:t>
                      </a:r>
                      <a:endParaRPr lang="en-US" sz="2000">
                        <a:solidFill>
                          <a:schemeClr val="tx1"/>
                        </a:solidFill>
                        <a:latin typeface="Calibri"/>
                      </a:endParaRPr>
                    </a:p>
                    <a:p>
                      <a:pPr marL="342900" lvl="0" indent="-342900" algn="l">
                        <a:lnSpc>
                          <a:spcPct val="100000"/>
                        </a:lnSpc>
                        <a:spcBef>
                          <a:spcPts val="0"/>
                        </a:spcBef>
                        <a:spcAft>
                          <a:spcPts val="0"/>
                        </a:spcAft>
                        <a:buFont typeface="Calibri"/>
                        <a:buChar char="-"/>
                      </a:pPr>
                      <a:r>
                        <a:rPr lang="en-CA" sz="2000" b="0" i="0" u="none" strike="noStrike" baseline="0" noProof="0">
                          <a:solidFill>
                            <a:schemeClr val="tx1"/>
                          </a:solidFill>
                          <a:latin typeface="Calibri"/>
                        </a:rPr>
                        <a:t>Number of funded retrofits</a:t>
                      </a:r>
                      <a:endParaRPr lang="en-US" sz="2000">
                        <a:solidFill>
                          <a:schemeClr val="tx1"/>
                        </a:solidFill>
                        <a:latin typeface="Calibri"/>
                      </a:endParaRPr>
                    </a:p>
                    <a:p>
                      <a:pPr marL="342900" lvl="0" indent="-342900" algn="l">
                        <a:lnSpc>
                          <a:spcPct val="100000"/>
                        </a:lnSpc>
                        <a:spcBef>
                          <a:spcPts val="0"/>
                        </a:spcBef>
                        <a:spcAft>
                          <a:spcPts val="0"/>
                        </a:spcAft>
                        <a:buFont typeface="Calibri"/>
                        <a:buChar char="-"/>
                      </a:pPr>
                      <a:r>
                        <a:rPr lang="en-CA" sz="2000" b="0" i="0" u="none" strike="noStrike" baseline="0" noProof="0">
                          <a:solidFill>
                            <a:schemeClr val="tx1"/>
                          </a:solidFill>
                          <a:latin typeface="Calibri"/>
                        </a:rPr>
                        <a:t>Percentage of recommended retrofits implemented in practice </a:t>
                      </a:r>
                      <a:endParaRPr lang="en-US" sz="2000">
                        <a:solidFill>
                          <a:schemeClr val="tx1"/>
                        </a:solidFill>
                        <a:latin typeface="Calibri"/>
                      </a:endParaRPr>
                    </a:p>
                  </a:txBody>
                  <a:tcPr marL="60960" marR="60960" marT="30480" marB="30480"/>
                </a:tc>
                <a:tc>
                  <a:txBody>
                    <a:bodyPr/>
                    <a:lstStyle/>
                    <a:p>
                      <a:pPr marL="342900" lvl="0" indent="-342900">
                        <a:buFont typeface="Calibri"/>
                        <a:buChar char="-"/>
                      </a:pPr>
                      <a:r>
                        <a:rPr lang="en-CA" sz="2000" b="0" i="0" u="none" strike="noStrike" noProof="0" dirty="0">
                          <a:solidFill>
                            <a:schemeClr val="tx1"/>
                          </a:solidFill>
                          <a:latin typeface="Calibri"/>
                        </a:rPr>
                        <a:t>Document review</a:t>
                      </a:r>
                      <a:endParaRPr lang="en-US" sz="2000" dirty="0">
                        <a:solidFill>
                          <a:schemeClr val="tx1"/>
                        </a:solidFill>
                        <a:latin typeface="Calibri"/>
                      </a:endParaRPr>
                    </a:p>
                    <a:p>
                      <a:pPr marL="342900" lvl="0" indent="-342900">
                        <a:buFont typeface="Calibri"/>
                        <a:buChar char="-"/>
                      </a:pPr>
                      <a:r>
                        <a:rPr lang="en-CA" sz="2000" b="0" i="0" u="none" strike="noStrike" noProof="0" dirty="0">
                          <a:solidFill>
                            <a:schemeClr val="tx1"/>
                          </a:solidFill>
                          <a:latin typeface="Calibri"/>
                        </a:rPr>
                        <a:t>Post-retrofit survey </a:t>
                      </a:r>
                      <a:endParaRPr lang="en-US" sz="2000" dirty="0">
                        <a:solidFill>
                          <a:schemeClr val="tx1"/>
                        </a:solidFill>
                        <a:latin typeface="Calibri"/>
                      </a:endParaRPr>
                    </a:p>
                  </a:txBody>
                  <a:tcPr marL="60960" marR="60960" marT="30480" marB="30480"/>
                </a:tc>
                <a:tc>
                  <a:txBody>
                    <a:bodyPr/>
                    <a:lstStyle/>
                    <a:p>
                      <a:pPr marL="342900" lvl="0" indent="-342900">
                        <a:buFont typeface="Calibri"/>
                        <a:buChar char="-"/>
                      </a:pPr>
                      <a:r>
                        <a:rPr lang="en-CA" sz="2000" b="0" i="0" u="none" strike="noStrike" noProof="0" dirty="0">
                          <a:solidFill>
                            <a:schemeClr val="tx1"/>
                          </a:solidFill>
                          <a:latin typeface="Calibri"/>
                        </a:rPr>
                        <a:t>Administrative documents</a:t>
                      </a:r>
                      <a:endParaRPr lang="en-CA" sz="2000" dirty="0">
                        <a:solidFill>
                          <a:schemeClr val="tx1"/>
                        </a:solidFill>
                        <a:latin typeface="Calibri"/>
                      </a:endParaRPr>
                    </a:p>
                    <a:p>
                      <a:pPr marL="342900" lvl="0" indent="-342900">
                        <a:buFont typeface="Calibri"/>
                        <a:buChar char="-"/>
                      </a:pPr>
                      <a:r>
                        <a:rPr lang="en-CA" sz="2000" b="0" i="0" u="none" strike="noStrike" noProof="0" dirty="0">
                          <a:solidFill>
                            <a:schemeClr val="tx1"/>
                          </a:solidFill>
                          <a:latin typeface="Calibri"/>
                        </a:rPr>
                        <a:t>Program recipients </a:t>
                      </a:r>
                      <a:endParaRPr lang="en-CA" sz="2000" dirty="0">
                        <a:solidFill>
                          <a:schemeClr val="tx1"/>
                        </a:solidFill>
                        <a:latin typeface="Calibri"/>
                      </a:endParaRPr>
                    </a:p>
                    <a:p>
                      <a:pPr marL="342900" lvl="0" indent="-342900">
                        <a:buFont typeface="Calibri"/>
                        <a:buChar char="-"/>
                      </a:pPr>
                      <a:endParaRPr lang="en-CA" sz="2000" b="0" i="0" u="none" strike="noStrike" noProof="0" dirty="0">
                        <a:solidFill>
                          <a:schemeClr val="tx1"/>
                        </a:solidFill>
                        <a:latin typeface="Calibri"/>
                      </a:endParaRPr>
                    </a:p>
                  </a:txBody>
                  <a:tcPr marL="60960" marR="60960" marT="30480" marB="30480"/>
                </a:tc>
                <a:extLst>
                  <a:ext uri="{0D108BD9-81ED-4DB2-BD59-A6C34878D82A}">
                    <a16:rowId xmlns:a16="http://schemas.microsoft.com/office/drawing/2014/main" val="3885976334"/>
                  </a:ext>
                </a:extLst>
              </a:tr>
            </a:tbl>
          </a:graphicData>
        </a:graphic>
      </p:graphicFrame>
    </p:spTree>
    <p:extLst>
      <p:ext uri="{BB962C8B-B14F-4D97-AF65-F5344CB8AC3E}">
        <p14:creationId xmlns:p14="http://schemas.microsoft.com/office/powerpoint/2010/main" val="362308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68630770"/>
              </p:ext>
            </p:extLst>
          </p:nvPr>
        </p:nvGraphicFramePr>
        <p:xfrm>
          <a:off x="557149" y="1316878"/>
          <a:ext cx="11169841" cy="353568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a:solidFill>
                            <a:schemeClr val="bg1"/>
                          </a:solidFill>
                          <a:effectLst/>
                          <a:latin typeface="+mn-lt"/>
                        </a:rPr>
                        <a:t>Evaluation Questions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Indicators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Methods</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Data Source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bg1"/>
                          </a:solidFill>
                          <a:latin typeface="+mn-lt"/>
                        </a:rPr>
                        <a:t>2.0. </a:t>
                      </a:r>
                      <a:r>
                        <a:rPr lang="en-CA" sz="2000" b="0" i="0" u="none" strike="noStrike" kern="1200" dirty="0">
                          <a:solidFill>
                            <a:schemeClr val="bg1"/>
                          </a:solidFill>
                          <a:effectLst/>
                          <a:latin typeface="+mn-lt"/>
                          <a:ea typeface="+mn-ea"/>
                          <a:cs typeface="+mn-cs"/>
                        </a:rPr>
                        <a:t>What elements of the Canada Greener Homes Initiative have been most successful, and what has caused the most hindrance to program objectives, and why?</a:t>
                      </a:r>
                      <a:endParaRPr lang="en-US" sz="2000" dirty="0">
                        <a:solidFill>
                          <a:schemeClr val="bg1"/>
                        </a:solidFill>
                        <a:latin typeface="+mn-lt"/>
                      </a:endParaRPr>
                    </a:p>
                  </a:txBody>
                  <a:tcPr marL="60960" marR="60960" marT="30480" marB="30480">
                    <a:solidFill>
                      <a:srgbClr val="00B04F"/>
                    </a:solidFill>
                  </a:tcPr>
                </a:tc>
                <a:tc hMerge="1">
                  <a:txBody>
                    <a:bodyPr/>
                    <a:lstStyle/>
                    <a:p>
                      <a:endParaRPr lang="en-CA"/>
                    </a:p>
                  </a:txBody>
                  <a:tcPr/>
                </a:tc>
                <a:tc hMerge="1">
                  <a:txBody>
                    <a:bodyPr/>
                    <a:lstStyle/>
                    <a:p>
                      <a:endParaRPr lang="en-CA"/>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96670">
                <a:tc>
                  <a:txBody>
                    <a:bodyPr/>
                    <a:lstStyle/>
                    <a:p>
                      <a:pPr marL="0" lvl="0" indent="0">
                        <a:buNone/>
                      </a:pPr>
                      <a:r>
                        <a:rPr lang="en-CA" sz="2000" b="0" i="0" u="none" strike="noStrike" kern="1200" dirty="0">
                          <a:solidFill>
                            <a:schemeClr val="dk1"/>
                          </a:solidFill>
                          <a:effectLst/>
                          <a:latin typeface="+mn-lt"/>
                          <a:ea typeface="+mn-ea"/>
                          <a:cs typeface="+mn-cs"/>
                        </a:rPr>
                        <a:t>2.0. What elements of the Canada Greener Homes Initiative have been most successful, and caused the most hindrance to program objectives, and why?</a:t>
                      </a:r>
                      <a:endParaRPr lang="en-US" sz="2000" dirty="0">
                        <a:latin typeface="+mn-lt"/>
                      </a:endParaRPr>
                    </a:p>
                  </a:txBody>
                  <a:tcPr marL="60960" marR="60960" marT="30480" marB="30480"/>
                </a:tc>
                <a:tc>
                  <a:txBody>
                    <a:bodyPr/>
                    <a:lstStyle/>
                    <a:p>
                      <a:pPr marL="342900" lvl="0" indent="-342900">
                        <a:buFont typeface="Calibri"/>
                        <a:buChar char="-"/>
                      </a:pPr>
                      <a:r>
                        <a:rPr lang="en-CA" sz="2000" b="0" i="0" u="none" strike="noStrike" baseline="0" noProof="0">
                          <a:solidFill>
                            <a:srgbClr val="000000"/>
                          </a:solidFill>
                          <a:latin typeface="+mn-lt"/>
                        </a:rPr>
                        <a:t>Perceptions of informants on implementation of initiative</a:t>
                      </a:r>
                      <a:endParaRPr lang="en-US" sz="2000">
                        <a:latin typeface="+mn-lt"/>
                      </a:endParaRPr>
                    </a:p>
                  </a:txBody>
                  <a:tcPr marL="60960" marR="60960" marT="30480" marB="30480"/>
                </a:tc>
                <a:tc>
                  <a:txBody>
                    <a:bodyPr/>
                    <a:lstStyle/>
                    <a:p>
                      <a:pPr marL="342900" lvl="0" indent="-342900">
                        <a:buFont typeface="Calibri"/>
                        <a:buChar char="-"/>
                      </a:pPr>
                      <a:r>
                        <a:rPr lang="en-CA" sz="2000" dirty="0">
                          <a:latin typeface="+mn-lt"/>
                        </a:rPr>
                        <a:t>Focus groups</a:t>
                      </a:r>
                    </a:p>
                  </a:txBody>
                  <a:tcPr marL="60960" marR="60960" marT="30480" marB="30480"/>
                </a:tc>
                <a:tc>
                  <a:txBody>
                    <a:bodyPr/>
                    <a:lstStyle/>
                    <a:p>
                      <a:pPr marL="342900" lvl="0" indent="-342900">
                        <a:buFont typeface="Calibri"/>
                        <a:buChar char="-"/>
                      </a:pPr>
                      <a:r>
                        <a:rPr lang="en-CA" sz="2000" b="0" i="0" u="none" strike="noStrike" noProof="0" dirty="0">
                          <a:solidFill>
                            <a:srgbClr val="000000"/>
                          </a:solidFill>
                          <a:latin typeface="+mn-lt"/>
                        </a:rPr>
                        <a:t>NRCan and CMHC representatives</a:t>
                      </a:r>
                    </a:p>
                    <a:p>
                      <a:pPr marL="342900" lvl="0" indent="-342900">
                        <a:buFont typeface="Calibri"/>
                        <a:buChar char="-"/>
                      </a:pPr>
                      <a:r>
                        <a:rPr lang="en-CA" sz="2000" b="0" i="0" u="none" strike="noStrike" noProof="0" dirty="0">
                          <a:solidFill>
                            <a:srgbClr val="000000"/>
                          </a:solidFill>
                          <a:latin typeface="+mn-lt"/>
                        </a:rPr>
                        <a:t>Homeowners</a:t>
                      </a:r>
                    </a:p>
                    <a:p>
                      <a:pPr marL="342900" lvl="0" indent="-342900">
                        <a:buFont typeface="Calibri"/>
                        <a:buChar char="-"/>
                      </a:pPr>
                      <a:r>
                        <a:rPr lang="en-CA" sz="2000" b="0" i="0" u="none" strike="noStrike" noProof="0" dirty="0">
                          <a:solidFill>
                            <a:srgbClr val="000000"/>
                          </a:solidFill>
                          <a:latin typeface="+mn-lt"/>
                        </a:rPr>
                        <a:t>Energy auditors</a:t>
                      </a:r>
                      <a:endParaRPr lang="en-CA" sz="2000" dirty="0">
                        <a:latin typeface="+mn-lt"/>
                      </a:endParaRPr>
                    </a:p>
                    <a:p>
                      <a:pPr marL="342900" lvl="0" indent="-342900">
                        <a:buFont typeface="Calibri"/>
                        <a:buChar char="-"/>
                      </a:pPr>
                      <a:r>
                        <a:rPr lang="en-CA" sz="2000" b="0" i="0" u="none" strike="noStrike" noProof="0" dirty="0">
                          <a:solidFill>
                            <a:srgbClr val="000000"/>
                          </a:solidFill>
                          <a:latin typeface="+mn-lt"/>
                        </a:rPr>
                        <a:t>Indigenous governments, organizations, housing management bodies</a:t>
                      </a:r>
                      <a:endParaRPr lang="en-CA" sz="2000" dirty="0">
                        <a:latin typeface="+mn-lt"/>
                      </a:endParaRPr>
                    </a:p>
                  </a:txBody>
                  <a:tcPr marL="60960" marR="60960" marT="30480" marB="30480"/>
                </a:tc>
                <a:extLst>
                  <a:ext uri="{0D108BD9-81ED-4DB2-BD59-A6C34878D82A}">
                    <a16:rowId xmlns:a16="http://schemas.microsoft.com/office/drawing/2014/main" val="3885976334"/>
                  </a:ext>
                </a:extLst>
              </a:tr>
            </a:tbl>
          </a:graphicData>
        </a:graphic>
      </p:graphicFrame>
    </p:spTree>
    <p:extLst>
      <p:ext uri="{BB962C8B-B14F-4D97-AF65-F5344CB8AC3E}">
        <p14:creationId xmlns:p14="http://schemas.microsoft.com/office/powerpoint/2010/main" val="111027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3306143685"/>
              </p:ext>
            </p:extLst>
          </p:nvPr>
        </p:nvGraphicFramePr>
        <p:xfrm>
          <a:off x="557149" y="1316878"/>
          <a:ext cx="11169841" cy="451104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a:solidFill>
                            <a:schemeClr val="bg1"/>
                          </a:solidFill>
                          <a:effectLst/>
                          <a:latin typeface="+mn-lt"/>
                        </a:rPr>
                        <a:t>Evaluation Questions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Indicators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Methods</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Data Source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indent="0" algn="l" rtl="0" eaLnBrk="1" fontAlgn="auto" latinLnBrk="0" hangingPunct="1">
                        <a:lnSpc>
                          <a:spcPct val="100000"/>
                        </a:lnSpc>
                        <a:spcBef>
                          <a:spcPts val="0"/>
                        </a:spcBef>
                        <a:spcAft>
                          <a:spcPts val="0"/>
                        </a:spcAft>
                        <a:buClrTx/>
                        <a:buSzTx/>
                        <a:buFontTx/>
                        <a:buNone/>
                      </a:pPr>
                      <a:r>
                        <a:rPr lang="en-US" sz="2000" dirty="0">
                          <a:solidFill>
                            <a:schemeClr val="bg1"/>
                          </a:solidFill>
                          <a:latin typeface="+mn-lt"/>
                        </a:rPr>
                        <a:t>3.0. How accessible have the programs been to eligible households? </a:t>
                      </a:r>
                    </a:p>
                  </a:txBody>
                  <a:tcPr marL="60960" marR="60960" marT="30480" marB="30480">
                    <a:solidFill>
                      <a:srgbClr val="00B04F"/>
                    </a:solidFill>
                  </a:tcPr>
                </a:tc>
                <a:tc hMerge="1">
                  <a:txBody>
                    <a:bodyPr/>
                    <a:lstStyle/>
                    <a:p>
                      <a:endParaRPr lang="en-CA"/>
                    </a:p>
                  </a:txBody>
                  <a:tcPr/>
                </a:tc>
                <a:tc hMerge="1">
                  <a:txBody>
                    <a:bodyPr/>
                    <a:lstStyle/>
                    <a:p>
                      <a:endParaRPr lang="en-CA"/>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96670">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latin typeface="+mn-lt"/>
                        </a:rPr>
                        <a:t>3.1. Are there specific groups or regions where uptake has been notably high or low?</a:t>
                      </a:r>
                    </a:p>
                  </a:txBody>
                  <a:tcPr marL="60960" marR="60960" marT="30480" marB="30480"/>
                </a:tc>
                <a:tc>
                  <a:txBody>
                    <a:bodyPr/>
                    <a:lstStyle/>
                    <a:p>
                      <a:pPr marL="342900" marR="0" lvl="0" indent="-342900" algn="l" rtl="0" eaLnBrk="1" fontAlgn="auto" latinLnBrk="0" hangingPunct="1">
                        <a:lnSpc>
                          <a:spcPct val="100000"/>
                        </a:lnSpc>
                        <a:spcBef>
                          <a:spcPts val="0"/>
                        </a:spcBef>
                        <a:spcAft>
                          <a:spcPts val="0"/>
                        </a:spcAft>
                        <a:buClrTx/>
                        <a:buSzTx/>
                        <a:buFont typeface="Calibri"/>
                        <a:buChar char="-"/>
                      </a:pPr>
                      <a:r>
                        <a:rPr lang="en-US" sz="2000" dirty="0">
                          <a:latin typeface="+mn-lt"/>
                        </a:rPr>
                        <a:t>Proportion of applicants compared to population of homeowners</a:t>
                      </a:r>
                    </a:p>
                    <a:p>
                      <a:pPr marL="342900" marR="0" lvl="0" indent="-342900" algn="l">
                        <a:lnSpc>
                          <a:spcPct val="100000"/>
                        </a:lnSpc>
                        <a:spcBef>
                          <a:spcPts val="0"/>
                        </a:spcBef>
                        <a:spcAft>
                          <a:spcPts val="0"/>
                        </a:spcAft>
                        <a:buClrTx/>
                        <a:buSzTx/>
                        <a:buFont typeface="Calibri"/>
                        <a:buChar char="-"/>
                      </a:pPr>
                      <a:r>
                        <a:rPr lang="en-US" sz="2000" dirty="0">
                          <a:latin typeface="+mn-lt"/>
                        </a:rPr>
                        <a:t>Proportion of successful applicants to unsuccessful applicants</a:t>
                      </a:r>
                    </a:p>
                  </a:txBody>
                  <a:tcPr marL="60960" marR="60960" marT="30480" marB="30480"/>
                </a:tc>
                <a:tc>
                  <a:txBody>
                    <a:bodyPr/>
                    <a:lstStyle/>
                    <a:p>
                      <a:pPr marL="342900" lvl="0" indent="-342900">
                        <a:buFontTx/>
                        <a:buChar char="-"/>
                      </a:pPr>
                      <a:r>
                        <a:rPr lang="en-CA" sz="2000">
                          <a:latin typeface="+mn-lt"/>
                        </a:rPr>
                        <a:t>Comparative analysis </a:t>
                      </a:r>
                      <a:endParaRPr lang="en-US" sz="2000">
                        <a:latin typeface="+mn-lt"/>
                      </a:endParaRPr>
                    </a:p>
                  </a:txBody>
                  <a:tcPr marL="60960" marR="60960" marT="30480" marB="30480"/>
                </a:tc>
                <a:tc>
                  <a:txBody>
                    <a:bodyPr/>
                    <a:lstStyle/>
                    <a:p>
                      <a:pPr marL="342900" lvl="0" indent="-342900">
                        <a:buFontTx/>
                        <a:buChar char="-"/>
                      </a:pPr>
                      <a:r>
                        <a:rPr lang="en-CA" sz="2000">
                          <a:latin typeface="+mn-lt"/>
                        </a:rPr>
                        <a:t>Statistics Canada</a:t>
                      </a:r>
                    </a:p>
                  </a:txBody>
                  <a:tcPr marL="60960" marR="60960" marT="30480" marB="30480"/>
                </a:tc>
                <a:extLst>
                  <a:ext uri="{0D108BD9-81ED-4DB2-BD59-A6C34878D82A}">
                    <a16:rowId xmlns:a16="http://schemas.microsoft.com/office/drawing/2014/main" val="3885976334"/>
                  </a:ext>
                </a:extLst>
              </a:tr>
              <a:tr h="1096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3.2. What barriers, if any, have prevented eligible households from accessing the programs, and how can these barriers be </a:t>
                      </a:r>
                      <a:r>
                        <a:rPr lang="en-US" sz="2000">
                          <a:solidFill>
                            <a:schemeClr val="tx1"/>
                          </a:solidFill>
                          <a:latin typeface="+mn-lt"/>
                        </a:rPr>
                        <a:t>mitigated</a:t>
                      </a:r>
                      <a:r>
                        <a:rPr lang="en-US" sz="2000">
                          <a:latin typeface="+mn-lt"/>
                        </a:rPr>
                        <a:t>?</a:t>
                      </a:r>
                    </a:p>
                  </a:txBody>
                  <a:tcPr marL="60960" marR="60960" marT="30480" marB="30480"/>
                </a:tc>
                <a:tc>
                  <a:txBody>
                    <a:bodyPr/>
                    <a:lstStyle/>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en-US" sz="2000">
                          <a:latin typeface="+mn-lt"/>
                        </a:rPr>
                        <a:t>Barriers indicated</a:t>
                      </a:r>
                    </a:p>
                    <a:p>
                      <a:pPr marL="342900" lvl="0" indent="-342900">
                        <a:buFont typeface="Calibri"/>
                        <a:buChar char="-"/>
                      </a:pPr>
                      <a:endParaRPr lang="en-US" sz="2000">
                        <a:latin typeface="+mn-lt"/>
                      </a:endParaRPr>
                    </a:p>
                  </a:txBody>
                  <a:tcPr marL="60960" marR="60960" marT="30480" marB="30480"/>
                </a:tc>
                <a:tc>
                  <a:txBody>
                    <a:bodyPr/>
                    <a:lstStyle/>
                    <a:p>
                      <a:pPr marL="342900" lvl="0" indent="-342900">
                        <a:buFontTx/>
                        <a:buChar char="-"/>
                      </a:pPr>
                      <a:r>
                        <a:rPr lang="en-CA" sz="2000">
                          <a:latin typeface="+mn-lt"/>
                        </a:rPr>
                        <a:t>Focus groups</a:t>
                      </a:r>
                    </a:p>
                    <a:p>
                      <a:pPr marL="342900" lvl="0" indent="-342900">
                        <a:buFontTx/>
                        <a:buChar char="-"/>
                      </a:pPr>
                      <a:r>
                        <a:rPr lang="en-CA" sz="2000">
                          <a:latin typeface="+mn-lt"/>
                        </a:rPr>
                        <a:t>Post-retrofit survey</a:t>
                      </a:r>
                      <a:endParaRPr lang="en-US" sz="2000">
                        <a:latin typeface="+mn-lt"/>
                      </a:endParaRPr>
                    </a:p>
                  </a:txBody>
                  <a:tcPr marL="60960" marR="60960" marT="30480" marB="30480"/>
                </a:tc>
                <a:tc>
                  <a:txBody>
                    <a:bodyPr/>
                    <a:lstStyle/>
                    <a:p>
                      <a:pPr marL="342900" lvl="0" indent="-342900">
                        <a:buFont typeface="Calibri"/>
                        <a:buChar char="-"/>
                      </a:pPr>
                      <a:r>
                        <a:rPr lang="en-CA" sz="2000" dirty="0">
                          <a:latin typeface="+mn-lt"/>
                        </a:rPr>
                        <a:t>Program recipients</a:t>
                      </a:r>
                    </a:p>
                    <a:p>
                      <a:pPr marL="342900" lvl="0" indent="-342900">
                        <a:buFont typeface="Calibri"/>
                        <a:buChar char="-"/>
                      </a:pPr>
                      <a:r>
                        <a:rPr lang="en-CA" sz="2000" dirty="0">
                          <a:latin typeface="+mn-lt"/>
                        </a:rPr>
                        <a:t>Program Staff</a:t>
                      </a:r>
                    </a:p>
                  </a:txBody>
                  <a:tcPr marL="60960" marR="60960" marT="30480" marB="30480"/>
                </a:tc>
                <a:extLst>
                  <a:ext uri="{0D108BD9-81ED-4DB2-BD59-A6C34878D82A}">
                    <a16:rowId xmlns:a16="http://schemas.microsoft.com/office/drawing/2014/main" val="1038479781"/>
                  </a:ext>
                </a:extLst>
              </a:tr>
            </a:tbl>
          </a:graphicData>
        </a:graphic>
      </p:graphicFrame>
    </p:spTree>
    <p:extLst>
      <p:ext uri="{BB962C8B-B14F-4D97-AF65-F5344CB8AC3E}">
        <p14:creationId xmlns:p14="http://schemas.microsoft.com/office/powerpoint/2010/main" val="94274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840683280"/>
              </p:ext>
            </p:extLst>
          </p:nvPr>
        </p:nvGraphicFramePr>
        <p:xfrm>
          <a:off x="557149" y="1316878"/>
          <a:ext cx="11169841" cy="182819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a:solidFill>
                            <a:schemeClr val="bg1"/>
                          </a:solidFill>
                          <a:effectLst/>
                          <a:latin typeface="+mn-lt"/>
                        </a:rPr>
                        <a:t>Evaluation Questions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Indicators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Methods</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Data Source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indent="0" algn="l" rtl="0" eaLnBrk="1" fontAlgn="auto" latinLnBrk="0" hangingPunct="1">
                        <a:lnSpc>
                          <a:spcPct val="100000"/>
                        </a:lnSpc>
                        <a:spcBef>
                          <a:spcPts val="0"/>
                        </a:spcBef>
                        <a:spcAft>
                          <a:spcPts val="0"/>
                        </a:spcAft>
                        <a:buClrTx/>
                        <a:buSzTx/>
                        <a:buFontTx/>
                        <a:buNone/>
                      </a:pPr>
                      <a:r>
                        <a:rPr lang="en-CA" sz="2000" dirty="0">
                          <a:solidFill>
                            <a:schemeClr val="bg1"/>
                          </a:solidFill>
                          <a:latin typeface="+mn-lt"/>
                        </a:rPr>
                        <a:t>4.0. </a:t>
                      </a:r>
                      <a:r>
                        <a:rPr lang="en-CA" sz="2000" b="0" i="0" u="none" strike="noStrike" noProof="0" dirty="0">
                          <a:solidFill>
                            <a:schemeClr val="bg1"/>
                          </a:solidFill>
                          <a:latin typeface="+mn-lt"/>
                        </a:rPr>
                        <a:t>Do the programs guide households towards energy bill savings?</a:t>
                      </a:r>
                      <a:endParaRPr lang="en-US" sz="2000" dirty="0">
                        <a:solidFill>
                          <a:schemeClr val="bg1"/>
                        </a:solidFill>
                        <a:latin typeface="+mn-lt"/>
                      </a:endParaRPr>
                    </a:p>
                  </a:txBody>
                  <a:tcPr marL="60960" marR="60960" marT="30480" marB="30480">
                    <a:solidFill>
                      <a:srgbClr val="00B04F"/>
                    </a:solidFill>
                  </a:tcPr>
                </a:tc>
                <a:tc hMerge="1">
                  <a:txBody>
                    <a:bodyPr/>
                    <a:lstStyle/>
                    <a:p>
                      <a:endParaRPr lang="en-CA"/>
                    </a:p>
                  </a:txBody>
                  <a:tcPr/>
                </a:tc>
                <a:tc hMerge="1">
                  <a:txBody>
                    <a:bodyPr/>
                    <a:lstStyle/>
                    <a:p>
                      <a:endParaRPr lang="en-CA"/>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96670">
                <a:tc>
                  <a:txBody>
                    <a:bodyPr/>
                    <a:lstStyle/>
                    <a:p>
                      <a:pPr marL="0" lvl="0" indent="0">
                        <a:buNone/>
                      </a:pPr>
                      <a:r>
                        <a:rPr lang="en-US" sz="2000" b="0" i="0" u="none" strike="noStrike" noProof="0" dirty="0">
                          <a:latin typeface="+mn-lt"/>
                        </a:rPr>
                        <a:t>4.0. </a:t>
                      </a:r>
                      <a:r>
                        <a:rPr lang="en-CA" sz="2000" b="0" i="0" u="none" strike="noStrike" noProof="0" dirty="0">
                          <a:solidFill>
                            <a:srgbClr val="000000"/>
                          </a:solidFill>
                          <a:latin typeface="+mn-lt"/>
                        </a:rPr>
                        <a:t>Do the programs guide households towards energy bill savings?</a:t>
                      </a:r>
                      <a:endParaRPr lang="en-US" sz="2000" b="0" i="0" u="none" strike="noStrike" noProof="0" dirty="0">
                        <a:solidFill>
                          <a:srgbClr val="000000"/>
                        </a:solidFill>
                        <a:latin typeface="+mn-lt"/>
                      </a:endParaRPr>
                    </a:p>
                  </a:txBody>
                  <a:tcPr marL="60960" marR="60960" marT="30480" marB="30480"/>
                </a:tc>
                <a:tc>
                  <a:txBody>
                    <a:bodyPr/>
                    <a:lstStyle/>
                    <a:p>
                      <a:pPr marL="342900" lvl="0" indent="-342900">
                        <a:buFont typeface="Calibri"/>
                        <a:buChar char="-"/>
                      </a:pPr>
                      <a:r>
                        <a:rPr lang="en-CA" sz="2000" baseline="0" dirty="0">
                          <a:latin typeface="+mn-lt"/>
                        </a:rPr>
                        <a:t>Perceptions of program recipients</a:t>
                      </a:r>
                    </a:p>
                  </a:txBody>
                  <a:tcPr marL="60960" marR="60960" marT="30480" marB="30480"/>
                </a:tc>
                <a:tc>
                  <a:txBody>
                    <a:bodyPr/>
                    <a:lstStyle/>
                    <a:p>
                      <a:pPr marL="342900" lvl="0" indent="-342900">
                        <a:buFont typeface="Calibri"/>
                        <a:buChar char="-"/>
                      </a:pPr>
                      <a:r>
                        <a:rPr lang="en-CA" sz="2000">
                          <a:latin typeface="+mn-lt"/>
                        </a:rPr>
                        <a:t>Post-retrofit survey</a:t>
                      </a:r>
                    </a:p>
                  </a:txBody>
                  <a:tcPr marL="60960" marR="60960" marT="30480" marB="30480"/>
                </a:tc>
                <a:tc>
                  <a:txBody>
                    <a:bodyPr/>
                    <a:lstStyle/>
                    <a:p>
                      <a:pPr marL="342900" lvl="0" indent="-342900">
                        <a:buFont typeface="Calibri"/>
                        <a:buChar char="-"/>
                      </a:pPr>
                      <a:r>
                        <a:rPr lang="en-CA" sz="2000" b="0" i="0" u="none" strike="noStrike" noProof="0" dirty="0">
                          <a:solidFill>
                            <a:schemeClr val="tx1"/>
                          </a:solidFill>
                          <a:latin typeface="+mn-lt"/>
                        </a:rPr>
                        <a:t>Program recipients</a:t>
                      </a:r>
                    </a:p>
                  </a:txBody>
                  <a:tcPr marL="60960" marR="60960" marT="30480" marB="30480"/>
                </a:tc>
                <a:extLst>
                  <a:ext uri="{0D108BD9-81ED-4DB2-BD59-A6C34878D82A}">
                    <a16:rowId xmlns:a16="http://schemas.microsoft.com/office/drawing/2014/main" val="3885976334"/>
                  </a:ext>
                </a:extLst>
              </a:tr>
            </a:tbl>
          </a:graphicData>
        </a:graphic>
      </p:graphicFrame>
    </p:spTree>
    <p:extLst>
      <p:ext uri="{BB962C8B-B14F-4D97-AF65-F5344CB8AC3E}">
        <p14:creationId xmlns:p14="http://schemas.microsoft.com/office/powerpoint/2010/main" val="4152047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1128311067"/>
              </p:ext>
            </p:extLst>
          </p:nvPr>
        </p:nvGraphicFramePr>
        <p:xfrm>
          <a:off x="557149" y="1316878"/>
          <a:ext cx="11169841" cy="201168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a:solidFill>
                            <a:schemeClr val="bg1"/>
                          </a:solidFill>
                          <a:effectLst/>
                          <a:latin typeface="+mn-lt"/>
                        </a:rPr>
                        <a:t>Evaluation Questions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Indicators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Methods</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Data Source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indent="0" algn="l" rtl="0" eaLnBrk="1" fontAlgn="auto" latinLnBrk="0" hangingPunct="1">
                        <a:lnSpc>
                          <a:spcPct val="100000"/>
                        </a:lnSpc>
                        <a:spcBef>
                          <a:spcPts val="0"/>
                        </a:spcBef>
                        <a:spcAft>
                          <a:spcPts val="0"/>
                        </a:spcAft>
                        <a:buClrTx/>
                        <a:buSzTx/>
                        <a:buFontTx/>
                        <a:buNone/>
                      </a:pPr>
                      <a:r>
                        <a:rPr lang="en-CA" sz="2000" dirty="0">
                          <a:solidFill>
                            <a:schemeClr val="bg1"/>
                          </a:solidFill>
                          <a:latin typeface="+mn-lt"/>
                        </a:rPr>
                        <a:t>5.0. </a:t>
                      </a:r>
                      <a:r>
                        <a:rPr lang="en-CA" sz="2000" b="0" i="0" u="none" strike="noStrike" noProof="0" dirty="0">
                          <a:solidFill>
                            <a:schemeClr val="bg1"/>
                          </a:solidFill>
                          <a:latin typeface="+mn-lt"/>
                        </a:rPr>
                        <a:t> Does the program contribute to improving the energy efficiency of Canada’s homes?</a:t>
                      </a:r>
                      <a:endParaRPr lang="en-US" sz="2000" dirty="0">
                        <a:solidFill>
                          <a:schemeClr val="bg1"/>
                        </a:solidFill>
                        <a:latin typeface="+mn-lt"/>
                      </a:endParaRPr>
                    </a:p>
                  </a:txBody>
                  <a:tcPr marL="60960" marR="60960" marT="30480" marB="30480">
                    <a:solidFill>
                      <a:srgbClr val="00B04F"/>
                    </a:solidFill>
                  </a:tcPr>
                </a:tc>
                <a:tc hMerge="1">
                  <a:txBody>
                    <a:bodyPr/>
                    <a:lstStyle/>
                    <a:p>
                      <a:endParaRPr lang="en-CA"/>
                    </a:p>
                  </a:txBody>
                  <a:tcPr/>
                </a:tc>
                <a:tc hMerge="1">
                  <a:txBody>
                    <a:bodyPr/>
                    <a:lstStyle/>
                    <a:p>
                      <a:endParaRPr lang="en-CA"/>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19312">
                <a:tc>
                  <a:txBody>
                    <a:bodyPr/>
                    <a:lstStyle/>
                    <a:p>
                      <a:pPr marL="0" lvl="0" indent="0">
                        <a:buNone/>
                      </a:pPr>
                      <a:r>
                        <a:rPr lang="en-US" sz="2000" b="0" i="0" u="none" strike="noStrike" noProof="0">
                          <a:solidFill>
                            <a:schemeClr val="tx1"/>
                          </a:solidFill>
                          <a:latin typeface="+mn-lt"/>
                        </a:rPr>
                        <a:t>5.0. Does the programs contributed to improving the energy efficiency of Canada’s homes?</a:t>
                      </a:r>
                    </a:p>
                  </a:txBody>
                  <a:tcPr marL="60960" marR="60960" marT="30480" marB="30480"/>
                </a:tc>
                <a:tc>
                  <a:txBody>
                    <a:bodyPr/>
                    <a:lstStyle/>
                    <a:p>
                      <a:pPr marL="342900" lvl="0" indent="-342900" algn="l">
                        <a:lnSpc>
                          <a:spcPct val="100000"/>
                        </a:lnSpc>
                        <a:buFont typeface="Calibri"/>
                        <a:buChar char="-"/>
                      </a:pPr>
                      <a:r>
                        <a:rPr lang="en-CA" sz="2000" b="0" i="0" u="none" strike="noStrike" baseline="0" noProof="0">
                          <a:solidFill>
                            <a:schemeClr val="tx1"/>
                          </a:solidFill>
                          <a:latin typeface="+mn-lt"/>
                        </a:rPr>
                        <a:t>Change in Energuide ratings over time</a:t>
                      </a:r>
                    </a:p>
                    <a:p>
                      <a:pPr marL="342900" lvl="0" indent="-342900" algn="l">
                        <a:lnSpc>
                          <a:spcPct val="100000"/>
                        </a:lnSpc>
                        <a:buFont typeface="Calibri"/>
                        <a:buChar char="-"/>
                      </a:pPr>
                      <a:r>
                        <a:rPr lang="en-CA" sz="2000" b="0" i="0" u="none" strike="noStrike" baseline="0" noProof="0">
                          <a:solidFill>
                            <a:schemeClr val="tx1"/>
                          </a:solidFill>
                          <a:latin typeface="+mn-lt"/>
                        </a:rPr>
                        <a:t>Projected greenhouse gas reduction </a:t>
                      </a:r>
                      <a:endParaRPr lang="en-US" sz="2000">
                        <a:solidFill>
                          <a:schemeClr val="tx1"/>
                        </a:solidFill>
                        <a:latin typeface="+mn-lt"/>
                      </a:endParaRPr>
                    </a:p>
                  </a:txBody>
                  <a:tcPr marL="60960" marR="60960" marT="30480" marB="30480"/>
                </a:tc>
                <a:tc>
                  <a:txBody>
                    <a:bodyPr/>
                    <a:lstStyle/>
                    <a:p>
                      <a:pPr marL="342900" lvl="0" indent="-342900">
                        <a:buFont typeface="Calibri"/>
                        <a:buChar char="-"/>
                      </a:pPr>
                      <a:r>
                        <a:rPr lang="en-CA" sz="2000">
                          <a:solidFill>
                            <a:schemeClr val="tx1"/>
                          </a:solidFill>
                          <a:latin typeface="+mn-lt"/>
                        </a:rPr>
                        <a:t>Document review</a:t>
                      </a:r>
                    </a:p>
                  </a:txBody>
                  <a:tcPr marL="60960" marR="60960" marT="30480" marB="30480"/>
                </a:tc>
                <a:tc>
                  <a:txBody>
                    <a:bodyPr/>
                    <a:lstStyle/>
                    <a:p>
                      <a:pPr marL="342900" lvl="0" indent="-342900">
                        <a:buFont typeface="Calibri"/>
                        <a:buChar char="-"/>
                      </a:pPr>
                      <a:r>
                        <a:rPr lang="en-CA" sz="2000" dirty="0">
                          <a:solidFill>
                            <a:schemeClr val="tx1"/>
                          </a:solidFill>
                          <a:latin typeface="+mn-lt"/>
                        </a:rPr>
                        <a:t>Program applicants</a:t>
                      </a:r>
                    </a:p>
                    <a:p>
                      <a:pPr marL="342900" lvl="0" indent="-342900">
                        <a:buFont typeface="Calibri"/>
                        <a:buChar char="-"/>
                      </a:pPr>
                      <a:r>
                        <a:rPr lang="en-CA" sz="2000" dirty="0">
                          <a:solidFill>
                            <a:schemeClr val="tx1"/>
                          </a:solidFill>
                          <a:latin typeface="+mn-lt"/>
                        </a:rPr>
                        <a:t>Administrative data</a:t>
                      </a:r>
                    </a:p>
                  </a:txBody>
                  <a:tcPr marL="60960" marR="60960" marT="30480" marB="30480"/>
                </a:tc>
                <a:extLst>
                  <a:ext uri="{0D108BD9-81ED-4DB2-BD59-A6C34878D82A}">
                    <a16:rowId xmlns:a16="http://schemas.microsoft.com/office/drawing/2014/main" val="3885976334"/>
                  </a:ext>
                </a:extLst>
              </a:tr>
            </a:tbl>
          </a:graphicData>
        </a:graphic>
      </p:graphicFrame>
    </p:spTree>
    <p:extLst>
      <p:ext uri="{BB962C8B-B14F-4D97-AF65-F5344CB8AC3E}">
        <p14:creationId xmlns:p14="http://schemas.microsoft.com/office/powerpoint/2010/main" val="342446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799" y="440628"/>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Evaluation Matrix</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a:ln>
              <a:solidFill>
                <a:srgbClr val="4472C4"/>
              </a:solidFill>
            </a:ln>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497049683"/>
              </p:ext>
            </p:extLst>
          </p:nvPr>
        </p:nvGraphicFramePr>
        <p:xfrm>
          <a:off x="557149" y="1316878"/>
          <a:ext cx="11169841" cy="1828190"/>
        </p:xfrm>
        <a:graphic>
          <a:graphicData uri="http://schemas.openxmlformats.org/drawingml/2006/table">
            <a:tbl>
              <a:tblPr firstRow="1" bandRow="1">
                <a:tableStyleId>{F5AB1C69-6EDB-4FF4-983F-18BD219EF322}</a:tableStyleId>
              </a:tblPr>
              <a:tblGrid>
                <a:gridCol w="3019171">
                  <a:extLst>
                    <a:ext uri="{9D8B030D-6E8A-4147-A177-3AD203B41FA5}">
                      <a16:colId xmlns:a16="http://schemas.microsoft.com/office/drawing/2014/main" val="1293701837"/>
                    </a:ext>
                  </a:extLst>
                </a:gridCol>
                <a:gridCol w="3088640">
                  <a:extLst>
                    <a:ext uri="{9D8B030D-6E8A-4147-A177-3AD203B41FA5}">
                      <a16:colId xmlns:a16="http://schemas.microsoft.com/office/drawing/2014/main" val="3741677087"/>
                    </a:ext>
                  </a:extLst>
                </a:gridCol>
                <a:gridCol w="2254395">
                  <a:extLst>
                    <a:ext uri="{9D8B030D-6E8A-4147-A177-3AD203B41FA5}">
                      <a16:colId xmlns:a16="http://schemas.microsoft.com/office/drawing/2014/main" val="2408698305"/>
                    </a:ext>
                  </a:extLst>
                </a:gridCol>
                <a:gridCol w="2807635">
                  <a:extLst>
                    <a:ext uri="{9D8B030D-6E8A-4147-A177-3AD203B41FA5}">
                      <a16:colId xmlns:a16="http://schemas.microsoft.com/office/drawing/2014/main" val="3063296319"/>
                    </a:ext>
                  </a:extLst>
                </a:gridCol>
              </a:tblGrid>
              <a:tr h="334706">
                <a:tc>
                  <a:txBody>
                    <a:bodyPr/>
                    <a:lstStyle/>
                    <a:p>
                      <a:r>
                        <a:rPr lang="en-US" sz="2000" b="1" kern="1200">
                          <a:solidFill>
                            <a:schemeClr val="bg1"/>
                          </a:solidFill>
                          <a:effectLst/>
                          <a:latin typeface="+mn-lt"/>
                        </a:rPr>
                        <a:t>Evaluation Questions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Indicators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Methods</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tc>
                  <a:txBody>
                    <a:bodyPr/>
                    <a:lstStyle/>
                    <a:p>
                      <a:r>
                        <a:rPr lang="en-US" sz="2000" b="1" kern="1200">
                          <a:solidFill>
                            <a:schemeClr val="bg1"/>
                          </a:solidFill>
                          <a:effectLst/>
                          <a:latin typeface="+mn-lt"/>
                        </a:rPr>
                        <a:t>Data Source </a:t>
                      </a:r>
                      <a:r>
                        <a:rPr lang="en-CA" sz="2000">
                          <a:solidFill>
                            <a:schemeClr val="bg1"/>
                          </a:solidFill>
                          <a:effectLst/>
                          <a:latin typeface="+mn-lt"/>
                        </a:rPr>
                        <a:t> </a:t>
                      </a:r>
                      <a:endParaRPr lang="en-CA" sz="2000">
                        <a:solidFill>
                          <a:schemeClr val="bg1"/>
                        </a:solidFill>
                        <a:latin typeface="+mn-lt"/>
                      </a:endParaRPr>
                    </a:p>
                  </a:txBody>
                  <a:tcPr marL="60960" marR="60960" marT="30480" marB="30480">
                    <a:solidFill>
                      <a:srgbClr val="237C9D"/>
                    </a:solidFill>
                  </a:tcPr>
                </a:tc>
                <a:extLst>
                  <a:ext uri="{0D108BD9-81ED-4DB2-BD59-A6C34878D82A}">
                    <a16:rowId xmlns:a16="http://schemas.microsoft.com/office/drawing/2014/main" val="524068475"/>
                  </a:ext>
                </a:extLst>
              </a:tr>
              <a:tr h="24739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bg1"/>
                          </a:solidFill>
                          <a:latin typeface="+mn-lt"/>
                        </a:rPr>
                        <a:t>6.0 </a:t>
                      </a:r>
                      <a:r>
                        <a:rPr lang="en-CA" sz="2000" b="0" i="0" u="none" strike="noStrike" noProof="0" dirty="0">
                          <a:solidFill>
                            <a:schemeClr val="bg1"/>
                          </a:solidFill>
                          <a:latin typeface="+mn-lt"/>
                        </a:rPr>
                        <a:t>What is the overall projected impact on energy use in homes?</a:t>
                      </a:r>
                    </a:p>
                  </a:txBody>
                  <a:tcPr marL="60960" marR="60960" marT="30480" marB="30480">
                    <a:solidFill>
                      <a:srgbClr val="00B04F"/>
                    </a:solidFill>
                  </a:tcPr>
                </a:tc>
                <a:tc hMerge="1">
                  <a:txBody>
                    <a:bodyPr/>
                    <a:lstStyle/>
                    <a:p>
                      <a:endParaRPr lang="en-US"/>
                    </a:p>
                  </a:txBody>
                  <a:tcPr/>
                </a:tc>
                <a:tc hMerge="1">
                  <a:txBody>
                    <a:bodyPr/>
                    <a:lstStyle/>
                    <a:p>
                      <a:endParaRPr lang="en-US"/>
                    </a:p>
                  </a:txBody>
                  <a:tcPr/>
                </a:tc>
                <a:tc hMerge="1">
                  <a:txBody>
                    <a:bodyPr/>
                    <a:lstStyle/>
                    <a:p>
                      <a:endParaRPr lang="en-CA"/>
                    </a:p>
                  </a:txBody>
                  <a:tcPr>
                    <a:solidFill>
                      <a:srgbClr val="FFCB77"/>
                    </a:solidFill>
                  </a:tcPr>
                </a:tc>
                <a:extLst>
                  <a:ext uri="{0D108BD9-81ED-4DB2-BD59-A6C34878D82A}">
                    <a16:rowId xmlns:a16="http://schemas.microsoft.com/office/drawing/2014/main" val="1399833664"/>
                  </a:ext>
                </a:extLst>
              </a:tr>
              <a:tr h="1096670">
                <a:tc>
                  <a:txBody>
                    <a:bodyPr/>
                    <a:lstStyle/>
                    <a:p>
                      <a:pPr marL="0" lvl="0" indent="0">
                        <a:buNone/>
                      </a:pPr>
                      <a:r>
                        <a:rPr lang="en-CA" sz="2000" b="0" i="0" u="none" strike="noStrike" noProof="0" dirty="0">
                          <a:solidFill>
                            <a:srgbClr val="000000"/>
                          </a:solidFill>
                          <a:latin typeface="+mn-lt"/>
                        </a:rPr>
                        <a:t>What is the overall projected impact on energy use in homes?</a:t>
                      </a:r>
                      <a:endParaRPr lang="en-US" sz="2000" b="0" i="0" u="none" strike="noStrike" noProof="0" dirty="0">
                        <a:latin typeface="+mn-lt"/>
                      </a:endParaRPr>
                    </a:p>
                  </a:txBody>
                  <a:tcPr marL="60960" marR="60960" marT="30480" marB="30480"/>
                </a:tc>
                <a:tc>
                  <a:txBody>
                    <a:bodyPr/>
                    <a:lstStyle/>
                    <a:p>
                      <a:pPr marL="171450" lvl="0" indent="-171450">
                        <a:buFont typeface="Calibri"/>
                        <a:buChar char="-"/>
                      </a:pPr>
                      <a:r>
                        <a:rPr lang="en-CA" sz="2000" b="0" i="0" u="none" strike="noStrike" baseline="0" noProof="0">
                          <a:solidFill>
                            <a:srgbClr val="000000"/>
                          </a:solidFill>
                          <a:latin typeface="+mn-lt"/>
                        </a:rPr>
                        <a:t>Reduction in electricity usage</a:t>
                      </a:r>
                      <a:endParaRPr lang="en-CA" sz="2000" baseline="0">
                        <a:latin typeface="+mn-lt"/>
                      </a:endParaRPr>
                    </a:p>
                  </a:txBody>
                  <a:tcPr marL="60960" marR="60960" marT="30480" marB="30480"/>
                </a:tc>
                <a:tc>
                  <a:txBody>
                    <a:bodyPr/>
                    <a:lstStyle/>
                    <a:p>
                      <a:pPr lvl="0">
                        <a:buNone/>
                      </a:pPr>
                      <a:r>
                        <a:rPr lang="en-CA" sz="2000">
                          <a:latin typeface="+mn-lt"/>
                        </a:rPr>
                        <a:t>- Comparative Analysis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CA" sz="2000" b="0" i="0" u="none" strike="noStrike" noProof="0" dirty="0">
                          <a:latin typeface="+mn-lt"/>
                        </a:rPr>
                        <a:t>- Administrative household energy data (from energy companies)</a:t>
                      </a:r>
                      <a:endParaRPr lang="en-CA" sz="2000" dirty="0">
                        <a:latin typeface="+mn-lt"/>
                      </a:endParaRPr>
                    </a:p>
                  </a:txBody>
                  <a:tcPr marL="60960" marR="60960" marT="30480" marB="30480"/>
                </a:tc>
                <a:extLst>
                  <a:ext uri="{0D108BD9-81ED-4DB2-BD59-A6C34878D82A}">
                    <a16:rowId xmlns:a16="http://schemas.microsoft.com/office/drawing/2014/main" val="3885976334"/>
                  </a:ext>
                </a:extLst>
              </a:tr>
            </a:tbl>
          </a:graphicData>
        </a:graphic>
      </p:graphicFrame>
    </p:spTree>
    <p:extLst>
      <p:ext uri="{BB962C8B-B14F-4D97-AF65-F5344CB8AC3E}">
        <p14:creationId xmlns:p14="http://schemas.microsoft.com/office/powerpoint/2010/main" val="2556116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21921" y="-371968"/>
            <a:ext cx="4140157" cy="358539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9359212" y="252192"/>
            <a:ext cx="2101276" cy="1819715"/>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aphicFrame>
        <p:nvGraphicFramePr>
          <p:cNvPr id="6" name="Google Shape;115;p23">
            <a:extLst>
              <a:ext uri="{FF2B5EF4-FFF2-40B4-BE49-F238E27FC236}">
                <a16:creationId xmlns:a16="http://schemas.microsoft.com/office/drawing/2014/main" id="{66D2E363-790F-D147-79D1-FDB9E63B2D67}"/>
              </a:ext>
            </a:extLst>
          </p:cNvPr>
          <p:cNvGraphicFramePr/>
          <p:nvPr>
            <p:extLst>
              <p:ext uri="{D42A27DB-BD31-4B8C-83A1-F6EECF244321}">
                <p14:modId xmlns:p14="http://schemas.microsoft.com/office/powerpoint/2010/main" val="532552932"/>
              </p:ext>
            </p:extLst>
          </p:nvPr>
        </p:nvGraphicFramePr>
        <p:xfrm>
          <a:off x="731512" y="1660818"/>
          <a:ext cx="9473925" cy="4815750"/>
        </p:xfrm>
        <a:graphic>
          <a:graphicData uri="http://schemas.openxmlformats.org/drawingml/2006/table">
            <a:tbl>
              <a:tblPr>
                <a:noFill/>
              </a:tblPr>
              <a:tblGrid>
                <a:gridCol w="2784154">
                  <a:extLst>
                    <a:ext uri="{9D8B030D-6E8A-4147-A177-3AD203B41FA5}">
                      <a16:colId xmlns:a16="http://schemas.microsoft.com/office/drawing/2014/main" val="20000"/>
                    </a:ext>
                  </a:extLst>
                </a:gridCol>
                <a:gridCol w="2966629">
                  <a:extLst>
                    <a:ext uri="{9D8B030D-6E8A-4147-A177-3AD203B41FA5}">
                      <a16:colId xmlns:a16="http://schemas.microsoft.com/office/drawing/2014/main" val="20002"/>
                    </a:ext>
                  </a:extLst>
                </a:gridCol>
                <a:gridCol w="3723142">
                  <a:extLst>
                    <a:ext uri="{9D8B030D-6E8A-4147-A177-3AD203B41FA5}">
                      <a16:colId xmlns:a16="http://schemas.microsoft.com/office/drawing/2014/main" val="20003"/>
                    </a:ext>
                  </a:extLst>
                </a:gridCol>
              </a:tblGrid>
              <a:tr h="352072">
                <a:tc>
                  <a:txBody>
                    <a:bodyPr/>
                    <a:lstStyle/>
                    <a:p>
                      <a:pPr marL="0" lvl="0" indent="0" algn="ctr" rtl="0">
                        <a:spcBef>
                          <a:spcPts val="0"/>
                        </a:spcBef>
                        <a:spcAft>
                          <a:spcPts val="0"/>
                        </a:spcAft>
                        <a:buNone/>
                      </a:pPr>
                      <a:r>
                        <a:rPr lang="en" sz="2000" b="1">
                          <a:solidFill>
                            <a:schemeClr val="bg1"/>
                          </a:solidFill>
                        </a:rPr>
                        <a:t>Data</a:t>
                      </a:r>
                      <a:endParaRPr sz="2000" b="1">
                        <a:solidFill>
                          <a:schemeClr val="bg1"/>
                        </a:solidFill>
                      </a:endParaRPr>
                    </a:p>
                  </a:txBody>
                  <a:tcPr marL="91425" marR="91425" marT="91425" marB="91425">
                    <a:solidFill>
                      <a:srgbClr val="00B04F"/>
                    </a:solidFill>
                  </a:tcPr>
                </a:tc>
                <a:tc>
                  <a:txBody>
                    <a:bodyPr/>
                    <a:lstStyle/>
                    <a:p>
                      <a:pPr marL="0" lvl="0" indent="0" algn="ctr" rtl="0">
                        <a:spcBef>
                          <a:spcPts val="0"/>
                        </a:spcBef>
                        <a:spcAft>
                          <a:spcPts val="0"/>
                        </a:spcAft>
                        <a:buNone/>
                      </a:pPr>
                      <a:r>
                        <a:rPr lang="en" sz="2000" b="1">
                          <a:solidFill>
                            <a:schemeClr val="bg1"/>
                          </a:solidFill>
                        </a:rPr>
                        <a:t>Analysis</a:t>
                      </a:r>
                      <a:endParaRPr sz="2000" b="1">
                        <a:solidFill>
                          <a:schemeClr val="bg1"/>
                        </a:solidFill>
                      </a:endParaRPr>
                    </a:p>
                  </a:txBody>
                  <a:tcPr marL="91425" marR="91425" marT="91425" marB="91425">
                    <a:solidFill>
                      <a:srgbClr val="00B04F"/>
                    </a:solidFill>
                  </a:tcPr>
                </a:tc>
                <a:tc>
                  <a:txBody>
                    <a:bodyPr/>
                    <a:lstStyle/>
                    <a:p>
                      <a:pPr marL="0" lvl="0" indent="0" algn="ctr" rtl="0">
                        <a:spcBef>
                          <a:spcPts val="0"/>
                        </a:spcBef>
                        <a:spcAft>
                          <a:spcPts val="0"/>
                        </a:spcAft>
                        <a:buNone/>
                      </a:pPr>
                      <a:r>
                        <a:rPr lang="en" sz="2000" b="1">
                          <a:solidFill>
                            <a:schemeClr val="bg1"/>
                          </a:solidFill>
                        </a:rPr>
                        <a:t>Establishing Rigor</a:t>
                      </a:r>
                      <a:endParaRPr sz="2000" b="1">
                        <a:solidFill>
                          <a:schemeClr val="bg1"/>
                        </a:solidFill>
                      </a:endParaRPr>
                    </a:p>
                  </a:txBody>
                  <a:tcPr marL="91425" marR="91425" marT="91425" marB="91425">
                    <a:solidFill>
                      <a:srgbClr val="00B04F"/>
                    </a:solidFill>
                  </a:tcPr>
                </a:tc>
                <a:extLst>
                  <a:ext uri="{0D108BD9-81ED-4DB2-BD59-A6C34878D82A}">
                    <a16:rowId xmlns:a16="http://schemas.microsoft.com/office/drawing/2014/main" val="10000"/>
                  </a:ext>
                </a:extLst>
              </a:tr>
              <a:tr h="1512000">
                <a:tc>
                  <a:txBody>
                    <a:bodyPr/>
                    <a:lstStyle/>
                    <a:p>
                      <a:pPr marL="0" lvl="0" indent="0" algn="ctr" rtl="0">
                        <a:spcBef>
                          <a:spcPts val="0"/>
                        </a:spcBef>
                        <a:spcAft>
                          <a:spcPts val="0"/>
                        </a:spcAft>
                        <a:buNone/>
                      </a:pPr>
                      <a:r>
                        <a:rPr lang="en" sz="2000">
                          <a:solidFill>
                            <a:schemeClr val="tx1"/>
                          </a:solidFill>
                        </a:rPr>
                        <a:t>Quantitative Analysis </a:t>
                      </a:r>
                      <a:endParaRPr sz="2000">
                        <a:solidFill>
                          <a:schemeClr val="tx1"/>
                        </a:solidFill>
                      </a:endParaRPr>
                    </a:p>
                    <a:p>
                      <a:pPr marL="0" lvl="0" indent="0" algn="ctr" rtl="0">
                        <a:spcBef>
                          <a:spcPts val="0"/>
                        </a:spcBef>
                        <a:spcAft>
                          <a:spcPts val="0"/>
                        </a:spcAft>
                        <a:buNone/>
                      </a:pPr>
                      <a:endParaRPr lang="en" sz="2000">
                        <a:solidFill>
                          <a:schemeClr val="tx1"/>
                        </a:solidFill>
                      </a:endParaRPr>
                    </a:p>
                  </a:txBody>
                  <a:tcPr marL="91425" marR="91425" marT="91425" marB="91425"/>
                </a:tc>
                <a:tc>
                  <a:txBody>
                    <a:bodyPr/>
                    <a:lstStyle/>
                    <a:p>
                      <a:pPr marL="342900" lvl="0" indent="-342900" algn="l" rtl="0">
                        <a:spcBef>
                          <a:spcPts val="0"/>
                        </a:spcBef>
                        <a:spcAft>
                          <a:spcPts val="0"/>
                        </a:spcAft>
                        <a:buFont typeface="Arial"/>
                        <a:buChar char="•"/>
                      </a:pPr>
                      <a:r>
                        <a:rPr lang="en" sz="2000">
                          <a:solidFill>
                            <a:schemeClr val="tx1"/>
                          </a:solidFill>
                        </a:rPr>
                        <a:t>SPSS and Qualtrics</a:t>
                      </a:r>
                      <a:endParaRPr lang="en-US" sz="2000">
                        <a:solidFill>
                          <a:schemeClr val="tx1"/>
                        </a:solidFill>
                      </a:endParaRPr>
                    </a:p>
                    <a:p>
                      <a:pPr marL="342900" lvl="0" indent="-342900" algn="l">
                        <a:spcBef>
                          <a:spcPts val="0"/>
                        </a:spcBef>
                        <a:spcAft>
                          <a:spcPts val="0"/>
                        </a:spcAft>
                        <a:buFont typeface="Arial"/>
                        <a:buChar char="•"/>
                      </a:pPr>
                      <a:r>
                        <a:rPr lang="en" sz="2000">
                          <a:solidFill>
                            <a:schemeClr val="tx1"/>
                          </a:solidFill>
                        </a:rPr>
                        <a:t>Descriptive statistics</a:t>
                      </a:r>
                      <a:endParaRPr lang="en-US" sz="2000">
                        <a:solidFill>
                          <a:schemeClr val="tx1"/>
                        </a:solidFill>
                      </a:endParaRPr>
                    </a:p>
                    <a:p>
                      <a:pPr marL="342900" lvl="0" indent="-342900" algn="l">
                        <a:spcBef>
                          <a:spcPts val="0"/>
                        </a:spcBef>
                        <a:spcAft>
                          <a:spcPts val="0"/>
                        </a:spcAft>
                        <a:buFont typeface="Arial"/>
                        <a:buChar char="•"/>
                      </a:pPr>
                      <a:r>
                        <a:rPr lang="en" sz="2000">
                          <a:solidFill>
                            <a:schemeClr val="tx1"/>
                          </a:solidFill>
                        </a:rPr>
                        <a:t>Inferential statistics </a:t>
                      </a:r>
                      <a:endParaRPr lang="en-US" sz="2000">
                        <a:solidFill>
                          <a:schemeClr val="tx1"/>
                        </a:solidFill>
                      </a:endParaRPr>
                    </a:p>
                    <a:p>
                      <a:pPr marL="0" lvl="0" indent="0" algn="ctr" rtl="0">
                        <a:spcBef>
                          <a:spcPts val="0"/>
                        </a:spcBef>
                        <a:spcAft>
                          <a:spcPts val="0"/>
                        </a:spcAft>
                        <a:buNone/>
                      </a:pPr>
                      <a:endParaRPr lang="en" sz="2000">
                        <a:solidFill>
                          <a:schemeClr val="tx1"/>
                        </a:solidFill>
                      </a:endParaRPr>
                    </a:p>
                  </a:txBody>
                  <a:tcPr marL="91425" marR="91425" marT="91425" marB="91425"/>
                </a:tc>
                <a:tc>
                  <a:txBody>
                    <a:bodyPr/>
                    <a:lstStyle/>
                    <a:p>
                      <a:pPr marL="342900" lvl="0" indent="-342900" algn="l" rtl="0">
                        <a:spcBef>
                          <a:spcPts val="0"/>
                        </a:spcBef>
                        <a:spcAft>
                          <a:spcPts val="0"/>
                        </a:spcAft>
                        <a:buFont typeface="Arial"/>
                        <a:buChar char="•"/>
                      </a:pPr>
                      <a:r>
                        <a:rPr lang="en" sz="2000">
                          <a:solidFill>
                            <a:schemeClr val="tx1"/>
                          </a:solidFill>
                        </a:rPr>
                        <a:t>Missing data strategies</a:t>
                      </a:r>
                    </a:p>
                    <a:p>
                      <a:pPr marL="342900" lvl="0" indent="-342900" algn="l">
                        <a:spcBef>
                          <a:spcPts val="0"/>
                        </a:spcBef>
                        <a:spcAft>
                          <a:spcPts val="0"/>
                        </a:spcAft>
                        <a:buFont typeface="Arial"/>
                        <a:buChar char="•"/>
                      </a:pPr>
                      <a:r>
                        <a:rPr lang="en" sz="2000">
                          <a:solidFill>
                            <a:schemeClr val="tx1"/>
                          </a:solidFill>
                        </a:rPr>
                        <a:t>Best practices for equity in evaluation </a:t>
                      </a:r>
                    </a:p>
                    <a:p>
                      <a:pPr marL="342900" lvl="0" indent="-342900" algn="l">
                        <a:spcBef>
                          <a:spcPts val="0"/>
                        </a:spcBef>
                        <a:spcAft>
                          <a:spcPts val="0"/>
                        </a:spcAft>
                        <a:buFont typeface="Arial"/>
                        <a:buChar char="•"/>
                      </a:pPr>
                      <a:r>
                        <a:rPr lang="en" sz="2000">
                          <a:solidFill>
                            <a:schemeClr val="tx1"/>
                          </a:solidFill>
                        </a:rPr>
                        <a:t>Potential for widening disparities – develop targeted strategies </a:t>
                      </a:r>
                    </a:p>
                  </a:txBody>
                  <a:tcPr marL="91425" marR="91425" marT="91425" marB="91425"/>
                </a:tc>
                <a:extLst>
                  <a:ext uri="{0D108BD9-81ED-4DB2-BD59-A6C34878D82A}">
                    <a16:rowId xmlns:a16="http://schemas.microsoft.com/office/drawing/2014/main" val="10001"/>
                  </a:ext>
                </a:extLst>
              </a:tr>
              <a:tr h="736076">
                <a:tc>
                  <a:txBody>
                    <a:bodyPr/>
                    <a:lstStyle/>
                    <a:p>
                      <a:pPr marL="0" lvl="0" indent="0" algn="ctr" rtl="0">
                        <a:spcBef>
                          <a:spcPts val="0"/>
                        </a:spcBef>
                        <a:spcAft>
                          <a:spcPts val="0"/>
                        </a:spcAft>
                        <a:buNone/>
                      </a:pPr>
                      <a:r>
                        <a:rPr lang="en" sz="2000">
                          <a:solidFill>
                            <a:schemeClr val="tx1"/>
                          </a:solidFill>
                        </a:rPr>
                        <a:t>Qualitative Analysis</a:t>
                      </a:r>
                      <a:endParaRPr sz="2000">
                        <a:solidFill>
                          <a:schemeClr val="tx1"/>
                        </a:solidFill>
                      </a:endParaRPr>
                    </a:p>
                    <a:p>
                      <a:pPr marL="0" lvl="0" indent="0" algn="ctr" rtl="0">
                        <a:spcBef>
                          <a:spcPts val="0"/>
                        </a:spcBef>
                        <a:spcAft>
                          <a:spcPts val="0"/>
                        </a:spcAft>
                        <a:buNone/>
                      </a:pPr>
                      <a:endParaRPr lang="en" sz="2000">
                        <a:solidFill>
                          <a:schemeClr val="tx1"/>
                        </a:solidFill>
                      </a:endParaRPr>
                    </a:p>
                  </a:txBody>
                  <a:tcPr marL="91425" marR="91425" marT="91425" marB="91425"/>
                </a:tc>
                <a:tc>
                  <a:txBody>
                    <a:bodyPr/>
                    <a:lstStyle/>
                    <a:p>
                      <a:pPr marL="342900" lvl="0" indent="-342900" algn="l" rtl="0">
                        <a:spcBef>
                          <a:spcPts val="0"/>
                        </a:spcBef>
                        <a:spcAft>
                          <a:spcPts val="0"/>
                        </a:spcAft>
                        <a:buFont typeface="Arial"/>
                        <a:buChar char="•"/>
                      </a:pPr>
                      <a:r>
                        <a:rPr lang="en" sz="2000">
                          <a:solidFill>
                            <a:schemeClr val="tx1"/>
                          </a:solidFill>
                        </a:rPr>
                        <a:t>NVIVO</a:t>
                      </a:r>
                    </a:p>
                    <a:p>
                      <a:pPr marL="342900" lvl="0" indent="-342900" algn="l" rtl="0">
                        <a:spcBef>
                          <a:spcPts val="0"/>
                        </a:spcBef>
                        <a:spcAft>
                          <a:spcPts val="0"/>
                        </a:spcAft>
                        <a:buFont typeface="Arial"/>
                        <a:buChar char="•"/>
                      </a:pPr>
                      <a:r>
                        <a:rPr lang="en" sz="2000">
                          <a:solidFill>
                            <a:schemeClr val="tx1"/>
                          </a:solidFill>
                        </a:rPr>
                        <a:t>Thematic analysis from focus groups </a:t>
                      </a:r>
                      <a:endParaRPr lang="en-US" sz="2000">
                        <a:solidFill>
                          <a:schemeClr val="tx1"/>
                        </a:solidFill>
                      </a:endParaRPr>
                    </a:p>
                    <a:p>
                      <a:pPr marL="342900" lvl="0" indent="-342900" algn="l">
                        <a:spcBef>
                          <a:spcPts val="0"/>
                        </a:spcBef>
                        <a:spcAft>
                          <a:spcPts val="0"/>
                        </a:spcAft>
                        <a:buFont typeface="Arial"/>
                        <a:buChar char="•"/>
                      </a:pPr>
                      <a:r>
                        <a:rPr lang="en" sz="2000">
                          <a:solidFill>
                            <a:schemeClr val="tx1"/>
                          </a:solidFill>
                        </a:rPr>
                        <a:t>Inductive: data driven</a:t>
                      </a:r>
                    </a:p>
                    <a:p>
                      <a:pPr marL="342900" lvl="0" indent="-342900" algn="l">
                        <a:spcBef>
                          <a:spcPts val="0"/>
                        </a:spcBef>
                        <a:spcAft>
                          <a:spcPts val="0"/>
                        </a:spcAft>
                        <a:buFont typeface="Arial"/>
                        <a:buChar char="•"/>
                      </a:pPr>
                      <a:r>
                        <a:rPr lang="en" sz="2000">
                          <a:solidFill>
                            <a:schemeClr val="tx1"/>
                          </a:solidFill>
                        </a:rPr>
                        <a:t>Content analysis </a:t>
                      </a:r>
                    </a:p>
                    <a:p>
                      <a:pPr marL="342900" lvl="0" indent="-342900" algn="l">
                        <a:spcBef>
                          <a:spcPts val="0"/>
                        </a:spcBef>
                        <a:spcAft>
                          <a:spcPts val="0"/>
                        </a:spcAft>
                        <a:buFont typeface="Arial"/>
                        <a:buChar char="•"/>
                      </a:pPr>
                      <a:endParaRPr lang="en" sz="2000">
                        <a:solidFill>
                          <a:schemeClr val="tx1"/>
                        </a:solidFill>
                      </a:endParaRPr>
                    </a:p>
                    <a:p>
                      <a:pPr marL="457200" lvl="0" indent="0" algn="l" rtl="0">
                        <a:spcBef>
                          <a:spcPts val="0"/>
                        </a:spcBef>
                        <a:spcAft>
                          <a:spcPts val="0"/>
                        </a:spcAft>
                        <a:buNone/>
                      </a:pPr>
                      <a:endParaRPr lang="en-US" sz="2000">
                        <a:solidFill>
                          <a:schemeClr val="tx1"/>
                        </a:solidFill>
                      </a:endParaRPr>
                    </a:p>
                  </a:txBody>
                  <a:tcPr marL="91425" marR="91425" marT="91425" marB="91425"/>
                </a:tc>
                <a:tc>
                  <a:txBody>
                    <a:bodyPr/>
                    <a:lstStyle/>
                    <a:p>
                      <a:pPr marL="158750" lvl="0" indent="0" algn="l" rtl="0">
                        <a:spcBef>
                          <a:spcPts val="0"/>
                        </a:spcBef>
                        <a:spcAft>
                          <a:spcPts val="0"/>
                        </a:spcAft>
                        <a:buClr>
                          <a:srgbClr val="000000"/>
                        </a:buClr>
                        <a:buNone/>
                      </a:pPr>
                      <a:endParaRPr lang="en" sz="2000" b="0" i="0" u="none" strike="noStrike" noProof="0">
                        <a:solidFill>
                          <a:schemeClr val="tx1"/>
                        </a:solidFill>
                        <a:latin typeface="Calibri"/>
                      </a:endParaRPr>
                    </a:p>
                    <a:p>
                      <a:pPr marL="285750" lvl="0" indent="-285750" algn="l">
                        <a:spcBef>
                          <a:spcPts val="0"/>
                        </a:spcBef>
                        <a:spcAft>
                          <a:spcPts val="0"/>
                        </a:spcAft>
                        <a:buClr>
                          <a:srgbClr val="000000"/>
                        </a:buClr>
                        <a:buFont typeface="Arial,Sans-Serif"/>
                        <a:buChar char="•"/>
                      </a:pPr>
                      <a:r>
                        <a:rPr lang="en" sz="2000" b="0" i="0" u="none" strike="noStrike" noProof="0">
                          <a:solidFill>
                            <a:schemeClr val="tx1"/>
                          </a:solidFill>
                          <a:latin typeface="Calibri"/>
                        </a:rPr>
                        <a:t>Reflexivity</a:t>
                      </a:r>
                      <a:endParaRPr lang="en-US" sz="2000" b="0" i="0" u="none" strike="noStrike" noProof="0">
                        <a:solidFill>
                          <a:srgbClr val="000000"/>
                        </a:solidFill>
                        <a:latin typeface="Calibri"/>
                      </a:endParaRPr>
                    </a:p>
                    <a:p>
                      <a:pPr marL="285750" lvl="0" indent="-285750" algn="l">
                        <a:spcBef>
                          <a:spcPts val="0"/>
                        </a:spcBef>
                        <a:spcAft>
                          <a:spcPts val="0"/>
                        </a:spcAft>
                        <a:buClr>
                          <a:srgbClr val="000000"/>
                        </a:buClr>
                        <a:buFont typeface="Arial,Sans-Serif"/>
                        <a:buChar char="•"/>
                      </a:pPr>
                      <a:r>
                        <a:rPr lang="en" sz="2000" b="0" i="0" u="none" strike="noStrike" noProof="0">
                          <a:solidFill>
                            <a:schemeClr val="tx1"/>
                          </a:solidFill>
                          <a:latin typeface="Calibri"/>
                        </a:rPr>
                        <a:t>Recorded and transcribed</a:t>
                      </a:r>
                      <a:endParaRPr lang="en-US" sz="2000" b="0" i="0" u="none" strike="noStrike" noProof="0">
                        <a:solidFill>
                          <a:srgbClr val="000000"/>
                        </a:solidFill>
                        <a:latin typeface="Calibri"/>
                      </a:endParaRPr>
                    </a:p>
                    <a:p>
                      <a:pPr marL="285750" lvl="0" indent="-285750" algn="l">
                        <a:spcBef>
                          <a:spcPts val="0"/>
                        </a:spcBef>
                        <a:spcAft>
                          <a:spcPts val="0"/>
                        </a:spcAft>
                        <a:buClr>
                          <a:srgbClr val="000000"/>
                        </a:buClr>
                        <a:buFont typeface="Arial,Sans-Serif"/>
                        <a:buChar char="•"/>
                      </a:pPr>
                      <a:r>
                        <a:rPr lang="en" sz="2000" b="0" i="0" u="none" strike="noStrike" noProof="0">
                          <a:solidFill>
                            <a:schemeClr val="tx1"/>
                          </a:solidFill>
                          <a:latin typeface="Calibri"/>
                        </a:rPr>
                        <a:t>Intercoder reliability</a:t>
                      </a:r>
                      <a:endParaRPr lang="en-US" sz="2000" b="0" i="0" u="none" strike="noStrike" noProof="0">
                        <a:solidFill>
                          <a:srgbClr val="000000"/>
                        </a:solidFill>
                        <a:latin typeface="Calibri"/>
                      </a:endParaRPr>
                    </a:p>
                    <a:p>
                      <a:pPr marL="285750" lvl="0" indent="-285750" algn="l">
                        <a:spcBef>
                          <a:spcPts val="0"/>
                        </a:spcBef>
                        <a:spcAft>
                          <a:spcPts val="0"/>
                        </a:spcAft>
                        <a:buClr>
                          <a:srgbClr val="000000"/>
                        </a:buClr>
                        <a:buFont typeface="Arial,Sans-Serif"/>
                        <a:buChar char="•"/>
                      </a:pPr>
                      <a:r>
                        <a:rPr lang="en" sz="2000" b="0" i="0" u="none" strike="noStrike" noProof="0">
                          <a:solidFill>
                            <a:schemeClr val="tx1"/>
                          </a:solidFill>
                          <a:latin typeface="Calibri"/>
                        </a:rPr>
                        <a:t>Evaluation facilitator</a:t>
                      </a:r>
                      <a:endParaRPr lang="en-US" sz="2000" b="0" i="0" u="none" strike="noStrike" noProof="0">
                        <a:solidFill>
                          <a:srgbClr val="000000"/>
                        </a:solidFill>
                        <a:latin typeface="Calibri"/>
                      </a:endParaRPr>
                    </a:p>
                    <a:p>
                      <a:pPr marL="342900" lvl="0" indent="-342900" algn="l">
                        <a:spcBef>
                          <a:spcPts val="0"/>
                        </a:spcBef>
                        <a:spcAft>
                          <a:spcPts val="0"/>
                        </a:spcAft>
                        <a:buClr>
                          <a:srgbClr val="000000"/>
                        </a:buClr>
                        <a:buFont typeface="Arial,Sans-Serif"/>
                        <a:buChar char="•"/>
                      </a:pPr>
                      <a:endParaRPr lang="en" sz="2000" b="0" i="0" u="none" strike="noStrike" noProof="0">
                        <a:solidFill>
                          <a:srgbClr val="000000"/>
                        </a:solidFill>
                        <a:latin typeface="Arial"/>
                      </a:endParaRPr>
                    </a:p>
                    <a:p>
                      <a:pPr marL="800100" lvl="0" indent="-342900" algn="l">
                        <a:spcBef>
                          <a:spcPts val="0"/>
                        </a:spcBef>
                        <a:spcAft>
                          <a:spcPts val="0"/>
                        </a:spcAft>
                        <a:buFont typeface="Arial"/>
                        <a:buChar char="•"/>
                      </a:pPr>
                      <a:endParaRPr lang="en-US" sz="2000">
                        <a:solidFill>
                          <a:schemeClr val="tx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8" name="TextBox 9">
            <a:extLst>
              <a:ext uri="{FF2B5EF4-FFF2-40B4-BE49-F238E27FC236}">
                <a16:creationId xmlns:a16="http://schemas.microsoft.com/office/drawing/2014/main" id="{401B5915-52FA-0B11-6687-A0D1B4F95FFB}"/>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Data Analysis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5"/>
          <p:cNvGrpSpPr/>
          <p:nvPr/>
        </p:nvGrpSpPr>
        <p:grpSpPr>
          <a:xfrm>
            <a:off x="11199408" y="1791908"/>
            <a:ext cx="1985185" cy="171918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sp>
      </p:grpSp>
      <p:grpSp>
        <p:nvGrpSpPr>
          <p:cNvPr id="27" name="Group 27"/>
          <p:cNvGrpSpPr/>
          <p:nvPr/>
        </p:nvGrpSpPr>
        <p:grpSpPr>
          <a:xfrm>
            <a:off x="10010967" y="0"/>
            <a:ext cx="2801010" cy="2425687"/>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9" name="Group 29"/>
          <p:cNvGrpSpPr/>
          <p:nvPr/>
        </p:nvGrpSpPr>
        <p:grpSpPr>
          <a:xfrm>
            <a:off x="9638351" y="-536643"/>
            <a:ext cx="1654260" cy="1432597"/>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0"/>
            </a:solidFill>
          </p:spPr>
        </p:sp>
      </p:grpSp>
      <p:pic>
        <p:nvPicPr>
          <p:cNvPr id="35" name="Picture 34" descr="A picture containing text, screenshot, number, colorfulness&#10;&#10;Description automatically generated">
            <a:extLst>
              <a:ext uri="{FF2B5EF4-FFF2-40B4-BE49-F238E27FC236}">
                <a16:creationId xmlns:a16="http://schemas.microsoft.com/office/drawing/2014/main" id="{5A4DF6B2-4CAA-7D75-09D4-6A6927BDEDB3}"/>
              </a:ext>
            </a:extLst>
          </p:cNvPr>
          <p:cNvPicPr>
            <a:picLocks noChangeAspect="1"/>
          </p:cNvPicPr>
          <p:nvPr/>
        </p:nvPicPr>
        <p:blipFill rotWithShape="1">
          <a:blip r:embed="rId3"/>
          <a:srcRect t="4870" r="5503" b="2537"/>
          <a:stretch/>
        </p:blipFill>
        <p:spPr>
          <a:xfrm>
            <a:off x="157821" y="127069"/>
            <a:ext cx="9159089" cy="6730931"/>
          </a:xfrm>
          <a:prstGeom prst="rect">
            <a:avLst/>
          </a:prstGeom>
        </p:spPr>
      </p:pic>
    </p:spTree>
    <p:extLst>
      <p:ext uri="{BB962C8B-B14F-4D97-AF65-F5344CB8AC3E}">
        <p14:creationId xmlns:p14="http://schemas.microsoft.com/office/powerpoint/2010/main" val="126056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8546" y="386952"/>
            <a:ext cx="6758743" cy="5853103"/>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1131256" y="4335440"/>
            <a:ext cx="3977987" cy="3444955"/>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0"/>
            </a:solidFill>
          </p:spPr>
        </p:sp>
      </p:grpSp>
      <p:sp>
        <p:nvSpPr>
          <p:cNvPr id="6" name="TextBox 6"/>
          <p:cNvSpPr txBox="1"/>
          <p:nvPr/>
        </p:nvSpPr>
        <p:spPr>
          <a:xfrm>
            <a:off x="1029744" y="2570194"/>
            <a:ext cx="2973646" cy="845809"/>
          </a:xfrm>
          <a:prstGeom prst="rect">
            <a:avLst/>
          </a:prstGeom>
        </p:spPr>
        <p:txBody>
          <a:bodyPr wrap="square" lIns="0" tIns="0" rIns="0" bIns="0" rtlCol="0" anchor="t">
            <a:spAutoFit/>
          </a:bodyPr>
          <a:lstStyle/>
          <a:p>
            <a:pPr>
              <a:lnSpc>
                <a:spcPts val="6800"/>
              </a:lnSpc>
              <a:spcBef>
                <a:spcPct val="0"/>
              </a:spcBef>
            </a:pPr>
            <a:r>
              <a:rPr lang="en-US" sz="5666">
                <a:solidFill>
                  <a:srgbClr val="F4F4F4"/>
                </a:solidFill>
                <a:latin typeface="Fira Sans Bold"/>
              </a:rPr>
              <a:t>Agenda</a:t>
            </a:r>
          </a:p>
        </p:txBody>
      </p:sp>
      <p:sp>
        <p:nvSpPr>
          <p:cNvPr id="20" name="AutoShape 2">
            <a:extLst>
              <a:ext uri="{FF2B5EF4-FFF2-40B4-BE49-F238E27FC236}">
                <a16:creationId xmlns:a16="http://schemas.microsoft.com/office/drawing/2014/main" id="{B27D6B94-D402-90AC-4627-AD86E662B5F1}"/>
              </a:ext>
            </a:extLst>
          </p:cNvPr>
          <p:cNvSpPr/>
          <p:nvPr/>
        </p:nvSpPr>
        <p:spPr>
          <a:xfrm>
            <a:off x="5227228" y="911958"/>
            <a:ext cx="6358848" cy="0"/>
          </a:xfrm>
          <a:prstGeom prst="line">
            <a:avLst/>
          </a:prstGeom>
          <a:ln w="38100" cap="flat">
            <a:solidFill>
              <a:srgbClr val="004651"/>
            </a:solidFill>
            <a:prstDash val="solid"/>
            <a:headEnd type="none" w="sm" len="sm"/>
            <a:tailEnd type="none" w="sm" len="sm"/>
          </a:ln>
        </p:spPr>
      </p:sp>
      <p:sp>
        <p:nvSpPr>
          <p:cNvPr id="22" name="AutoShape 3">
            <a:extLst>
              <a:ext uri="{FF2B5EF4-FFF2-40B4-BE49-F238E27FC236}">
                <a16:creationId xmlns:a16="http://schemas.microsoft.com/office/drawing/2014/main" id="{5694FA35-1AEB-C908-B762-1C3DB5230906}"/>
              </a:ext>
            </a:extLst>
          </p:cNvPr>
          <p:cNvSpPr/>
          <p:nvPr/>
        </p:nvSpPr>
        <p:spPr>
          <a:xfrm>
            <a:off x="5234628" y="6008580"/>
            <a:ext cx="6358848" cy="0"/>
          </a:xfrm>
          <a:prstGeom prst="line">
            <a:avLst/>
          </a:prstGeom>
          <a:ln w="38100" cap="flat">
            <a:solidFill>
              <a:srgbClr val="004651"/>
            </a:solidFill>
            <a:prstDash val="solid"/>
            <a:headEnd type="none" w="sm" len="sm"/>
            <a:tailEnd type="none" w="sm" len="sm"/>
          </a:ln>
        </p:spPr>
      </p:sp>
      <p:sp>
        <p:nvSpPr>
          <p:cNvPr id="24" name="AutoShape 4">
            <a:extLst>
              <a:ext uri="{FF2B5EF4-FFF2-40B4-BE49-F238E27FC236}">
                <a16:creationId xmlns:a16="http://schemas.microsoft.com/office/drawing/2014/main" id="{3C5677C8-7F1C-91F9-AD38-2BE2DBE570F5}"/>
              </a:ext>
            </a:extLst>
          </p:cNvPr>
          <p:cNvSpPr/>
          <p:nvPr/>
        </p:nvSpPr>
        <p:spPr>
          <a:xfrm>
            <a:off x="5219828" y="5197996"/>
            <a:ext cx="6358848" cy="0"/>
          </a:xfrm>
          <a:prstGeom prst="line">
            <a:avLst/>
          </a:prstGeom>
          <a:ln w="38100" cap="flat">
            <a:solidFill>
              <a:srgbClr val="004651"/>
            </a:solidFill>
            <a:prstDash val="solid"/>
            <a:headEnd type="none" w="sm" len="sm"/>
            <a:tailEnd type="none" w="sm" len="sm"/>
          </a:ln>
        </p:spPr>
      </p:sp>
      <p:sp>
        <p:nvSpPr>
          <p:cNvPr id="26" name="AutoShape 5">
            <a:extLst>
              <a:ext uri="{FF2B5EF4-FFF2-40B4-BE49-F238E27FC236}">
                <a16:creationId xmlns:a16="http://schemas.microsoft.com/office/drawing/2014/main" id="{A936C504-FF55-8E2E-8A75-2533A2B4E653}"/>
              </a:ext>
            </a:extLst>
          </p:cNvPr>
          <p:cNvSpPr/>
          <p:nvPr/>
        </p:nvSpPr>
        <p:spPr>
          <a:xfrm>
            <a:off x="5219828" y="3527286"/>
            <a:ext cx="6358848" cy="0"/>
          </a:xfrm>
          <a:prstGeom prst="line">
            <a:avLst/>
          </a:prstGeom>
          <a:ln w="38100" cap="flat">
            <a:solidFill>
              <a:srgbClr val="004651"/>
            </a:solidFill>
            <a:prstDash val="solid"/>
            <a:headEnd type="none" w="sm" len="sm"/>
            <a:tailEnd type="none" w="sm" len="sm"/>
          </a:ln>
        </p:spPr>
      </p:sp>
      <p:sp>
        <p:nvSpPr>
          <p:cNvPr id="28" name="AutoShape 6">
            <a:extLst>
              <a:ext uri="{FF2B5EF4-FFF2-40B4-BE49-F238E27FC236}">
                <a16:creationId xmlns:a16="http://schemas.microsoft.com/office/drawing/2014/main" id="{F9D319A8-BD60-90D8-70CC-46BFF34A5C2E}"/>
              </a:ext>
            </a:extLst>
          </p:cNvPr>
          <p:cNvSpPr/>
          <p:nvPr/>
        </p:nvSpPr>
        <p:spPr>
          <a:xfrm>
            <a:off x="5219828" y="2615127"/>
            <a:ext cx="6358848" cy="0"/>
          </a:xfrm>
          <a:prstGeom prst="line">
            <a:avLst/>
          </a:prstGeom>
          <a:ln w="38100" cap="flat">
            <a:solidFill>
              <a:srgbClr val="004651"/>
            </a:solidFill>
            <a:prstDash val="solid"/>
            <a:headEnd type="none" w="sm" len="sm"/>
            <a:tailEnd type="none" w="sm" len="sm"/>
          </a:ln>
        </p:spPr>
      </p:sp>
      <p:sp>
        <p:nvSpPr>
          <p:cNvPr id="30" name="AutoShape 7">
            <a:extLst>
              <a:ext uri="{FF2B5EF4-FFF2-40B4-BE49-F238E27FC236}">
                <a16:creationId xmlns:a16="http://schemas.microsoft.com/office/drawing/2014/main" id="{9D0D3C47-490A-8998-12EA-1493EBE6EBCD}"/>
              </a:ext>
            </a:extLst>
          </p:cNvPr>
          <p:cNvSpPr/>
          <p:nvPr/>
        </p:nvSpPr>
        <p:spPr>
          <a:xfrm>
            <a:off x="5227228" y="1724333"/>
            <a:ext cx="6358848" cy="0"/>
          </a:xfrm>
          <a:prstGeom prst="line">
            <a:avLst/>
          </a:prstGeom>
          <a:ln w="38100" cap="flat">
            <a:solidFill>
              <a:srgbClr val="004651"/>
            </a:solidFill>
            <a:prstDash val="solid"/>
            <a:headEnd type="none" w="sm" len="sm"/>
            <a:tailEnd type="none" w="sm" len="sm"/>
          </a:ln>
        </p:spPr>
      </p:sp>
      <p:sp>
        <p:nvSpPr>
          <p:cNvPr id="32" name="TextBox 12">
            <a:extLst>
              <a:ext uri="{FF2B5EF4-FFF2-40B4-BE49-F238E27FC236}">
                <a16:creationId xmlns:a16="http://schemas.microsoft.com/office/drawing/2014/main" id="{D8F7F8BA-4C87-7AEE-2040-5FE8FB91F3D9}"/>
              </a:ext>
            </a:extLst>
          </p:cNvPr>
          <p:cNvSpPr txBox="1"/>
          <p:nvPr/>
        </p:nvSpPr>
        <p:spPr>
          <a:xfrm>
            <a:off x="6296844" y="3566532"/>
            <a:ext cx="5296632" cy="542649"/>
          </a:xfrm>
          <a:prstGeom prst="rect">
            <a:avLst/>
          </a:prstGeom>
        </p:spPr>
        <p:txBody>
          <a:bodyPr wrap="square" lIns="0" tIns="0" rIns="0" bIns="0" rtlCol="0" anchor="t">
            <a:spAutoFit/>
          </a:bodyPr>
          <a:lstStyle/>
          <a:p>
            <a:pPr>
              <a:lnSpc>
                <a:spcPts val="4676"/>
              </a:lnSpc>
            </a:pPr>
            <a:r>
              <a:rPr lang="en-US" sz="2400">
                <a:solidFill>
                  <a:srgbClr val="000000"/>
                </a:solidFill>
                <a:latin typeface="Fira Sans Light"/>
              </a:rPr>
              <a:t>Evaluation Methods Narrative </a:t>
            </a:r>
            <a:endParaRPr lang="en-US" sz="700"/>
          </a:p>
        </p:txBody>
      </p:sp>
      <p:sp>
        <p:nvSpPr>
          <p:cNvPr id="34" name="TextBox 13">
            <a:extLst>
              <a:ext uri="{FF2B5EF4-FFF2-40B4-BE49-F238E27FC236}">
                <a16:creationId xmlns:a16="http://schemas.microsoft.com/office/drawing/2014/main" id="{EC846210-EAAA-5678-98F6-EDD7A51587D5}"/>
              </a:ext>
            </a:extLst>
          </p:cNvPr>
          <p:cNvSpPr txBox="1"/>
          <p:nvPr/>
        </p:nvSpPr>
        <p:spPr>
          <a:xfrm>
            <a:off x="6270945" y="1972722"/>
            <a:ext cx="5389092" cy="369332"/>
          </a:xfrm>
          <a:prstGeom prst="rect">
            <a:avLst/>
          </a:prstGeom>
        </p:spPr>
        <p:txBody>
          <a:bodyPr wrap="square" lIns="0" tIns="0" rIns="0" bIns="0" rtlCol="0" anchor="t">
            <a:spAutoFit/>
          </a:bodyPr>
          <a:lstStyle/>
          <a:p>
            <a:r>
              <a:rPr lang="en-US" sz="2400">
                <a:solidFill>
                  <a:srgbClr val="000000"/>
                </a:solidFill>
                <a:latin typeface="Fira Sans Light"/>
              </a:rPr>
              <a:t>Program Logic Model</a:t>
            </a:r>
            <a:endParaRPr lang="en-US" sz="700"/>
          </a:p>
        </p:txBody>
      </p:sp>
      <p:sp>
        <p:nvSpPr>
          <p:cNvPr id="36" name="TextBox 14">
            <a:extLst>
              <a:ext uri="{FF2B5EF4-FFF2-40B4-BE49-F238E27FC236}">
                <a16:creationId xmlns:a16="http://schemas.microsoft.com/office/drawing/2014/main" id="{267D6FB4-A1E9-E87B-FB7C-172D8528BC15}"/>
              </a:ext>
            </a:extLst>
          </p:cNvPr>
          <p:cNvSpPr txBox="1"/>
          <p:nvPr/>
        </p:nvSpPr>
        <p:spPr>
          <a:xfrm>
            <a:off x="6274645" y="2707263"/>
            <a:ext cx="5304031" cy="542649"/>
          </a:xfrm>
          <a:prstGeom prst="rect">
            <a:avLst/>
          </a:prstGeom>
        </p:spPr>
        <p:txBody>
          <a:bodyPr wrap="square" lIns="0" tIns="0" rIns="0" bIns="0" rtlCol="0" anchor="t">
            <a:spAutoFit/>
          </a:bodyPr>
          <a:lstStyle/>
          <a:p>
            <a:pPr>
              <a:lnSpc>
                <a:spcPts val="4676"/>
              </a:lnSpc>
            </a:pPr>
            <a:r>
              <a:rPr lang="en-US" sz="2400" dirty="0">
                <a:solidFill>
                  <a:srgbClr val="000000"/>
                </a:solidFill>
                <a:latin typeface="Fira Sans Light"/>
              </a:rPr>
              <a:t>Our Proposed Evaluation Approach</a:t>
            </a:r>
            <a:endParaRPr lang="en-US" sz="700" dirty="0"/>
          </a:p>
        </p:txBody>
      </p:sp>
      <p:sp>
        <p:nvSpPr>
          <p:cNvPr id="38" name="TextBox 15">
            <a:extLst>
              <a:ext uri="{FF2B5EF4-FFF2-40B4-BE49-F238E27FC236}">
                <a16:creationId xmlns:a16="http://schemas.microsoft.com/office/drawing/2014/main" id="{8EC52048-1D9B-32E8-261D-98102B9437D1}"/>
              </a:ext>
            </a:extLst>
          </p:cNvPr>
          <p:cNvSpPr txBox="1"/>
          <p:nvPr/>
        </p:nvSpPr>
        <p:spPr>
          <a:xfrm>
            <a:off x="6274645" y="5197996"/>
            <a:ext cx="5381692" cy="533544"/>
          </a:xfrm>
          <a:prstGeom prst="rect">
            <a:avLst/>
          </a:prstGeom>
        </p:spPr>
        <p:txBody>
          <a:bodyPr wrap="square" lIns="0" tIns="0" rIns="0" bIns="0" rtlCol="0" anchor="t">
            <a:spAutoFit/>
          </a:bodyPr>
          <a:lstStyle/>
          <a:p>
            <a:pPr>
              <a:lnSpc>
                <a:spcPts val="4676"/>
              </a:lnSpc>
            </a:pPr>
            <a:r>
              <a:rPr lang="en-US" sz="2400">
                <a:solidFill>
                  <a:srgbClr val="000000"/>
                </a:solidFill>
                <a:latin typeface="Fira Sans Light"/>
              </a:rPr>
              <a:t>Challenges &amp; Mitigation </a:t>
            </a:r>
            <a:endParaRPr lang="en-US" sz="2400"/>
          </a:p>
        </p:txBody>
      </p:sp>
      <p:sp>
        <p:nvSpPr>
          <p:cNvPr id="40" name="TextBox 16">
            <a:extLst>
              <a:ext uri="{FF2B5EF4-FFF2-40B4-BE49-F238E27FC236}">
                <a16:creationId xmlns:a16="http://schemas.microsoft.com/office/drawing/2014/main" id="{0870CB3E-AF9A-AAE3-4107-D818298920F1}"/>
              </a:ext>
            </a:extLst>
          </p:cNvPr>
          <p:cNvSpPr txBox="1"/>
          <p:nvPr/>
        </p:nvSpPr>
        <p:spPr>
          <a:xfrm>
            <a:off x="6289445" y="1126642"/>
            <a:ext cx="5381694" cy="369332"/>
          </a:xfrm>
          <a:prstGeom prst="rect">
            <a:avLst/>
          </a:prstGeom>
        </p:spPr>
        <p:txBody>
          <a:bodyPr wrap="square" lIns="0" tIns="0" rIns="0" bIns="0" rtlCol="0" anchor="t">
            <a:spAutoFit/>
          </a:bodyPr>
          <a:lstStyle/>
          <a:p>
            <a:r>
              <a:rPr lang="en-US" sz="2400" dirty="0">
                <a:solidFill>
                  <a:srgbClr val="000000"/>
                </a:solidFill>
                <a:latin typeface="Fira Sans Light"/>
              </a:rPr>
              <a:t>About Canada Greener Homes Initiative</a:t>
            </a:r>
          </a:p>
        </p:txBody>
      </p:sp>
      <p:sp>
        <p:nvSpPr>
          <p:cNvPr id="42" name="TextBox 17">
            <a:extLst>
              <a:ext uri="{FF2B5EF4-FFF2-40B4-BE49-F238E27FC236}">
                <a16:creationId xmlns:a16="http://schemas.microsoft.com/office/drawing/2014/main" id="{54896DB7-78D7-B660-488D-ACFC24932084}"/>
              </a:ext>
            </a:extLst>
          </p:cNvPr>
          <p:cNvSpPr txBox="1"/>
          <p:nvPr/>
        </p:nvSpPr>
        <p:spPr>
          <a:xfrm>
            <a:off x="5283890" y="937177"/>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01</a:t>
            </a:r>
          </a:p>
        </p:txBody>
      </p:sp>
      <p:sp>
        <p:nvSpPr>
          <p:cNvPr id="44" name="TextBox 18">
            <a:extLst>
              <a:ext uri="{FF2B5EF4-FFF2-40B4-BE49-F238E27FC236}">
                <a16:creationId xmlns:a16="http://schemas.microsoft.com/office/drawing/2014/main" id="{52C32337-63B6-7B58-5E25-09BC0C6976B0}"/>
              </a:ext>
            </a:extLst>
          </p:cNvPr>
          <p:cNvSpPr txBox="1"/>
          <p:nvPr/>
        </p:nvSpPr>
        <p:spPr>
          <a:xfrm>
            <a:off x="5276491" y="1797541"/>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02</a:t>
            </a:r>
          </a:p>
        </p:txBody>
      </p:sp>
      <p:sp>
        <p:nvSpPr>
          <p:cNvPr id="46" name="TextBox 19">
            <a:extLst>
              <a:ext uri="{FF2B5EF4-FFF2-40B4-BE49-F238E27FC236}">
                <a16:creationId xmlns:a16="http://schemas.microsoft.com/office/drawing/2014/main" id="{067E461C-16FD-0072-0DA9-435F3B4A3F9D}"/>
              </a:ext>
            </a:extLst>
          </p:cNvPr>
          <p:cNvSpPr txBox="1"/>
          <p:nvPr/>
        </p:nvSpPr>
        <p:spPr>
          <a:xfrm>
            <a:off x="5265546" y="2690931"/>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03</a:t>
            </a:r>
          </a:p>
        </p:txBody>
      </p:sp>
      <p:sp>
        <p:nvSpPr>
          <p:cNvPr id="48" name="TextBox 20">
            <a:extLst>
              <a:ext uri="{FF2B5EF4-FFF2-40B4-BE49-F238E27FC236}">
                <a16:creationId xmlns:a16="http://schemas.microsoft.com/office/drawing/2014/main" id="{5A5EC8DA-E438-BBED-F57D-9A567BE14650}"/>
              </a:ext>
            </a:extLst>
          </p:cNvPr>
          <p:cNvSpPr txBox="1"/>
          <p:nvPr/>
        </p:nvSpPr>
        <p:spPr>
          <a:xfrm>
            <a:off x="5283890" y="3468003"/>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04</a:t>
            </a:r>
          </a:p>
        </p:txBody>
      </p:sp>
      <p:sp>
        <p:nvSpPr>
          <p:cNvPr id="50" name="TextBox 21">
            <a:extLst>
              <a:ext uri="{FF2B5EF4-FFF2-40B4-BE49-F238E27FC236}">
                <a16:creationId xmlns:a16="http://schemas.microsoft.com/office/drawing/2014/main" id="{F99A8847-6BF0-9DD7-8AC1-F6353A1807A4}"/>
              </a:ext>
            </a:extLst>
          </p:cNvPr>
          <p:cNvSpPr txBox="1"/>
          <p:nvPr/>
        </p:nvSpPr>
        <p:spPr>
          <a:xfrm>
            <a:off x="5283935" y="5104641"/>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06</a:t>
            </a:r>
          </a:p>
        </p:txBody>
      </p:sp>
      <p:sp>
        <p:nvSpPr>
          <p:cNvPr id="7" name="AutoShape 5">
            <a:extLst>
              <a:ext uri="{FF2B5EF4-FFF2-40B4-BE49-F238E27FC236}">
                <a16:creationId xmlns:a16="http://schemas.microsoft.com/office/drawing/2014/main" id="{202F63E3-698B-545D-051E-D4226982D06F}"/>
              </a:ext>
            </a:extLst>
          </p:cNvPr>
          <p:cNvSpPr/>
          <p:nvPr/>
        </p:nvSpPr>
        <p:spPr>
          <a:xfrm>
            <a:off x="5227228" y="4384384"/>
            <a:ext cx="6358848" cy="0"/>
          </a:xfrm>
          <a:prstGeom prst="line">
            <a:avLst/>
          </a:prstGeom>
          <a:ln w="38100" cap="flat">
            <a:solidFill>
              <a:srgbClr val="004651"/>
            </a:solidFill>
            <a:prstDash val="solid"/>
            <a:headEnd type="none" w="sm" len="sm"/>
            <a:tailEnd type="none" w="sm" len="sm"/>
          </a:ln>
        </p:spPr>
      </p:sp>
      <p:sp>
        <p:nvSpPr>
          <p:cNvPr id="8" name="TextBox 12">
            <a:extLst>
              <a:ext uri="{FF2B5EF4-FFF2-40B4-BE49-F238E27FC236}">
                <a16:creationId xmlns:a16="http://schemas.microsoft.com/office/drawing/2014/main" id="{CA218252-EDD5-268C-3844-1B6605A6382D}"/>
              </a:ext>
            </a:extLst>
          </p:cNvPr>
          <p:cNvSpPr txBox="1"/>
          <p:nvPr/>
        </p:nvSpPr>
        <p:spPr>
          <a:xfrm>
            <a:off x="6282044" y="4409603"/>
            <a:ext cx="5304031" cy="542649"/>
          </a:xfrm>
          <a:prstGeom prst="rect">
            <a:avLst/>
          </a:prstGeom>
        </p:spPr>
        <p:txBody>
          <a:bodyPr wrap="square" lIns="0" tIns="0" rIns="0" bIns="0" rtlCol="0" anchor="t">
            <a:spAutoFit/>
          </a:bodyPr>
          <a:lstStyle/>
          <a:p>
            <a:pPr>
              <a:lnSpc>
                <a:spcPts val="4676"/>
              </a:lnSpc>
            </a:pPr>
            <a:r>
              <a:rPr lang="en-US" sz="2400">
                <a:solidFill>
                  <a:srgbClr val="000000"/>
                </a:solidFill>
                <a:latin typeface="Fira Sans Light"/>
              </a:rPr>
              <a:t>Evaluation Matrix</a:t>
            </a:r>
            <a:endParaRPr lang="en-US" sz="700"/>
          </a:p>
        </p:txBody>
      </p:sp>
      <p:sp>
        <p:nvSpPr>
          <p:cNvPr id="9" name="TextBox 20">
            <a:extLst>
              <a:ext uri="{FF2B5EF4-FFF2-40B4-BE49-F238E27FC236}">
                <a16:creationId xmlns:a16="http://schemas.microsoft.com/office/drawing/2014/main" id="{A2C49683-85C5-43A4-B040-8B737FFE7449}"/>
              </a:ext>
            </a:extLst>
          </p:cNvPr>
          <p:cNvSpPr txBox="1"/>
          <p:nvPr/>
        </p:nvSpPr>
        <p:spPr>
          <a:xfrm>
            <a:off x="5272947" y="4367626"/>
            <a:ext cx="1016498" cy="656975"/>
          </a:xfrm>
          <a:prstGeom prst="rect">
            <a:avLst/>
          </a:prstGeom>
        </p:spPr>
        <p:txBody>
          <a:bodyPr wrap="square" lIns="0" tIns="0" rIns="0" bIns="0" rtlCol="0" anchor="t">
            <a:spAutoFit/>
          </a:bodyPr>
          <a:lstStyle/>
          <a:p>
            <a:pPr algn="ctr">
              <a:lnSpc>
                <a:spcPts val="5693"/>
              </a:lnSpc>
            </a:pPr>
            <a:r>
              <a:rPr lang="en-US" sz="3200">
                <a:solidFill>
                  <a:srgbClr val="000000"/>
                </a:solidFill>
                <a:latin typeface="Fira Sans Light"/>
              </a:rPr>
              <a:t>05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800" y="641350"/>
            <a:ext cx="8735291"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Challenges and Mitigation Strategies</a:t>
            </a:r>
            <a:endParaRPr lang="en-US" sz="1200"/>
          </a:p>
        </p:txBody>
      </p:sp>
      <p:sp>
        <p:nvSpPr>
          <p:cNvPr id="4" name="TextBox 8">
            <a:extLst>
              <a:ext uri="{FF2B5EF4-FFF2-40B4-BE49-F238E27FC236}">
                <a16:creationId xmlns:a16="http://schemas.microsoft.com/office/drawing/2014/main" id="{92C95CCA-05D1-1CFD-D4CE-0824F546DB0F}"/>
              </a:ext>
            </a:extLst>
          </p:cNvPr>
          <p:cNvSpPr txBox="1"/>
          <p:nvPr/>
        </p:nvSpPr>
        <p:spPr>
          <a:xfrm>
            <a:off x="628072" y="1953485"/>
            <a:ext cx="6414753" cy="1368323"/>
          </a:xfrm>
          <a:prstGeom prst="rect">
            <a:avLst/>
          </a:prstGeom>
        </p:spPr>
        <p:txBody>
          <a:bodyPr wrap="square" lIns="0" tIns="0" rIns="0" bIns="0" rtlCol="0" anchor="t">
            <a:spAutoFit/>
          </a:bodyPr>
          <a:lstStyle/>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p:txBody>
      </p:sp>
      <p:sp>
        <p:nvSpPr>
          <p:cNvPr id="6" name="Freeform 22">
            <a:extLst>
              <a:ext uri="{FF2B5EF4-FFF2-40B4-BE49-F238E27FC236}">
                <a16:creationId xmlns:a16="http://schemas.microsoft.com/office/drawing/2014/main" id="{B0AAB631-E0DF-3D2B-5D0C-BCBCA8153696}"/>
              </a:ext>
            </a:extLst>
          </p:cNvPr>
          <p:cNvSpPr/>
          <p:nvPr/>
        </p:nvSpPr>
        <p:spPr>
          <a:xfrm>
            <a:off x="685800" y="1602826"/>
            <a:ext cx="3923521" cy="414159"/>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lIns="91440" tIns="45720" rIns="91440" bIns="45720" anchor="ctr"/>
          <a:lstStyle/>
          <a:p>
            <a:pPr algn="ctr"/>
            <a:r>
              <a:rPr lang="en-CA" sz="2400" dirty="0">
                <a:solidFill>
                  <a:schemeClr val="bg1"/>
                </a:solidFill>
              </a:rPr>
              <a:t>Challenges</a:t>
            </a:r>
            <a:endParaRPr lang="en-CA" sz="2400" dirty="0">
              <a:solidFill>
                <a:schemeClr val="bg1"/>
              </a:solidFill>
              <a:cs typeface="Calibri"/>
            </a:endParaRPr>
          </a:p>
        </p:txBody>
      </p:sp>
      <p:sp>
        <p:nvSpPr>
          <p:cNvPr id="7" name="Freeform 22">
            <a:extLst>
              <a:ext uri="{FF2B5EF4-FFF2-40B4-BE49-F238E27FC236}">
                <a16:creationId xmlns:a16="http://schemas.microsoft.com/office/drawing/2014/main" id="{6E5BDCDD-7976-6ACB-0413-EAB738D924B4}"/>
              </a:ext>
            </a:extLst>
          </p:cNvPr>
          <p:cNvSpPr/>
          <p:nvPr/>
        </p:nvSpPr>
        <p:spPr>
          <a:xfrm>
            <a:off x="5305717" y="1602826"/>
            <a:ext cx="4115374" cy="414159"/>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lIns="91440" tIns="45720" rIns="91440" bIns="45720" anchor="ctr"/>
          <a:lstStyle/>
          <a:p>
            <a:pPr algn="ctr"/>
            <a:r>
              <a:rPr lang="en-CA" sz="2400" dirty="0">
                <a:solidFill>
                  <a:schemeClr val="bg1"/>
                </a:solidFill>
              </a:rPr>
              <a:t>Mitigation Strategies</a:t>
            </a:r>
            <a:endParaRPr lang="en-CA" sz="2400" dirty="0">
              <a:solidFill>
                <a:schemeClr val="bg1"/>
              </a:solidFill>
              <a:cs typeface="Calibri"/>
            </a:endParaRPr>
          </a:p>
        </p:txBody>
      </p:sp>
      <p:sp>
        <p:nvSpPr>
          <p:cNvPr id="8" name="TextBox 8">
            <a:extLst>
              <a:ext uri="{FF2B5EF4-FFF2-40B4-BE49-F238E27FC236}">
                <a16:creationId xmlns:a16="http://schemas.microsoft.com/office/drawing/2014/main" id="{BE45FC64-68A8-5BEE-71C6-58CAB4940424}"/>
              </a:ext>
            </a:extLst>
          </p:cNvPr>
          <p:cNvSpPr txBox="1"/>
          <p:nvPr/>
        </p:nvSpPr>
        <p:spPr>
          <a:xfrm>
            <a:off x="729672" y="2055085"/>
            <a:ext cx="4521764" cy="1368323"/>
          </a:xfrm>
          <a:prstGeom prst="rect">
            <a:avLst/>
          </a:prstGeom>
        </p:spPr>
        <p:txBody>
          <a:bodyPr wrap="square" lIns="0" tIns="0" rIns="0" bIns="0" rtlCol="0" anchor="t">
            <a:spAutoFit/>
          </a:bodyPr>
          <a:lstStyle/>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p:txBody>
      </p:sp>
      <p:sp>
        <p:nvSpPr>
          <p:cNvPr id="9" name="TextBox 8">
            <a:extLst>
              <a:ext uri="{FF2B5EF4-FFF2-40B4-BE49-F238E27FC236}">
                <a16:creationId xmlns:a16="http://schemas.microsoft.com/office/drawing/2014/main" id="{5DEEC6EC-638B-115A-8D43-3D3E7B47F3DF}"/>
              </a:ext>
            </a:extLst>
          </p:cNvPr>
          <p:cNvSpPr txBox="1"/>
          <p:nvPr/>
        </p:nvSpPr>
        <p:spPr>
          <a:xfrm>
            <a:off x="4275226" y="2144445"/>
            <a:ext cx="4521764" cy="1368323"/>
          </a:xfrm>
          <a:prstGeom prst="rect">
            <a:avLst/>
          </a:prstGeom>
        </p:spPr>
        <p:txBody>
          <a:bodyPr wrap="square" lIns="0" tIns="0" rIns="0" bIns="0" rtlCol="0" anchor="t">
            <a:spAutoFit/>
          </a:bodyPr>
          <a:lstStyle/>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a:p>
            <a:pPr>
              <a:lnSpc>
                <a:spcPts val="3733"/>
              </a:lnSpc>
            </a:pPr>
            <a:endParaRPr lang="en-US" sz="1867">
              <a:solidFill>
                <a:srgbClr val="000000"/>
              </a:solidFill>
              <a:latin typeface="Fira Sans Light"/>
            </a:endParaRPr>
          </a:p>
        </p:txBody>
      </p:sp>
      <p:pic>
        <p:nvPicPr>
          <p:cNvPr id="3" name="Graphic 2" descr="Hurdle with solid fill">
            <a:extLst>
              <a:ext uri="{FF2B5EF4-FFF2-40B4-BE49-F238E27FC236}">
                <a16:creationId xmlns:a16="http://schemas.microsoft.com/office/drawing/2014/main" id="{B411A747-4C8A-2100-26A9-6609B25E60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6222" y="4628304"/>
            <a:ext cx="2077201" cy="2077201"/>
          </a:xfrm>
          <a:prstGeom prst="rect">
            <a:avLst/>
          </a:prstGeom>
        </p:spPr>
      </p:pic>
      <p:pic>
        <p:nvPicPr>
          <p:cNvPr id="12" name="Graphic 11" descr="Playbook with solid fill">
            <a:extLst>
              <a:ext uri="{FF2B5EF4-FFF2-40B4-BE49-F238E27FC236}">
                <a16:creationId xmlns:a16="http://schemas.microsoft.com/office/drawing/2014/main" id="{45505278-26D0-E132-52F9-5147BDDD0D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4003" y="4758132"/>
            <a:ext cx="2204200" cy="2204200"/>
          </a:xfrm>
          <a:prstGeom prst="rect">
            <a:avLst/>
          </a:prstGeom>
        </p:spPr>
      </p:pic>
      <p:sp>
        <p:nvSpPr>
          <p:cNvPr id="2" name="TextBox 1">
            <a:extLst>
              <a:ext uri="{FF2B5EF4-FFF2-40B4-BE49-F238E27FC236}">
                <a16:creationId xmlns:a16="http://schemas.microsoft.com/office/drawing/2014/main" id="{70F93145-1835-12F3-9745-A77BA159993B}"/>
              </a:ext>
            </a:extLst>
          </p:cNvPr>
          <p:cNvSpPr txBox="1"/>
          <p:nvPr/>
        </p:nvSpPr>
        <p:spPr>
          <a:xfrm>
            <a:off x="684742" y="2016985"/>
            <a:ext cx="3913665"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Response bias</a:t>
            </a:r>
            <a:endParaRPr lang="en-US" sz="2400" dirty="0">
              <a:cs typeface="Calibri"/>
            </a:endParaRPr>
          </a:p>
          <a:p>
            <a:endParaRPr lang="en-US" sz="2400" dirty="0">
              <a:cs typeface="Calibri"/>
            </a:endParaRPr>
          </a:p>
          <a:p>
            <a:endParaRPr lang="en-US" sz="2400" dirty="0"/>
          </a:p>
          <a:p>
            <a:endParaRPr lang="en-US" sz="2400"/>
          </a:p>
          <a:p>
            <a:endParaRPr lang="en-US" sz="2400"/>
          </a:p>
          <a:p>
            <a:r>
              <a:rPr lang="en-US" sz="2400" dirty="0">
                <a:cs typeface="Calibri"/>
              </a:rPr>
              <a:t>Communication challenges between entities</a:t>
            </a:r>
          </a:p>
          <a:p>
            <a:endParaRPr lang="en-US" sz="2400" dirty="0">
              <a:cs typeface="Calibri"/>
            </a:endParaRPr>
          </a:p>
          <a:p>
            <a:endParaRPr lang="en-US" sz="2400" dirty="0">
              <a:cs typeface="Calibri"/>
            </a:endParaRPr>
          </a:p>
        </p:txBody>
      </p:sp>
      <p:sp>
        <p:nvSpPr>
          <p:cNvPr id="5" name="TextBox 4">
            <a:extLst>
              <a:ext uri="{FF2B5EF4-FFF2-40B4-BE49-F238E27FC236}">
                <a16:creationId xmlns:a16="http://schemas.microsoft.com/office/drawing/2014/main" id="{4AAFF5FB-7AC1-E91A-6E05-87039E399858}"/>
              </a:ext>
            </a:extLst>
          </p:cNvPr>
          <p:cNvSpPr txBox="1"/>
          <p:nvPr/>
        </p:nvSpPr>
        <p:spPr>
          <a:xfrm>
            <a:off x="5251436" y="2074580"/>
            <a:ext cx="4169655"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cs typeface="Calibri"/>
              </a:rPr>
              <a:t>Revising survey deployment strategies to target all eligible populations</a:t>
            </a:r>
          </a:p>
          <a:p>
            <a:endParaRPr lang="en-US" sz="2400" dirty="0">
              <a:cs typeface="Calibri"/>
            </a:endParaRPr>
          </a:p>
          <a:p>
            <a:endParaRPr lang="en-US" sz="2400">
              <a:ea typeface="+mn-lt"/>
              <a:cs typeface="+mn-lt"/>
            </a:endParaRPr>
          </a:p>
          <a:p>
            <a:r>
              <a:rPr lang="en-US" sz="2400" dirty="0">
                <a:ea typeface="+mn-lt"/>
                <a:cs typeface="+mn-lt"/>
              </a:rPr>
              <a:t>Advisory </a:t>
            </a:r>
            <a:r>
              <a:rPr lang="en-US" sz="2400">
                <a:ea typeface="+mn-lt"/>
                <a:cs typeface="+mn-lt"/>
              </a:rPr>
              <a:t>panel</a:t>
            </a:r>
            <a:endParaRPr lang="en-US">
              <a:cs typeface="Calibri" panose="020F0502020204030204"/>
            </a:endParaRPr>
          </a:p>
          <a:p>
            <a:r>
              <a:rPr lang="en-US" sz="2400" dirty="0">
                <a:cs typeface="Calibri" panose="020F0502020204030204"/>
              </a:rPr>
              <a:t>Implementation </a:t>
            </a:r>
            <a:r>
              <a:rPr lang="en-US" sz="2400">
                <a:cs typeface="Calibri"/>
              </a:rPr>
              <a:t>toolkit</a:t>
            </a:r>
            <a:endParaRPr lang="en-US" dirty="0">
              <a:cs typeface="Calibri"/>
            </a:endParaRPr>
          </a:p>
          <a:p>
            <a:r>
              <a:rPr lang="en-US" sz="2400" dirty="0">
                <a:ea typeface="+mn-lt"/>
                <a:cs typeface="+mn-lt"/>
              </a:rPr>
              <a:t>Kick-off </a:t>
            </a:r>
            <a:r>
              <a:rPr lang="en-US" sz="2400">
                <a:ea typeface="+mn-lt"/>
                <a:cs typeface="+mn-lt"/>
              </a:rPr>
              <a:t>meeting </a:t>
            </a:r>
            <a:endParaRPr lang="en-US" sz="2400" dirty="0">
              <a:ea typeface="+mn-lt"/>
              <a:cs typeface="+mn-lt"/>
            </a:endParaRPr>
          </a:p>
          <a:p>
            <a:r>
              <a:rPr lang="en-US" sz="2400" dirty="0">
                <a:ea typeface="+mn-lt"/>
                <a:cs typeface="+mn-lt"/>
              </a:rPr>
              <a:t>Binding </a:t>
            </a:r>
            <a:r>
              <a:rPr lang="en-US" sz="2400">
                <a:ea typeface="+mn-lt"/>
                <a:cs typeface="+mn-lt"/>
              </a:rPr>
              <a:t>agreement</a:t>
            </a:r>
            <a:r>
              <a:rPr lang="en-US" sz="2400" dirty="0">
                <a:ea typeface="+mn-lt"/>
                <a:cs typeface="+mn-lt"/>
              </a:rPr>
              <a:t> </a:t>
            </a:r>
            <a:endParaRPr lang="en-US">
              <a:cs typeface="Calibri" panose="020F0502020204030204"/>
            </a:endParaRPr>
          </a:p>
        </p:txBody>
      </p:sp>
      <p:pic>
        <p:nvPicPr>
          <p:cNvPr id="11" name="Picture 10">
            <a:extLst>
              <a:ext uri="{FF2B5EF4-FFF2-40B4-BE49-F238E27FC236}">
                <a16:creationId xmlns:a16="http://schemas.microsoft.com/office/drawing/2014/main" id="{48388CB2-20E3-49EE-BC2D-D6F284A31E3F}"/>
              </a:ext>
            </a:extLst>
          </p:cNvPr>
          <p:cNvPicPr>
            <a:picLocks noChangeAspect="1"/>
          </p:cNvPicPr>
          <p:nvPr/>
        </p:nvPicPr>
        <p:blipFill>
          <a:blip r:embed="rId7"/>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20633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p:nvPr/>
        </p:nvSpPr>
        <p:spPr>
          <a:xfrm>
            <a:off x="685800" y="641350"/>
            <a:ext cx="7178852" cy="635559"/>
          </a:xfrm>
          <a:prstGeom prst="rect">
            <a:avLst/>
          </a:prstGeom>
        </p:spPr>
        <p:txBody>
          <a:bodyPr wrap="square" lIns="0" tIns="0" rIns="0" bIns="0" rtlCol="0" anchor="t">
            <a:spAutoFit/>
          </a:bodyPr>
          <a:lstStyle/>
          <a:p>
            <a:pPr>
              <a:lnSpc>
                <a:spcPts val="5200"/>
              </a:lnSpc>
              <a:spcBef>
                <a:spcPct val="0"/>
              </a:spcBef>
            </a:pPr>
            <a:r>
              <a:rPr lang="en-US" sz="4000">
                <a:solidFill>
                  <a:srgbClr val="000000"/>
                </a:solidFill>
                <a:latin typeface="Fira Sans Bold"/>
              </a:rPr>
              <a:t>CES Competencies</a:t>
            </a:r>
            <a:endParaRPr lang="en-US" sz="1200"/>
          </a:p>
        </p:txBody>
      </p:sp>
      <p:grpSp>
        <p:nvGrpSpPr>
          <p:cNvPr id="2" name="Group 25">
            <a:extLst>
              <a:ext uri="{FF2B5EF4-FFF2-40B4-BE49-F238E27FC236}">
                <a16:creationId xmlns:a16="http://schemas.microsoft.com/office/drawing/2014/main" id="{5BE3AE8B-DCEF-79BA-8C00-33A9731598DD}"/>
              </a:ext>
            </a:extLst>
          </p:cNvPr>
          <p:cNvGrpSpPr/>
          <p:nvPr/>
        </p:nvGrpSpPr>
        <p:grpSpPr>
          <a:xfrm>
            <a:off x="250927" y="5638800"/>
            <a:ext cx="1985185" cy="1719180"/>
            <a:chOff x="0" y="0"/>
            <a:chExt cx="3619627" cy="3134614"/>
          </a:xfrm>
        </p:grpSpPr>
        <p:sp>
          <p:nvSpPr>
            <p:cNvPr id="3" name="Freeform 26">
              <a:extLst>
                <a:ext uri="{FF2B5EF4-FFF2-40B4-BE49-F238E27FC236}">
                  <a16:creationId xmlns:a16="http://schemas.microsoft.com/office/drawing/2014/main" id="{0CEA0F95-5D3E-8FA1-BEC2-4873BE2313C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sp>
      </p:grpSp>
      <p:graphicFrame>
        <p:nvGraphicFramePr>
          <p:cNvPr id="5" name="Table 5">
            <a:extLst>
              <a:ext uri="{FF2B5EF4-FFF2-40B4-BE49-F238E27FC236}">
                <a16:creationId xmlns:a16="http://schemas.microsoft.com/office/drawing/2014/main" id="{799925CB-493E-B53C-0FD1-861544CD0F71}"/>
              </a:ext>
            </a:extLst>
          </p:cNvPr>
          <p:cNvGraphicFramePr>
            <a:graphicFrameLocks noGrp="1"/>
          </p:cNvGraphicFramePr>
          <p:nvPr>
            <p:extLst>
              <p:ext uri="{D42A27DB-BD31-4B8C-83A1-F6EECF244321}">
                <p14:modId xmlns:p14="http://schemas.microsoft.com/office/powerpoint/2010/main" val="1411648499"/>
              </p:ext>
            </p:extLst>
          </p:nvPr>
        </p:nvGraphicFramePr>
        <p:xfrm>
          <a:off x="622038" y="1622050"/>
          <a:ext cx="9151512" cy="3291840"/>
        </p:xfrm>
        <a:graphic>
          <a:graphicData uri="http://schemas.openxmlformats.org/drawingml/2006/table">
            <a:tbl>
              <a:tblPr firstRow="1" bandRow="1">
                <a:tableStyleId>{F5AB1C69-6EDB-4FF4-983F-18BD219EF322}</a:tableStyleId>
              </a:tblPr>
              <a:tblGrid>
                <a:gridCol w="4300695">
                  <a:extLst>
                    <a:ext uri="{9D8B030D-6E8A-4147-A177-3AD203B41FA5}">
                      <a16:colId xmlns:a16="http://schemas.microsoft.com/office/drawing/2014/main" val="1293701837"/>
                    </a:ext>
                  </a:extLst>
                </a:gridCol>
                <a:gridCol w="4850817">
                  <a:extLst>
                    <a:ext uri="{9D8B030D-6E8A-4147-A177-3AD203B41FA5}">
                      <a16:colId xmlns:a16="http://schemas.microsoft.com/office/drawing/2014/main" val="492155153"/>
                    </a:ext>
                  </a:extLst>
                </a:gridCol>
              </a:tblGrid>
              <a:tr h="345440">
                <a:tc>
                  <a:txBody>
                    <a:bodyPr/>
                    <a:lstStyle/>
                    <a:p>
                      <a:r>
                        <a:rPr lang="en-CA" sz="2400"/>
                        <a:t>Competencies</a:t>
                      </a:r>
                    </a:p>
                  </a:txBody>
                  <a:tcPr marL="60960" marR="60960" marT="30480" marB="30480">
                    <a:solidFill>
                      <a:srgbClr val="07B050"/>
                    </a:solidFill>
                  </a:tcPr>
                </a:tc>
                <a:tc>
                  <a:txBody>
                    <a:bodyPr/>
                    <a:lstStyle/>
                    <a:p>
                      <a:r>
                        <a:rPr lang="en-US" sz="2400" b="1" kern="1200" dirty="0">
                          <a:solidFill>
                            <a:schemeClr val="lt1"/>
                          </a:solidFill>
                          <a:effectLst/>
                        </a:rPr>
                        <a:t>Evidence in proposal</a:t>
                      </a:r>
                      <a:endParaRPr lang="en-CA" sz="2400" dirty="0">
                        <a:effectLst/>
                      </a:endParaRPr>
                    </a:p>
                  </a:txBody>
                  <a:tcPr marL="60960" marR="60960" marT="30480" marB="30480">
                    <a:solidFill>
                      <a:srgbClr val="07B050"/>
                    </a:solidFill>
                  </a:tcPr>
                </a:tc>
                <a:extLst>
                  <a:ext uri="{0D108BD9-81ED-4DB2-BD59-A6C34878D82A}">
                    <a16:rowId xmlns:a16="http://schemas.microsoft.com/office/drawing/2014/main" val="524068475"/>
                  </a:ext>
                </a:extLst>
              </a:tr>
              <a:tr h="774915">
                <a:tc>
                  <a:txBody>
                    <a:bodyPr/>
                    <a:lstStyle/>
                    <a:p>
                      <a:pPr lvl="0" algn="l">
                        <a:lnSpc>
                          <a:spcPct val="100000"/>
                        </a:lnSpc>
                        <a:spcBef>
                          <a:spcPts val="0"/>
                        </a:spcBef>
                        <a:spcAft>
                          <a:spcPts val="0"/>
                        </a:spcAft>
                        <a:buNone/>
                      </a:pPr>
                      <a:r>
                        <a:rPr lang="en-US" sz="2000" b="1" i="0" u="none" strike="noStrike" noProof="0">
                          <a:latin typeface="Calibri"/>
                        </a:rPr>
                        <a:t>5.1 </a:t>
                      </a:r>
                      <a:r>
                        <a:rPr lang="en-US" sz="2000" b="1" i="0" u="none" strike="noStrike" noProof="0"/>
                        <a:t>Uses communication strategies appropriate to the cultural, linguistic, social, and political context</a:t>
                      </a:r>
                      <a:endParaRPr lang="en-US" sz="2000" b="1" i="0" u="none" strike="noStrike" noProof="0">
                        <a:latin typeface="Calibri"/>
                      </a:endParaRPr>
                    </a:p>
                    <a:p>
                      <a:pPr lvl="0">
                        <a:buNone/>
                      </a:pPr>
                      <a:endParaRPr lang="en-US" sz="2000"/>
                    </a:p>
                  </a:txBody>
                  <a:tcPr marL="60960" marR="60960" marT="30480" marB="30480"/>
                </a:tc>
                <a:tc>
                  <a:txBody>
                    <a:bodyPr/>
                    <a:lstStyle/>
                    <a:p>
                      <a:pPr marL="342900" marR="0" lvl="0" indent="-342900" algn="l">
                        <a:lnSpc>
                          <a:spcPct val="100000"/>
                        </a:lnSpc>
                        <a:spcBef>
                          <a:spcPts val="0"/>
                        </a:spcBef>
                        <a:spcAft>
                          <a:spcPts val="0"/>
                        </a:spcAft>
                        <a:buFont typeface="Calibri"/>
                        <a:buChar char="-"/>
                      </a:pPr>
                      <a:r>
                        <a:rPr lang="en-US" sz="2000" b="0" i="0" u="none" strike="noStrike" baseline="0" noProof="0">
                          <a:solidFill>
                            <a:srgbClr val="000000"/>
                          </a:solidFill>
                        </a:rPr>
                        <a:t>Implementation toolkit provides strategies in managing communications between all stakeholders (deliverable) </a:t>
                      </a:r>
                      <a:endParaRPr lang="en-US" sz="2000"/>
                    </a:p>
                  </a:txBody>
                  <a:tcPr marL="60960" marR="60960" marT="30480" marB="30480"/>
                </a:tc>
                <a:extLst>
                  <a:ext uri="{0D108BD9-81ED-4DB2-BD59-A6C34878D82A}">
                    <a16:rowId xmlns:a16="http://schemas.microsoft.com/office/drawing/2014/main" val="375584167"/>
                  </a:ext>
                </a:extLst>
              </a:tr>
              <a:tr h="762579">
                <a:tc>
                  <a:txBody>
                    <a:bodyPr/>
                    <a:lstStyle/>
                    <a:p>
                      <a:pPr algn="l" fontAlgn="base"/>
                      <a:r>
                        <a:rPr lang="en-US" sz="2000" b="1" u="none" strike="noStrike">
                          <a:solidFill>
                            <a:srgbClr val="000000"/>
                          </a:solidFill>
                          <a:effectLst/>
                        </a:rPr>
                        <a:t>3.1 Examines and responds to the multiple human and natural contexts within which the program is embedded.</a:t>
                      </a:r>
                      <a:r>
                        <a:rPr lang="en-US" sz="2000" b="1">
                          <a:solidFill>
                            <a:srgbClr val="000000"/>
                          </a:solidFill>
                          <a:effectLst/>
                        </a:rPr>
                        <a:t>​</a:t>
                      </a:r>
                      <a:endParaRPr lang="en-US" sz="2000" b="1" i="0">
                        <a:solidFill>
                          <a:srgbClr val="000000"/>
                        </a:solidFill>
                        <a:effectLst/>
                      </a:endParaRPr>
                    </a:p>
                    <a:p>
                      <a:pPr lvl="0" algn="l">
                        <a:lnSpc>
                          <a:spcPct val="100000"/>
                        </a:lnSpc>
                        <a:spcBef>
                          <a:spcPts val="0"/>
                        </a:spcBef>
                        <a:spcAft>
                          <a:spcPts val="0"/>
                        </a:spcAft>
                        <a:buNone/>
                      </a:pPr>
                      <a:endParaRPr lang="en-US" sz="2000" b="0" i="0" u="none" strike="noStrike" noProof="0">
                        <a:latin typeface="Calibri"/>
                      </a:endParaRPr>
                    </a:p>
                  </a:txBody>
                  <a:tcPr marL="60960" marR="60960" marT="30480" marB="30480"/>
                </a:tc>
                <a:tc>
                  <a:txBody>
                    <a:bodyPr/>
                    <a:lstStyle/>
                    <a:p>
                      <a:pPr marL="342900" lvl="0" indent="-342900" algn="l">
                        <a:lnSpc>
                          <a:spcPct val="100000"/>
                        </a:lnSpc>
                        <a:spcBef>
                          <a:spcPts val="0"/>
                        </a:spcBef>
                        <a:spcAft>
                          <a:spcPts val="0"/>
                        </a:spcAft>
                        <a:buFont typeface="Calibri"/>
                        <a:buChar char="-"/>
                      </a:pPr>
                      <a:r>
                        <a:rPr lang="en-US" sz="2000" b="0" i="0" u="none" strike="noStrike" baseline="0" noProof="0">
                          <a:latin typeface="+mn-lt"/>
                        </a:rPr>
                        <a:t>Advisory Panel</a:t>
                      </a:r>
                    </a:p>
                    <a:p>
                      <a:pPr marL="342900" lvl="0" indent="-342900" algn="l">
                        <a:lnSpc>
                          <a:spcPct val="100000"/>
                        </a:lnSpc>
                        <a:spcBef>
                          <a:spcPts val="0"/>
                        </a:spcBef>
                        <a:spcAft>
                          <a:spcPts val="0"/>
                        </a:spcAft>
                        <a:buFont typeface="Calibri"/>
                        <a:buChar char="-"/>
                      </a:pPr>
                      <a:r>
                        <a:rPr lang="en-US" sz="2000" b="0" i="0" u="none" strike="noStrike" baseline="0" noProof="0">
                          <a:latin typeface="+mn-lt"/>
                        </a:rPr>
                        <a:t>Multiple Methods</a:t>
                      </a:r>
                      <a:endParaRPr lang="en-CA" sz="2000" b="0" i="0" u="none" strike="noStrike" baseline="0" noProof="0">
                        <a:latin typeface="Calibri"/>
                      </a:endParaRPr>
                    </a:p>
                  </a:txBody>
                  <a:tcPr marL="60960" marR="60960" marT="30480" marB="30480"/>
                </a:tc>
                <a:extLst>
                  <a:ext uri="{0D108BD9-81ED-4DB2-BD59-A6C34878D82A}">
                    <a16:rowId xmlns:a16="http://schemas.microsoft.com/office/drawing/2014/main" val="3187621096"/>
                  </a:ext>
                </a:extLst>
              </a:tr>
            </a:tbl>
          </a:graphicData>
        </a:graphic>
      </p:graphicFrame>
      <p:pic>
        <p:nvPicPr>
          <p:cNvPr id="6" name="Picture 10">
            <a:extLst>
              <a:ext uri="{FF2B5EF4-FFF2-40B4-BE49-F238E27FC236}">
                <a16:creationId xmlns:a16="http://schemas.microsoft.com/office/drawing/2014/main" id="{899692DA-43E5-C2F9-60A9-CCEB25EF5C62}"/>
              </a:ext>
            </a:extLst>
          </p:cNvPr>
          <p:cNvPicPr>
            <a:picLocks noChangeAspect="1"/>
          </p:cNvPicPr>
          <p:nvPr/>
        </p:nvPicPr>
        <p:blipFill>
          <a:blip r:embed="rId3"/>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12875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49929" y="2442633"/>
            <a:ext cx="6692143" cy="901914"/>
          </a:xfrm>
          <a:prstGeom prst="rect">
            <a:avLst/>
          </a:prstGeom>
        </p:spPr>
        <p:txBody>
          <a:bodyPr lIns="0" tIns="0" rIns="0" bIns="0" rtlCol="0" anchor="t">
            <a:spAutoFit/>
          </a:bodyPr>
          <a:lstStyle/>
          <a:p>
            <a:pPr algn="ctr">
              <a:lnSpc>
                <a:spcPts val="7467"/>
              </a:lnSpc>
            </a:pPr>
            <a:r>
              <a:rPr lang="en-US" sz="5334">
                <a:solidFill>
                  <a:srgbClr val="000000"/>
                </a:solidFill>
                <a:latin typeface="Fira Sans Bold"/>
              </a:rPr>
              <a:t>Thank you</a:t>
            </a:r>
          </a:p>
        </p:txBody>
      </p:sp>
      <p:sp>
        <p:nvSpPr>
          <p:cNvPr id="5" name="TextBox 13">
            <a:extLst>
              <a:ext uri="{FF2B5EF4-FFF2-40B4-BE49-F238E27FC236}">
                <a16:creationId xmlns:a16="http://schemas.microsoft.com/office/drawing/2014/main" id="{54A0904A-316E-1E45-CB94-3191EABA0189}"/>
              </a:ext>
            </a:extLst>
          </p:cNvPr>
          <p:cNvSpPr txBox="1"/>
          <p:nvPr/>
        </p:nvSpPr>
        <p:spPr>
          <a:xfrm>
            <a:off x="781423" y="4319613"/>
            <a:ext cx="7589864" cy="2513830"/>
          </a:xfrm>
          <a:prstGeom prst="rect">
            <a:avLst/>
          </a:prstGeom>
        </p:spPr>
        <p:txBody>
          <a:bodyPr lIns="0" tIns="0" rIns="0" bIns="0" rtlCol="0" anchor="t">
            <a:spAutoFit/>
          </a:bodyPr>
          <a:lstStyle/>
          <a:p>
            <a:pPr>
              <a:lnSpc>
                <a:spcPts val="3318"/>
              </a:lnSpc>
            </a:pPr>
            <a:r>
              <a:rPr lang="en-US" sz="2350">
                <a:solidFill>
                  <a:srgbClr val="000000"/>
                </a:solidFill>
                <a:latin typeface="Fira Sans Light"/>
              </a:rPr>
              <a:t>Our Mentor, Betty </a:t>
            </a:r>
            <a:r>
              <a:rPr lang="en-US" sz="2350" err="1">
                <a:solidFill>
                  <a:srgbClr val="000000"/>
                </a:solidFill>
                <a:latin typeface="Fira Sans Light"/>
              </a:rPr>
              <a:t>Onyura</a:t>
            </a:r>
            <a:endParaRPr lang="en-US" sz="2350">
              <a:solidFill>
                <a:srgbClr val="000000"/>
              </a:solidFill>
              <a:latin typeface="Fira Sans Light"/>
            </a:endParaRPr>
          </a:p>
          <a:p>
            <a:pPr>
              <a:lnSpc>
                <a:spcPts val="3318"/>
              </a:lnSpc>
            </a:pPr>
            <a:r>
              <a:rPr lang="en-US" sz="2350">
                <a:solidFill>
                  <a:srgbClr val="000000"/>
                </a:solidFill>
                <a:latin typeface="Fira Sans Light"/>
              </a:rPr>
              <a:t>The Canadian Evolution Society Case Competition Team</a:t>
            </a:r>
          </a:p>
          <a:p>
            <a:pPr>
              <a:lnSpc>
                <a:spcPts val="3318"/>
              </a:lnSpc>
            </a:pPr>
            <a:r>
              <a:rPr lang="en-US" sz="2350">
                <a:solidFill>
                  <a:srgbClr val="000000"/>
                </a:solidFill>
                <a:latin typeface="Fira Sans Light"/>
              </a:rPr>
              <a:t>CMHC and NRC Organization</a:t>
            </a:r>
          </a:p>
          <a:p>
            <a:pPr>
              <a:lnSpc>
                <a:spcPts val="3318"/>
              </a:lnSpc>
            </a:pPr>
            <a:r>
              <a:rPr lang="en-US" sz="2350">
                <a:solidFill>
                  <a:srgbClr val="000000"/>
                </a:solidFill>
                <a:latin typeface="Fira Sans Light"/>
              </a:rPr>
              <a:t>The University of Toronto</a:t>
            </a:r>
          </a:p>
          <a:p>
            <a:pPr>
              <a:lnSpc>
                <a:spcPts val="3318"/>
              </a:lnSpc>
            </a:pPr>
            <a:r>
              <a:rPr lang="en-US" sz="2350">
                <a:solidFill>
                  <a:srgbClr val="000000"/>
                </a:solidFill>
                <a:latin typeface="Fira Sans Light"/>
              </a:rPr>
              <a:t>Previous member, Luc </a:t>
            </a:r>
            <a:r>
              <a:rPr lang="en-US" sz="2350" err="1">
                <a:solidFill>
                  <a:srgbClr val="000000"/>
                </a:solidFill>
                <a:latin typeface="Fira Sans Light"/>
              </a:rPr>
              <a:t>Kortenaar</a:t>
            </a:r>
            <a:r>
              <a:rPr lang="en-US" sz="2350">
                <a:solidFill>
                  <a:srgbClr val="000000"/>
                </a:solidFill>
                <a:latin typeface="Fira Sans Light"/>
              </a:rPr>
              <a:t>  </a:t>
            </a:r>
          </a:p>
          <a:p>
            <a:pPr>
              <a:lnSpc>
                <a:spcPts val="3318"/>
              </a:lnSpc>
            </a:pPr>
            <a:endParaRPr lang="en-US" sz="2367">
              <a:solidFill>
                <a:srgbClr val="000000"/>
              </a:solidFill>
              <a:latin typeface="Fira Sans Light"/>
            </a:endParaRPr>
          </a:p>
        </p:txBody>
      </p:sp>
      <p:pic>
        <p:nvPicPr>
          <p:cNvPr id="2" name="Picture 5" descr="Logo&#10;&#10;Description automatically generated">
            <a:extLst>
              <a:ext uri="{FF2B5EF4-FFF2-40B4-BE49-F238E27FC236}">
                <a16:creationId xmlns:a16="http://schemas.microsoft.com/office/drawing/2014/main" id="{0B31B030-AD48-015D-9FCC-81EE62593AD5}"/>
              </a:ext>
            </a:extLst>
          </p:cNvPr>
          <p:cNvPicPr>
            <a:picLocks noChangeAspect="1"/>
          </p:cNvPicPr>
          <p:nvPr/>
        </p:nvPicPr>
        <p:blipFill>
          <a:blip r:embed="rId2"/>
          <a:stretch>
            <a:fillRect/>
          </a:stretch>
        </p:blipFill>
        <p:spPr>
          <a:xfrm>
            <a:off x="610763" y="37263"/>
            <a:ext cx="3608055" cy="2405370"/>
          </a:xfrm>
          <a:prstGeom prst="rect">
            <a:avLst/>
          </a:prstGeom>
        </p:spPr>
      </p:pic>
      <p:pic>
        <p:nvPicPr>
          <p:cNvPr id="6" name="Picture 10">
            <a:extLst>
              <a:ext uri="{FF2B5EF4-FFF2-40B4-BE49-F238E27FC236}">
                <a16:creationId xmlns:a16="http://schemas.microsoft.com/office/drawing/2014/main" id="{7E10B591-B0BF-6E81-EF73-C1393EAA77D8}"/>
              </a:ext>
            </a:extLst>
          </p:cNvPr>
          <p:cNvPicPr>
            <a:picLocks noChangeAspect="1"/>
          </p:cNvPicPr>
          <p:nvPr/>
        </p:nvPicPr>
        <p:blipFill>
          <a:blip r:embed="rId3"/>
          <a:srcRect/>
          <a:stretch>
            <a:fillRect/>
          </a:stretch>
        </p:blipFill>
        <p:spPr>
          <a:xfrm>
            <a:off x="8793067" y="-610748"/>
            <a:ext cx="3608055" cy="36080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4307417"/>
            <a:ext cx="2300533" cy="1978459"/>
          </a:xfrm>
          <a:prstGeom prst="rect">
            <a:avLst/>
          </a:prstGeom>
        </p:spPr>
      </p:pic>
      <p:sp>
        <p:nvSpPr>
          <p:cNvPr id="3" name="TextBox 3"/>
          <p:cNvSpPr txBox="1"/>
          <p:nvPr/>
        </p:nvSpPr>
        <p:spPr>
          <a:xfrm>
            <a:off x="2749929" y="2442633"/>
            <a:ext cx="6692143" cy="901914"/>
          </a:xfrm>
          <a:prstGeom prst="rect">
            <a:avLst/>
          </a:prstGeom>
        </p:spPr>
        <p:txBody>
          <a:bodyPr lIns="0" tIns="0" rIns="0" bIns="0" rtlCol="0" anchor="t">
            <a:spAutoFit/>
          </a:bodyPr>
          <a:lstStyle/>
          <a:p>
            <a:pPr algn="ctr">
              <a:lnSpc>
                <a:spcPts val="7467"/>
              </a:lnSpc>
            </a:pPr>
            <a:r>
              <a:rPr lang="en-US" sz="5334" dirty="0">
                <a:solidFill>
                  <a:srgbClr val="000000"/>
                </a:solidFill>
                <a:latin typeface="Fira Sans Bold"/>
              </a:rPr>
              <a:t>Questions?</a:t>
            </a:r>
          </a:p>
        </p:txBody>
      </p:sp>
      <p:pic>
        <p:nvPicPr>
          <p:cNvPr id="5" name="Picture 10">
            <a:extLst>
              <a:ext uri="{FF2B5EF4-FFF2-40B4-BE49-F238E27FC236}">
                <a16:creationId xmlns:a16="http://schemas.microsoft.com/office/drawing/2014/main" id="{C524ED11-A6AB-3882-DAE9-4A37A21C2D7F}"/>
              </a:ext>
            </a:extLst>
          </p:cNvPr>
          <p:cNvPicPr>
            <a:picLocks noChangeAspect="1"/>
          </p:cNvPicPr>
          <p:nvPr/>
        </p:nvPicPr>
        <p:blipFill>
          <a:blip r:embed="rId4"/>
          <a:srcRect/>
          <a:stretch>
            <a:fillRect/>
          </a:stretch>
        </p:blipFill>
        <p:spPr>
          <a:xfrm>
            <a:off x="8793067" y="-610748"/>
            <a:ext cx="3608055" cy="3608055"/>
          </a:xfrm>
          <a:prstGeom prst="rect">
            <a:avLst/>
          </a:prstGeom>
        </p:spPr>
      </p:pic>
    </p:spTree>
    <p:extLst>
      <p:ext uri="{BB962C8B-B14F-4D97-AF65-F5344CB8AC3E}">
        <p14:creationId xmlns:p14="http://schemas.microsoft.com/office/powerpoint/2010/main" val="797221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749929" y="2442633"/>
            <a:ext cx="6692143" cy="901914"/>
          </a:xfrm>
          <a:prstGeom prst="rect">
            <a:avLst/>
          </a:prstGeom>
        </p:spPr>
        <p:txBody>
          <a:bodyPr lIns="0" tIns="0" rIns="0" bIns="0" rtlCol="0" anchor="t">
            <a:spAutoFit/>
          </a:bodyPr>
          <a:lstStyle/>
          <a:p>
            <a:pPr algn="ctr">
              <a:lnSpc>
                <a:spcPts val="7467"/>
              </a:lnSpc>
            </a:pPr>
            <a:r>
              <a:rPr lang="en-US" sz="5334" dirty="0">
                <a:solidFill>
                  <a:srgbClr val="000000"/>
                </a:solidFill>
                <a:latin typeface="Fira Sans Bold"/>
              </a:rPr>
              <a:t>Appendix</a:t>
            </a:r>
          </a:p>
        </p:txBody>
      </p:sp>
      <p:pic>
        <p:nvPicPr>
          <p:cNvPr id="4" name="Picture 10">
            <a:extLst>
              <a:ext uri="{FF2B5EF4-FFF2-40B4-BE49-F238E27FC236}">
                <a16:creationId xmlns:a16="http://schemas.microsoft.com/office/drawing/2014/main" id="{7C7D22CC-4DE3-5598-27E7-000F9E950A94}"/>
              </a:ext>
            </a:extLst>
          </p:cNvPr>
          <p:cNvPicPr>
            <a:picLocks noChangeAspect="1"/>
          </p:cNvPicPr>
          <p:nvPr/>
        </p:nvPicPr>
        <p:blipFill>
          <a:blip r:embed="rId2"/>
          <a:srcRect/>
          <a:stretch>
            <a:fillRect/>
          </a:stretch>
        </p:blipFill>
        <p:spPr>
          <a:xfrm>
            <a:off x="9285804" y="-402625"/>
            <a:ext cx="3056740" cy="3056740"/>
          </a:xfrm>
          <a:prstGeom prst="rect">
            <a:avLst/>
          </a:prstGeom>
        </p:spPr>
      </p:pic>
    </p:spTree>
    <p:extLst>
      <p:ext uri="{BB962C8B-B14F-4D97-AF65-F5344CB8AC3E}">
        <p14:creationId xmlns:p14="http://schemas.microsoft.com/office/powerpoint/2010/main" val="11829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120547" y="5287262"/>
            <a:ext cx="3224556" cy="3141476"/>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1"/>
            </a:solidFill>
          </p:spPr>
          <p:txBody>
            <a:bodyPr/>
            <a:lstStyle/>
            <a:p>
              <a:endParaRPr lang="en-US"/>
            </a:p>
          </p:txBody>
        </p:sp>
      </p:grpSp>
      <p:sp>
        <p:nvSpPr>
          <p:cNvPr id="22" name="TextBox 9">
            <a:extLst>
              <a:ext uri="{FF2B5EF4-FFF2-40B4-BE49-F238E27FC236}">
                <a16:creationId xmlns:a16="http://schemas.microsoft.com/office/drawing/2014/main" id="{7E2B78A0-7FD6-2BF9-3387-B39C10DF6D17}"/>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Program Overview</a:t>
            </a:r>
          </a:p>
        </p:txBody>
      </p:sp>
      <p:pic>
        <p:nvPicPr>
          <p:cNvPr id="2050" name="Picture 2" descr="Canada Greener Homes Initiative">
            <a:extLst>
              <a:ext uri="{FF2B5EF4-FFF2-40B4-BE49-F238E27FC236}">
                <a16:creationId xmlns:a16="http://schemas.microsoft.com/office/drawing/2014/main" id="{6DE75E02-0C2F-5FDC-05FE-197FF342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914" y="659366"/>
            <a:ext cx="4926911" cy="1116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552DB0E2-D426-2C68-46D8-54257DD1708E}"/>
              </a:ext>
            </a:extLst>
          </p:cNvPr>
          <p:cNvSpPr txBox="1"/>
          <p:nvPr/>
        </p:nvSpPr>
        <p:spPr>
          <a:xfrm>
            <a:off x="685800" y="2003220"/>
            <a:ext cx="8952470" cy="1860574"/>
          </a:xfrm>
          <a:prstGeom prst="rect">
            <a:avLst/>
          </a:prstGeom>
        </p:spPr>
        <p:txBody>
          <a:bodyPr wrap="square" lIns="0" tIns="0" rIns="0" bIns="0" rtlCol="0" anchor="t">
            <a:spAutoFit/>
          </a:bodyPr>
          <a:lstStyle/>
          <a:p>
            <a:pPr>
              <a:lnSpc>
                <a:spcPts val="3733"/>
              </a:lnSpc>
            </a:pPr>
            <a:r>
              <a:rPr lang="en-CA" sz="2400" b="1" dirty="0"/>
              <a:t>Objective</a:t>
            </a:r>
            <a:r>
              <a:rPr lang="en-CA" sz="2400" dirty="0"/>
              <a:t>: Reduce greenhouse gas emissions and improve energy efficiency in Canadian homes.</a:t>
            </a:r>
          </a:p>
          <a:p>
            <a:pPr>
              <a:lnSpc>
                <a:spcPts val="3733"/>
              </a:lnSpc>
            </a:pPr>
            <a:endParaRPr lang="en-CA" sz="2400" dirty="0"/>
          </a:p>
          <a:p>
            <a:pPr>
              <a:lnSpc>
                <a:spcPts val="3733"/>
              </a:lnSpc>
            </a:pPr>
            <a:r>
              <a:rPr lang="en-CA" sz="2400" b="1" dirty="0"/>
              <a:t>Implementing Bodies</a:t>
            </a:r>
            <a:r>
              <a:rPr lang="en-CA" sz="2400" dirty="0"/>
              <a:t>: </a:t>
            </a:r>
          </a:p>
        </p:txBody>
      </p:sp>
      <p:pic>
        <p:nvPicPr>
          <p:cNvPr id="2054" name="Picture 6" descr="Canada Mortgage and Housing Corporation - Wikipedia">
            <a:extLst>
              <a:ext uri="{FF2B5EF4-FFF2-40B4-BE49-F238E27FC236}">
                <a16:creationId xmlns:a16="http://schemas.microsoft.com/office/drawing/2014/main" id="{BFF95776-6F17-A6B3-7EFC-FB4621F74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952" y="5153020"/>
            <a:ext cx="2355621" cy="1026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partment of Natural Resources of the Government of Canada (Natural  Resources Canada (NRCan)) - BNamericas">
            <a:extLst>
              <a:ext uri="{FF2B5EF4-FFF2-40B4-BE49-F238E27FC236}">
                <a16:creationId xmlns:a16="http://schemas.microsoft.com/office/drawing/2014/main" id="{EB282113-8E3D-6804-8E72-563BCAF1D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346" y="5172037"/>
            <a:ext cx="3752624" cy="10265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9094D3-2207-7A41-CB2A-50DC6B62AEBA}"/>
              </a:ext>
            </a:extLst>
          </p:cNvPr>
          <p:cNvSpPr txBox="1"/>
          <p:nvPr/>
        </p:nvSpPr>
        <p:spPr>
          <a:xfrm>
            <a:off x="685800" y="4052609"/>
            <a:ext cx="3631367" cy="911596"/>
          </a:xfrm>
          <a:prstGeom prst="rect">
            <a:avLst/>
          </a:prstGeom>
        </p:spPr>
        <p:txBody>
          <a:bodyPr wrap="square" lIns="0" tIns="0" rIns="0" bIns="0" rtlCol="0" anchor="t">
            <a:spAutoFit/>
          </a:bodyPr>
          <a:lstStyle/>
          <a:p>
            <a:pPr>
              <a:lnSpc>
                <a:spcPts val="3733"/>
              </a:lnSpc>
            </a:pPr>
            <a:r>
              <a:rPr lang="en-CA" sz="2400" dirty="0"/>
              <a:t>Canada Mortgage and Housing Corporation (CMHC) </a:t>
            </a:r>
          </a:p>
        </p:txBody>
      </p:sp>
      <p:sp>
        <p:nvSpPr>
          <p:cNvPr id="12" name="TextBox 11">
            <a:extLst>
              <a:ext uri="{FF2B5EF4-FFF2-40B4-BE49-F238E27FC236}">
                <a16:creationId xmlns:a16="http://schemas.microsoft.com/office/drawing/2014/main" id="{2E47F231-0FA7-8F85-2C2B-CCC9157A826D}"/>
              </a:ext>
            </a:extLst>
          </p:cNvPr>
          <p:cNvSpPr txBox="1"/>
          <p:nvPr/>
        </p:nvSpPr>
        <p:spPr>
          <a:xfrm>
            <a:off x="5258956" y="4052609"/>
            <a:ext cx="3631367" cy="911596"/>
          </a:xfrm>
          <a:prstGeom prst="rect">
            <a:avLst/>
          </a:prstGeom>
        </p:spPr>
        <p:txBody>
          <a:bodyPr wrap="square" lIns="0" tIns="0" rIns="0" bIns="0" rtlCol="0" anchor="t">
            <a:spAutoFit/>
          </a:bodyPr>
          <a:lstStyle/>
          <a:p>
            <a:pPr>
              <a:lnSpc>
                <a:spcPts val="3733"/>
              </a:lnSpc>
            </a:pPr>
            <a:r>
              <a:rPr lang="en-CA" sz="2400"/>
              <a:t>Natural Resources Canada (NRCan)</a:t>
            </a:r>
          </a:p>
        </p:txBody>
      </p:sp>
    </p:spTree>
    <p:extLst>
      <p:ext uri="{BB962C8B-B14F-4D97-AF65-F5344CB8AC3E}">
        <p14:creationId xmlns:p14="http://schemas.microsoft.com/office/powerpoint/2010/main" val="20393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9">
            <a:extLst>
              <a:ext uri="{FF2B5EF4-FFF2-40B4-BE49-F238E27FC236}">
                <a16:creationId xmlns:a16="http://schemas.microsoft.com/office/drawing/2014/main" id="{7E2B78A0-7FD6-2BF9-3387-B39C10DF6D17}"/>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Program Overview</a:t>
            </a:r>
          </a:p>
        </p:txBody>
      </p:sp>
      <p:pic>
        <p:nvPicPr>
          <p:cNvPr id="2050" name="Picture 2" descr="Canada Greener Homes Initiative">
            <a:extLst>
              <a:ext uri="{FF2B5EF4-FFF2-40B4-BE49-F238E27FC236}">
                <a16:creationId xmlns:a16="http://schemas.microsoft.com/office/drawing/2014/main" id="{6DE75E02-0C2F-5FDC-05FE-197FF342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914" y="659366"/>
            <a:ext cx="4926911" cy="1116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552DB0E2-D426-2C68-46D8-54257DD1708E}"/>
              </a:ext>
            </a:extLst>
          </p:cNvPr>
          <p:cNvSpPr txBox="1"/>
          <p:nvPr/>
        </p:nvSpPr>
        <p:spPr>
          <a:xfrm>
            <a:off x="685800" y="2003220"/>
            <a:ext cx="4800600" cy="3758529"/>
          </a:xfrm>
          <a:prstGeom prst="rect">
            <a:avLst/>
          </a:prstGeom>
        </p:spPr>
        <p:txBody>
          <a:bodyPr wrap="square" lIns="0" tIns="0" rIns="0" bIns="0" rtlCol="0" anchor="t">
            <a:spAutoFit/>
          </a:bodyPr>
          <a:lstStyle/>
          <a:p>
            <a:pPr>
              <a:lnSpc>
                <a:spcPts val="3733"/>
              </a:lnSpc>
            </a:pPr>
            <a:r>
              <a:rPr lang="en-CA" sz="2400" b="1" dirty="0"/>
              <a:t>NRCan's Greener Homes Grant</a:t>
            </a:r>
          </a:p>
          <a:p>
            <a:pPr>
              <a:lnSpc>
                <a:spcPts val="3733"/>
              </a:lnSpc>
            </a:pPr>
            <a:endParaRPr lang="en-CA" sz="2400" dirty="0"/>
          </a:p>
          <a:p>
            <a:pPr>
              <a:lnSpc>
                <a:spcPts val="3733"/>
              </a:lnSpc>
            </a:pPr>
            <a:r>
              <a:rPr lang="en-CA" sz="2400" b="0" i="0" u="none" strike="noStrike" dirty="0">
                <a:effectLst/>
              </a:rPr>
              <a:t>Provides homeowners and Indigenous Governments, Organizations, and Housing Management Bodies with grants and complimentary </a:t>
            </a:r>
            <a:r>
              <a:rPr lang="en-CA" sz="2400" b="0" i="0" u="none" strike="noStrike" dirty="0" err="1">
                <a:effectLst/>
              </a:rPr>
              <a:t>EnerGuide</a:t>
            </a:r>
            <a:r>
              <a:rPr lang="en-CA" sz="2400" b="0" i="0" u="none" strike="noStrike" dirty="0">
                <a:effectLst/>
              </a:rPr>
              <a:t> energy assessments, promoting energy-efficient home modifications.</a:t>
            </a:r>
            <a:endParaRPr lang="en-CA" sz="2400" dirty="0"/>
          </a:p>
        </p:txBody>
      </p:sp>
      <p:sp>
        <p:nvSpPr>
          <p:cNvPr id="6" name="TextBox 8">
            <a:extLst>
              <a:ext uri="{FF2B5EF4-FFF2-40B4-BE49-F238E27FC236}">
                <a16:creationId xmlns:a16="http://schemas.microsoft.com/office/drawing/2014/main" id="{59808AA2-EFC9-3078-4281-BA4C69DC17F2}"/>
              </a:ext>
            </a:extLst>
          </p:cNvPr>
          <p:cNvSpPr txBox="1"/>
          <p:nvPr/>
        </p:nvSpPr>
        <p:spPr>
          <a:xfrm>
            <a:off x="6095999" y="2003220"/>
            <a:ext cx="4926911" cy="2335063"/>
          </a:xfrm>
          <a:prstGeom prst="rect">
            <a:avLst/>
          </a:prstGeom>
        </p:spPr>
        <p:txBody>
          <a:bodyPr wrap="square" lIns="0" tIns="0" rIns="0" bIns="0" rtlCol="0" anchor="t">
            <a:spAutoFit/>
          </a:bodyPr>
          <a:lstStyle/>
          <a:p>
            <a:pPr>
              <a:lnSpc>
                <a:spcPts val="3733"/>
              </a:lnSpc>
            </a:pPr>
            <a:r>
              <a:rPr lang="en-CA" sz="2400" b="1" dirty="0"/>
              <a:t>CMHC's Canada Greener Homes Loan</a:t>
            </a:r>
          </a:p>
          <a:p>
            <a:pPr>
              <a:lnSpc>
                <a:spcPts val="3733"/>
              </a:lnSpc>
            </a:pPr>
            <a:endParaRPr lang="en-CA" sz="2400" dirty="0"/>
          </a:p>
          <a:p>
            <a:pPr>
              <a:lnSpc>
                <a:spcPts val="3733"/>
              </a:lnSpc>
            </a:pPr>
            <a:r>
              <a:rPr lang="en-CA" sz="2400" b="0" i="0" u="none" strike="noStrike" dirty="0">
                <a:effectLst/>
              </a:rPr>
              <a:t>Provides interest-free loans for energy-efficient home improvements to previous grant recipients</a:t>
            </a:r>
            <a:r>
              <a:rPr lang="en-CA" sz="2400" b="0" i="0" u="none" strike="noStrike" dirty="0">
                <a:effectLst/>
                <a:latin typeface="Söhne"/>
              </a:rPr>
              <a:t>.</a:t>
            </a:r>
            <a:endParaRPr lang="en-CA" sz="2400" dirty="0"/>
          </a:p>
        </p:txBody>
      </p:sp>
      <p:grpSp>
        <p:nvGrpSpPr>
          <p:cNvPr id="7" name="Group 2">
            <a:extLst>
              <a:ext uri="{FF2B5EF4-FFF2-40B4-BE49-F238E27FC236}">
                <a16:creationId xmlns:a16="http://schemas.microsoft.com/office/drawing/2014/main" id="{FF7939AB-5689-FD19-CCDD-10EA65D41481}"/>
              </a:ext>
            </a:extLst>
          </p:cNvPr>
          <p:cNvGrpSpPr/>
          <p:nvPr/>
        </p:nvGrpSpPr>
        <p:grpSpPr>
          <a:xfrm rot="-10800000">
            <a:off x="10120547" y="5287262"/>
            <a:ext cx="3224556" cy="3141476"/>
            <a:chOff x="0" y="0"/>
            <a:chExt cx="3619627" cy="3134614"/>
          </a:xfrm>
        </p:grpSpPr>
        <p:sp>
          <p:nvSpPr>
            <p:cNvPr id="8" name="Freeform 3">
              <a:extLst>
                <a:ext uri="{FF2B5EF4-FFF2-40B4-BE49-F238E27FC236}">
                  <a16:creationId xmlns:a16="http://schemas.microsoft.com/office/drawing/2014/main" id="{B121FED1-35A3-65CB-AC34-6F2513EB867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B051"/>
            </a:solidFill>
          </p:spPr>
          <p:txBody>
            <a:bodyPr/>
            <a:lstStyle/>
            <a:p>
              <a:endParaRPr lang="en-US"/>
            </a:p>
          </p:txBody>
        </p:sp>
      </p:grpSp>
    </p:spTree>
    <p:extLst>
      <p:ext uri="{BB962C8B-B14F-4D97-AF65-F5344CB8AC3E}">
        <p14:creationId xmlns:p14="http://schemas.microsoft.com/office/powerpoint/2010/main" val="20222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9">
            <a:extLst>
              <a:ext uri="{FF2B5EF4-FFF2-40B4-BE49-F238E27FC236}">
                <a16:creationId xmlns:a16="http://schemas.microsoft.com/office/drawing/2014/main" id="{7E2B78A0-7FD6-2BF9-3387-B39C10DF6D17}"/>
              </a:ext>
            </a:extLst>
          </p:cNvPr>
          <p:cNvSpPr txBox="1"/>
          <p:nvPr/>
        </p:nvSpPr>
        <p:spPr>
          <a:xfrm>
            <a:off x="685800" y="659366"/>
            <a:ext cx="7887511" cy="615553"/>
          </a:xfrm>
          <a:prstGeom prst="rect">
            <a:avLst/>
          </a:prstGeom>
        </p:spPr>
        <p:txBody>
          <a:bodyPr wrap="square" lIns="0" tIns="0" rIns="0" bIns="0" rtlCol="0" anchor="t">
            <a:spAutoFit/>
          </a:bodyPr>
          <a:lstStyle/>
          <a:p>
            <a:pPr>
              <a:spcBef>
                <a:spcPct val="0"/>
              </a:spcBef>
            </a:pPr>
            <a:r>
              <a:rPr lang="en-US" sz="4000">
                <a:solidFill>
                  <a:srgbClr val="000000"/>
                </a:solidFill>
                <a:latin typeface="Fira Sans Bold"/>
              </a:rPr>
              <a:t>Program Stakeholders</a:t>
            </a:r>
          </a:p>
        </p:txBody>
      </p:sp>
      <p:pic>
        <p:nvPicPr>
          <p:cNvPr id="2050" name="Picture 2" descr="Canada Greener Homes Initiative">
            <a:extLst>
              <a:ext uri="{FF2B5EF4-FFF2-40B4-BE49-F238E27FC236}">
                <a16:creationId xmlns:a16="http://schemas.microsoft.com/office/drawing/2014/main" id="{6DE75E02-0C2F-5FDC-05FE-197FF342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714" y="659366"/>
            <a:ext cx="4926911" cy="1116254"/>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
            <a:extLst>
              <a:ext uri="{FF2B5EF4-FFF2-40B4-BE49-F238E27FC236}">
                <a16:creationId xmlns:a16="http://schemas.microsoft.com/office/drawing/2014/main" id="{E87D43FC-C333-66D2-C474-08CBC7B74AE0}"/>
              </a:ext>
            </a:extLst>
          </p:cNvPr>
          <p:cNvSpPr/>
          <p:nvPr/>
        </p:nvSpPr>
        <p:spPr>
          <a:xfrm>
            <a:off x="1381692" y="1775620"/>
            <a:ext cx="4209552" cy="4094078"/>
          </a:xfrm>
          <a:custGeom>
            <a:avLst/>
            <a:gdLst/>
            <a:ahLst/>
            <a:cxnLst/>
            <a:rect l="l" t="t" r="r" b="b"/>
            <a:pathLst>
              <a:path w="4209552" h="4094078">
                <a:moveTo>
                  <a:pt x="0" y="0"/>
                </a:moveTo>
                <a:lnTo>
                  <a:pt x="4209552" y="0"/>
                </a:lnTo>
                <a:lnTo>
                  <a:pt x="4209552" y="4094078"/>
                </a:lnTo>
                <a:lnTo>
                  <a:pt x="0" y="4094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TextBox 6">
            <a:extLst>
              <a:ext uri="{FF2B5EF4-FFF2-40B4-BE49-F238E27FC236}">
                <a16:creationId xmlns:a16="http://schemas.microsoft.com/office/drawing/2014/main" id="{F5832AE9-830A-63BB-4389-E5690E487BB1}"/>
              </a:ext>
            </a:extLst>
          </p:cNvPr>
          <p:cNvSpPr txBox="1"/>
          <p:nvPr/>
        </p:nvSpPr>
        <p:spPr>
          <a:xfrm>
            <a:off x="5624937" y="1936879"/>
            <a:ext cx="6374230" cy="2027158"/>
          </a:xfrm>
          <a:prstGeom prst="rect">
            <a:avLst/>
          </a:prstGeom>
        </p:spPr>
        <p:txBody>
          <a:bodyPr wrap="square" lIns="0" tIns="0" rIns="0" bIns="0" rtlCol="0" anchor="t">
            <a:spAutoFit/>
          </a:bodyPr>
          <a:lstStyle/>
          <a:p>
            <a:pPr marL="252730" lvl="1" indent="-126365">
              <a:buFont typeface="Arial"/>
              <a:buChar char="•"/>
            </a:pPr>
            <a:r>
              <a:rPr lang="en-US" sz="2400"/>
              <a:t>Homeowners</a:t>
            </a:r>
            <a:endParaRPr lang="en-US"/>
          </a:p>
          <a:p>
            <a:pPr marL="506095" lvl="2" indent="-168275">
              <a:buFont typeface="Arial"/>
              <a:buChar char="⚬"/>
            </a:pPr>
            <a:r>
              <a:rPr lang="en-US" sz="2400"/>
              <a:t>Program Applicants + Recipients</a:t>
            </a:r>
            <a:endParaRPr lang="en-US" sz="2400">
              <a:ea typeface="Calibri"/>
              <a:cs typeface="Calibri"/>
            </a:endParaRPr>
          </a:p>
          <a:p>
            <a:pPr marL="252730" lvl="1" indent="-126365">
              <a:buFont typeface="Arial"/>
              <a:buChar char="•"/>
            </a:pPr>
            <a:r>
              <a:rPr lang="en-US" sz="2400">
                <a:ea typeface="Calibri"/>
                <a:cs typeface="Calibri"/>
              </a:rPr>
              <a:t>Indigenous Governments, Organizations, and Housing Management Bodies</a:t>
            </a:r>
          </a:p>
          <a:p>
            <a:pPr marL="252730" lvl="1" indent="-126365">
              <a:buFont typeface="Arial"/>
              <a:buChar char="•"/>
            </a:pPr>
            <a:r>
              <a:rPr lang="en-US" sz="2400"/>
              <a:t>CMHC</a:t>
            </a:r>
            <a:r>
              <a:rPr lang="en-US" sz="2400">
                <a:cs typeface="Calibri"/>
              </a:rPr>
              <a:t> and </a:t>
            </a:r>
            <a:r>
              <a:rPr lang="en-US" sz="2400" err="1"/>
              <a:t>NRCan</a:t>
            </a:r>
            <a:endParaRPr lang="en-US" sz="2400"/>
          </a:p>
          <a:p>
            <a:pPr marL="252730" lvl="1" indent="-126365">
              <a:buFont typeface="Arial"/>
              <a:buChar char="•"/>
            </a:pPr>
            <a:endParaRPr lang="en-US" sz="1173">
              <a:solidFill>
                <a:srgbClr val="000000"/>
              </a:solidFill>
              <a:latin typeface="Fira Sans Light"/>
            </a:endParaRPr>
          </a:p>
        </p:txBody>
      </p:sp>
      <p:sp>
        <p:nvSpPr>
          <p:cNvPr id="25" name="TextBox 8">
            <a:extLst>
              <a:ext uri="{FF2B5EF4-FFF2-40B4-BE49-F238E27FC236}">
                <a16:creationId xmlns:a16="http://schemas.microsoft.com/office/drawing/2014/main" id="{27FC91A9-664C-830E-C950-D671F8D162BB}"/>
              </a:ext>
            </a:extLst>
          </p:cNvPr>
          <p:cNvSpPr txBox="1"/>
          <p:nvPr/>
        </p:nvSpPr>
        <p:spPr>
          <a:xfrm>
            <a:off x="6552182" y="4171179"/>
            <a:ext cx="4042258" cy="1107996"/>
          </a:xfrm>
          <a:prstGeom prst="rect">
            <a:avLst/>
          </a:prstGeom>
        </p:spPr>
        <p:txBody>
          <a:bodyPr wrap="square" lIns="0" tIns="0" rIns="0" bIns="0" rtlCol="0" anchor="t">
            <a:spAutoFit/>
          </a:bodyPr>
          <a:lstStyle/>
          <a:p>
            <a:pPr marL="253294" lvl="1" indent="-126647">
              <a:buFont typeface="Arial"/>
              <a:buChar char="•"/>
            </a:pPr>
            <a:r>
              <a:rPr lang="en-US" sz="2400" dirty="0" err="1"/>
              <a:t>EnerGuide</a:t>
            </a:r>
            <a:r>
              <a:rPr lang="en-US" sz="2400" dirty="0"/>
              <a:t> Energy Auditors</a:t>
            </a:r>
          </a:p>
          <a:p>
            <a:pPr marL="253294" lvl="1" indent="-126647">
              <a:buFont typeface="Arial"/>
              <a:buChar char="•"/>
            </a:pPr>
            <a:r>
              <a:rPr lang="en-US" sz="2400" dirty="0"/>
              <a:t>Repair Construction Sector</a:t>
            </a:r>
          </a:p>
          <a:p>
            <a:pPr marL="253294" lvl="1" indent="-126647">
              <a:buFont typeface="Arial"/>
              <a:buChar char="•"/>
            </a:pPr>
            <a:endParaRPr lang="en-US" sz="2400" dirty="0">
              <a:solidFill>
                <a:srgbClr val="000000"/>
              </a:solidFill>
              <a:latin typeface="Fira Sans Light"/>
            </a:endParaRPr>
          </a:p>
        </p:txBody>
      </p:sp>
      <p:sp>
        <p:nvSpPr>
          <p:cNvPr id="26" name="TextBox 9">
            <a:extLst>
              <a:ext uri="{FF2B5EF4-FFF2-40B4-BE49-F238E27FC236}">
                <a16:creationId xmlns:a16="http://schemas.microsoft.com/office/drawing/2014/main" id="{2C247BD7-E918-DE9F-5E38-E5280DA9136C}"/>
              </a:ext>
            </a:extLst>
          </p:cNvPr>
          <p:cNvSpPr txBox="1"/>
          <p:nvPr/>
        </p:nvSpPr>
        <p:spPr>
          <a:xfrm>
            <a:off x="4585880" y="5279175"/>
            <a:ext cx="5757055" cy="738664"/>
          </a:xfrm>
          <a:prstGeom prst="rect">
            <a:avLst/>
          </a:prstGeom>
        </p:spPr>
        <p:txBody>
          <a:bodyPr wrap="square" lIns="0" tIns="0" rIns="0" bIns="0" rtlCol="0" anchor="t">
            <a:spAutoFit/>
          </a:bodyPr>
          <a:lstStyle/>
          <a:p>
            <a:pPr marL="253294" lvl="1" indent="-126647">
              <a:buFont typeface="Arial"/>
              <a:buChar char="•"/>
            </a:pPr>
            <a:r>
              <a:rPr lang="en-US" sz="2400" dirty="0"/>
              <a:t>Provincial and Territorial Governments</a:t>
            </a:r>
          </a:p>
          <a:p>
            <a:pPr marL="253294" lvl="1" indent="-126647">
              <a:buFont typeface="Arial"/>
              <a:buChar char="•"/>
            </a:pPr>
            <a:r>
              <a:rPr lang="en-US" sz="2400" dirty="0"/>
              <a:t>Global Environmental Organizations</a:t>
            </a:r>
          </a:p>
        </p:txBody>
      </p:sp>
      <p:sp>
        <p:nvSpPr>
          <p:cNvPr id="27" name="TextBox 10">
            <a:extLst>
              <a:ext uri="{FF2B5EF4-FFF2-40B4-BE49-F238E27FC236}">
                <a16:creationId xmlns:a16="http://schemas.microsoft.com/office/drawing/2014/main" id="{2E143DDF-E24D-5903-3424-CED7E60099BD}"/>
              </a:ext>
            </a:extLst>
          </p:cNvPr>
          <p:cNvSpPr txBox="1"/>
          <p:nvPr/>
        </p:nvSpPr>
        <p:spPr>
          <a:xfrm>
            <a:off x="1891396" y="2686578"/>
            <a:ext cx="1434542" cy="378052"/>
          </a:xfrm>
          <a:prstGeom prst="rect">
            <a:avLst/>
          </a:prstGeom>
        </p:spPr>
        <p:txBody>
          <a:bodyPr wrap="square" lIns="0" tIns="0" rIns="0" bIns="0" rtlCol="0" anchor="t">
            <a:spAutoFit/>
          </a:bodyPr>
          <a:lstStyle/>
          <a:p>
            <a:pPr algn="ctr">
              <a:lnSpc>
                <a:spcPts val="2839"/>
              </a:lnSpc>
            </a:pPr>
            <a:r>
              <a:rPr lang="en-US" sz="3200">
                <a:solidFill>
                  <a:srgbClr val="000000"/>
                </a:solidFill>
                <a:latin typeface="Fira Sans Light"/>
              </a:rPr>
              <a:t>Primary</a:t>
            </a:r>
          </a:p>
        </p:txBody>
      </p:sp>
      <p:sp>
        <p:nvSpPr>
          <p:cNvPr id="28" name="TextBox 11">
            <a:extLst>
              <a:ext uri="{FF2B5EF4-FFF2-40B4-BE49-F238E27FC236}">
                <a16:creationId xmlns:a16="http://schemas.microsoft.com/office/drawing/2014/main" id="{78171171-0E6C-5E5F-6D53-15E195C8A983}"/>
              </a:ext>
            </a:extLst>
          </p:cNvPr>
          <p:cNvSpPr txBox="1"/>
          <p:nvPr/>
        </p:nvSpPr>
        <p:spPr>
          <a:xfrm>
            <a:off x="3454157" y="3644682"/>
            <a:ext cx="1894704" cy="378052"/>
          </a:xfrm>
          <a:prstGeom prst="rect">
            <a:avLst/>
          </a:prstGeom>
        </p:spPr>
        <p:txBody>
          <a:bodyPr wrap="square" lIns="0" tIns="0" rIns="0" bIns="0" rtlCol="0" anchor="t">
            <a:spAutoFit/>
          </a:bodyPr>
          <a:lstStyle/>
          <a:p>
            <a:pPr algn="ctr">
              <a:lnSpc>
                <a:spcPts val="2839"/>
              </a:lnSpc>
            </a:pPr>
            <a:r>
              <a:rPr lang="en-US" sz="3200">
                <a:solidFill>
                  <a:srgbClr val="000000"/>
                </a:solidFill>
                <a:latin typeface="Fira Sans Light"/>
              </a:rPr>
              <a:t>Secondary</a:t>
            </a:r>
            <a:endParaRPr lang="en-US" sz="2800">
              <a:solidFill>
                <a:srgbClr val="000000"/>
              </a:solidFill>
              <a:latin typeface="Fira Sans Light"/>
            </a:endParaRPr>
          </a:p>
        </p:txBody>
      </p:sp>
      <p:sp>
        <p:nvSpPr>
          <p:cNvPr id="29" name="TextBox 12">
            <a:extLst>
              <a:ext uri="{FF2B5EF4-FFF2-40B4-BE49-F238E27FC236}">
                <a16:creationId xmlns:a16="http://schemas.microsoft.com/office/drawing/2014/main" id="{9C5A0B52-DC7A-3FAE-AAF4-B2C80ABA2DFA}"/>
              </a:ext>
            </a:extLst>
          </p:cNvPr>
          <p:cNvSpPr txBox="1"/>
          <p:nvPr/>
        </p:nvSpPr>
        <p:spPr>
          <a:xfrm>
            <a:off x="1908352" y="4778474"/>
            <a:ext cx="1400629" cy="378052"/>
          </a:xfrm>
          <a:prstGeom prst="rect">
            <a:avLst/>
          </a:prstGeom>
        </p:spPr>
        <p:txBody>
          <a:bodyPr wrap="square" lIns="0" tIns="0" rIns="0" bIns="0" rtlCol="0" anchor="t">
            <a:spAutoFit/>
          </a:bodyPr>
          <a:lstStyle/>
          <a:p>
            <a:pPr algn="ctr">
              <a:lnSpc>
                <a:spcPts val="2839"/>
              </a:lnSpc>
            </a:pPr>
            <a:r>
              <a:rPr lang="en-US" sz="3200">
                <a:solidFill>
                  <a:srgbClr val="000000"/>
                </a:solidFill>
                <a:latin typeface="Fira Sans Light"/>
              </a:rPr>
              <a:t>Tertiary</a:t>
            </a:r>
          </a:p>
        </p:txBody>
      </p:sp>
      <p:cxnSp>
        <p:nvCxnSpPr>
          <p:cNvPr id="31" name="Straight Connector 30">
            <a:extLst>
              <a:ext uri="{FF2B5EF4-FFF2-40B4-BE49-F238E27FC236}">
                <a16:creationId xmlns:a16="http://schemas.microsoft.com/office/drawing/2014/main" id="{70DB5476-AD94-32B5-3C7B-DE2921DFA23B}"/>
              </a:ext>
            </a:extLst>
          </p:cNvPr>
          <p:cNvCxnSpPr>
            <a:cxnSpLocks/>
          </p:cNvCxnSpPr>
          <p:nvPr/>
        </p:nvCxnSpPr>
        <p:spPr>
          <a:xfrm>
            <a:off x="3740325" y="5441429"/>
            <a:ext cx="99633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64D5A56-0FEA-9D52-FC11-E4C27FB0B10D}"/>
              </a:ext>
            </a:extLst>
          </p:cNvPr>
          <p:cNvCxnSpPr>
            <a:cxnSpLocks/>
          </p:cNvCxnSpPr>
          <p:nvPr/>
        </p:nvCxnSpPr>
        <p:spPr>
          <a:xfrm>
            <a:off x="3680691" y="2129982"/>
            <a:ext cx="208562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276E5DF-AFA5-26C6-E1D1-5388D1E84533}"/>
              </a:ext>
            </a:extLst>
          </p:cNvPr>
          <p:cNvCxnSpPr>
            <a:cxnSpLocks/>
          </p:cNvCxnSpPr>
          <p:nvPr/>
        </p:nvCxnSpPr>
        <p:spPr>
          <a:xfrm>
            <a:off x="5348861" y="4340330"/>
            <a:ext cx="1340956" cy="0"/>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535640F-B83F-F4D2-8D4E-0BEF3E67B47B}"/>
              </a:ext>
            </a:extLst>
          </p:cNvPr>
          <p:cNvSpPr txBox="1"/>
          <p:nvPr/>
        </p:nvSpPr>
        <p:spPr>
          <a:xfrm>
            <a:off x="11332564" y="241341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3717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
            <a:extLst>
              <a:ext uri="{FF2B5EF4-FFF2-40B4-BE49-F238E27FC236}">
                <a16:creationId xmlns:a16="http://schemas.microsoft.com/office/drawing/2014/main" id="{CCB84B69-D892-6A5B-4299-435AABB80E04}"/>
              </a:ext>
            </a:extLst>
          </p:cNvPr>
          <p:cNvPicPr>
            <a:picLocks noChangeAspect="1"/>
          </p:cNvPicPr>
          <p:nvPr/>
        </p:nvPicPr>
        <p:blipFill>
          <a:blip r:embed="rId3"/>
          <a:srcRect/>
          <a:stretch>
            <a:fillRect/>
          </a:stretch>
        </p:blipFill>
        <p:spPr>
          <a:xfrm>
            <a:off x="-197708" y="-364854"/>
            <a:ext cx="2174789" cy="2174789"/>
          </a:xfrm>
          <a:prstGeom prst="rect">
            <a:avLst/>
          </a:prstGeom>
        </p:spPr>
      </p:pic>
      <p:grpSp>
        <p:nvGrpSpPr>
          <p:cNvPr id="22" name="Group 22"/>
          <p:cNvGrpSpPr/>
          <p:nvPr/>
        </p:nvGrpSpPr>
        <p:grpSpPr>
          <a:xfrm>
            <a:off x="-1431655765" y="-949688"/>
            <a:ext cx="0" cy="41409"/>
            <a:chOff x="2147483647" y="2147483647"/>
            <a:chExt cx="0" cy="2147483647"/>
          </a:xfrm>
        </p:grpSpPr>
        <p:sp>
          <p:nvSpPr>
            <p:cNvPr id="23" name="Freeform 23"/>
            <p:cNvSpPr/>
            <p:nvPr/>
          </p:nvSpPr>
          <p:spPr>
            <a:xfrm flipV="1">
              <a:off x="2147483647" y="2147483647"/>
              <a:ext cx="0"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Number of volunteers</a:t>
              </a:r>
              <a:endParaRPr lang="en-US" sz="1200"/>
            </a:p>
          </p:txBody>
        </p:sp>
      </p:grpSp>
      <p:sp>
        <p:nvSpPr>
          <p:cNvPr id="101" name="TextBox 57">
            <a:extLst>
              <a:ext uri="{FF2B5EF4-FFF2-40B4-BE49-F238E27FC236}">
                <a16:creationId xmlns:a16="http://schemas.microsoft.com/office/drawing/2014/main" id="{8F6054F8-AFD2-53D5-A953-79FB0ED87DE4}"/>
              </a:ext>
            </a:extLst>
          </p:cNvPr>
          <p:cNvSpPr txBox="1"/>
          <p:nvPr/>
        </p:nvSpPr>
        <p:spPr>
          <a:xfrm>
            <a:off x="296112" y="310337"/>
            <a:ext cx="11599775" cy="635559"/>
          </a:xfrm>
          <a:prstGeom prst="rect">
            <a:avLst/>
          </a:prstGeom>
        </p:spPr>
        <p:txBody>
          <a:bodyPr wrap="square" lIns="0" tIns="0" rIns="0" bIns="0" rtlCol="0" anchor="t">
            <a:spAutoFit/>
          </a:bodyPr>
          <a:lstStyle/>
          <a:p>
            <a:pPr algn="ctr">
              <a:lnSpc>
                <a:spcPts val="5200"/>
              </a:lnSpc>
              <a:spcBef>
                <a:spcPct val="0"/>
              </a:spcBef>
            </a:pPr>
            <a:r>
              <a:rPr lang="en-US" sz="4000">
                <a:solidFill>
                  <a:srgbClr val="000000"/>
                </a:solidFill>
                <a:latin typeface="Fira Sans Bold"/>
              </a:rPr>
              <a:t>Logic Model</a:t>
            </a:r>
            <a:endParaRPr lang="en-US" sz="1200"/>
          </a:p>
        </p:txBody>
      </p:sp>
      <p:grpSp>
        <p:nvGrpSpPr>
          <p:cNvPr id="60" name="Group 12">
            <a:extLst>
              <a:ext uri="{FF2B5EF4-FFF2-40B4-BE49-F238E27FC236}">
                <a16:creationId xmlns:a16="http://schemas.microsoft.com/office/drawing/2014/main" id="{DE118B14-CEAF-5669-4873-73F9AF525B8F}"/>
              </a:ext>
            </a:extLst>
          </p:cNvPr>
          <p:cNvGrpSpPr/>
          <p:nvPr/>
        </p:nvGrpSpPr>
        <p:grpSpPr>
          <a:xfrm>
            <a:off x="-627014648" y="-633641420"/>
            <a:ext cx="172347121" cy="636831733"/>
            <a:chOff x="-1221963929" y="-2147483648"/>
            <a:chExt cx="334635091" cy="2147483647"/>
          </a:xfrm>
        </p:grpSpPr>
        <p:sp>
          <p:nvSpPr>
            <p:cNvPr id="70" name="Freeform 13">
              <a:extLst>
                <a:ext uri="{FF2B5EF4-FFF2-40B4-BE49-F238E27FC236}">
                  <a16:creationId xmlns:a16="http://schemas.microsoft.com/office/drawing/2014/main" id="{41020548-4EA8-F0EB-2563-6F25E9AFB1A3}"/>
                </a:ext>
              </a:extLst>
            </p:cNvPr>
            <p:cNvSpPr/>
            <p:nvPr/>
          </p:nvSpPr>
          <p:spPr>
            <a:xfrm>
              <a:off x="-1221963929" y="-2147483648"/>
              <a:ext cx="334635091"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t>Orientation and training sessions</a:t>
              </a:r>
            </a:p>
          </p:txBody>
        </p:sp>
      </p:grpSp>
      <p:grpSp>
        <p:nvGrpSpPr>
          <p:cNvPr id="75" name="Group 28">
            <a:extLst>
              <a:ext uri="{FF2B5EF4-FFF2-40B4-BE49-F238E27FC236}">
                <a16:creationId xmlns:a16="http://schemas.microsoft.com/office/drawing/2014/main" id="{5CC7C773-06E4-0E36-3994-D22808C9388E}"/>
              </a:ext>
            </a:extLst>
          </p:cNvPr>
          <p:cNvGrpSpPr/>
          <p:nvPr/>
        </p:nvGrpSpPr>
        <p:grpSpPr>
          <a:xfrm rot="10620000">
            <a:off x="1413635593" y="660652729"/>
            <a:ext cx="0" cy="0"/>
            <a:chOff x="1413635593" y="660652729"/>
            <a:chExt cx="0" cy="0"/>
          </a:xfrm>
        </p:grpSpPr>
        <p:sp>
          <p:nvSpPr>
            <p:cNvPr id="76" name="Freeform 29">
              <a:extLst>
                <a:ext uri="{FF2B5EF4-FFF2-40B4-BE49-F238E27FC236}">
                  <a16:creationId xmlns:a16="http://schemas.microsoft.com/office/drawing/2014/main" id="{466A5712-E920-9FDF-E676-EA1B0B22F99E}"/>
                </a:ext>
              </a:extLst>
            </p:cNvPr>
            <p:cNvSpPr/>
            <p:nvPr/>
          </p:nvSpPr>
          <p:spPr>
            <a:xfrm rot="1980000" flipH="1" flipV="1">
              <a:off x="2120453390" y="990979093"/>
              <a:ext cx="0" cy="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ea typeface="Calibri"/>
                  <a:cs typeface="Calibri"/>
                </a:rPr>
                <a:t>Volunteers being engaged with ISANS (</a:t>
              </a:r>
              <a:r>
                <a:rPr lang="en-US" sz="1200" err="1">
                  <a:ea typeface="Calibri"/>
                  <a:cs typeface="Calibri"/>
                </a:rPr>
                <a:t>ie</a:t>
              </a:r>
              <a:r>
                <a:rPr lang="en-US" sz="1200">
                  <a:ea typeface="Calibri"/>
                  <a:cs typeface="Calibri"/>
                </a:rPr>
                <a:t>. feeling a sense of community with the organization)</a:t>
              </a:r>
              <a:endParaRPr lang="en-US" sz="1200"/>
            </a:p>
          </p:txBody>
        </p:sp>
      </p:grpSp>
      <p:sp>
        <p:nvSpPr>
          <p:cNvPr id="13" name="Freeform 13"/>
          <p:cNvSpPr/>
          <p:nvPr/>
        </p:nvSpPr>
        <p:spPr>
          <a:xfrm>
            <a:off x="2286085" y="4587737"/>
            <a:ext cx="1644507" cy="637343"/>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Arial"/>
              </a:rPr>
              <a:t>CMHC’s Canada Green Homes Loan (CGHL) Program</a:t>
            </a:r>
            <a:endParaRPr lang="en-US" sz="2000"/>
          </a:p>
        </p:txBody>
      </p:sp>
      <p:sp>
        <p:nvSpPr>
          <p:cNvPr id="15" name="Freeform 15"/>
          <p:cNvSpPr/>
          <p:nvPr/>
        </p:nvSpPr>
        <p:spPr>
          <a:xfrm>
            <a:off x="5154892" y="24970613"/>
            <a:ext cx="1651620" cy="477146"/>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CMHC's Canada Greener Homes Loan (CGHL) Program </a:t>
            </a:r>
            <a:endParaRPr lang="en-US"/>
          </a:p>
        </p:txBody>
      </p:sp>
      <p:sp>
        <p:nvSpPr>
          <p:cNvPr id="102" name="Freeform 19">
            <a:extLst>
              <a:ext uri="{FF2B5EF4-FFF2-40B4-BE49-F238E27FC236}">
                <a16:creationId xmlns:a16="http://schemas.microsoft.com/office/drawing/2014/main" id="{96561611-7305-D89B-41B9-B7B20ABD73DF}"/>
              </a:ext>
            </a:extLst>
          </p:cNvPr>
          <p:cNvSpPr/>
          <p:nvPr/>
        </p:nvSpPr>
        <p:spPr>
          <a:xfrm>
            <a:off x="209156" y="1353502"/>
            <a:ext cx="1755669" cy="227729"/>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Inputs</a:t>
            </a:r>
          </a:p>
        </p:txBody>
      </p:sp>
      <p:sp>
        <p:nvSpPr>
          <p:cNvPr id="98" name="Freeform 19">
            <a:extLst>
              <a:ext uri="{FF2B5EF4-FFF2-40B4-BE49-F238E27FC236}">
                <a16:creationId xmlns:a16="http://schemas.microsoft.com/office/drawing/2014/main" id="{84415D4E-F6BE-0C02-A619-0270783C546A}"/>
              </a:ext>
            </a:extLst>
          </p:cNvPr>
          <p:cNvSpPr/>
          <p:nvPr/>
        </p:nvSpPr>
        <p:spPr>
          <a:xfrm>
            <a:off x="2345463" y="1347683"/>
            <a:ext cx="1651621" cy="227729"/>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a:solidFill>
                  <a:schemeClr val="bg1"/>
                </a:solidFill>
              </a:rPr>
              <a:t>Activities</a:t>
            </a:r>
          </a:p>
        </p:txBody>
      </p:sp>
      <p:grpSp>
        <p:nvGrpSpPr>
          <p:cNvPr id="34" name="Group 33">
            <a:extLst>
              <a:ext uri="{FF2B5EF4-FFF2-40B4-BE49-F238E27FC236}">
                <a16:creationId xmlns:a16="http://schemas.microsoft.com/office/drawing/2014/main" id="{60E07527-4DB9-DA2B-9B22-7AB60943818F}"/>
              </a:ext>
            </a:extLst>
          </p:cNvPr>
          <p:cNvGrpSpPr/>
          <p:nvPr/>
        </p:nvGrpSpPr>
        <p:grpSpPr>
          <a:xfrm>
            <a:off x="481948" y="5981294"/>
            <a:ext cx="11071132" cy="734505"/>
            <a:chOff x="481948" y="6053500"/>
            <a:chExt cx="11071132" cy="734505"/>
          </a:xfrm>
        </p:grpSpPr>
        <p:sp>
          <p:nvSpPr>
            <p:cNvPr id="2" name="Freeform 22">
              <a:extLst>
                <a:ext uri="{FF2B5EF4-FFF2-40B4-BE49-F238E27FC236}">
                  <a16:creationId xmlns:a16="http://schemas.microsoft.com/office/drawing/2014/main" id="{4E0AAB27-334F-FA84-A9B3-563D098BF5D0}"/>
                </a:ext>
              </a:extLst>
            </p:cNvPr>
            <p:cNvSpPr/>
            <p:nvPr/>
          </p:nvSpPr>
          <p:spPr>
            <a:xfrm>
              <a:off x="489193" y="6067774"/>
              <a:ext cx="3369052"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1867">
                  <a:solidFill>
                    <a:schemeClr val="bg1"/>
                  </a:solidFill>
                </a:rPr>
                <a:t>Assumptions</a:t>
              </a:r>
            </a:p>
          </p:txBody>
        </p:sp>
        <p:sp>
          <p:nvSpPr>
            <p:cNvPr id="3" name="Freeform 22">
              <a:extLst>
                <a:ext uri="{FF2B5EF4-FFF2-40B4-BE49-F238E27FC236}">
                  <a16:creationId xmlns:a16="http://schemas.microsoft.com/office/drawing/2014/main" id="{1F063023-826A-6DFA-9C79-66EE4EA30835}"/>
                </a:ext>
              </a:extLst>
            </p:cNvPr>
            <p:cNvSpPr/>
            <p:nvPr/>
          </p:nvSpPr>
          <p:spPr>
            <a:xfrm>
              <a:off x="4329365" y="6053500"/>
              <a:ext cx="3369052"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1867">
                  <a:solidFill>
                    <a:schemeClr val="bg1"/>
                  </a:solidFill>
                </a:rPr>
                <a:t>External Factors</a:t>
              </a:r>
            </a:p>
          </p:txBody>
        </p:sp>
        <p:sp>
          <p:nvSpPr>
            <p:cNvPr id="5" name="Freeform 22">
              <a:extLst>
                <a:ext uri="{FF2B5EF4-FFF2-40B4-BE49-F238E27FC236}">
                  <a16:creationId xmlns:a16="http://schemas.microsoft.com/office/drawing/2014/main" id="{3F09EF48-2226-A7B2-EC67-20FA786A1C35}"/>
                </a:ext>
              </a:extLst>
            </p:cNvPr>
            <p:cNvSpPr/>
            <p:nvPr/>
          </p:nvSpPr>
          <p:spPr>
            <a:xfrm>
              <a:off x="8184028" y="6065860"/>
              <a:ext cx="3369052" cy="276576"/>
            </a:xfrm>
            <a:custGeom>
              <a:avLst/>
              <a:gdLst/>
              <a:ahLst/>
              <a:cxnLst/>
              <a:rect l="l" t="t" r="r" b="b"/>
              <a:pathLst>
                <a:path w="371119" h="206310">
                  <a:moveTo>
                    <a:pt x="0" y="0"/>
                  </a:moveTo>
                  <a:lnTo>
                    <a:pt x="371119" y="0"/>
                  </a:lnTo>
                  <a:lnTo>
                    <a:pt x="371119" y="206310"/>
                  </a:lnTo>
                  <a:lnTo>
                    <a:pt x="0" y="206310"/>
                  </a:lnTo>
                  <a:close/>
                </a:path>
              </a:pathLst>
            </a:custGeom>
            <a:solidFill>
              <a:srgbClr val="207C9C"/>
            </a:solidFill>
          </p:spPr>
          <p:txBody>
            <a:bodyPr anchor="ctr"/>
            <a:lstStyle/>
            <a:p>
              <a:pPr algn="ctr"/>
              <a:r>
                <a:rPr lang="en-CA" sz="1867">
                  <a:solidFill>
                    <a:schemeClr val="bg1"/>
                  </a:solidFill>
                </a:rPr>
                <a:t>Risks</a:t>
              </a:r>
            </a:p>
          </p:txBody>
        </p:sp>
        <p:sp>
          <p:nvSpPr>
            <p:cNvPr id="84" name="Freeform 15">
              <a:extLst>
                <a:ext uri="{FF2B5EF4-FFF2-40B4-BE49-F238E27FC236}">
                  <a16:creationId xmlns:a16="http://schemas.microsoft.com/office/drawing/2014/main" id="{E0390E3F-3E0E-5AE5-5762-876BB557140C}"/>
                </a:ext>
              </a:extLst>
            </p:cNvPr>
            <p:cNvSpPr/>
            <p:nvPr/>
          </p:nvSpPr>
          <p:spPr>
            <a:xfrm>
              <a:off x="481948" y="6369372"/>
              <a:ext cx="3369051" cy="418633"/>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pPr marL="171450" indent="-171450">
                <a:buFontTx/>
                <a:buChar char="-"/>
              </a:pPr>
              <a:r>
                <a:rPr lang="en-US" sz="1200">
                  <a:ea typeface="+mn-lt"/>
                  <a:cs typeface="Arial"/>
                </a:rPr>
                <a:t>Homeowners using the resources as intended</a:t>
              </a:r>
              <a:endParaRPr lang="en-US" sz="1200"/>
            </a:p>
            <a:p>
              <a:pPr marL="171450" indent="-171450">
                <a:buFontTx/>
                <a:buChar char="-"/>
              </a:pPr>
              <a:r>
                <a:rPr lang="en-US" sz="1200">
                  <a:ea typeface="+mn-lt"/>
                  <a:cs typeface="Arial"/>
                </a:rPr>
                <a:t>Enough staff/resources to run initiative</a:t>
              </a:r>
              <a:endParaRPr lang="en-US" sz="1200"/>
            </a:p>
            <a:p>
              <a:endParaRPr lang="en-US" sz="1200">
                <a:ea typeface="+mn-lt"/>
                <a:cs typeface="+mn-lt"/>
              </a:endParaRPr>
            </a:p>
            <a:p>
              <a:endParaRPr lang="en-US" sz="1200">
                <a:ea typeface="Calibri"/>
                <a:cs typeface="Calibri"/>
              </a:endParaRPr>
            </a:p>
          </p:txBody>
        </p:sp>
        <p:sp>
          <p:nvSpPr>
            <p:cNvPr id="85" name="Freeform 15">
              <a:extLst>
                <a:ext uri="{FF2B5EF4-FFF2-40B4-BE49-F238E27FC236}">
                  <a16:creationId xmlns:a16="http://schemas.microsoft.com/office/drawing/2014/main" id="{92026B6F-AF85-667D-D6B1-6FDE4A2FD300}"/>
                </a:ext>
              </a:extLst>
            </p:cNvPr>
            <p:cNvSpPr/>
            <p:nvPr/>
          </p:nvSpPr>
          <p:spPr>
            <a:xfrm>
              <a:off x="4332988" y="6344290"/>
              <a:ext cx="3365429" cy="436401"/>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pPr marL="171450" indent="-171450">
                <a:buFontTx/>
                <a:buChar char="-"/>
              </a:pPr>
              <a:r>
                <a:rPr lang="en-US" sz="1200">
                  <a:cs typeface="Arial"/>
                </a:rPr>
                <a:t>Changes to emission reduction targets</a:t>
              </a:r>
              <a:endParaRPr lang="en-US" sz="1200"/>
            </a:p>
            <a:p>
              <a:pPr marL="171450" indent="-171450">
                <a:buFontTx/>
                <a:buChar char="-"/>
              </a:pPr>
              <a:r>
                <a:rPr lang="en-US" sz="1200">
                  <a:cs typeface="Calibri"/>
                </a:rPr>
                <a:t>Shifts in employment trends</a:t>
              </a:r>
            </a:p>
            <a:p>
              <a:endParaRPr lang="en-US" sz="1200">
                <a:ea typeface="Calibri"/>
                <a:cs typeface="Calibri"/>
              </a:endParaRPr>
            </a:p>
          </p:txBody>
        </p:sp>
        <p:sp>
          <p:nvSpPr>
            <p:cNvPr id="86" name="Freeform 15">
              <a:extLst>
                <a:ext uri="{FF2B5EF4-FFF2-40B4-BE49-F238E27FC236}">
                  <a16:creationId xmlns:a16="http://schemas.microsoft.com/office/drawing/2014/main" id="{509458D7-C461-C451-D46C-035FD984D2B8}"/>
                </a:ext>
              </a:extLst>
            </p:cNvPr>
            <p:cNvSpPr/>
            <p:nvPr/>
          </p:nvSpPr>
          <p:spPr>
            <a:xfrm>
              <a:off x="8184029" y="6351603"/>
              <a:ext cx="3369051" cy="436401"/>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pPr marL="171450" indent="-171450">
                <a:buFontTx/>
                <a:buChar char="-"/>
              </a:pPr>
              <a:r>
                <a:rPr lang="en-US" sz="1200">
                  <a:ea typeface="+mn-lt"/>
                  <a:cs typeface="Arial"/>
                </a:rPr>
                <a:t>Perpetuating economic disparities</a:t>
              </a:r>
            </a:p>
            <a:p>
              <a:endParaRPr lang="en-US" sz="1200">
                <a:ea typeface="+mn-lt"/>
                <a:cs typeface="+mn-lt"/>
              </a:endParaRPr>
            </a:p>
          </p:txBody>
        </p:sp>
      </p:grpSp>
      <p:sp>
        <p:nvSpPr>
          <p:cNvPr id="103" name="Freeform 28">
            <a:extLst>
              <a:ext uri="{FF2B5EF4-FFF2-40B4-BE49-F238E27FC236}">
                <a16:creationId xmlns:a16="http://schemas.microsoft.com/office/drawing/2014/main" id="{274C94B5-E51F-E0FD-E560-CCB011446A79}"/>
              </a:ext>
            </a:extLst>
          </p:cNvPr>
          <p:cNvSpPr/>
          <p:nvPr/>
        </p:nvSpPr>
        <p:spPr>
          <a:xfrm>
            <a:off x="6982573" y="1353362"/>
            <a:ext cx="3827198" cy="227729"/>
          </a:xfrm>
          <a:custGeom>
            <a:avLst/>
            <a:gdLst/>
            <a:ahLst/>
            <a:cxnLst/>
            <a:rect l="l" t="t" r="r" b="b"/>
            <a:pathLst>
              <a:path w="371119" h="176731">
                <a:moveTo>
                  <a:pt x="0" y="0"/>
                </a:moveTo>
                <a:lnTo>
                  <a:pt x="371119" y="0"/>
                </a:lnTo>
                <a:lnTo>
                  <a:pt x="371119" y="176731"/>
                </a:lnTo>
                <a:lnTo>
                  <a:pt x="0" y="176731"/>
                </a:lnTo>
                <a:close/>
              </a:path>
            </a:pathLst>
          </a:custGeom>
          <a:solidFill>
            <a:srgbClr val="07B050"/>
          </a:solidFill>
        </p:spPr>
        <p:txBody>
          <a:bodyPr anchor="ctr"/>
          <a:lstStyle/>
          <a:p>
            <a:pPr algn="ctr"/>
            <a:r>
              <a:rPr lang="en-CA" sz="1867">
                <a:solidFill>
                  <a:schemeClr val="bg1"/>
                </a:solidFill>
              </a:rPr>
              <a:t>Outcomes</a:t>
            </a:r>
          </a:p>
        </p:txBody>
      </p:sp>
      <p:sp>
        <p:nvSpPr>
          <p:cNvPr id="99" name="Freeform 19">
            <a:extLst>
              <a:ext uri="{FF2B5EF4-FFF2-40B4-BE49-F238E27FC236}">
                <a16:creationId xmlns:a16="http://schemas.microsoft.com/office/drawing/2014/main" id="{BF985706-DD33-9C10-9470-3E9304B4D38A}"/>
              </a:ext>
            </a:extLst>
          </p:cNvPr>
          <p:cNvSpPr/>
          <p:nvPr/>
        </p:nvSpPr>
        <p:spPr>
          <a:xfrm>
            <a:off x="4271565" y="1353205"/>
            <a:ext cx="2434443" cy="227729"/>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sz="1867">
                <a:solidFill>
                  <a:schemeClr val="bg1"/>
                </a:solidFill>
              </a:rPr>
              <a:t>Outputs</a:t>
            </a:r>
          </a:p>
        </p:txBody>
      </p:sp>
      <p:sp>
        <p:nvSpPr>
          <p:cNvPr id="12" name="Freeform 25">
            <a:extLst>
              <a:ext uri="{FF2B5EF4-FFF2-40B4-BE49-F238E27FC236}">
                <a16:creationId xmlns:a16="http://schemas.microsoft.com/office/drawing/2014/main" id="{C47D7172-9042-737C-2827-058E8B6BCD32}"/>
              </a:ext>
            </a:extLst>
          </p:cNvPr>
          <p:cNvSpPr/>
          <p:nvPr/>
        </p:nvSpPr>
        <p:spPr>
          <a:xfrm>
            <a:off x="4266334" y="1712709"/>
            <a:ext cx="2439674" cy="939196"/>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mn-lt"/>
                <a:cs typeface="Arial"/>
              </a:rPr>
              <a:t># of grant applications</a:t>
            </a:r>
            <a:endParaRPr lang="en-US" sz="1200">
              <a:ea typeface="+mn-lt"/>
              <a:cs typeface="Calibri"/>
            </a:endParaRPr>
          </a:p>
          <a:p>
            <a:pPr marL="171450" indent="-171450">
              <a:buFontTx/>
              <a:buChar char="-"/>
            </a:pPr>
            <a:r>
              <a:rPr lang="en-US" sz="1200">
                <a:ea typeface="+mn-lt"/>
                <a:cs typeface="Arial"/>
              </a:rPr>
              <a:t>$ of grant requested</a:t>
            </a:r>
            <a:endParaRPr lang="en-US" sz="1200">
              <a:cs typeface="Calibri" panose="020F0502020204030204"/>
            </a:endParaRPr>
          </a:p>
          <a:p>
            <a:pPr marL="171450" indent="-171450">
              <a:buFontTx/>
              <a:buChar char="-"/>
            </a:pPr>
            <a:r>
              <a:rPr lang="en-US" sz="1200">
                <a:ea typeface="+mn-lt"/>
                <a:cs typeface="Arial"/>
              </a:rPr>
              <a:t># of homeowners who receive grants </a:t>
            </a:r>
            <a:endParaRPr lang="en-US" sz="1200">
              <a:ea typeface="+mn-lt"/>
              <a:cs typeface="Calibri"/>
            </a:endParaRPr>
          </a:p>
          <a:p>
            <a:pPr marL="171450" indent="-171450">
              <a:buFontTx/>
              <a:buChar char="-"/>
            </a:pPr>
            <a:r>
              <a:rPr lang="en-US" sz="1200">
                <a:ea typeface="Calibri"/>
                <a:cs typeface="Arial"/>
              </a:rPr>
              <a:t>Grant $ disbursed</a:t>
            </a:r>
          </a:p>
          <a:p>
            <a:pPr marL="285750" indent="-285750">
              <a:buFont typeface="Arial"/>
              <a:buChar char="•"/>
            </a:pPr>
            <a:endParaRPr lang="en-US" sz="1200">
              <a:ea typeface="+mn-lt"/>
              <a:cs typeface="Arial"/>
            </a:endParaRPr>
          </a:p>
          <a:p>
            <a:endParaRPr lang="en-US" sz="1200">
              <a:ea typeface="+mn-lt"/>
              <a:cs typeface="+mn-lt"/>
            </a:endParaRPr>
          </a:p>
        </p:txBody>
      </p:sp>
      <p:sp>
        <p:nvSpPr>
          <p:cNvPr id="17" name="Freeform 25">
            <a:extLst>
              <a:ext uri="{FF2B5EF4-FFF2-40B4-BE49-F238E27FC236}">
                <a16:creationId xmlns:a16="http://schemas.microsoft.com/office/drawing/2014/main" id="{E5247F0D-D7B1-F909-B702-F0ABAFD09A34}"/>
              </a:ext>
            </a:extLst>
          </p:cNvPr>
          <p:cNvSpPr/>
          <p:nvPr/>
        </p:nvSpPr>
        <p:spPr>
          <a:xfrm>
            <a:off x="4264867" y="2834944"/>
            <a:ext cx="2443908" cy="153614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Calibri"/>
                <a:cs typeface="Arial"/>
              </a:rPr>
              <a:t># of energy audits completed</a:t>
            </a:r>
            <a:endParaRPr lang="en-US" sz="1200">
              <a:ea typeface="Calibri"/>
              <a:cs typeface="Calibri"/>
            </a:endParaRPr>
          </a:p>
          <a:p>
            <a:pPr marL="171450" indent="-171450">
              <a:buFontTx/>
              <a:buChar char="-"/>
            </a:pPr>
            <a:r>
              <a:rPr lang="en-US" sz="1200">
                <a:ea typeface="Calibri"/>
                <a:cs typeface="Arial"/>
              </a:rPr>
              <a:t># of </a:t>
            </a:r>
            <a:r>
              <a:rPr lang="en-US" sz="1200" err="1">
                <a:ea typeface="Calibri"/>
                <a:cs typeface="Arial"/>
              </a:rPr>
              <a:t>EnerGuide</a:t>
            </a:r>
            <a:r>
              <a:rPr lang="en-US" sz="1200">
                <a:ea typeface="Calibri"/>
                <a:cs typeface="Arial"/>
              </a:rPr>
              <a:t> EA trained</a:t>
            </a:r>
          </a:p>
          <a:p>
            <a:pPr marL="171450" indent="-171450">
              <a:buFontTx/>
              <a:buChar char="-"/>
            </a:pPr>
            <a:r>
              <a:rPr lang="en-US" sz="1200">
                <a:ea typeface="Calibri"/>
                <a:cs typeface="Arial"/>
              </a:rPr>
              <a:t>Expected</a:t>
            </a:r>
            <a:r>
              <a:rPr lang="en-US" sz="1200">
                <a:ea typeface="+mn-lt"/>
                <a:cs typeface="Arial"/>
              </a:rPr>
              <a:t> greenhouse gas reductions</a:t>
            </a:r>
            <a:endParaRPr lang="en-US" sz="1200">
              <a:ea typeface="+mn-lt"/>
              <a:cs typeface="Calibri" panose="020F0502020204030204"/>
            </a:endParaRPr>
          </a:p>
          <a:p>
            <a:pPr marL="171450" indent="-171450">
              <a:buFontTx/>
              <a:buChar char="-"/>
            </a:pPr>
            <a:r>
              <a:rPr lang="en-US" sz="1200">
                <a:ea typeface="+mn-lt"/>
                <a:cs typeface="Arial"/>
              </a:rPr>
              <a:t>Average annual savings on energy bills</a:t>
            </a:r>
            <a:endParaRPr lang="en-US" sz="1200">
              <a:ea typeface="+mn-lt"/>
              <a:cs typeface="Calibri" panose="020F0502020204030204"/>
            </a:endParaRPr>
          </a:p>
          <a:p>
            <a:pPr marL="171450" indent="-171450">
              <a:buFontTx/>
              <a:buChar char="-"/>
            </a:pPr>
            <a:r>
              <a:rPr lang="en-US" sz="1200">
                <a:ea typeface="+mn-lt"/>
                <a:cs typeface="Arial"/>
              </a:rPr>
              <a:t># of units with retrofits</a:t>
            </a:r>
            <a:endParaRPr lang="en-US" sz="1200">
              <a:ea typeface="+mn-lt"/>
              <a:cs typeface="Calibri" panose="020F0502020204030204"/>
            </a:endParaRPr>
          </a:p>
          <a:p>
            <a:pPr marL="171450" indent="-171450">
              <a:buFontTx/>
              <a:buChar char="-"/>
            </a:pPr>
            <a:r>
              <a:rPr lang="en-US" sz="1200">
                <a:ea typeface="+mn-lt"/>
                <a:cs typeface="Arial"/>
              </a:rPr>
              <a:t># of funded retrofits</a:t>
            </a:r>
          </a:p>
          <a:p>
            <a:pPr marL="171450" indent="-171450">
              <a:buFont typeface="Arial"/>
              <a:buChar char="•"/>
            </a:pPr>
            <a:endParaRPr lang="en-US" sz="1200">
              <a:ea typeface="+mn-lt"/>
              <a:cs typeface="Arial"/>
            </a:endParaRPr>
          </a:p>
          <a:p>
            <a:pPr marL="171450" indent="-171450">
              <a:buChar char="-"/>
            </a:pPr>
            <a:endParaRPr lang="en-US" sz="1200">
              <a:ea typeface="+mn-lt"/>
              <a:cs typeface="+mn-lt"/>
            </a:endParaRPr>
          </a:p>
          <a:p>
            <a:endParaRPr lang="en-US" sz="1200">
              <a:ea typeface="+mn-lt"/>
              <a:cs typeface="+mn-lt"/>
            </a:endParaRPr>
          </a:p>
        </p:txBody>
      </p:sp>
      <p:sp>
        <p:nvSpPr>
          <p:cNvPr id="19" name="Freeform 25">
            <a:extLst>
              <a:ext uri="{FF2B5EF4-FFF2-40B4-BE49-F238E27FC236}">
                <a16:creationId xmlns:a16="http://schemas.microsoft.com/office/drawing/2014/main" id="{9F0B1398-73D4-8011-FF28-8FB6A1330400}"/>
              </a:ext>
            </a:extLst>
          </p:cNvPr>
          <p:cNvSpPr/>
          <p:nvPr/>
        </p:nvSpPr>
        <p:spPr>
          <a:xfrm>
            <a:off x="4266334" y="4586552"/>
            <a:ext cx="2448791" cy="65201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Calibri"/>
                <a:cs typeface="Arial"/>
              </a:rPr>
              <a:t># of loan applicants</a:t>
            </a:r>
          </a:p>
          <a:p>
            <a:pPr marL="171450" indent="-171450">
              <a:buFontTx/>
              <a:buChar char="-"/>
            </a:pPr>
            <a:r>
              <a:rPr lang="en-US" sz="1200">
                <a:ea typeface="Calibri"/>
                <a:cs typeface="Arial"/>
              </a:rPr>
              <a:t># of approved loans </a:t>
            </a:r>
            <a:endParaRPr lang="en-US" sz="1200">
              <a:ea typeface="Calibri"/>
              <a:cs typeface="Calibri"/>
            </a:endParaRPr>
          </a:p>
          <a:p>
            <a:pPr marL="171450" indent="-171450">
              <a:buFontTx/>
              <a:buChar char="-"/>
            </a:pPr>
            <a:r>
              <a:rPr lang="en-US" sz="1200">
                <a:ea typeface="Calibri"/>
                <a:cs typeface="Arial"/>
              </a:rPr>
              <a:t>Loan $ disbursed</a:t>
            </a:r>
            <a:endParaRPr lang="en-US" sz="1200"/>
          </a:p>
        </p:txBody>
      </p:sp>
      <p:cxnSp>
        <p:nvCxnSpPr>
          <p:cNvPr id="9" name="Straight Connector 8">
            <a:extLst>
              <a:ext uri="{FF2B5EF4-FFF2-40B4-BE49-F238E27FC236}">
                <a16:creationId xmlns:a16="http://schemas.microsoft.com/office/drawing/2014/main" id="{4939481C-8851-A384-2CCF-D7885AC30FCF}"/>
              </a:ext>
            </a:extLst>
          </p:cNvPr>
          <p:cNvCxnSpPr>
            <a:cxnSpLocks/>
          </p:cNvCxnSpPr>
          <p:nvPr/>
        </p:nvCxnSpPr>
        <p:spPr>
          <a:xfrm>
            <a:off x="9584538" y="2431993"/>
            <a:ext cx="0" cy="2702842"/>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AAFDE19-28A0-EA96-A0E7-B9D861AC9BF5}"/>
              </a:ext>
            </a:extLst>
          </p:cNvPr>
          <p:cNvCxnSpPr>
            <a:cxnSpLocks/>
          </p:cNvCxnSpPr>
          <p:nvPr/>
        </p:nvCxnSpPr>
        <p:spPr>
          <a:xfrm flipH="1">
            <a:off x="9419922" y="2431993"/>
            <a:ext cx="16570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30BACF97-0F53-ED9E-2C92-2144C3002C7E}"/>
              </a:ext>
            </a:extLst>
          </p:cNvPr>
          <p:cNvCxnSpPr>
            <a:cxnSpLocks/>
          </p:cNvCxnSpPr>
          <p:nvPr/>
        </p:nvCxnSpPr>
        <p:spPr>
          <a:xfrm>
            <a:off x="8862518" y="4057503"/>
            <a:ext cx="0" cy="435408"/>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8" name="Freeform 28">
            <a:extLst>
              <a:ext uri="{FF2B5EF4-FFF2-40B4-BE49-F238E27FC236}">
                <a16:creationId xmlns:a16="http://schemas.microsoft.com/office/drawing/2014/main" id="{87F8F375-7B43-7B20-35AE-ADCAE3A1464E}"/>
              </a:ext>
            </a:extLst>
          </p:cNvPr>
          <p:cNvSpPr/>
          <p:nvPr/>
        </p:nvSpPr>
        <p:spPr>
          <a:xfrm>
            <a:off x="11049798" y="1347684"/>
            <a:ext cx="1049139" cy="231146"/>
          </a:xfrm>
          <a:custGeom>
            <a:avLst/>
            <a:gdLst/>
            <a:ahLst/>
            <a:cxnLst/>
            <a:rect l="l" t="t" r="r" b="b"/>
            <a:pathLst>
              <a:path w="371119" h="176731">
                <a:moveTo>
                  <a:pt x="0" y="0"/>
                </a:moveTo>
                <a:lnTo>
                  <a:pt x="371119" y="0"/>
                </a:lnTo>
                <a:lnTo>
                  <a:pt x="371119" y="176731"/>
                </a:lnTo>
                <a:lnTo>
                  <a:pt x="0" y="176731"/>
                </a:lnTo>
                <a:close/>
              </a:path>
            </a:pathLst>
          </a:custGeom>
          <a:solidFill>
            <a:srgbClr val="07B050"/>
          </a:solidFill>
        </p:spPr>
        <p:txBody>
          <a:bodyPr anchor="ctr"/>
          <a:lstStyle/>
          <a:p>
            <a:pPr algn="ctr"/>
            <a:r>
              <a:rPr lang="en-CA">
                <a:solidFill>
                  <a:schemeClr val="bg1"/>
                </a:solidFill>
              </a:rPr>
              <a:t>Impact</a:t>
            </a:r>
          </a:p>
        </p:txBody>
      </p:sp>
      <p:sp>
        <p:nvSpPr>
          <p:cNvPr id="43" name="Freeform 43"/>
          <p:cNvSpPr/>
          <p:nvPr/>
        </p:nvSpPr>
        <p:spPr>
          <a:xfrm>
            <a:off x="11049798" y="1867820"/>
            <a:ext cx="1039447" cy="1404817"/>
          </a:xfrm>
          <a:custGeom>
            <a:avLst/>
            <a:gdLst/>
            <a:ahLst/>
            <a:cxnLst/>
            <a:rect l="l" t="t" r="r" b="b"/>
            <a:pathLst>
              <a:path w="3149933" h="1531674">
                <a:moveTo>
                  <a:pt x="0" y="0"/>
                </a:moveTo>
                <a:lnTo>
                  <a:pt x="3149933" y="0"/>
                </a:lnTo>
                <a:lnTo>
                  <a:pt x="3149933" y="1531674"/>
                </a:lnTo>
                <a:lnTo>
                  <a:pt x="0" y="1531674"/>
                </a:lnTo>
                <a:close/>
              </a:path>
            </a:pathLst>
          </a:custGeom>
          <a:solidFill>
            <a:srgbClr val="C7D0D8">
              <a:alpha val="29804"/>
            </a:srgbClr>
          </a:solidFill>
          <a:ln w="28575">
            <a:solidFill>
              <a:srgbClr val="05B050"/>
            </a:solidFill>
          </a:ln>
        </p:spPr>
        <p:txBody>
          <a:bodyPr lIns="91440" tIns="45720" rIns="91440" bIns="45720" anchor="t"/>
          <a:lstStyle/>
          <a:p>
            <a:r>
              <a:rPr lang="en-US" sz="1200">
                <a:cs typeface="Calibri"/>
              </a:rPr>
              <a:t>Contribute toward meeting Canada's emissions reduction target </a:t>
            </a:r>
            <a:endParaRPr lang="en-US" sz="1200" b="1">
              <a:cs typeface="Calibri"/>
            </a:endParaRPr>
          </a:p>
        </p:txBody>
      </p:sp>
      <p:sp>
        <p:nvSpPr>
          <p:cNvPr id="52" name="TextBox 51">
            <a:extLst>
              <a:ext uri="{FF2B5EF4-FFF2-40B4-BE49-F238E27FC236}">
                <a16:creationId xmlns:a16="http://schemas.microsoft.com/office/drawing/2014/main" id="{2E0B6202-FA36-B721-7275-CBB96D4D2E12}"/>
              </a:ext>
            </a:extLst>
          </p:cNvPr>
          <p:cNvSpPr txBox="1"/>
          <p:nvPr/>
        </p:nvSpPr>
        <p:spPr>
          <a:xfrm>
            <a:off x="11164945" y="5034855"/>
            <a:ext cx="184731" cy="369332"/>
          </a:xfrm>
          <a:prstGeom prst="rect">
            <a:avLst/>
          </a:prstGeom>
          <a:noFill/>
        </p:spPr>
        <p:txBody>
          <a:bodyPr wrap="none" rtlCol="0">
            <a:spAutoFit/>
          </a:bodyPr>
          <a:lstStyle/>
          <a:p>
            <a:endParaRPr lang="en-US"/>
          </a:p>
        </p:txBody>
      </p:sp>
      <p:sp>
        <p:nvSpPr>
          <p:cNvPr id="11" name="Freeform 7">
            <a:extLst>
              <a:ext uri="{FF2B5EF4-FFF2-40B4-BE49-F238E27FC236}">
                <a16:creationId xmlns:a16="http://schemas.microsoft.com/office/drawing/2014/main" id="{1823BE29-CD81-034B-B5FE-CBAEE683282B}"/>
              </a:ext>
            </a:extLst>
          </p:cNvPr>
          <p:cNvSpPr/>
          <p:nvPr/>
        </p:nvSpPr>
        <p:spPr>
          <a:xfrm>
            <a:off x="204070" y="1644191"/>
            <a:ext cx="1704388" cy="4086539"/>
          </a:xfrm>
          <a:custGeom>
            <a:avLst/>
            <a:gdLst/>
            <a:ahLst/>
            <a:cxnLst/>
            <a:rect l="l" t="t" r="r" b="b"/>
            <a:pathLst>
              <a:path w="3628127" h="1531674">
                <a:moveTo>
                  <a:pt x="0" y="0"/>
                </a:moveTo>
                <a:lnTo>
                  <a:pt x="3628127" y="0"/>
                </a:lnTo>
                <a:lnTo>
                  <a:pt x="3628127" y="1531674"/>
                </a:lnTo>
                <a:lnTo>
                  <a:pt x="0" y="1531674"/>
                </a:lnTo>
                <a:close/>
              </a:path>
            </a:pathLst>
          </a:custGeom>
          <a:solidFill>
            <a:srgbClr val="C7D0D8">
              <a:alpha val="29804"/>
            </a:srgbClr>
          </a:solidFill>
        </p:spPr>
        <p:txBody>
          <a:bodyPr lIns="60960" tIns="30480" rIns="60960" bIns="30480" anchor="t"/>
          <a:lstStyle/>
          <a:p>
            <a:pPr marL="171450" indent="-171450">
              <a:buFontTx/>
              <a:buChar char="-"/>
            </a:pPr>
            <a:r>
              <a:rPr lang="en-US" sz="1200">
                <a:ea typeface="Calibri"/>
                <a:cs typeface="Arial"/>
              </a:rPr>
              <a:t>Climate change policies</a:t>
            </a:r>
            <a:endParaRPr lang="en-US" sz="1200"/>
          </a:p>
          <a:p>
            <a:pPr marL="171450" indent="-171450">
              <a:buFontTx/>
              <a:buChar char="-"/>
            </a:pPr>
            <a:r>
              <a:rPr lang="en-US" sz="1200">
                <a:ea typeface="Calibri"/>
                <a:cs typeface="Arial"/>
              </a:rPr>
              <a:t>Funding</a:t>
            </a:r>
            <a:endParaRPr lang="en-US" sz="1200"/>
          </a:p>
          <a:p>
            <a:pPr marL="171450" indent="-171450">
              <a:buFontTx/>
              <a:buChar char="-"/>
            </a:pPr>
            <a:r>
              <a:rPr lang="en-US" sz="1200">
                <a:ea typeface="Calibri"/>
                <a:cs typeface="Arial"/>
              </a:rPr>
              <a:t>Resources &amp; support from </a:t>
            </a:r>
            <a:r>
              <a:rPr lang="en-US" sz="1200" err="1">
                <a:ea typeface="Calibri"/>
                <a:cs typeface="Arial"/>
              </a:rPr>
              <a:t>NRCan</a:t>
            </a:r>
            <a:r>
              <a:rPr lang="en-US" sz="1200">
                <a:ea typeface="Calibri"/>
                <a:cs typeface="Arial"/>
              </a:rPr>
              <a:t> and CMHC</a:t>
            </a:r>
          </a:p>
          <a:p>
            <a:pPr marL="171450" indent="-171450">
              <a:buFontTx/>
              <a:buChar char="-"/>
            </a:pPr>
            <a:r>
              <a:rPr lang="en-US" sz="1200">
                <a:ea typeface="Calibri"/>
                <a:cs typeface="Arial"/>
              </a:rPr>
              <a:t>Homeowners, Indigenous governments, organizations, housing management bodies</a:t>
            </a:r>
          </a:p>
          <a:p>
            <a:pPr marL="171450" indent="-171450">
              <a:buFontTx/>
              <a:buChar char="-"/>
            </a:pPr>
            <a:r>
              <a:rPr lang="en-US" sz="1200">
                <a:ea typeface="Calibri"/>
                <a:cs typeface="Arial"/>
              </a:rPr>
              <a:t>Provincial programs</a:t>
            </a:r>
            <a:endParaRPr lang="en-US" sz="1200"/>
          </a:p>
          <a:p>
            <a:pPr marL="171450" indent="-171450">
              <a:buFontTx/>
              <a:buChar char="-"/>
            </a:pPr>
            <a:r>
              <a:rPr lang="en-US" sz="1200" err="1">
                <a:ea typeface="Calibri"/>
                <a:cs typeface="Arial"/>
              </a:rPr>
              <a:t>EnerGuide</a:t>
            </a:r>
            <a:r>
              <a:rPr lang="en-US" sz="1200">
                <a:ea typeface="Calibri"/>
                <a:cs typeface="Arial"/>
              </a:rPr>
              <a:t> energy auditors (EA)</a:t>
            </a:r>
            <a:endParaRPr lang="en-US" sz="1200"/>
          </a:p>
          <a:p>
            <a:pPr marL="171450" indent="-171450">
              <a:buFontTx/>
              <a:buChar char="-"/>
            </a:pPr>
            <a:r>
              <a:rPr lang="en-US" sz="1200">
                <a:ea typeface="Calibri"/>
                <a:cs typeface="Arial"/>
              </a:rPr>
              <a:t>Time</a:t>
            </a:r>
            <a:endParaRPr lang="en-US" sz="1200"/>
          </a:p>
          <a:p>
            <a:pPr marL="171450" indent="-171450">
              <a:buFontTx/>
              <a:buChar char="-"/>
            </a:pPr>
            <a:r>
              <a:rPr lang="en-US" sz="1200">
                <a:ea typeface="Calibri"/>
                <a:cs typeface="Arial"/>
              </a:rPr>
              <a:t>Integrated online portal</a:t>
            </a:r>
          </a:p>
          <a:p>
            <a:pPr marL="171450" indent="-171450">
              <a:buFontTx/>
              <a:buChar char="-"/>
            </a:pPr>
            <a:r>
              <a:rPr lang="en-US" sz="1200">
                <a:ea typeface="Calibri"/>
                <a:cs typeface="Arial"/>
              </a:rPr>
              <a:t>Administrative data collected by CMHC and </a:t>
            </a:r>
            <a:r>
              <a:rPr lang="en-US" sz="1200" err="1">
                <a:ea typeface="Calibri"/>
                <a:cs typeface="Arial"/>
              </a:rPr>
              <a:t>NRCan</a:t>
            </a:r>
          </a:p>
          <a:p>
            <a:pPr marL="171450" indent="-171450">
              <a:buFontTx/>
              <a:buChar char="-"/>
            </a:pPr>
            <a:r>
              <a:rPr lang="en-US" sz="1200">
                <a:ea typeface="Calibri"/>
                <a:cs typeface="Arial"/>
              </a:rPr>
              <a:t>External evaluation experts</a:t>
            </a:r>
          </a:p>
        </p:txBody>
      </p:sp>
      <p:sp>
        <p:nvSpPr>
          <p:cNvPr id="4" name="Freeform 13">
            <a:extLst>
              <a:ext uri="{FF2B5EF4-FFF2-40B4-BE49-F238E27FC236}">
                <a16:creationId xmlns:a16="http://schemas.microsoft.com/office/drawing/2014/main" id="{19BDF03E-381A-460B-17BD-C42D41B5C0BC}"/>
              </a:ext>
            </a:extLst>
          </p:cNvPr>
          <p:cNvSpPr/>
          <p:nvPr/>
        </p:nvSpPr>
        <p:spPr>
          <a:xfrm>
            <a:off x="2284110" y="1867820"/>
            <a:ext cx="1652283" cy="477149"/>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err="1">
                <a:cs typeface="Calibri"/>
              </a:rPr>
              <a:t>NRCan's</a:t>
            </a:r>
            <a:r>
              <a:rPr lang="en-US" sz="1200">
                <a:cs typeface="Calibri"/>
              </a:rPr>
              <a:t> Greener Homes Grant (CGHG) Program </a:t>
            </a:r>
          </a:p>
        </p:txBody>
      </p:sp>
      <p:sp>
        <p:nvSpPr>
          <p:cNvPr id="7" name="Freeform 43">
            <a:extLst>
              <a:ext uri="{FF2B5EF4-FFF2-40B4-BE49-F238E27FC236}">
                <a16:creationId xmlns:a16="http://schemas.microsoft.com/office/drawing/2014/main" id="{F7E2CB95-EA52-D55B-67D6-B6CB750DA4C6}"/>
              </a:ext>
            </a:extLst>
          </p:cNvPr>
          <p:cNvSpPr/>
          <p:nvPr/>
        </p:nvSpPr>
        <p:spPr>
          <a:xfrm>
            <a:off x="11098577" y="3978651"/>
            <a:ext cx="1047990" cy="1529180"/>
          </a:xfrm>
          <a:custGeom>
            <a:avLst/>
            <a:gdLst/>
            <a:ahLst/>
            <a:cxnLst/>
            <a:rect l="l" t="t" r="r" b="b"/>
            <a:pathLst>
              <a:path w="3149933" h="1531674">
                <a:moveTo>
                  <a:pt x="0" y="0"/>
                </a:moveTo>
                <a:lnTo>
                  <a:pt x="3149933" y="0"/>
                </a:lnTo>
                <a:lnTo>
                  <a:pt x="3149933" y="1531674"/>
                </a:lnTo>
                <a:lnTo>
                  <a:pt x="0" y="1531674"/>
                </a:lnTo>
                <a:close/>
              </a:path>
            </a:pathLst>
          </a:custGeom>
          <a:solidFill>
            <a:srgbClr val="C7D0D8">
              <a:alpha val="29804"/>
            </a:srgbClr>
          </a:solidFill>
          <a:ln w="28575">
            <a:solidFill>
              <a:srgbClr val="05B050"/>
            </a:solidFill>
          </a:ln>
        </p:spPr>
        <p:txBody>
          <a:bodyPr lIns="91440" tIns="45720" rIns="91440" bIns="45720" anchor="t"/>
          <a:lstStyle/>
          <a:p>
            <a:r>
              <a:rPr lang="en-US" sz="1200">
                <a:cs typeface="Calibri"/>
              </a:rPr>
              <a:t>Creation of employment opportunities and improvement to the Canadian economy</a:t>
            </a:r>
            <a:endParaRPr lang="en-US" sz="1200"/>
          </a:p>
          <a:p>
            <a:endParaRPr lang="en-US" sz="1200" b="1">
              <a:cs typeface="Calibri"/>
            </a:endParaRPr>
          </a:p>
        </p:txBody>
      </p:sp>
      <p:grpSp>
        <p:nvGrpSpPr>
          <p:cNvPr id="8" name="Group 7">
            <a:extLst>
              <a:ext uri="{FF2B5EF4-FFF2-40B4-BE49-F238E27FC236}">
                <a16:creationId xmlns:a16="http://schemas.microsoft.com/office/drawing/2014/main" id="{57FB279D-1E73-EF04-4747-E1002F1CF00F}"/>
              </a:ext>
            </a:extLst>
          </p:cNvPr>
          <p:cNvGrpSpPr/>
          <p:nvPr/>
        </p:nvGrpSpPr>
        <p:grpSpPr>
          <a:xfrm>
            <a:off x="1913943" y="2091669"/>
            <a:ext cx="368692" cy="2738686"/>
            <a:chOff x="1946164" y="2309723"/>
            <a:chExt cx="368692" cy="2738686"/>
          </a:xfrm>
        </p:grpSpPr>
        <p:cxnSp>
          <p:nvCxnSpPr>
            <p:cNvPr id="14" name="Straight Connector 13">
              <a:extLst>
                <a:ext uri="{FF2B5EF4-FFF2-40B4-BE49-F238E27FC236}">
                  <a16:creationId xmlns:a16="http://schemas.microsoft.com/office/drawing/2014/main" id="{76A859A8-F17E-BDEA-4A77-1DAA19A3DA1A}"/>
                </a:ext>
              </a:extLst>
            </p:cNvPr>
            <p:cNvCxnSpPr>
              <a:cxnSpLocks/>
            </p:cNvCxnSpPr>
            <p:nvPr/>
          </p:nvCxnSpPr>
          <p:spPr>
            <a:xfrm flipH="1">
              <a:off x="1946164" y="3473604"/>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F3538C9A-A88A-286F-F8C2-A42BA4950F34}"/>
                </a:ext>
              </a:extLst>
            </p:cNvPr>
            <p:cNvGrpSpPr/>
            <p:nvPr/>
          </p:nvGrpSpPr>
          <p:grpSpPr>
            <a:xfrm>
              <a:off x="2107232" y="2309723"/>
              <a:ext cx="207624" cy="2738686"/>
              <a:chOff x="2107232" y="2309723"/>
              <a:chExt cx="207624" cy="2738686"/>
            </a:xfrm>
          </p:grpSpPr>
          <p:cxnSp>
            <p:nvCxnSpPr>
              <p:cNvPr id="26" name="Straight Connector 25">
                <a:extLst>
                  <a:ext uri="{FF2B5EF4-FFF2-40B4-BE49-F238E27FC236}">
                    <a16:creationId xmlns:a16="http://schemas.microsoft.com/office/drawing/2014/main" id="{524532A4-40BA-394C-A9DF-79F25C92AD17}"/>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428209F-D82D-8361-1DE5-774B3A091D8B}"/>
                  </a:ext>
                </a:extLst>
              </p:cNvPr>
              <p:cNvCxnSpPr>
                <a:cxnSpLocks/>
              </p:cNvCxnSpPr>
              <p:nvPr/>
            </p:nvCxnSpPr>
            <p:spPr>
              <a:xfrm flipV="1">
                <a:off x="2111865" y="2323095"/>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41DDFF7-0DAE-7E9B-FEFA-BAB58218F066}"/>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83" name="Group 82">
            <a:extLst>
              <a:ext uri="{FF2B5EF4-FFF2-40B4-BE49-F238E27FC236}">
                <a16:creationId xmlns:a16="http://schemas.microsoft.com/office/drawing/2014/main" id="{83A94C96-9344-5FF1-8549-DA6AED24F7A7}"/>
              </a:ext>
            </a:extLst>
          </p:cNvPr>
          <p:cNvGrpSpPr/>
          <p:nvPr/>
        </p:nvGrpSpPr>
        <p:grpSpPr>
          <a:xfrm>
            <a:off x="3936677" y="3843903"/>
            <a:ext cx="343244" cy="1000407"/>
            <a:chOff x="3936677" y="3843903"/>
            <a:chExt cx="343244" cy="1000407"/>
          </a:xfrm>
        </p:grpSpPr>
        <p:cxnSp>
          <p:nvCxnSpPr>
            <p:cNvPr id="41" name="Straight Connector 40">
              <a:extLst>
                <a:ext uri="{FF2B5EF4-FFF2-40B4-BE49-F238E27FC236}">
                  <a16:creationId xmlns:a16="http://schemas.microsoft.com/office/drawing/2014/main" id="{03762F7A-C397-A8BE-80A2-15ABB3DB8B2E}"/>
                </a:ext>
              </a:extLst>
            </p:cNvPr>
            <p:cNvCxnSpPr>
              <a:cxnSpLocks/>
            </p:cNvCxnSpPr>
            <p:nvPr/>
          </p:nvCxnSpPr>
          <p:spPr>
            <a:xfrm flipH="1">
              <a:off x="3936677" y="4844310"/>
              <a:ext cx="168653"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42" name="Group 41">
              <a:extLst>
                <a:ext uri="{FF2B5EF4-FFF2-40B4-BE49-F238E27FC236}">
                  <a16:creationId xmlns:a16="http://schemas.microsoft.com/office/drawing/2014/main" id="{A7428794-6E63-A64A-88B1-447E28223097}"/>
                </a:ext>
              </a:extLst>
            </p:cNvPr>
            <p:cNvGrpSpPr/>
            <p:nvPr/>
          </p:nvGrpSpPr>
          <p:grpSpPr>
            <a:xfrm>
              <a:off x="4068680" y="3843903"/>
              <a:ext cx="211241" cy="1000100"/>
              <a:chOff x="2107232" y="2309723"/>
              <a:chExt cx="207624" cy="2738686"/>
            </a:xfrm>
          </p:grpSpPr>
          <p:cxnSp>
            <p:nvCxnSpPr>
              <p:cNvPr id="49" name="Straight Connector 48">
                <a:extLst>
                  <a:ext uri="{FF2B5EF4-FFF2-40B4-BE49-F238E27FC236}">
                    <a16:creationId xmlns:a16="http://schemas.microsoft.com/office/drawing/2014/main" id="{95C3661B-23EE-2983-3B35-051270D6A831}"/>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39304726-9CB0-3AA3-7AEC-B5A5D6BD009A}"/>
                  </a:ext>
                </a:extLst>
              </p:cNvPr>
              <p:cNvCxnSpPr>
                <a:cxnSpLocks/>
              </p:cNvCxnSpPr>
              <p:nvPr/>
            </p:nvCxnSpPr>
            <p:spPr>
              <a:xfrm flipV="1">
                <a:off x="2111865" y="2323095"/>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681ABA69-AB29-B6E0-A9A9-D37D3B65DA09}"/>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10" name="Group 9">
            <a:extLst>
              <a:ext uri="{FF2B5EF4-FFF2-40B4-BE49-F238E27FC236}">
                <a16:creationId xmlns:a16="http://schemas.microsoft.com/office/drawing/2014/main" id="{14FE5AB7-142C-9D6C-730C-5A4258B93F3A}"/>
              </a:ext>
            </a:extLst>
          </p:cNvPr>
          <p:cNvGrpSpPr/>
          <p:nvPr/>
        </p:nvGrpSpPr>
        <p:grpSpPr>
          <a:xfrm>
            <a:off x="10715703" y="2367896"/>
            <a:ext cx="368692" cy="2738686"/>
            <a:chOff x="1912669" y="2108756"/>
            <a:chExt cx="368692" cy="2738686"/>
          </a:xfrm>
        </p:grpSpPr>
        <p:cxnSp>
          <p:nvCxnSpPr>
            <p:cNvPr id="53" name="Straight Connector 52">
              <a:extLst>
                <a:ext uri="{FF2B5EF4-FFF2-40B4-BE49-F238E27FC236}">
                  <a16:creationId xmlns:a16="http://schemas.microsoft.com/office/drawing/2014/main" id="{070C2FFB-80FE-E8E9-DFF3-764AA09BBD6B}"/>
                </a:ext>
              </a:extLst>
            </p:cNvPr>
            <p:cNvCxnSpPr>
              <a:cxnSpLocks/>
            </p:cNvCxnSpPr>
            <p:nvPr/>
          </p:nvCxnSpPr>
          <p:spPr>
            <a:xfrm flipH="1">
              <a:off x="1912669" y="3272637"/>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54" name="Group 53">
              <a:extLst>
                <a:ext uri="{FF2B5EF4-FFF2-40B4-BE49-F238E27FC236}">
                  <a16:creationId xmlns:a16="http://schemas.microsoft.com/office/drawing/2014/main" id="{F98E65F8-899B-FF88-2656-BA4CCA4A2B5C}"/>
                </a:ext>
              </a:extLst>
            </p:cNvPr>
            <p:cNvGrpSpPr/>
            <p:nvPr/>
          </p:nvGrpSpPr>
          <p:grpSpPr>
            <a:xfrm>
              <a:off x="2062527" y="2108756"/>
              <a:ext cx="218834" cy="2738686"/>
              <a:chOff x="2062527" y="2108756"/>
              <a:chExt cx="218834" cy="2738686"/>
            </a:xfrm>
          </p:grpSpPr>
          <p:cxnSp>
            <p:nvCxnSpPr>
              <p:cNvPr id="55" name="Straight Connector 54">
                <a:extLst>
                  <a:ext uri="{FF2B5EF4-FFF2-40B4-BE49-F238E27FC236}">
                    <a16:creationId xmlns:a16="http://schemas.microsoft.com/office/drawing/2014/main" id="{8A0FD33D-19D7-B0CA-0277-C1B94D34248F}"/>
                  </a:ext>
                </a:extLst>
              </p:cNvPr>
              <p:cNvCxnSpPr>
                <a:cxnSpLocks/>
              </p:cNvCxnSpPr>
              <p:nvPr/>
            </p:nvCxnSpPr>
            <p:spPr>
              <a:xfrm>
                <a:off x="2062527"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F8984002-F38E-098A-F034-C1ACDA6D8141}"/>
                  </a:ext>
                </a:extLst>
              </p:cNvPr>
              <p:cNvCxnSpPr>
                <a:cxnSpLocks/>
              </p:cNvCxnSpPr>
              <p:nvPr/>
            </p:nvCxnSpPr>
            <p:spPr>
              <a:xfrm flipV="1">
                <a:off x="2078370" y="212212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272497EE-E319-BB6B-A970-22EC28316F90}"/>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31" name="Group 30">
            <a:extLst>
              <a:ext uri="{FF2B5EF4-FFF2-40B4-BE49-F238E27FC236}">
                <a16:creationId xmlns:a16="http://schemas.microsoft.com/office/drawing/2014/main" id="{7D6B0F09-D572-DC9E-8AA7-86C50E4776AD}"/>
              </a:ext>
            </a:extLst>
          </p:cNvPr>
          <p:cNvGrpSpPr/>
          <p:nvPr/>
        </p:nvGrpSpPr>
        <p:grpSpPr>
          <a:xfrm>
            <a:off x="6706008" y="2247726"/>
            <a:ext cx="304728" cy="2738686"/>
            <a:chOff x="1976633" y="2108756"/>
            <a:chExt cx="304728" cy="2738686"/>
          </a:xfrm>
        </p:grpSpPr>
        <p:cxnSp>
          <p:nvCxnSpPr>
            <p:cNvPr id="32" name="Straight Connector 31">
              <a:extLst>
                <a:ext uri="{FF2B5EF4-FFF2-40B4-BE49-F238E27FC236}">
                  <a16:creationId xmlns:a16="http://schemas.microsoft.com/office/drawing/2014/main" id="{5CB316DA-08AD-4942-9F7F-D8DDDA1AEA51}"/>
                </a:ext>
              </a:extLst>
            </p:cNvPr>
            <p:cNvCxnSpPr>
              <a:cxnSpLocks/>
            </p:cNvCxnSpPr>
            <p:nvPr/>
          </p:nvCxnSpPr>
          <p:spPr>
            <a:xfrm flipH="1">
              <a:off x="1976633" y="3272637"/>
              <a:ext cx="101737"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36" name="Group 35">
              <a:extLst>
                <a:ext uri="{FF2B5EF4-FFF2-40B4-BE49-F238E27FC236}">
                  <a16:creationId xmlns:a16="http://schemas.microsoft.com/office/drawing/2014/main" id="{0DD434DD-215C-6666-21E8-38596D2C09D3}"/>
                </a:ext>
              </a:extLst>
            </p:cNvPr>
            <p:cNvGrpSpPr/>
            <p:nvPr/>
          </p:nvGrpSpPr>
          <p:grpSpPr>
            <a:xfrm>
              <a:off x="2073737" y="2108756"/>
              <a:ext cx="207624" cy="2738686"/>
              <a:chOff x="2073737" y="2108756"/>
              <a:chExt cx="207624" cy="2738686"/>
            </a:xfrm>
          </p:grpSpPr>
          <p:cxnSp>
            <p:nvCxnSpPr>
              <p:cNvPr id="44" name="Straight Connector 43">
                <a:extLst>
                  <a:ext uri="{FF2B5EF4-FFF2-40B4-BE49-F238E27FC236}">
                    <a16:creationId xmlns:a16="http://schemas.microsoft.com/office/drawing/2014/main" id="{C3EE5E41-1AA7-32C4-30CC-6C18A7C8EB47}"/>
                  </a:ext>
                </a:extLst>
              </p:cNvPr>
              <p:cNvCxnSpPr>
                <a:cxnSpLocks/>
              </p:cNvCxnSpPr>
              <p:nvPr/>
            </p:nvCxnSpPr>
            <p:spPr>
              <a:xfrm>
                <a:off x="2081983" y="2108756"/>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2ACEBB0C-5C38-22D7-D97C-1D1C6C1BA422}"/>
                  </a:ext>
                </a:extLst>
              </p:cNvPr>
              <p:cNvCxnSpPr>
                <a:cxnSpLocks/>
              </p:cNvCxnSpPr>
              <p:nvPr/>
            </p:nvCxnSpPr>
            <p:spPr>
              <a:xfrm flipV="1">
                <a:off x="2078370" y="212212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914D74A-3BCD-2356-8E98-3C9567BCD5A4}"/>
                  </a:ext>
                </a:extLst>
              </p:cNvPr>
              <p:cNvCxnSpPr>
                <a:cxnSpLocks/>
              </p:cNvCxnSpPr>
              <p:nvPr/>
            </p:nvCxnSpPr>
            <p:spPr>
              <a:xfrm flipV="1">
                <a:off x="2073737" y="484651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grpSp>
        <p:nvGrpSpPr>
          <p:cNvPr id="80" name="Group 79">
            <a:extLst>
              <a:ext uri="{FF2B5EF4-FFF2-40B4-BE49-F238E27FC236}">
                <a16:creationId xmlns:a16="http://schemas.microsoft.com/office/drawing/2014/main" id="{F3182CAB-008A-34CA-81B0-C18E7832EBFD}"/>
              </a:ext>
            </a:extLst>
          </p:cNvPr>
          <p:cNvGrpSpPr/>
          <p:nvPr/>
        </p:nvGrpSpPr>
        <p:grpSpPr>
          <a:xfrm>
            <a:off x="3930592" y="2068990"/>
            <a:ext cx="341554" cy="1002197"/>
            <a:chOff x="3930592" y="2068990"/>
            <a:chExt cx="341554" cy="1002197"/>
          </a:xfrm>
        </p:grpSpPr>
        <p:grpSp>
          <p:nvGrpSpPr>
            <p:cNvPr id="59" name="Group 58">
              <a:extLst>
                <a:ext uri="{FF2B5EF4-FFF2-40B4-BE49-F238E27FC236}">
                  <a16:creationId xmlns:a16="http://schemas.microsoft.com/office/drawing/2014/main" id="{397FD2E7-2121-46FF-7903-CD0081385CCE}"/>
                </a:ext>
              </a:extLst>
            </p:cNvPr>
            <p:cNvGrpSpPr/>
            <p:nvPr/>
          </p:nvGrpSpPr>
          <p:grpSpPr>
            <a:xfrm>
              <a:off x="4060905" y="2068990"/>
              <a:ext cx="211241" cy="1002197"/>
              <a:chOff x="2107232" y="2303981"/>
              <a:chExt cx="207624" cy="2744428"/>
            </a:xfrm>
          </p:grpSpPr>
          <p:cxnSp>
            <p:nvCxnSpPr>
              <p:cNvPr id="87" name="Straight Connector 86">
                <a:extLst>
                  <a:ext uri="{FF2B5EF4-FFF2-40B4-BE49-F238E27FC236}">
                    <a16:creationId xmlns:a16="http://schemas.microsoft.com/office/drawing/2014/main" id="{6FB1C9C5-569B-D789-7E3F-DA0B599F1958}"/>
                  </a:ext>
                </a:extLst>
              </p:cNvPr>
              <p:cNvCxnSpPr>
                <a:cxnSpLocks/>
              </p:cNvCxnSpPr>
              <p:nvPr/>
            </p:nvCxnSpPr>
            <p:spPr>
              <a:xfrm>
                <a:off x="2115478" y="2309723"/>
                <a:ext cx="574" cy="2738212"/>
              </a:xfrm>
              <a:prstGeom prst="line">
                <a:avLst/>
              </a:prstGeom>
              <a:ln w="28575"/>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521E9A26-AA51-57BC-EC48-4F8BF62C9AE8}"/>
                  </a:ext>
                </a:extLst>
              </p:cNvPr>
              <p:cNvCxnSpPr>
                <a:cxnSpLocks/>
              </p:cNvCxnSpPr>
              <p:nvPr/>
            </p:nvCxnSpPr>
            <p:spPr>
              <a:xfrm flipV="1">
                <a:off x="2111865" y="2303981"/>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AC21350B-82E2-FE23-EE31-7FAD321C53E8}"/>
                  </a:ext>
                </a:extLst>
              </p:cNvPr>
              <p:cNvCxnSpPr>
                <a:cxnSpLocks/>
              </p:cNvCxnSpPr>
              <p:nvPr/>
            </p:nvCxnSpPr>
            <p:spPr>
              <a:xfrm flipV="1">
                <a:off x="2107232" y="504747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cxnSp>
          <p:nvCxnSpPr>
            <p:cNvPr id="47" name="Straight Connector 46">
              <a:extLst>
                <a:ext uri="{FF2B5EF4-FFF2-40B4-BE49-F238E27FC236}">
                  <a16:creationId xmlns:a16="http://schemas.microsoft.com/office/drawing/2014/main" id="{53970D87-4E87-9EB7-91D4-83CC427EEE9D}"/>
                </a:ext>
              </a:extLst>
            </p:cNvPr>
            <p:cNvCxnSpPr>
              <a:cxnSpLocks/>
            </p:cNvCxnSpPr>
            <p:nvPr/>
          </p:nvCxnSpPr>
          <p:spPr>
            <a:xfrm flipH="1">
              <a:off x="3930592" y="2068990"/>
              <a:ext cx="151187"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61" name="Straight Connector 60">
            <a:extLst>
              <a:ext uri="{FF2B5EF4-FFF2-40B4-BE49-F238E27FC236}">
                <a16:creationId xmlns:a16="http://schemas.microsoft.com/office/drawing/2014/main" id="{BC33CBA4-044B-5CF1-D5DF-039F730112E0}"/>
              </a:ext>
            </a:extLst>
          </p:cNvPr>
          <p:cNvCxnSpPr>
            <a:cxnSpLocks/>
          </p:cNvCxnSpPr>
          <p:nvPr/>
        </p:nvCxnSpPr>
        <p:spPr>
          <a:xfrm flipH="1">
            <a:off x="6706008" y="2261098"/>
            <a:ext cx="1007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151EBBB-9571-B07A-EC46-3A31763FF236}"/>
              </a:ext>
            </a:extLst>
          </p:cNvPr>
          <p:cNvCxnSpPr>
            <a:cxnSpLocks/>
          </p:cNvCxnSpPr>
          <p:nvPr/>
        </p:nvCxnSpPr>
        <p:spPr>
          <a:xfrm flipH="1" flipV="1">
            <a:off x="6706008" y="4978083"/>
            <a:ext cx="98016" cy="4435"/>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26481BC8-0C15-9193-B268-498CE5B15256}"/>
              </a:ext>
            </a:extLst>
          </p:cNvPr>
          <p:cNvCxnSpPr>
            <a:cxnSpLocks/>
          </p:cNvCxnSpPr>
          <p:nvPr/>
        </p:nvCxnSpPr>
        <p:spPr>
          <a:xfrm flipV="1">
            <a:off x="8157951" y="4905477"/>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0C085243-1C43-A38D-9D5A-D4D14A83B27D}"/>
              </a:ext>
            </a:extLst>
          </p:cNvPr>
          <p:cNvCxnSpPr>
            <a:cxnSpLocks/>
          </p:cNvCxnSpPr>
          <p:nvPr/>
        </p:nvCxnSpPr>
        <p:spPr>
          <a:xfrm flipV="1">
            <a:off x="9583399" y="2431993"/>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73B47A9-B696-496F-28F7-E8798E0E2BFF}"/>
              </a:ext>
            </a:extLst>
          </p:cNvPr>
          <p:cNvCxnSpPr>
            <a:cxnSpLocks/>
          </p:cNvCxnSpPr>
          <p:nvPr/>
        </p:nvCxnSpPr>
        <p:spPr>
          <a:xfrm flipH="1">
            <a:off x="9433561" y="5126345"/>
            <a:ext cx="15380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69EAD1DF-83E5-82AA-BEE7-966FC34A7441}"/>
              </a:ext>
            </a:extLst>
          </p:cNvPr>
          <p:cNvCxnSpPr>
            <a:cxnSpLocks/>
          </p:cNvCxnSpPr>
          <p:nvPr/>
        </p:nvCxnSpPr>
        <p:spPr>
          <a:xfrm flipH="1">
            <a:off x="10749855" y="2384745"/>
            <a:ext cx="1269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348FA10C-534A-0CF9-CC19-189115FB51AD}"/>
              </a:ext>
            </a:extLst>
          </p:cNvPr>
          <p:cNvCxnSpPr>
            <a:cxnSpLocks/>
          </p:cNvCxnSpPr>
          <p:nvPr/>
        </p:nvCxnSpPr>
        <p:spPr>
          <a:xfrm flipH="1">
            <a:off x="10780582" y="5105651"/>
            <a:ext cx="16570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D8101CAE-B8C4-F079-75B0-38EF0FD21B72}"/>
              </a:ext>
            </a:extLst>
          </p:cNvPr>
          <p:cNvGrpSpPr/>
          <p:nvPr/>
        </p:nvGrpSpPr>
        <p:grpSpPr>
          <a:xfrm>
            <a:off x="7035594" y="1707404"/>
            <a:ext cx="3744988" cy="3761442"/>
            <a:chOff x="7035594" y="1707404"/>
            <a:chExt cx="3744988" cy="3761442"/>
          </a:xfrm>
        </p:grpSpPr>
        <p:sp>
          <p:nvSpPr>
            <p:cNvPr id="37" name="Freeform 37"/>
            <p:cNvSpPr/>
            <p:nvPr/>
          </p:nvSpPr>
          <p:spPr>
            <a:xfrm>
              <a:off x="7035594" y="1709493"/>
              <a:ext cx="1083080" cy="86184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capacity to meet demand for </a:t>
              </a:r>
              <a:r>
                <a:rPr lang="en-US" sz="1200" err="1">
                  <a:cs typeface="Calibri"/>
                </a:rPr>
                <a:t>EnerGuide</a:t>
              </a:r>
              <a:r>
                <a:rPr lang="en-US" sz="1200">
                  <a:cs typeface="Calibri"/>
                </a:rPr>
                <a:t> assessments</a:t>
              </a:r>
            </a:p>
          </p:txBody>
        </p:sp>
        <p:sp>
          <p:nvSpPr>
            <p:cNvPr id="39" name="Freeform 39"/>
            <p:cNvSpPr/>
            <p:nvPr/>
          </p:nvSpPr>
          <p:spPr>
            <a:xfrm>
              <a:off x="7035594" y="4371084"/>
              <a:ext cx="1124911" cy="1031725"/>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 homeowners completing </a:t>
              </a:r>
              <a:r>
                <a:rPr lang="en-US" sz="1200" err="1">
                  <a:cs typeface="Calibri"/>
                </a:rPr>
                <a:t>EnerGuides</a:t>
              </a:r>
              <a:r>
                <a:rPr lang="en-US" sz="1200">
                  <a:cs typeface="Calibri"/>
                </a:rPr>
                <a:t> home energy assessments</a:t>
              </a:r>
            </a:p>
          </p:txBody>
        </p:sp>
        <p:sp>
          <p:nvSpPr>
            <p:cNvPr id="108" name="Freeform 35">
              <a:extLst>
                <a:ext uri="{FF2B5EF4-FFF2-40B4-BE49-F238E27FC236}">
                  <a16:creationId xmlns:a16="http://schemas.microsoft.com/office/drawing/2014/main" id="{39AAFC40-814F-68A8-738A-7C59CB17AE6F}"/>
                </a:ext>
              </a:extLst>
            </p:cNvPr>
            <p:cNvSpPr/>
            <p:nvPr/>
          </p:nvSpPr>
          <p:spPr>
            <a:xfrm>
              <a:off x="8362338" y="3045181"/>
              <a:ext cx="1000360" cy="1012322"/>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homes being retrofitted for energy efficiency </a:t>
              </a:r>
              <a:endParaRPr lang="en-US" sz="1200"/>
            </a:p>
          </p:txBody>
        </p:sp>
        <p:cxnSp>
          <p:nvCxnSpPr>
            <p:cNvPr id="25" name="Straight Arrow Connector 24">
              <a:extLst>
                <a:ext uri="{FF2B5EF4-FFF2-40B4-BE49-F238E27FC236}">
                  <a16:creationId xmlns:a16="http://schemas.microsoft.com/office/drawing/2014/main" id="{4398ADCB-E8B8-6262-7379-81DE97DE1924}"/>
                </a:ext>
              </a:extLst>
            </p:cNvPr>
            <p:cNvCxnSpPr>
              <a:cxnSpLocks/>
            </p:cNvCxnSpPr>
            <p:nvPr/>
          </p:nvCxnSpPr>
          <p:spPr>
            <a:xfrm>
              <a:off x="9584538" y="3172419"/>
              <a:ext cx="258278"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CC6EF4DB-3373-D6A8-C4C8-F86C9E095FD0}"/>
                </a:ext>
              </a:extLst>
            </p:cNvPr>
            <p:cNvCxnSpPr>
              <a:cxnSpLocks/>
            </p:cNvCxnSpPr>
            <p:nvPr/>
          </p:nvCxnSpPr>
          <p:spPr>
            <a:xfrm flipV="1">
              <a:off x="8115884" y="2113656"/>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FC478FA8-5F6D-73CF-1EB6-51EE117F6831}"/>
                </a:ext>
              </a:extLst>
            </p:cNvPr>
            <p:cNvCxnSpPr>
              <a:cxnSpLocks/>
            </p:cNvCxnSpPr>
            <p:nvPr/>
          </p:nvCxnSpPr>
          <p:spPr>
            <a:xfrm flipV="1">
              <a:off x="8862518" y="2651905"/>
              <a:ext cx="0" cy="374895"/>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7" name="Freeform 35">
              <a:extLst>
                <a:ext uri="{FF2B5EF4-FFF2-40B4-BE49-F238E27FC236}">
                  <a16:creationId xmlns:a16="http://schemas.microsoft.com/office/drawing/2014/main" id="{02826968-D527-279A-C6BE-B8550461EE05}"/>
                </a:ext>
              </a:extLst>
            </p:cNvPr>
            <p:cNvSpPr/>
            <p:nvPr/>
          </p:nvSpPr>
          <p:spPr>
            <a:xfrm>
              <a:off x="8446799" y="4500668"/>
              <a:ext cx="973123" cy="968178"/>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demand for </a:t>
              </a:r>
              <a:r>
                <a:rPr lang="en-US" sz="1200" err="1">
                  <a:cs typeface="Calibri"/>
                </a:rPr>
                <a:t>labour</a:t>
              </a:r>
              <a:r>
                <a:rPr lang="en-US" sz="1200">
                  <a:cs typeface="Calibri"/>
                </a:rPr>
                <a:t> in the repair construction sector</a:t>
              </a:r>
              <a:endParaRPr lang="en-US" sz="1200"/>
            </a:p>
          </p:txBody>
        </p:sp>
        <p:sp>
          <p:nvSpPr>
            <p:cNvPr id="6" name="Freeform 35">
              <a:extLst>
                <a:ext uri="{FF2B5EF4-FFF2-40B4-BE49-F238E27FC236}">
                  <a16:creationId xmlns:a16="http://schemas.microsoft.com/office/drawing/2014/main" id="{A0A298FC-1DB1-EFD8-C4AE-ABB344F4408C}"/>
                </a:ext>
              </a:extLst>
            </p:cNvPr>
            <p:cNvSpPr/>
            <p:nvPr/>
          </p:nvSpPr>
          <p:spPr>
            <a:xfrm>
              <a:off x="8376332" y="1709493"/>
              <a:ext cx="1095118" cy="876931"/>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energy efficiency in retrofitted homes</a:t>
              </a:r>
              <a:endParaRPr lang="en-US" sz="1200"/>
            </a:p>
          </p:txBody>
        </p:sp>
        <p:sp>
          <p:nvSpPr>
            <p:cNvPr id="16" name="Freeform 35">
              <a:extLst>
                <a:ext uri="{FF2B5EF4-FFF2-40B4-BE49-F238E27FC236}">
                  <a16:creationId xmlns:a16="http://schemas.microsoft.com/office/drawing/2014/main" id="{03B8BC7C-0C1C-AFBD-27FC-9C97815C4BFC}"/>
                </a:ext>
              </a:extLst>
            </p:cNvPr>
            <p:cNvSpPr/>
            <p:nvPr/>
          </p:nvSpPr>
          <p:spPr>
            <a:xfrm>
              <a:off x="9780222" y="1707404"/>
              <a:ext cx="1000360" cy="79699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energy efficiency in Canada’s homes</a:t>
              </a:r>
              <a:endParaRPr lang="en-US" sz="1200"/>
            </a:p>
          </p:txBody>
        </p:sp>
        <p:sp>
          <p:nvSpPr>
            <p:cNvPr id="18" name="Freeform 35">
              <a:extLst>
                <a:ext uri="{FF2B5EF4-FFF2-40B4-BE49-F238E27FC236}">
                  <a16:creationId xmlns:a16="http://schemas.microsoft.com/office/drawing/2014/main" id="{87F5FF9A-8B17-2350-E697-5B9F5BC4A02C}"/>
                </a:ext>
              </a:extLst>
            </p:cNvPr>
            <p:cNvSpPr/>
            <p:nvPr/>
          </p:nvSpPr>
          <p:spPr>
            <a:xfrm>
              <a:off x="9786390" y="4492911"/>
              <a:ext cx="973123" cy="968178"/>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money spend on energy bills for Canadian households</a:t>
              </a:r>
              <a:endParaRPr lang="en-US" sz="1200">
                <a:ea typeface="+mn-lt"/>
                <a:cs typeface="+mn-lt"/>
              </a:endParaRPr>
            </a:p>
          </p:txBody>
        </p:sp>
        <p:sp>
          <p:nvSpPr>
            <p:cNvPr id="20" name="Freeform 35">
              <a:extLst>
                <a:ext uri="{FF2B5EF4-FFF2-40B4-BE49-F238E27FC236}">
                  <a16:creationId xmlns:a16="http://schemas.microsoft.com/office/drawing/2014/main" id="{EAE35B4A-5D92-2727-5CC6-6BC0E0A1B5C3}"/>
                </a:ext>
              </a:extLst>
            </p:cNvPr>
            <p:cNvSpPr/>
            <p:nvPr/>
          </p:nvSpPr>
          <p:spPr>
            <a:xfrm>
              <a:off x="9842816" y="2920480"/>
              <a:ext cx="907039" cy="1031725"/>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91440" tIns="45720" rIns="91440" bIns="45720" anchor="t"/>
            <a:lstStyle/>
            <a:p>
              <a:r>
                <a:rPr lang="en-US" sz="1200">
                  <a:cs typeface="Calibri"/>
                </a:rPr>
                <a:t>↓ green-house gas emissions in Canada's homes</a:t>
              </a:r>
              <a:endParaRPr lang="en-US" sz="1200"/>
            </a:p>
          </p:txBody>
        </p:sp>
        <p:cxnSp>
          <p:nvCxnSpPr>
            <p:cNvPr id="71" name="Straight Arrow Connector 70">
              <a:extLst>
                <a:ext uri="{FF2B5EF4-FFF2-40B4-BE49-F238E27FC236}">
                  <a16:creationId xmlns:a16="http://schemas.microsoft.com/office/drawing/2014/main" id="{12D91905-49F2-9ABE-32FC-9FE1ABF1C6C9}"/>
                </a:ext>
              </a:extLst>
            </p:cNvPr>
            <p:cNvCxnSpPr>
              <a:cxnSpLocks/>
            </p:cNvCxnSpPr>
            <p:nvPr/>
          </p:nvCxnSpPr>
          <p:spPr>
            <a:xfrm flipV="1">
              <a:off x="9581686" y="5119488"/>
              <a:ext cx="202991" cy="931"/>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6C003A1A-39A6-0C67-EE79-18DC39283DFB}"/>
                </a:ext>
              </a:extLst>
            </p:cNvPr>
            <p:cNvCxnSpPr>
              <a:cxnSpLocks/>
            </p:cNvCxnSpPr>
            <p:nvPr/>
          </p:nvCxnSpPr>
          <p:spPr>
            <a:xfrm flipH="1">
              <a:off x="9362698" y="3172419"/>
              <a:ext cx="218988"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2153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
            <a:extLst>
              <a:ext uri="{FF2B5EF4-FFF2-40B4-BE49-F238E27FC236}">
                <a16:creationId xmlns:a16="http://schemas.microsoft.com/office/drawing/2014/main" id="{CCB84B69-D892-6A5B-4299-435AABB80E04}"/>
              </a:ext>
            </a:extLst>
          </p:cNvPr>
          <p:cNvPicPr>
            <a:picLocks noChangeAspect="1"/>
          </p:cNvPicPr>
          <p:nvPr/>
        </p:nvPicPr>
        <p:blipFill>
          <a:blip r:embed="rId3"/>
          <a:srcRect/>
          <a:stretch>
            <a:fillRect/>
          </a:stretch>
        </p:blipFill>
        <p:spPr>
          <a:xfrm>
            <a:off x="-197708" y="-364854"/>
            <a:ext cx="2174789" cy="2174789"/>
          </a:xfrm>
          <a:prstGeom prst="rect">
            <a:avLst/>
          </a:prstGeom>
        </p:spPr>
      </p:pic>
      <p:grpSp>
        <p:nvGrpSpPr>
          <p:cNvPr id="22" name="Group 22"/>
          <p:cNvGrpSpPr/>
          <p:nvPr/>
        </p:nvGrpSpPr>
        <p:grpSpPr>
          <a:xfrm>
            <a:off x="-1431655765" y="-949688"/>
            <a:ext cx="0" cy="41409"/>
            <a:chOff x="2147483647" y="2147483647"/>
            <a:chExt cx="0" cy="2147483647"/>
          </a:xfrm>
        </p:grpSpPr>
        <p:sp>
          <p:nvSpPr>
            <p:cNvPr id="23" name="Freeform 23"/>
            <p:cNvSpPr/>
            <p:nvPr/>
          </p:nvSpPr>
          <p:spPr>
            <a:xfrm flipV="1">
              <a:off x="2147483647" y="2147483647"/>
              <a:ext cx="0"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cs typeface="Calibri"/>
                </a:rPr>
                <a:t>Number of volunteers</a:t>
              </a:r>
              <a:endParaRPr lang="en-US" sz="1200"/>
            </a:p>
          </p:txBody>
        </p:sp>
      </p:grpSp>
      <p:sp>
        <p:nvSpPr>
          <p:cNvPr id="101" name="TextBox 57">
            <a:extLst>
              <a:ext uri="{FF2B5EF4-FFF2-40B4-BE49-F238E27FC236}">
                <a16:creationId xmlns:a16="http://schemas.microsoft.com/office/drawing/2014/main" id="{8F6054F8-AFD2-53D5-A953-79FB0ED87DE4}"/>
              </a:ext>
            </a:extLst>
          </p:cNvPr>
          <p:cNvSpPr txBox="1"/>
          <p:nvPr/>
        </p:nvSpPr>
        <p:spPr>
          <a:xfrm>
            <a:off x="296112" y="310337"/>
            <a:ext cx="11599775" cy="635559"/>
          </a:xfrm>
          <a:prstGeom prst="rect">
            <a:avLst/>
          </a:prstGeom>
        </p:spPr>
        <p:txBody>
          <a:bodyPr wrap="square" lIns="0" tIns="0" rIns="0" bIns="0" rtlCol="0" anchor="t">
            <a:spAutoFit/>
          </a:bodyPr>
          <a:lstStyle/>
          <a:p>
            <a:pPr algn="ctr">
              <a:lnSpc>
                <a:spcPts val="5200"/>
              </a:lnSpc>
              <a:spcBef>
                <a:spcPct val="0"/>
              </a:spcBef>
            </a:pPr>
            <a:r>
              <a:rPr lang="en-US" sz="4000">
                <a:solidFill>
                  <a:srgbClr val="000000"/>
                </a:solidFill>
                <a:latin typeface="Fira Sans Bold"/>
              </a:rPr>
              <a:t>Logic Model</a:t>
            </a:r>
            <a:endParaRPr lang="en-US" sz="1200"/>
          </a:p>
        </p:txBody>
      </p:sp>
      <p:grpSp>
        <p:nvGrpSpPr>
          <p:cNvPr id="60" name="Group 12">
            <a:extLst>
              <a:ext uri="{FF2B5EF4-FFF2-40B4-BE49-F238E27FC236}">
                <a16:creationId xmlns:a16="http://schemas.microsoft.com/office/drawing/2014/main" id="{DE118B14-CEAF-5669-4873-73F9AF525B8F}"/>
              </a:ext>
            </a:extLst>
          </p:cNvPr>
          <p:cNvGrpSpPr/>
          <p:nvPr/>
        </p:nvGrpSpPr>
        <p:grpSpPr>
          <a:xfrm>
            <a:off x="-627014648" y="-633641420"/>
            <a:ext cx="172347121" cy="636831733"/>
            <a:chOff x="-1221963929" y="-2147483648"/>
            <a:chExt cx="334635091" cy="2147483647"/>
          </a:xfrm>
        </p:grpSpPr>
        <p:sp>
          <p:nvSpPr>
            <p:cNvPr id="70" name="Freeform 13">
              <a:extLst>
                <a:ext uri="{FF2B5EF4-FFF2-40B4-BE49-F238E27FC236}">
                  <a16:creationId xmlns:a16="http://schemas.microsoft.com/office/drawing/2014/main" id="{41020548-4EA8-F0EB-2563-6F25E9AFB1A3}"/>
                </a:ext>
              </a:extLst>
            </p:cNvPr>
            <p:cNvSpPr/>
            <p:nvPr/>
          </p:nvSpPr>
          <p:spPr>
            <a:xfrm>
              <a:off x="-1221963929" y="-2147483648"/>
              <a:ext cx="334635091" cy="2147483647"/>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t>Orientation and training sessions</a:t>
              </a:r>
            </a:p>
          </p:txBody>
        </p:sp>
      </p:grpSp>
      <p:grpSp>
        <p:nvGrpSpPr>
          <p:cNvPr id="75" name="Group 28">
            <a:extLst>
              <a:ext uri="{FF2B5EF4-FFF2-40B4-BE49-F238E27FC236}">
                <a16:creationId xmlns:a16="http://schemas.microsoft.com/office/drawing/2014/main" id="{5CC7C773-06E4-0E36-3994-D22808C9388E}"/>
              </a:ext>
            </a:extLst>
          </p:cNvPr>
          <p:cNvGrpSpPr/>
          <p:nvPr/>
        </p:nvGrpSpPr>
        <p:grpSpPr>
          <a:xfrm rot="10620000">
            <a:off x="1413635593" y="660652729"/>
            <a:ext cx="0" cy="0"/>
            <a:chOff x="1413635593" y="660652729"/>
            <a:chExt cx="0" cy="0"/>
          </a:xfrm>
        </p:grpSpPr>
        <p:sp>
          <p:nvSpPr>
            <p:cNvPr id="76" name="Freeform 29">
              <a:extLst>
                <a:ext uri="{FF2B5EF4-FFF2-40B4-BE49-F238E27FC236}">
                  <a16:creationId xmlns:a16="http://schemas.microsoft.com/office/drawing/2014/main" id="{466A5712-E920-9FDF-E676-EA1B0B22F99E}"/>
                </a:ext>
              </a:extLst>
            </p:cNvPr>
            <p:cNvSpPr/>
            <p:nvPr/>
          </p:nvSpPr>
          <p:spPr>
            <a:xfrm rot="1980000" flipH="1" flipV="1">
              <a:off x="2120453390" y="990979093"/>
              <a:ext cx="0" cy="0"/>
            </a:xfrm>
            <a:custGeom>
              <a:avLst/>
              <a:gdLst/>
              <a:ahLst/>
              <a:cxnLst/>
              <a:rect l="l" t="t" r="r" b="b"/>
              <a:pathLst>
                <a:path w="4161752" h="1531674">
                  <a:moveTo>
                    <a:pt x="0" y="0"/>
                  </a:moveTo>
                  <a:lnTo>
                    <a:pt x="4161752" y="0"/>
                  </a:lnTo>
                  <a:lnTo>
                    <a:pt x="4161752" y="1531674"/>
                  </a:lnTo>
                  <a:lnTo>
                    <a:pt x="0" y="1531674"/>
                  </a:lnTo>
                  <a:close/>
                </a:path>
              </a:pathLst>
            </a:custGeom>
            <a:solidFill>
              <a:srgbClr val="C7D0D8">
                <a:alpha val="29804"/>
              </a:srgbClr>
            </a:solidFill>
          </p:spPr>
          <p:txBody>
            <a:bodyPr lIns="60960" tIns="30480" rIns="60960" bIns="30480" anchor="t"/>
            <a:lstStyle/>
            <a:p>
              <a:r>
                <a:rPr lang="en-US" sz="1200">
                  <a:ea typeface="Calibri"/>
                  <a:cs typeface="Calibri"/>
                </a:rPr>
                <a:t>Volunteers being engaged with ISANS (</a:t>
              </a:r>
              <a:r>
                <a:rPr lang="en-US" sz="1200" err="1">
                  <a:ea typeface="Calibri"/>
                  <a:cs typeface="Calibri"/>
                </a:rPr>
                <a:t>ie</a:t>
              </a:r>
              <a:r>
                <a:rPr lang="en-US" sz="1200">
                  <a:ea typeface="Calibri"/>
                  <a:cs typeface="Calibri"/>
                </a:rPr>
                <a:t>. feeling a sense of community with the organization)</a:t>
              </a:r>
              <a:endParaRPr lang="en-US" sz="1200"/>
            </a:p>
          </p:txBody>
        </p:sp>
      </p:grpSp>
      <p:grpSp>
        <p:nvGrpSpPr>
          <p:cNvPr id="12" name="Group 11">
            <a:extLst>
              <a:ext uri="{FF2B5EF4-FFF2-40B4-BE49-F238E27FC236}">
                <a16:creationId xmlns:a16="http://schemas.microsoft.com/office/drawing/2014/main" id="{83EC6790-E529-A7EC-A272-CEFDF844AAC2}"/>
              </a:ext>
            </a:extLst>
          </p:cNvPr>
          <p:cNvGrpSpPr/>
          <p:nvPr/>
        </p:nvGrpSpPr>
        <p:grpSpPr>
          <a:xfrm>
            <a:off x="2936208" y="1036754"/>
            <a:ext cx="6319582" cy="5661917"/>
            <a:chOff x="2936208" y="1036754"/>
            <a:chExt cx="6319582" cy="5661917"/>
          </a:xfrm>
        </p:grpSpPr>
        <p:grpSp>
          <p:nvGrpSpPr>
            <p:cNvPr id="6" name="Group 6"/>
            <p:cNvGrpSpPr/>
            <p:nvPr/>
          </p:nvGrpSpPr>
          <p:grpSpPr>
            <a:xfrm>
              <a:off x="2936208" y="1483662"/>
              <a:ext cx="2937966" cy="5215009"/>
              <a:chOff x="-4461" y="-2155803"/>
              <a:chExt cx="2419794" cy="4230711"/>
            </a:xfrm>
          </p:grpSpPr>
          <p:sp>
            <p:nvSpPr>
              <p:cNvPr id="7" name="Freeform 7"/>
              <p:cNvSpPr/>
              <p:nvPr/>
            </p:nvSpPr>
            <p:spPr>
              <a:xfrm>
                <a:off x="-4461" y="-2155803"/>
                <a:ext cx="2419794" cy="4230711"/>
              </a:xfrm>
              <a:custGeom>
                <a:avLst/>
                <a:gdLst/>
                <a:ahLst/>
                <a:cxnLst/>
                <a:rect l="l" t="t" r="r" b="b"/>
                <a:pathLst>
                  <a:path w="3628127" h="1531674">
                    <a:moveTo>
                      <a:pt x="0" y="0"/>
                    </a:moveTo>
                    <a:lnTo>
                      <a:pt x="3628127" y="0"/>
                    </a:lnTo>
                    <a:lnTo>
                      <a:pt x="3628127" y="1531674"/>
                    </a:lnTo>
                    <a:lnTo>
                      <a:pt x="0" y="1531674"/>
                    </a:lnTo>
                    <a:close/>
                  </a:path>
                </a:pathLst>
              </a:custGeom>
              <a:solidFill>
                <a:schemeClr val="accent6">
                  <a:lumMod val="40000"/>
                  <a:lumOff val="60000"/>
                  <a:alpha val="29804"/>
                </a:schemeClr>
              </a:solidFill>
              <a:ln w="28575">
                <a:solidFill>
                  <a:srgbClr val="00B04F"/>
                </a:solidFill>
              </a:ln>
            </p:spPr>
            <p:txBody>
              <a:bodyPr lIns="60960" tIns="30480" rIns="60960" bIns="30480" anchor="t"/>
              <a:lstStyle/>
              <a:p>
                <a:endParaRPr lang="en-US" sz="1400">
                  <a:ea typeface="Calibri"/>
                  <a:cs typeface="Calibri"/>
                </a:endParaRPr>
              </a:p>
              <a:p>
                <a:pPr marL="171450" indent="-171450">
                  <a:buFontTx/>
                  <a:buChar char="-"/>
                </a:pPr>
                <a:r>
                  <a:rPr lang="en-US">
                    <a:ea typeface="Calibri"/>
                    <a:cs typeface="Arial"/>
                  </a:rPr>
                  <a:t>Climate change policies</a:t>
                </a:r>
                <a:endParaRPr lang="en-US"/>
              </a:p>
              <a:p>
                <a:pPr marL="171450" indent="-171450">
                  <a:buFontTx/>
                  <a:buChar char="-"/>
                </a:pPr>
                <a:r>
                  <a:rPr lang="en-US">
                    <a:ea typeface="Calibri"/>
                    <a:cs typeface="Arial"/>
                  </a:rPr>
                  <a:t>Funding</a:t>
                </a:r>
                <a:endParaRPr lang="en-US"/>
              </a:p>
              <a:p>
                <a:pPr marL="171450" indent="-171450">
                  <a:buFontTx/>
                  <a:buChar char="-"/>
                </a:pPr>
                <a:r>
                  <a:rPr lang="en-US">
                    <a:ea typeface="Calibri"/>
                    <a:cs typeface="Arial"/>
                  </a:rPr>
                  <a:t>Resources &amp; support from </a:t>
                </a:r>
                <a:r>
                  <a:rPr lang="en-US" err="1">
                    <a:ea typeface="Calibri"/>
                    <a:cs typeface="Arial"/>
                  </a:rPr>
                  <a:t>NRCan</a:t>
                </a:r>
                <a:r>
                  <a:rPr lang="en-US">
                    <a:ea typeface="Calibri"/>
                    <a:cs typeface="Arial"/>
                  </a:rPr>
                  <a:t> and CMHC</a:t>
                </a:r>
              </a:p>
              <a:p>
                <a:pPr marL="171450" indent="-171450">
                  <a:buFontTx/>
                  <a:buChar char="-"/>
                </a:pPr>
                <a:r>
                  <a:rPr lang="en-US">
                    <a:ea typeface="Calibri"/>
                    <a:cs typeface="Arial"/>
                  </a:rPr>
                  <a:t>Homeowners, Indigenous governments, organizations, housing management bodies</a:t>
                </a:r>
              </a:p>
              <a:p>
                <a:pPr marL="171450" indent="-171450">
                  <a:buFontTx/>
                  <a:buChar char="-"/>
                </a:pPr>
                <a:r>
                  <a:rPr lang="en-US">
                    <a:ea typeface="Calibri"/>
                    <a:cs typeface="Arial"/>
                  </a:rPr>
                  <a:t>Provincial programs</a:t>
                </a:r>
                <a:endParaRPr lang="en-US"/>
              </a:p>
              <a:p>
                <a:pPr marL="171450" indent="-171450">
                  <a:buFontTx/>
                  <a:buChar char="-"/>
                </a:pPr>
                <a:r>
                  <a:rPr lang="en-US" err="1">
                    <a:ea typeface="Calibri"/>
                    <a:cs typeface="Arial"/>
                  </a:rPr>
                  <a:t>EnerGuide</a:t>
                </a:r>
                <a:r>
                  <a:rPr lang="en-US">
                    <a:ea typeface="Calibri"/>
                    <a:cs typeface="Arial"/>
                  </a:rPr>
                  <a:t> energy auditors (EA)</a:t>
                </a:r>
                <a:endParaRPr lang="en-US"/>
              </a:p>
              <a:p>
                <a:pPr marL="171450" indent="-171450">
                  <a:buFontTx/>
                  <a:buChar char="-"/>
                </a:pPr>
                <a:r>
                  <a:rPr lang="en-US">
                    <a:ea typeface="Calibri"/>
                    <a:cs typeface="Arial"/>
                  </a:rPr>
                  <a:t>Time</a:t>
                </a:r>
                <a:endParaRPr lang="en-US"/>
              </a:p>
              <a:p>
                <a:pPr marL="171450" indent="-171450">
                  <a:buFontTx/>
                  <a:buChar char="-"/>
                </a:pPr>
                <a:r>
                  <a:rPr lang="en-US">
                    <a:ea typeface="Calibri"/>
                    <a:cs typeface="Arial"/>
                  </a:rPr>
                  <a:t>Integrated online portal</a:t>
                </a:r>
              </a:p>
              <a:p>
                <a:pPr marL="171450" indent="-171450">
                  <a:buFontTx/>
                  <a:buChar char="-"/>
                </a:pPr>
                <a:r>
                  <a:rPr lang="en-US">
                    <a:ea typeface="Calibri"/>
                    <a:cs typeface="Arial"/>
                  </a:rPr>
                  <a:t>Administrative data collected by CMHC and NRCan</a:t>
                </a:r>
              </a:p>
              <a:p>
                <a:pPr marL="171450" indent="-171450">
                  <a:buFontTx/>
                  <a:buChar char="-"/>
                </a:pPr>
                <a:r>
                  <a:rPr lang="en-US">
                    <a:ea typeface="Calibri"/>
                    <a:cs typeface="Arial"/>
                  </a:rPr>
                  <a:t>External evaluation experts</a:t>
                </a:r>
              </a:p>
              <a:p>
                <a:endParaRPr lang="en-US" sz="1400">
                  <a:ea typeface="Calibri"/>
                  <a:cs typeface="Calibri"/>
                </a:endParaRPr>
              </a:p>
            </p:txBody>
          </p:sp>
        </p:grpSp>
        <p:sp>
          <p:nvSpPr>
            <p:cNvPr id="11" name="Freeform 11"/>
            <p:cNvSpPr/>
            <p:nvPr/>
          </p:nvSpPr>
          <p:spPr>
            <a:xfrm>
              <a:off x="6482168" y="1904888"/>
              <a:ext cx="2773622" cy="632118"/>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28575">
              <a:solidFill>
                <a:srgbClr val="00B04F"/>
              </a:solidFill>
            </a:ln>
          </p:spPr>
          <p:txBody>
            <a:bodyPr lIns="91440" tIns="45720" rIns="91440" bIns="45720" anchor="t"/>
            <a:lstStyle/>
            <a:p>
              <a:r>
                <a:rPr lang="en-US" err="1">
                  <a:cs typeface="Calibri"/>
                </a:rPr>
                <a:t>NRCan's</a:t>
              </a:r>
              <a:r>
                <a:rPr lang="en-US">
                  <a:cs typeface="Calibri"/>
                </a:rPr>
                <a:t> Greener Homes Grant (CGHG) Program </a:t>
              </a:r>
            </a:p>
            <a:p>
              <a:endParaRPr lang="en-US" sz="1600">
                <a:cs typeface="Calibri"/>
              </a:endParaRPr>
            </a:p>
          </p:txBody>
        </p:sp>
        <p:sp>
          <p:nvSpPr>
            <p:cNvPr id="15" name="Freeform 15"/>
            <p:cNvSpPr/>
            <p:nvPr/>
          </p:nvSpPr>
          <p:spPr>
            <a:xfrm>
              <a:off x="6489155" y="4875256"/>
              <a:ext cx="2763849" cy="941998"/>
            </a:xfrm>
            <a:custGeom>
              <a:avLst/>
              <a:gdLst/>
              <a:ahLst/>
              <a:cxnLst/>
              <a:rect l="l" t="t" r="r" b="b"/>
              <a:pathLst>
                <a:path w="4161752" h="1531674">
                  <a:moveTo>
                    <a:pt x="0" y="0"/>
                  </a:moveTo>
                  <a:lnTo>
                    <a:pt x="4161752" y="0"/>
                  </a:lnTo>
                  <a:lnTo>
                    <a:pt x="4161752" y="1531674"/>
                  </a:lnTo>
                  <a:lnTo>
                    <a:pt x="0" y="1531674"/>
                  </a:lnTo>
                  <a:close/>
                </a:path>
              </a:pathLst>
            </a:custGeom>
            <a:solidFill>
              <a:schemeClr val="accent6">
                <a:lumMod val="40000"/>
                <a:lumOff val="60000"/>
                <a:alpha val="29804"/>
              </a:schemeClr>
            </a:solidFill>
            <a:ln w="28575">
              <a:solidFill>
                <a:srgbClr val="00B04F"/>
              </a:solidFill>
            </a:ln>
          </p:spPr>
          <p:txBody>
            <a:bodyPr lIns="91440" tIns="45720" rIns="91440" bIns="45720" anchor="t"/>
            <a:lstStyle/>
            <a:p>
              <a:r>
                <a:rPr lang="en-US">
                  <a:cs typeface="Arial"/>
                </a:rPr>
                <a:t>CMHC’s Canada Green Homes Loan (CGHL) Program</a:t>
              </a:r>
              <a:endParaRPr lang="en-US"/>
            </a:p>
            <a:p>
              <a:endParaRPr lang="en-US" sz="1600">
                <a:ea typeface="Calibri"/>
                <a:cs typeface="Calibri"/>
              </a:endParaRPr>
            </a:p>
          </p:txBody>
        </p:sp>
        <p:sp>
          <p:nvSpPr>
            <p:cNvPr id="102" name="Freeform 19">
              <a:extLst>
                <a:ext uri="{FF2B5EF4-FFF2-40B4-BE49-F238E27FC236}">
                  <a16:creationId xmlns:a16="http://schemas.microsoft.com/office/drawing/2014/main" id="{96561611-7305-D89B-41B9-B7B20ABD73DF}"/>
                </a:ext>
              </a:extLst>
            </p:cNvPr>
            <p:cNvSpPr/>
            <p:nvPr/>
          </p:nvSpPr>
          <p:spPr>
            <a:xfrm>
              <a:off x="2944873" y="1036754"/>
              <a:ext cx="2937966" cy="380755"/>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sz="2400">
                  <a:solidFill>
                    <a:schemeClr val="bg1"/>
                  </a:solidFill>
                </a:rPr>
                <a:t>Inputs</a:t>
              </a:r>
              <a:endParaRPr lang="en-CA" sz="2000">
                <a:solidFill>
                  <a:schemeClr val="bg1"/>
                </a:solidFill>
              </a:endParaRPr>
            </a:p>
          </p:txBody>
        </p:sp>
        <p:sp>
          <p:nvSpPr>
            <p:cNvPr id="98" name="Freeform 19">
              <a:extLst>
                <a:ext uri="{FF2B5EF4-FFF2-40B4-BE49-F238E27FC236}">
                  <a16:creationId xmlns:a16="http://schemas.microsoft.com/office/drawing/2014/main" id="{84415D4E-F6BE-0C02-A619-0270783C546A}"/>
                </a:ext>
              </a:extLst>
            </p:cNvPr>
            <p:cNvSpPr/>
            <p:nvPr/>
          </p:nvSpPr>
          <p:spPr>
            <a:xfrm>
              <a:off x="6483276" y="1036754"/>
              <a:ext cx="2763851" cy="380755"/>
            </a:xfrm>
            <a:custGeom>
              <a:avLst/>
              <a:gdLst/>
              <a:ahLst/>
              <a:cxnLst/>
              <a:rect l="l" t="t" r="r" b="b"/>
              <a:pathLst>
                <a:path w="371119" h="176731">
                  <a:moveTo>
                    <a:pt x="0" y="0"/>
                  </a:moveTo>
                  <a:lnTo>
                    <a:pt x="371119" y="0"/>
                  </a:lnTo>
                  <a:lnTo>
                    <a:pt x="371119" y="176731"/>
                  </a:lnTo>
                  <a:lnTo>
                    <a:pt x="0" y="176731"/>
                  </a:lnTo>
                  <a:close/>
                </a:path>
              </a:pathLst>
            </a:custGeom>
            <a:solidFill>
              <a:srgbClr val="004651"/>
            </a:solidFill>
          </p:spPr>
          <p:txBody>
            <a:bodyPr anchor="ctr"/>
            <a:lstStyle/>
            <a:p>
              <a:pPr algn="ctr"/>
              <a:r>
                <a:rPr lang="en-CA" sz="2400">
                  <a:solidFill>
                    <a:schemeClr val="bg1"/>
                  </a:solidFill>
                </a:rPr>
                <a:t>Activities</a:t>
              </a:r>
            </a:p>
          </p:txBody>
        </p:sp>
        <p:cxnSp>
          <p:nvCxnSpPr>
            <p:cNvPr id="8" name="Straight Connector 7">
              <a:extLst>
                <a:ext uri="{FF2B5EF4-FFF2-40B4-BE49-F238E27FC236}">
                  <a16:creationId xmlns:a16="http://schemas.microsoft.com/office/drawing/2014/main" id="{FE42E477-C014-AEA3-18CE-F23BBE561030}"/>
                </a:ext>
              </a:extLst>
            </p:cNvPr>
            <p:cNvCxnSpPr>
              <a:cxnSpLocks/>
            </p:cNvCxnSpPr>
            <p:nvPr/>
          </p:nvCxnSpPr>
          <p:spPr>
            <a:xfrm>
              <a:off x="6153621" y="2092592"/>
              <a:ext cx="940" cy="2936283"/>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7EE3962-2862-E66E-0D7D-2FDBBC67D93F}"/>
                </a:ext>
              </a:extLst>
            </p:cNvPr>
            <p:cNvCxnSpPr>
              <a:cxnSpLocks/>
            </p:cNvCxnSpPr>
            <p:nvPr/>
          </p:nvCxnSpPr>
          <p:spPr>
            <a:xfrm flipV="1">
              <a:off x="6147702" y="2106931"/>
              <a:ext cx="332553" cy="998"/>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541E25E-513D-0533-FF2B-AD112BC236E1}"/>
                </a:ext>
              </a:extLst>
            </p:cNvPr>
            <p:cNvCxnSpPr>
              <a:cxnSpLocks/>
            </p:cNvCxnSpPr>
            <p:nvPr/>
          </p:nvCxnSpPr>
          <p:spPr>
            <a:xfrm flipH="1">
              <a:off x="5882159" y="3429000"/>
              <a:ext cx="2714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64EADAFD-FA26-A403-41E5-9F3327BF5E51}"/>
                </a:ext>
              </a:extLst>
            </p:cNvPr>
            <p:cNvCxnSpPr>
              <a:cxnSpLocks/>
            </p:cNvCxnSpPr>
            <p:nvPr/>
          </p:nvCxnSpPr>
          <p:spPr>
            <a:xfrm flipV="1">
              <a:off x="6160480" y="5015501"/>
              <a:ext cx="332553" cy="998"/>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0509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6724</Words>
  <Application>Microsoft Macintosh PowerPoint</Application>
  <PresentationFormat>Widescreen</PresentationFormat>
  <Paragraphs>751</Paragraphs>
  <Slides>44</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Arial</vt:lpstr>
      <vt:lpstr>Arial</vt:lpstr>
      <vt:lpstr>Arial,Sans-Serif</vt:lpstr>
      <vt:lpstr>Calibri</vt:lpstr>
      <vt:lpstr>Calibri Light</vt:lpstr>
      <vt:lpstr>Corbel</vt:lpstr>
      <vt:lpstr>Fira Sans Bold</vt:lpstr>
      <vt:lpstr>Fira Sans Light</vt:lpstr>
      <vt:lpstr>Lato</vt:lpstr>
      <vt:lpstr>omnes_regularregular</vt:lpstr>
      <vt:lpstr>Open Sans</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Mercedes Sobers</dc:creator>
  <cp:lastModifiedBy>Mercedes Sobers</cp:lastModifiedBy>
  <cp:revision>1</cp:revision>
  <dcterms:created xsi:type="dcterms:W3CDTF">2023-06-09T21:14:33Z</dcterms:created>
  <dcterms:modified xsi:type="dcterms:W3CDTF">2023-06-19T16:58:14Z</dcterms:modified>
</cp:coreProperties>
</file>