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26"/>
  </p:notesMasterIdLst>
  <p:sldIdLst>
    <p:sldId id="260" r:id="rId3"/>
    <p:sldId id="257" r:id="rId4"/>
    <p:sldId id="258" r:id="rId5"/>
    <p:sldId id="292" r:id="rId6"/>
    <p:sldId id="321" r:id="rId7"/>
    <p:sldId id="319" r:id="rId8"/>
    <p:sldId id="289" r:id="rId9"/>
    <p:sldId id="263" r:id="rId10"/>
    <p:sldId id="322" r:id="rId11"/>
    <p:sldId id="324" r:id="rId12"/>
    <p:sldId id="325" r:id="rId13"/>
    <p:sldId id="268" r:id="rId14"/>
    <p:sldId id="317" r:id="rId15"/>
    <p:sldId id="306" r:id="rId16"/>
    <p:sldId id="305" r:id="rId17"/>
    <p:sldId id="280" r:id="rId18"/>
    <p:sldId id="313" r:id="rId19"/>
    <p:sldId id="314" r:id="rId20"/>
    <p:sldId id="303" r:id="rId21"/>
    <p:sldId id="302" r:id="rId22"/>
    <p:sldId id="304" r:id="rId23"/>
    <p:sldId id="269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AF4B71-F250-8484-5867-F42731C0253F}" name="Karolina Kaminska" initials="KK" userId="S::k3kamins@uwaterloo.ca::f811ea6d-150f-4351-9e53-fede2cf70369" providerId="AD"/>
  <p188:author id="{A2A13299-0A23-428E-664A-B1F196F6A7F5}" name="Laura Peach" initials="LP" userId="S::lpeach@uwaterloo.ca::1fa88bea-cdca-4d97-84c6-2d2fa1a2c4dd" providerId="AD"/>
  <p188:author id="{6E65B4C4-4285-A5B2-C45F-8F2EEBCD51FD}" name="Tasha Lake" initials="TL" userId="S::tlake@uwaterloo.ca::e7070f4a-e41d-4cf9-b89a-75b1e71dc8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67A"/>
    <a:srgbClr val="DA722A"/>
    <a:srgbClr val="E3772E"/>
    <a:srgbClr val="FFDF2B"/>
    <a:srgbClr val="858AA5"/>
    <a:srgbClr val="1D518F"/>
    <a:srgbClr val="FFE516"/>
    <a:srgbClr val="000000"/>
    <a:srgbClr val="5665BC"/>
    <a:srgbClr val="D77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2" dt="2023-06-19T14:59:13.768"/>
    <p1510:client id="{2C506D4C-588F-8548-ADCC-1A544A07A0A8}" v="8557" dt="2023-06-19T17:21:07.187"/>
    <p1510:client id="{3107E7AF-A2A3-F16A-126D-D11F023F1590}" v="696" dt="2023-06-19T14:53:01.776"/>
    <p1510:client id="{313055D5-D1C3-CCF8-35DB-E87D852AB5CA}" v="9609" dt="2023-06-19T17:22:50.151"/>
    <p1510:client id="{5CC8D9D4-95CA-A4FF-AC96-D52DB91A5291}" v="305" dt="2023-06-19T16:15:37.880"/>
    <p1510:client id="{63599F1E-268B-5621-5D8C-49DE0ECB913C}" v="1609" dt="2023-06-19T17:15:38.975"/>
    <p1510:client id="{87F3F517-0681-5DCB-DA35-51C8C212E71B}" v="76" dt="2023-06-19T16:03:59.726"/>
    <p1510:client id="{8A7770E9-3E28-104A-BF20-2C01A0DDE6A0}" v="6015" dt="2023-06-19T17:10:01.306"/>
    <p1510:client id="{8E2B1F49-4812-9B70-9534-F5DA9BA4B1CC}" v="128" dt="2023-06-19T00:11:38.347"/>
    <p1510:client id="{AAB969AD-850C-6689-B88B-6BAA64C01FA2}" v="917" dt="2023-06-19T14:04:20.217"/>
    <p1510:client id="{E2114172-6E3E-A4BD-3AE1-83F9ED8185ED}" v="286" dt="2023-06-19T17:22:24.427"/>
    <p1510:client id="{EC42FDAE-0A76-5628-D8EB-F69867F5F4D3}" v="1252" dt="2023-06-19T16:29:34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977" autoAdjust="0"/>
  </p:normalViewPr>
  <p:slideViewPr>
    <p:cSldViewPr snapToGrid="0">
      <p:cViewPr varScale="1">
        <p:scale>
          <a:sx n="71" d="100"/>
          <a:sy n="71" d="100"/>
        </p:scale>
        <p:origin x="2076" y="72"/>
      </p:cViewPr>
      <p:guideLst>
        <p:guide orient="horz" pos="731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5A6F1-EF5B-4225-B681-C67413B2FECC}" type="doc">
      <dgm:prSet loTypeId="urn:microsoft.com/office/officeart/2005/8/layout/chevron1" loCatId="list" qsTypeId="urn:microsoft.com/office/officeart/2005/8/quickstyle/simple1" qsCatId="simple" csTypeId="urn:microsoft.com/office/officeart/2005/8/colors/accent1_3" csCatId="accent1" phldr="1"/>
      <dgm:spPr/>
    </dgm:pt>
    <dgm:pt modelId="{B7716810-F606-4C19-856D-3D283CFBDFA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Program Description</a:t>
          </a:r>
          <a:endParaRPr lang="en-US"/>
        </a:p>
      </dgm:t>
    </dgm:pt>
    <dgm:pt modelId="{233A9A99-5F61-4B2F-BF11-F6AB2833CB09}" type="parTrans" cxnId="{AD9B30FC-BAAF-438A-AE95-AC9EE00B6CB1}">
      <dgm:prSet/>
      <dgm:spPr/>
      <dgm:t>
        <a:bodyPr/>
        <a:lstStyle/>
        <a:p>
          <a:endParaRPr lang="en-US"/>
        </a:p>
      </dgm:t>
    </dgm:pt>
    <dgm:pt modelId="{87CA691A-3FF7-419E-B4E9-35C72A1E3014}" type="sibTrans" cxnId="{AD9B30FC-BAAF-438A-AE95-AC9EE00B6CB1}">
      <dgm:prSet/>
      <dgm:spPr/>
      <dgm:t>
        <a:bodyPr/>
        <a:lstStyle/>
        <a:p>
          <a:endParaRPr lang="en-US"/>
        </a:p>
      </dgm:t>
    </dgm:pt>
    <dgm:pt modelId="{4EE99717-B38C-42DF-ACD7-C8A8A6DFA4DD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Evaluation Design</a:t>
          </a:r>
          <a:endParaRPr lang="en-US"/>
        </a:p>
      </dgm:t>
    </dgm:pt>
    <dgm:pt modelId="{C9F3ED4A-596C-4723-BC33-EDCAE7866343}" type="parTrans" cxnId="{00A87489-2DFC-4D80-86C1-65AF311845C4}">
      <dgm:prSet/>
      <dgm:spPr/>
      <dgm:t>
        <a:bodyPr/>
        <a:lstStyle/>
        <a:p>
          <a:endParaRPr lang="en-US"/>
        </a:p>
      </dgm:t>
    </dgm:pt>
    <dgm:pt modelId="{553BD9F2-3A4C-4BC1-8E65-5D2D81C899F3}" type="sibTrans" cxnId="{00A87489-2DFC-4D80-86C1-65AF311845C4}">
      <dgm:prSet/>
      <dgm:spPr/>
      <dgm:t>
        <a:bodyPr/>
        <a:lstStyle/>
        <a:p>
          <a:endParaRPr lang="en-US"/>
        </a:p>
      </dgm:t>
    </dgm:pt>
    <dgm:pt modelId="{BD80E9FD-D651-4783-BF3D-4DAB716552A2}">
      <dgm:prSet phldrT="[Text]" phldr="0"/>
      <dgm:spPr>
        <a:solidFill>
          <a:srgbClr val="858AA5"/>
        </a:solidFill>
      </dgm:spPr>
      <dgm:t>
        <a:bodyPr/>
        <a:lstStyle/>
        <a:p>
          <a:pPr rtl="0"/>
          <a:r>
            <a:rPr lang="en-US">
              <a:latin typeface="Calibri Light" panose="020F0302020204030204"/>
            </a:rPr>
            <a:t>Logistics and Dissemination </a:t>
          </a:r>
          <a:endParaRPr lang="en-US"/>
        </a:p>
      </dgm:t>
    </dgm:pt>
    <dgm:pt modelId="{D4CFBBDA-29FE-48B4-BF77-4FD4A60E527A}" type="parTrans" cxnId="{113F924D-21C2-40A7-B0E8-86A5A4FC0CD7}">
      <dgm:prSet/>
      <dgm:spPr/>
      <dgm:t>
        <a:bodyPr/>
        <a:lstStyle/>
        <a:p>
          <a:endParaRPr lang="en-US"/>
        </a:p>
      </dgm:t>
    </dgm:pt>
    <dgm:pt modelId="{AA6CE300-D99F-4312-8664-30F6DABF7C7C}" type="sibTrans" cxnId="{113F924D-21C2-40A7-B0E8-86A5A4FC0CD7}">
      <dgm:prSet/>
      <dgm:spPr/>
      <dgm:t>
        <a:bodyPr/>
        <a:lstStyle/>
        <a:p>
          <a:endParaRPr lang="en-US"/>
        </a:p>
      </dgm:t>
    </dgm:pt>
    <dgm:pt modelId="{4AD4D48C-76C6-C040-82C3-9AB713F0D4D6}" type="pres">
      <dgm:prSet presAssocID="{31F5A6F1-EF5B-4225-B681-C67413B2FECC}" presName="Name0" presStyleCnt="0">
        <dgm:presLayoutVars>
          <dgm:dir/>
          <dgm:animLvl val="lvl"/>
          <dgm:resizeHandles val="exact"/>
        </dgm:presLayoutVars>
      </dgm:prSet>
      <dgm:spPr/>
    </dgm:pt>
    <dgm:pt modelId="{48C4DDD3-27BD-D040-AF79-84BAE02BC1FB}" type="pres">
      <dgm:prSet presAssocID="{B7716810-F606-4C19-856D-3D283CFBDF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F7B3D-496A-F042-89FC-3340D8D1B767}" type="pres">
      <dgm:prSet presAssocID="{87CA691A-3FF7-419E-B4E9-35C72A1E3014}" presName="parTxOnlySpace" presStyleCnt="0"/>
      <dgm:spPr/>
    </dgm:pt>
    <dgm:pt modelId="{42EED37B-BF6A-E244-B7C0-87ED12163BD1}" type="pres">
      <dgm:prSet presAssocID="{4EE99717-B38C-42DF-ACD7-C8A8A6DFA4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DDAD6-F1E5-9447-B5AE-97B1DF3135FE}" type="pres">
      <dgm:prSet presAssocID="{553BD9F2-3A4C-4BC1-8E65-5D2D81C899F3}" presName="parTxOnlySpace" presStyleCnt="0"/>
      <dgm:spPr/>
    </dgm:pt>
    <dgm:pt modelId="{18851E89-559F-544A-9509-7B41D5235529}" type="pres">
      <dgm:prSet presAssocID="{BD80E9FD-D651-4783-BF3D-4DAB716552A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1D755-65FB-EF4E-B846-A416E3E49E90}" type="presOf" srcId="{BD80E9FD-D651-4783-BF3D-4DAB716552A2}" destId="{18851E89-559F-544A-9509-7B41D5235529}" srcOrd="0" destOrd="0" presId="urn:microsoft.com/office/officeart/2005/8/layout/chevron1"/>
    <dgm:cxn modelId="{0A31EFB7-8325-D240-A1B9-DDB209C28F61}" type="presOf" srcId="{B7716810-F606-4C19-856D-3D283CFBDFA9}" destId="{48C4DDD3-27BD-D040-AF79-84BAE02BC1FB}" srcOrd="0" destOrd="0" presId="urn:microsoft.com/office/officeart/2005/8/layout/chevron1"/>
    <dgm:cxn modelId="{83D6C423-A5E9-AF4B-9466-F58033A1CB7C}" type="presOf" srcId="{4EE99717-B38C-42DF-ACD7-C8A8A6DFA4DD}" destId="{42EED37B-BF6A-E244-B7C0-87ED12163BD1}" srcOrd="0" destOrd="0" presId="urn:microsoft.com/office/officeart/2005/8/layout/chevron1"/>
    <dgm:cxn modelId="{AD9B30FC-BAAF-438A-AE95-AC9EE00B6CB1}" srcId="{31F5A6F1-EF5B-4225-B681-C67413B2FECC}" destId="{B7716810-F606-4C19-856D-3D283CFBDFA9}" srcOrd="0" destOrd="0" parTransId="{233A9A99-5F61-4B2F-BF11-F6AB2833CB09}" sibTransId="{87CA691A-3FF7-419E-B4E9-35C72A1E3014}"/>
    <dgm:cxn modelId="{CFFD8B83-5BC9-144B-B818-94DA3FA035C0}" type="presOf" srcId="{31F5A6F1-EF5B-4225-B681-C67413B2FECC}" destId="{4AD4D48C-76C6-C040-82C3-9AB713F0D4D6}" srcOrd="0" destOrd="0" presId="urn:microsoft.com/office/officeart/2005/8/layout/chevron1"/>
    <dgm:cxn modelId="{113F924D-21C2-40A7-B0E8-86A5A4FC0CD7}" srcId="{31F5A6F1-EF5B-4225-B681-C67413B2FECC}" destId="{BD80E9FD-D651-4783-BF3D-4DAB716552A2}" srcOrd="2" destOrd="0" parTransId="{D4CFBBDA-29FE-48B4-BF77-4FD4A60E527A}" sibTransId="{AA6CE300-D99F-4312-8664-30F6DABF7C7C}"/>
    <dgm:cxn modelId="{00A87489-2DFC-4D80-86C1-65AF311845C4}" srcId="{31F5A6F1-EF5B-4225-B681-C67413B2FECC}" destId="{4EE99717-B38C-42DF-ACD7-C8A8A6DFA4DD}" srcOrd="1" destOrd="0" parTransId="{C9F3ED4A-596C-4723-BC33-EDCAE7866343}" sibTransId="{553BD9F2-3A4C-4BC1-8E65-5D2D81C899F3}"/>
    <dgm:cxn modelId="{15B36E08-B909-E943-BFE6-5CAA53FE652C}" type="presParOf" srcId="{4AD4D48C-76C6-C040-82C3-9AB713F0D4D6}" destId="{48C4DDD3-27BD-D040-AF79-84BAE02BC1FB}" srcOrd="0" destOrd="0" presId="urn:microsoft.com/office/officeart/2005/8/layout/chevron1"/>
    <dgm:cxn modelId="{5C1FC848-6108-844F-A680-2DECBD2B19F4}" type="presParOf" srcId="{4AD4D48C-76C6-C040-82C3-9AB713F0D4D6}" destId="{244F7B3D-496A-F042-89FC-3340D8D1B767}" srcOrd="1" destOrd="0" presId="urn:microsoft.com/office/officeart/2005/8/layout/chevron1"/>
    <dgm:cxn modelId="{8D663259-03DA-F941-A4CD-75CEDC3A5EE1}" type="presParOf" srcId="{4AD4D48C-76C6-C040-82C3-9AB713F0D4D6}" destId="{42EED37B-BF6A-E244-B7C0-87ED12163BD1}" srcOrd="2" destOrd="0" presId="urn:microsoft.com/office/officeart/2005/8/layout/chevron1"/>
    <dgm:cxn modelId="{4CDFDC43-E426-A94C-A5C0-9705605DD2DA}" type="presParOf" srcId="{4AD4D48C-76C6-C040-82C3-9AB713F0D4D6}" destId="{0B4DDAD6-F1E5-9447-B5AE-97B1DF3135FE}" srcOrd="3" destOrd="0" presId="urn:microsoft.com/office/officeart/2005/8/layout/chevron1"/>
    <dgm:cxn modelId="{866D1847-5F39-4047-BA66-46E5285ABDCB}" type="presParOf" srcId="{4AD4D48C-76C6-C040-82C3-9AB713F0D4D6}" destId="{18851E89-559F-544A-9509-7B41D523552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87FBD-C3D4-5B41-BA93-CBDBFF59FDE2}" type="doc">
      <dgm:prSet loTypeId="urn:microsoft.com/office/officeart/2005/8/layout/list1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5025EBF-498B-AD47-AE6A-7C288318D41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Relevance</a:t>
          </a:r>
        </a:p>
      </dgm:t>
    </dgm:pt>
    <dgm:pt modelId="{54B86116-CBF9-CB4E-87FC-A001B90A6913}" type="parTrans" cxnId="{03CE8F0F-610F-9147-8A00-CA0B74C97332}">
      <dgm:prSet/>
      <dgm:spPr/>
      <dgm:t>
        <a:bodyPr/>
        <a:lstStyle/>
        <a:p>
          <a:endParaRPr lang="en-US"/>
        </a:p>
      </dgm:t>
    </dgm:pt>
    <dgm:pt modelId="{49D97CBF-1B83-BD49-AB3F-5C9782D61213}" type="sibTrans" cxnId="{03CE8F0F-610F-9147-8A00-CA0B74C97332}">
      <dgm:prSet/>
      <dgm:spPr/>
      <dgm:t>
        <a:bodyPr/>
        <a:lstStyle/>
        <a:p>
          <a:endParaRPr lang="en-US"/>
        </a:p>
      </dgm:t>
    </dgm:pt>
    <dgm:pt modelId="{393054D6-58BF-D045-B1D7-FCFD59F8E66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Performance</a:t>
          </a:r>
        </a:p>
      </dgm:t>
    </dgm:pt>
    <dgm:pt modelId="{5CB1C751-2D9C-284E-AB17-ECF0964808A7}" type="parTrans" cxnId="{3CAF7412-6342-0B4D-8779-0C91EA1B0840}">
      <dgm:prSet/>
      <dgm:spPr/>
      <dgm:t>
        <a:bodyPr/>
        <a:lstStyle/>
        <a:p>
          <a:endParaRPr lang="en-US"/>
        </a:p>
      </dgm:t>
    </dgm:pt>
    <dgm:pt modelId="{826EC556-2972-F745-8FE5-400C3130B14C}" type="sibTrans" cxnId="{3CAF7412-6342-0B4D-8779-0C91EA1B0840}">
      <dgm:prSet/>
      <dgm:spPr/>
      <dgm:t>
        <a:bodyPr/>
        <a:lstStyle/>
        <a:p>
          <a:endParaRPr lang="en-US"/>
        </a:p>
      </dgm:t>
    </dgm:pt>
    <dgm:pt modelId="{9D86751C-B761-1C4E-A46E-B6556FE9681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Contributions to Climate Change</a:t>
          </a:r>
          <a:r>
            <a:rPr lang="en-US">
              <a:solidFill>
                <a:schemeClr val="tx1"/>
              </a:solidFill>
              <a:latin typeface="Calibri Light" panose="020F0302020204030204"/>
            </a:rPr>
            <a:t> Action</a:t>
          </a:r>
          <a:endParaRPr lang="en-US">
            <a:solidFill>
              <a:schemeClr val="tx1"/>
            </a:solidFill>
          </a:endParaRPr>
        </a:p>
      </dgm:t>
    </dgm:pt>
    <dgm:pt modelId="{673E2FD7-37B8-6848-8E29-EB9704E30A50}" type="parTrans" cxnId="{033B15A1-90EB-FB47-A2CF-73573E1AF9F3}">
      <dgm:prSet/>
      <dgm:spPr/>
      <dgm:t>
        <a:bodyPr/>
        <a:lstStyle/>
        <a:p>
          <a:endParaRPr lang="en-US"/>
        </a:p>
      </dgm:t>
    </dgm:pt>
    <dgm:pt modelId="{AD70C29E-B6CF-C24D-8F70-91204F7D147D}" type="sibTrans" cxnId="{033B15A1-90EB-FB47-A2CF-73573E1AF9F3}">
      <dgm:prSet/>
      <dgm:spPr/>
      <dgm:t>
        <a:bodyPr/>
        <a:lstStyle/>
        <a:p>
          <a:endParaRPr lang="en-US"/>
        </a:p>
      </dgm:t>
    </dgm:pt>
    <dgm:pt modelId="{FEEA163A-69E8-C14E-8BAF-E52FDE7166DF}" type="pres">
      <dgm:prSet presAssocID="{7D187FBD-C3D4-5B41-BA93-CBDBFF59FD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7DD543-CDDD-E249-8AE3-7557FA54EE6B}" type="pres">
      <dgm:prSet presAssocID="{45025EBF-498B-AD47-AE6A-7C288318D417}" presName="parentLin" presStyleCnt="0"/>
      <dgm:spPr/>
    </dgm:pt>
    <dgm:pt modelId="{9DCEAE06-D5F3-9142-9C91-E619067CEA27}" type="pres">
      <dgm:prSet presAssocID="{45025EBF-498B-AD47-AE6A-7C288318D41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3D5698-B5DE-EE4F-BC1E-F8189351A548}" type="pres">
      <dgm:prSet presAssocID="{45025EBF-498B-AD47-AE6A-7C288318D4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8525A-6FD8-8847-A10C-D4119B225DC1}" type="pres">
      <dgm:prSet presAssocID="{45025EBF-498B-AD47-AE6A-7C288318D417}" presName="negativeSpace" presStyleCnt="0"/>
      <dgm:spPr/>
    </dgm:pt>
    <dgm:pt modelId="{F47C1C6B-6D63-4348-B244-768ADCE25877}" type="pres">
      <dgm:prSet presAssocID="{45025EBF-498B-AD47-AE6A-7C288318D417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4">
              <a:lumMod val="60000"/>
              <a:lumOff val="40000"/>
            </a:schemeClr>
          </a:solidFill>
        </a:ln>
      </dgm:spPr>
    </dgm:pt>
    <dgm:pt modelId="{0FC934F9-5ADF-464A-B661-295B5E7F607C}" type="pres">
      <dgm:prSet presAssocID="{49D97CBF-1B83-BD49-AB3F-5C9782D61213}" presName="spaceBetweenRectangles" presStyleCnt="0"/>
      <dgm:spPr/>
    </dgm:pt>
    <dgm:pt modelId="{38D420E2-9741-3643-BB59-F0A9E3FD2009}" type="pres">
      <dgm:prSet presAssocID="{393054D6-58BF-D045-B1D7-FCFD59F8E66B}" presName="parentLin" presStyleCnt="0"/>
      <dgm:spPr/>
    </dgm:pt>
    <dgm:pt modelId="{0FD8C31E-E52E-E54C-9CB7-848C5305A3A1}" type="pres">
      <dgm:prSet presAssocID="{393054D6-58BF-D045-B1D7-FCFD59F8E66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857CCF4-E240-BA43-A852-0F12D9280FD3}" type="pres">
      <dgm:prSet presAssocID="{393054D6-58BF-D045-B1D7-FCFD59F8E6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73DA6-7417-0641-B126-4C088C78C2A9}" type="pres">
      <dgm:prSet presAssocID="{393054D6-58BF-D045-B1D7-FCFD59F8E66B}" presName="negativeSpace" presStyleCnt="0"/>
      <dgm:spPr/>
    </dgm:pt>
    <dgm:pt modelId="{36A92B8C-180A-284E-8AFF-6A559EE76633}" type="pres">
      <dgm:prSet presAssocID="{393054D6-58BF-D045-B1D7-FCFD59F8E66B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20000"/>
              <a:lumOff val="80000"/>
            </a:schemeClr>
          </a:solidFill>
        </a:ln>
      </dgm:spPr>
    </dgm:pt>
    <dgm:pt modelId="{21285D7E-EC17-3E46-AD30-AFE94EA3D2E5}" type="pres">
      <dgm:prSet presAssocID="{826EC556-2972-F745-8FE5-400C3130B14C}" presName="spaceBetweenRectangles" presStyleCnt="0"/>
      <dgm:spPr/>
    </dgm:pt>
    <dgm:pt modelId="{B44D5312-1AB4-AB48-97CD-03B6FE50C5D3}" type="pres">
      <dgm:prSet presAssocID="{9D86751C-B761-1C4E-A46E-B6556FE96815}" presName="parentLin" presStyleCnt="0"/>
      <dgm:spPr/>
    </dgm:pt>
    <dgm:pt modelId="{F223D693-CC3A-6E41-9625-983A5C719783}" type="pres">
      <dgm:prSet presAssocID="{9D86751C-B761-1C4E-A46E-B6556FE9681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7F543F3-031B-5447-8CDD-421C37402E39}" type="pres">
      <dgm:prSet presAssocID="{9D86751C-B761-1C4E-A46E-B6556FE968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285E5-6CD7-CF49-97D6-1A5CCE6AF1EF}" type="pres">
      <dgm:prSet presAssocID="{9D86751C-B761-1C4E-A46E-B6556FE96815}" presName="negativeSpace" presStyleCnt="0"/>
      <dgm:spPr/>
    </dgm:pt>
    <dgm:pt modelId="{0D160F7B-049D-DA44-976A-729C6E79CF33}" type="pres">
      <dgm:prSet presAssocID="{9D86751C-B761-1C4E-A46E-B6556FE96815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</dgm:ptLst>
  <dgm:cxnLst>
    <dgm:cxn modelId="{26F6A5D7-5293-42BF-9730-3244E474B413}" type="presOf" srcId="{393054D6-58BF-D045-B1D7-FCFD59F8E66B}" destId="{9857CCF4-E240-BA43-A852-0F12D9280FD3}" srcOrd="1" destOrd="0" presId="urn:microsoft.com/office/officeart/2005/8/layout/list1"/>
    <dgm:cxn modelId="{3CAF7412-6342-0B4D-8779-0C91EA1B0840}" srcId="{7D187FBD-C3D4-5B41-BA93-CBDBFF59FDE2}" destId="{393054D6-58BF-D045-B1D7-FCFD59F8E66B}" srcOrd="1" destOrd="0" parTransId="{5CB1C751-2D9C-284E-AB17-ECF0964808A7}" sibTransId="{826EC556-2972-F745-8FE5-400C3130B14C}"/>
    <dgm:cxn modelId="{03CE8F0F-610F-9147-8A00-CA0B74C97332}" srcId="{7D187FBD-C3D4-5B41-BA93-CBDBFF59FDE2}" destId="{45025EBF-498B-AD47-AE6A-7C288318D417}" srcOrd="0" destOrd="0" parTransId="{54B86116-CBF9-CB4E-87FC-A001B90A6913}" sibTransId="{49D97CBF-1B83-BD49-AB3F-5C9782D61213}"/>
    <dgm:cxn modelId="{935DF1E5-F2AD-4C9C-8A89-B9542F61F856}" type="presOf" srcId="{45025EBF-498B-AD47-AE6A-7C288318D417}" destId="{063D5698-B5DE-EE4F-BC1E-F8189351A548}" srcOrd="1" destOrd="0" presId="urn:microsoft.com/office/officeart/2005/8/layout/list1"/>
    <dgm:cxn modelId="{5BF22CFF-E9E0-405B-B086-B3E307531E5E}" type="presOf" srcId="{45025EBF-498B-AD47-AE6A-7C288318D417}" destId="{9DCEAE06-D5F3-9142-9C91-E619067CEA27}" srcOrd="0" destOrd="0" presId="urn:microsoft.com/office/officeart/2005/8/layout/list1"/>
    <dgm:cxn modelId="{033B15A1-90EB-FB47-A2CF-73573E1AF9F3}" srcId="{7D187FBD-C3D4-5B41-BA93-CBDBFF59FDE2}" destId="{9D86751C-B761-1C4E-A46E-B6556FE96815}" srcOrd="2" destOrd="0" parTransId="{673E2FD7-37B8-6848-8E29-EB9704E30A50}" sibTransId="{AD70C29E-B6CF-C24D-8F70-91204F7D147D}"/>
    <dgm:cxn modelId="{9AEE66D9-8E3F-4266-846E-ECAD798D9FC3}" type="presOf" srcId="{7D187FBD-C3D4-5B41-BA93-CBDBFF59FDE2}" destId="{FEEA163A-69E8-C14E-8BAF-E52FDE7166DF}" srcOrd="0" destOrd="0" presId="urn:microsoft.com/office/officeart/2005/8/layout/list1"/>
    <dgm:cxn modelId="{F6849EC8-8953-4652-861D-F1C780781CC2}" type="presOf" srcId="{9D86751C-B761-1C4E-A46E-B6556FE96815}" destId="{F223D693-CC3A-6E41-9625-983A5C719783}" srcOrd="0" destOrd="0" presId="urn:microsoft.com/office/officeart/2005/8/layout/list1"/>
    <dgm:cxn modelId="{A8F55231-17A2-44D0-8CD2-FE8FF932362A}" type="presOf" srcId="{9D86751C-B761-1C4E-A46E-B6556FE96815}" destId="{E7F543F3-031B-5447-8CDD-421C37402E39}" srcOrd="1" destOrd="0" presId="urn:microsoft.com/office/officeart/2005/8/layout/list1"/>
    <dgm:cxn modelId="{E8F54268-D3AA-4C0F-8D51-3CFC8B8EAF86}" type="presOf" srcId="{393054D6-58BF-D045-B1D7-FCFD59F8E66B}" destId="{0FD8C31E-E52E-E54C-9CB7-848C5305A3A1}" srcOrd="0" destOrd="0" presId="urn:microsoft.com/office/officeart/2005/8/layout/list1"/>
    <dgm:cxn modelId="{CB1EA948-81FB-4077-9939-0873D8FE36C3}" type="presParOf" srcId="{FEEA163A-69E8-C14E-8BAF-E52FDE7166DF}" destId="{BA7DD543-CDDD-E249-8AE3-7557FA54EE6B}" srcOrd="0" destOrd="0" presId="urn:microsoft.com/office/officeart/2005/8/layout/list1"/>
    <dgm:cxn modelId="{F2BAE1F8-67FB-40FF-84FA-097A1C71CF99}" type="presParOf" srcId="{BA7DD543-CDDD-E249-8AE3-7557FA54EE6B}" destId="{9DCEAE06-D5F3-9142-9C91-E619067CEA27}" srcOrd="0" destOrd="0" presId="urn:microsoft.com/office/officeart/2005/8/layout/list1"/>
    <dgm:cxn modelId="{475DDB0F-EF8F-4E7D-9D39-6FACBEBB6C08}" type="presParOf" srcId="{BA7DD543-CDDD-E249-8AE3-7557FA54EE6B}" destId="{063D5698-B5DE-EE4F-BC1E-F8189351A548}" srcOrd="1" destOrd="0" presId="urn:microsoft.com/office/officeart/2005/8/layout/list1"/>
    <dgm:cxn modelId="{9016DA7A-726E-4347-B14B-7F4852C58FF6}" type="presParOf" srcId="{FEEA163A-69E8-C14E-8BAF-E52FDE7166DF}" destId="{FC48525A-6FD8-8847-A10C-D4119B225DC1}" srcOrd="1" destOrd="0" presId="urn:microsoft.com/office/officeart/2005/8/layout/list1"/>
    <dgm:cxn modelId="{4D47C6B7-69AA-45D2-B376-2F45BCEF68F4}" type="presParOf" srcId="{FEEA163A-69E8-C14E-8BAF-E52FDE7166DF}" destId="{F47C1C6B-6D63-4348-B244-768ADCE25877}" srcOrd="2" destOrd="0" presId="urn:microsoft.com/office/officeart/2005/8/layout/list1"/>
    <dgm:cxn modelId="{2B727B7E-B48E-4848-92FC-420EB013B09A}" type="presParOf" srcId="{FEEA163A-69E8-C14E-8BAF-E52FDE7166DF}" destId="{0FC934F9-5ADF-464A-B661-295B5E7F607C}" srcOrd="3" destOrd="0" presId="urn:microsoft.com/office/officeart/2005/8/layout/list1"/>
    <dgm:cxn modelId="{87983CBC-43EF-41F6-A8B3-B309138B8B8D}" type="presParOf" srcId="{FEEA163A-69E8-C14E-8BAF-E52FDE7166DF}" destId="{38D420E2-9741-3643-BB59-F0A9E3FD2009}" srcOrd="4" destOrd="0" presId="urn:microsoft.com/office/officeart/2005/8/layout/list1"/>
    <dgm:cxn modelId="{697EB3F1-5A76-44AD-94A0-CDA5B5862106}" type="presParOf" srcId="{38D420E2-9741-3643-BB59-F0A9E3FD2009}" destId="{0FD8C31E-E52E-E54C-9CB7-848C5305A3A1}" srcOrd="0" destOrd="0" presId="urn:microsoft.com/office/officeart/2005/8/layout/list1"/>
    <dgm:cxn modelId="{6F5EFBBA-4A78-4FBD-A5D0-0523C390FA62}" type="presParOf" srcId="{38D420E2-9741-3643-BB59-F0A9E3FD2009}" destId="{9857CCF4-E240-BA43-A852-0F12D9280FD3}" srcOrd="1" destOrd="0" presId="urn:microsoft.com/office/officeart/2005/8/layout/list1"/>
    <dgm:cxn modelId="{7C63DF4D-70B7-47FE-A01A-555407BA80CE}" type="presParOf" srcId="{FEEA163A-69E8-C14E-8BAF-E52FDE7166DF}" destId="{6BF73DA6-7417-0641-B126-4C088C78C2A9}" srcOrd="5" destOrd="0" presId="urn:microsoft.com/office/officeart/2005/8/layout/list1"/>
    <dgm:cxn modelId="{9BB79592-4399-489E-82D8-4543B4108EFF}" type="presParOf" srcId="{FEEA163A-69E8-C14E-8BAF-E52FDE7166DF}" destId="{36A92B8C-180A-284E-8AFF-6A559EE76633}" srcOrd="6" destOrd="0" presId="urn:microsoft.com/office/officeart/2005/8/layout/list1"/>
    <dgm:cxn modelId="{39E0BBEE-A895-449E-A417-0F819B307E37}" type="presParOf" srcId="{FEEA163A-69E8-C14E-8BAF-E52FDE7166DF}" destId="{21285D7E-EC17-3E46-AD30-AFE94EA3D2E5}" srcOrd="7" destOrd="0" presId="urn:microsoft.com/office/officeart/2005/8/layout/list1"/>
    <dgm:cxn modelId="{4A722144-63BB-4102-8490-C6EE0357B1C7}" type="presParOf" srcId="{FEEA163A-69E8-C14E-8BAF-E52FDE7166DF}" destId="{B44D5312-1AB4-AB48-97CD-03B6FE50C5D3}" srcOrd="8" destOrd="0" presId="urn:microsoft.com/office/officeart/2005/8/layout/list1"/>
    <dgm:cxn modelId="{9A13CC61-B72E-41F1-AFCE-2037A98129D6}" type="presParOf" srcId="{B44D5312-1AB4-AB48-97CD-03B6FE50C5D3}" destId="{F223D693-CC3A-6E41-9625-983A5C719783}" srcOrd="0" destOrd="0" presId="urn:microsoft.com/office/officeart/2005/8/layout/list1"/>
    <dgm:cxn modelId="{EF1D1599-E0EE-4BF8-A172-312DBCEFA77E}" type="presParOf" srcId="{B44D5312-1AB4-AB48-97CD-03B6FE50C5D3}" destId="{E7F543F3-031B-5447-8CDD-421C37402E39}" srcOrd="1" destOrd="0" presId="urn:microsoft.com/office/officeart/2005/8/layout/list1"/>
    <dgm:cxn modelId="{4A704DA9-C4E9-4606-A02D-CDAB7FF5472B}" type="presParOf" srcId="{FEEA163A-69E8-C14E-8BAF-E52FDE7166DF}" destId="{9C5285E5-6CD7-CF49-97D6-1A5CCE6AF1EF}" srcOrd="9" destOrd="0" presId="urn:microsoft.com/office/officeart/2005/8/layout/list1"/>
    <dgm:cxn modelId="{C54230EA-8C14-403F-A90F-8AB1D48D8E30}" type="presParOf" srcId="{FEEA163A-69E8-C14E-8BAF-E52FDE7166DF}" destId="{0D160F7B-049D-DA44-976A-729C6E79CF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FF290-969F-F148-A68C-915CF20071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E064404-EC42-6048-83D1-705DC7AF3B8C}">
      <dgm:prSet custT="1"/>
      <dgm:spPr/>
      <dgm:t>
        <a:bodyPr/>
        <a:lstStyle/>
        <a:p>
          <a:pPr rtl="0"/>
          <a:r>
            <a:rPr lang="en-CA" sz="3000"/>
            <a:t>Assumptions</a:t>
          </a:r>
          <a:r>
            <a:rPr lang="en-CA" sz="4500">
              <a:latin typeface="Calibri Light" panose="020F0302020204030204"/>
            </a:rPr>
            <a:t> </a:t>
          </a:r>
          <a:endParaRPr lang="en-CA" sz="4500"/>
        </a:p>
      </dgm:t>
    </dgm:pt>
    <dgm:pt modelId="{65CEF20E-B21C-6A4C-A71A-A0CD72E43572}" type="parTrans" cxnId="{2488BB73-0327-C142-81AE-E8350BE8042B}">
      <dgm:prSet/>
      <dgm:spPr/>
      <dgm:t>
        <a:bodyPr/>
        <a:lstStyle/>
        <a:p>
          <a:endParaRPr lang="en-US"/>
        </a:p>
      </dgm:t>
    </dgm:pt>
    <dgm:pt modelId="{1799B186-E66A-4640-8987-F5A07FC4E382}" type="sibTrans" cxnId="{2488BB73-0327-C142-81AE-E8350BE8042B}">
      <dgm:prSet/>
      <dgm:spPr/>
      <dgm:t>
        <a:bodyPr/>
        <a:lstStyle/>
        <a:p>
          <a:endParaRPr lang="en-US"/>
        </a:p>
      </dgm:t>
    </dgm:pt>
    <dgm:pt modelId="{914A3A07-E931-914E-AC39-EA1B41E53382}">
      <dgm:prSet custT="1"/>
      <dgm:spPr/>
      <dgm:t>
        <a:bodyPr/>
        <a:lstStyle/>
        <a:p>
          <a:pPr rtl="0"/>
          <a:r>
            <a:rPr lang="en-CA" sz="3000"/>
            <a:t>Risk Factors</a:t>
          </a:r>
          <a:r>
            <a:rPr lang="en-CA" sz="3000">
              <a:latin typeface="Calibri Light" panose="020F0302020204030204"/>
            </a:rPr>
            <a:t> </a:t>
          </a:r>
          <a:endParaRPr lang="en-CA" sz="3000"/>
        </a:p>
      </dgm:t>
    </dgm:pt>
    <dgm:pt modelId="{2AAD3D1B-A364-4A40-A3BB-A51E2F4F1306}" type="parTrans" cxnId="{9EE9F5ED-48D7-A34B-B734-31E3C15BE854}">
      <dgm:prSet/>
      <dgm:spPr/>
      <dgm:t>
        <a:bodyPr/>
        <a:lstStyle/>
        <a:p>
          <a:endParaRPr lang="en-US"/>
        </a:p>
      </dgm:t>
    </dgm:pt>
    <dgm:pt modelId="{DD78B1F4-0D3F-234F-939C-452208B5D5E6}" type="sibTrans" cxnId="{9EE9F5ED-48D7-A34B-B734-31E3C15BE854}">
      <dgm:prSet/>
      <dgm:spPr/>
      <dgm:t>
        <a:bodyPr/>
        <a:lstStyle/>
        <a:p>
          <a:endParaRPr lang="en-US"/>
        </a:p>
      </dgm:t>
    </dgm:pt>
    <dgm:pt modelId="{78D6DE3C-4905-944C-B00A-7801338BC4FC}">
      <dgm:prSet custT="1"/>
      <dgm:spPr>
        <a:solidFill>
          <a:srgbClr val="62667A"/>
        </a:solidFill>
      </dgm:spPr>
      <dgm:t>
        <a:bodyPr/>
        <a:lstStyle/>
        <a:p>
          <a:pPr rtl="0"/>
          <a:r>
            <a:rPr lang="en-CA" sz="3000"/>
            <a:t>External Factors</a:t>
          </a:r>
          <a:r>
            <a:rPr lang="en-CA" sz="3000">
              <a:latin typeface="Calibri Light" panose="020F0302020204030204"/>
            </a:rPr>
            <a:t> </a:t>
          </a:r>
          <a:endParaRPr lang="en-CA" sz="3000"/>
        </a:p>
      </dgm:t>
    </dgm:pt>
    <dgm:pt modelId="{F9F58BB1-7846-614C-91D7-321156443840}" type="parTrans" cxnId="{FEDD6DE3-4651-5943-8579-91C300EF1037}">
      <dgm:prSet/>
      <dgm:spPr/>
      <dgm:t>
        <a:bodyPr/>
        <a:lstStyle/>
        <a:p>
          <a:endParaRPr lang="en-US"/>
        </a:p>
      </dgm:t>
    </dgm:pt>
    <dgm:pt modelId="{E160F5F4-8385-C24B-A8A1-038B0190DCD9}" type="sibTrans" cxnId="{FEDD6DE3-4651-5943-8579-91C300EF1037}">
      <dgm:prSet/>
      <dgm:spPr/>
      <dgm:t>
        <a:bodyPr/>
        <a:lstStyle/>
        <a:p>
          <a:endParaRPr lang="en-US"/>
        </a:p>
      </dgm:t>
    </dgm:pt>
    <dgm:pt modelId="{1549EE6E-540D-8241-95A5-517309C4D5DF}" type="pres">
      <dgm:prSet presAssocID="{432FF290-969F-F148-A68C-915CF20071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87863D2-9A44-2841-847C-23E57F9A1F7E}" type="pres">
      <dgm:prSet presAssocID="{432FF290-969F-F148-A68C-915CF20071BD}" presName="Name1" presStyleCnt="0"/>
      <dgm:spPr/>
    </dgm:pt>
    <dgm:pt modelId="{EF4D0B33-4B2D-944D-A957-84F562185376}" type="pres">
      <dgm:prSet presAssocID="{432FF290-969F-F148-A68C-915CF20071BD}" presName="cycle" presStyleCnt="0"/>
      <dgm:spPr/>
    </dgm:pt>
    <dgm:pt modelId="{38CE9898-1B81-1545-A0E3-FA092B67DF8E}" type="pres">
      <dgm:prSet presAssocID="{432FF290-969F-F148-A68C-915CF20071BD}" presName="srcNode" presStyleLbl="node1" presStyleIdx="0" presStyleCnt="3"/>
      <dgm:spPr/>
    </dgm:pt>
    <dgm:pt modelId="{17A39D98-EF9D-2D4D-A05C-B185305F3125}" type="pres">
      <dgm:prSet presAssocID="{432FF290-969F-F148-A68C-915CF20071BD}" presName="conn" presStyleLbl="parChTrans1D2" presStyleIdx="0" presStyleCnt="1"/>
      <dgm:spPr/>
      <dgm:t>
        <a:bodyPr/>
        <a:lstStyle/>
        <a:p>
          <a:endParaRPr lang="en-US"/>
        </a:p>
      </dgm:t>
    </dgm:pt>
    <dgm:pt modelId="{A1FB34B3-8AC8-5142-93F2-D126A70A864B}" type="pres">
      <dgm:prSet presAssocID="{432FF290-969F-F148-A68C-915CF20071BD}" presName="extraNode" presStyleLbl="node1" presStyleIdx="0" presStyleCnt="3"/>
      <dgm:spPr/>
    </dgm:pt>
    <dgm:pt modelId="{A09DE05A-3048-B741-973A-B6BA166FD305}" type="pres">
      <dgm:prSet presAssocID="{432FF290-969F-F148-A68C-915CF20071BD}" presName="dstNode" presStyleLbl="node1" presStyleIdx="0" presStyleCnt="3"/>
      <dgm:spPr/>
    </dgm:pt>
    <dgm:pt modelId="{887CAA41-7CED-CF41-BD86-375A5F7DEF8D}" type="pres">
      <dgm:prSet presAssocID="{6E064404-EC42-6048-83D1-705DC7AF3B8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B9272-2FDD-234C-B840-1D6CFF963769}" type="pres">
      <dgm:prSet presAssocID="{6E064404-EC42-6048-83D1-705DC7AF3B8C}" presName="accent_1" presStyleCnt="0"/>
      <dgm:spPr/>
    </dgm:pt>
    <dgm:pt modelId="{1989B0B2-F463-A943-917C-B3EC2F9D46EF}" type="pres">
      <dgm:prSet presAssocID="{6E064404-EC42-6048-83D1-705DC7AF3B8C}" presName="accentRepeatNode" presStyleLbl="solidFgAcc1" presStyleIdx="0" presStyleCnt="3"/>
      <dgm:spPr/>
    </dgm:pt>
    <dgm:pt modelId="{0DB90A40-3504-3F47-8CBA-A68BDD53BA62}" type="pres">
      <dgm:prSet presAssocID="{914A3A07-E931-914E-AC39-EA1B41E5338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97855-47D0-0C4E-8347-28210FB1395B}" type="pres">
      <dgm:prSet presAssocID="{914A3A07-E931-914E-AC39-EA1B41E53382}" presName="accent_2" presStyleCnt="0"/>
      <dgm:spPr/>
    </dgm:pt>
    <dgm:pt modelId="{43E8E899-C6F2-FF41-80F9-694B8DD32473}" type="pres">
      <dgm:prSet presAssocID="{914A3A07-E931-914E-AC39-EA1B41E53382}" presName="accentRepeatNode" presStyleLbl="solidFgAcc1" presStyleIdx="1" presStyleCnt="3"/>
      <dgm:spPr/>
    </dgm:pt>
    <dgm:pt modelId="{96998409-F271-3841-AFC5-293E7D781778}" type="pres">
      <dgm:prSet presAssocID="{78D6DE3C-4905-944C-B00A-7801338BC4F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2B964-EE30-C848-AB3D-2928A2B2FA57}" type="pres">
      <dgm:prSet presAssocID="{78D6DE3C-4905-944C-B00A-7801338BC4FC}" presName="accent_3" presStyleCnt="0"/>
      <dgm:spPr/>
    </dgm:pt>
    <dgm:pt modelId="{AD741360-906B-7B44-899D-AD6F6B8D6D29}" type="pres">
      <dgm:prSet presAssocID="{78D6DE3C-4905-944C-B00A-7801338BC4FC}" presName="accentRepeatNode" presStyleLbl="solidFgAcc1" presStyleIdx="2" presStyleCnt="3"/>
      <dgm:spPr/>
    </dgm:pt>
  </dgm:ptLst>
  <dgm:cxnLst>
    <dgm:cxn modelId="{0F97E2C3-E8D1-9A4C-9BD8-7BFBB27E9484}" type="presOf" srcId="{1799B186-E66A-4640-8987-F5A07FC4E382}" destId="{17A39D98-EF9D-2D4D-A05C-B185305F3125}" srcOrd="0" destOrd="0" presId="urn:microsoft.com/office/officeart/2008/layout/VerticalCurvedList"/>
    <dgm:cxn modelId="{E75643F3-319A-124D-929E-DB6232075CBC}" type="presOf" srcId="{914A3A07-E931-914E-AC39-EA1B41E53382}" destId="{0DB90A40-3504-3F47-8CBA-A68BDD53BA62}" srcOrd="0" destOrd="0" presId="urn:microsoft.com/office/officeart/2008/layout/VerticalCurvedList"/>
    <dgm:cxn modelId="{0B29790C-A2B9-E841-AD85-CC996EC60D8C}" type="presOf" srcId="{78D6DE3C-4905-944C-B00A-7801338BC4FC}" destId="{96998409-F271-3841-AFC5-293E7D781778}" srcOrd="0" destOrd="0" presId="urn:microsoft.com/office/officeart/2008/layout/VerticalCurvedList"/>
    <dgm:cxn modelId="{75ED44F1-80E0-C143-BB0C-3329774AE5F2}" type="presOf" srcId="{432FF290-969F-F148-A68C-915CF20071BD}" destId="{1549EE6E-540D-8241-95A5-517309C4D5DF}" srcOrd="0" destOrd="0" presId="urn:microsoft.com/office/officeart/2008/layout/VerticalCurvedList"/>
    <dgm:cxn modelId="{DFE2F371-F3E6-DF4C-B061-EF56896DB0A2}" type="presOf" srcId="{6E064404-EC42-6048-83D1-705DC7AF3B8C}" destId="{887CAA41-7CED-CF41-BD86-375A5F7DEF8D}" srcOrd="0" destOrd="0" presId="urn:microsoft.com/office/officeart/2008/layout/VerticalCurvedList"/>
    <dgm:cxn modelId="{FEDD6DE3-4651-5943-8579-91C300EF1037}" srcId="{432FF290-969F-F148-A68C-915CF20071BD}" destId="{78D6DE3C-4905-944C-B00A-7801338BC4FC}" srcOrd="2" destOrd="0" parTransId="{F9F58BB1-7846-614C-91D7-321156443840}" sibTransId="{E160F5F4-8385-C24B-A8A1-038B0190DCD9}"/>
    <dgm:cxn modelId="{9EE9F5ED-48D7-A34B-B734-31E3C15BE854}" srcId="{432FF290-969F-F148-A68C-915CF20071BD}" destId="{914A3A07-E931-914E-AC39-EA1B41E53382}" srcOrd="1" destOrd="0" parTransId="{2AAD3D1B-A364-4A40-A3BB-A51E2F4F1306}" sibTransId="{DD78B1F4-0D3F-234F-939C-452208B5D5E6}"/>
    <dgm:cxn modelId="{2488BB73-0327-C142-81AE-E8350BE8042B}" srcId="{432FF290-969F-F148-A68C-915CF20071BD}" destId="{6E064404-EC42-6048-83D1-705DC7AF3B8C}" srcOrd="0" destOrd="0" parTransId="{65CEF20E-B21C-6A4C-A71A-A0CD72E43572}" sibTransId="{1799B186-E66A-4640-8987-F5A07FC4E382}"/>
    <dgm:cxn modelId="{7945DBAB-258D-3442-B5C6-6CB16126AC07}" type="presParOf" srcId="{1549EE6E-540D-8241-95A5-517309C4D5DF}" destId="{687863D2-9A44-2841-847C-23E57F9A1F7E}" srcOrd="0" destOrd="0" presId="urn:microsoft.com/office/officeart/2008/layout/VerticalCurvedList"/>
    <dgm:cxn modelId="{BF391AF3-F507-0E4F-82E1-B686E2AD436C}" type="presParOf" srcId="{687863D2-9A44-2841-847C-23E57F9A1F7E}" destId="{EF4D0B33-4B2D-944D-A957-84F562185376}" srcOrd="0" destOrd="0" presId="urn:microsoft.com/office/officeart/2008/layout/VerticalCurvedList"/>
    <dgm:cxn modelId="{61EE816E-2482-4A45-AC13-0D94357F0945}" type="presParOf" srcId="{EF4D0B33-4B2D-944D-A957-84F562185376}" destId="{38CE9898-1B81-1545-A0E3-FA092B67DF8E}" srcOrd="0" destOrd="0" presId="urn:microsoft.com/office/officeart/2008/layout/VerticalCurvedList"/>
    <dgm:cxn modelId="{789EC6AE-2BD7-A24D-9E2F-CF80105BD5AF}" type="presParOf" srcId="{EF4D0B33-4B2D-944D-A957-84F562185376}" destId="{17A39D98-EF9D-2D4D-A05C-B185305F3125}" srcOrd="1" destOrd="0" presId="urn:microsoft.com/office/officeart/2008/layout/VerticalCurvedList"/>
    <dgm:cxn modelId="{5644DE60-F0FF-5640-9309-8DF5B477962F}" type="presParOf" srcId="{EF4D0B33-4B2D-944D-A957-84F562185376}" destId="{A1FB34B3-8AC8-5142-93F2-D126A70A864B}" srcOrd="2" destOrd="0" presId="urn:microsoft.com/office/officeart/2008/layout/VerticalCurvedList"/>
    <dgm:cxn modelId="{B36D9307-FBC9-874D-9FD9-5D7177B90203}" type="presParOf" srcId="{EF4D0B33-4B2D-944D-A957-84F562185376}" destId="{A09DE05A-3048-B741-973A-B6BA166FD305}" srcOrd="3" destOrd="0" presId="urn:microsoft.com/office/officeart/2008/layout/VerticalCurvedList"/>
    <dgm:cxn modelId="{CE7675F3-B8B3-C34D-9774-9B4375281785}" type="presParOf" srcId="{687863D2-9A44-2841-847C-23E57F9A1F7E}" destId="{887CAA41-7CED-CF41-BD86-375A5F7DEF8D}" srcOrd="1" destOrd="0" presId="urn:microsoft.com/office/officeart/2008/layout/VerticalCurvedList"/>
    <dgm:cxn modelId="{E5981063-FFCD-8F48-A581-9492EA087CBB}" type="presParOf" srcId="{687863D2-9A44-2841-847C-23E57F9A1F7E}" destId="{C76B9272-2FDD-234C-B840-1D6CFF963769}" srcOrd="2" destOrd="0" presId="urn:microsoft.com/office/officeart/2008/layout/VerticalCurvedList"/>
    <dgm:cxn modelId="{16DDB34D-7D93-5C4B-B7E6-21EB2A298949}" type="presParOf" srcId="{C76B9272-2FDD-234C-B840-1D6CFF963769}" destId="{1989B0B2-F463-A943-917C-B3EC2F9D46EF}" srcOrd="0" destOrd="0" presId="urn:microsoft.com/office/officeart/2008/layout/VerticalCurvedList"/>
    <dgm:cxn modelId="{255D81CA-DB38-5D4A-B580-9D86E1ACE8DB}" type="presParOf" srcId="{687863D2-9A44-2841-847C-23E57F9A1F7E}" destId="{0DB90A40-3504-3F47-8CBA-A68BDD53BA62}" srcOrd="3" destOrd="0" presId="urn:microsoft.com/office/officeart/2008/layout/VerticalCurvedList"/>
    <dgm:cxn modelId="{22ACA9A5-49C5-C34E-87D2-475F85BAA4BF}" type="presParOf" srcId="{687863D2-9A44-2841-847C-23E57F9A1F7E}" destId="{7F397855-47D0-0C4E-8347-28210FB1395B}" srcOrd="4" destOrd="0" presId="urn:microsoft.com/office/officeart/2008/layout/VerticalCurvedList"/>
    <dgm:cxn modelId="{2474D6DA-5878-D345-AE1E-B7DBBA96E879}" type="presParOf" srcId="{7F397855-47D0-0C4E-8347-28210FB1395B}" destId="{43E8E899-C6F2-FF41-80F9-694B8DD32473}" srcOrd="0" destOrd="0" presId="urn:microsoft.com/office/officeart/2008/layout/VerticalCurvedList"/>
    <dgm:cxn modelId="{AE9E620B-D3F4-E44D-973F-E9058DEB6351}" type="presParOf" srcId="{687863D2-9A44-2841-847C-23E57F9A1F7E}" destId="{96998409-F271-3841-AFC5-293E7D781778}" srcOrd="5" destOrd="0" presId="urn:microsoft.com/office/officeart/2008/layout/VerticalCurvedList"/>
    <dgm:cxn modelId="{DF46B9A9-85EA-EB49-85C6-AF28D62FEFE2}" type="presParOf" srcId="{687863D2-9A44-2841-847C-23E57F9A1F7E}" destId="{4ED2B964-EE30-C848-AB3D-2928A2B2FA57}" srcOrd="6" destOrd="0" presId="urn:microsoft.com/office/officeart/2008/layout/VerticalCurvedList"/>
    <dgm:cxn modelId="{614840B3-A8F6-6542-9382-292F9EED911A}" type="presParOf" srcId="{4ED2B964-EE30-C848-AB3D-2928A2B2FA57}" destId="{AD741360-906B-7B44-899D-AD6F6B8D6D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D310EE-CDC8-4D9E-AE19-B0A2353525B8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3E7FAE7-3C1C-41F2-910B-0A96086FD0F2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Advisory Committee </a:t>
          </a:r>
        </a:p>
      </dgm:t>
    </dgm:pt>
    <dgm:pt modelId="{8F5BAD98-3166-45BF-A01D-E2B22A6B9C08}" type="parTrans" cxnId="{D1E23DA1-B488-45EE-B4AC-077A7B7473EA}">
      <dgm:prSet/>
      <dgm:spPr/>
      <dgm:t>
        <a:bodyPr/>
        <a:lstStyle/>
        <a:p>
          <a:endParaRPr lang="en-US"/>
        </a:p>
      </dgm:t>
    </dgm:pt>
    <dgm:pt modelId="{95AFB012-B5E1-49E4-B9A2-7D31A93DC699}" type="sibTrans" cxnId="{D1E23DA1-B488-45EE-B4AC-077A7B7473EA}">
      <dgm:prSet/>
      <dgm:spPr/>
      <dgm:t>
        <a:bodyPr/>
        <a:lstStyle/>
        <a:p>
          <a:endParaRPr lang="en-US"/>
        </a:p>
      </dgm:t>
    </dgm:pt>
    <dgm:pt modelId="{DB35C994-C604-4AB0-9E0F-EC915254071C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Key Informant Interviews</a:t>
          </a:r>
          <a:endParaRPr lang="en-US" dirty="0"/>
        </a:p>
      </dgm:t>
    </dgm:pt>
    <dgm:pt modelId="{5AAF45C7-5E37-4A71-B4F4-FCFCC8D899AB}" type="parTrans" cxnId="{1F7AF475-5FDB-4630-9E74-408E76CA0631}">
      <dgm:prSet/>
      <dgm:spPr/>
      <dgm:t>
        <a:bodyPr/>
        <a:lstStyle/>
        <a:p>
          <a:endParaRPr lang="en-US"/>
        </a:p>
      </dgm:t>
    </dgm:pt>
    <dgm:pt modelId="{A9D0D362-B474-4409-ABC1-157DD787C5EE}" type="sibTrans" cxnId="{1F7AF475-5FDB-4630-9E74-408E76CA0631}">
      <dgm:prSet/>
      <dgm:spPr/>
      <dgm:t>
        <a:bodyPr/>
        <a:lstStyle/>
        <a:p>
          <a:endParaRPr lang="en-US"/>
        </a:p>
      </dgm:t>
    </dgm:pt>
    <dgm:pt modelId="{C3BA4BC5-78C4-455A-A89A-FA1648EBE793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Survey</a:t>
          </a:r>
          <a:endParaRPr lang="en-US" dirty="0"/>
        </a:p>
      </dgm:t>
    </dgm:pt>
    <dgm:pt modelId="{814FD73F-CD98-4D94-B779-CD3E6FB26A94}" type="parTrans" cxnId="{A00FD7B4-165C-461A-893E-A8ACCAC0138A}">
      <dgm:prSet/>
      <dgm:spPr/>
      <dgm:t>
        <a:bodyPr/>
        <a:lstStyle/>
        <a:p>
          <a:endParaRPr lang="en-US"/>
        </a:p>
      </dgm:t>
    </dgm:pt>
    <dgm:pt modelId="{731E8398-6E9C-411F-A346-A0F2E1502197}" type="sibTrans" cxnId="{A00FD7B4-165C-461A-893E-A8ACCAC0138A}">
      <dgm:prSet/>
      <dgm:spPr/>
      <dgm:t>
        <a:bodyPr/>
        <a:lstStyle/>
        <a:p>
          <a:endParaRPr lang="en-US"/>
        </a:p>
      </dgm:t>
    </dgm:pt>
    <dgm:pt modelId="{234B3769-6ED7-4997-B20E-ACFA4D6D7B5E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Data and Document Review</a:t>
          </a:r>
          <a:endParaRPr lang="en-US" dirty="0"/>
        </a:p>
      </dgm:t>
    </dgm:pt>
    <dgm:pt modelId="{205848A8-C5F9-468C-85CB-3ECF706687F6}" type="parTrans" cxnId="{E8AD1B6B-EBB4-704B-9672-A53A1CA0444B}">
      <dgm:prSet/>
      <dgm:spPr/>
    </dgm:pt>
    <dgm:pt modelId="{B2C9A49A-CFFB-4472-A145-845CC33812B5}" type="sibTrans" cxnId="{E8AD1B6B-EBB4-704B-9672-A53A1CA0444B}">
      <dgm:prSet/>
      <dgm:spPr/>
      <dgm:t>
        <a:bodyPr/>
        <a:lstStyle/>
        <a:p>
          <a:endParaRPr lang="en-US"/>
        </a:p>
      </dgm:t>
    </dgm:pt>
    <dgm:pt modelId="{955FF815-61B8-43FA-BC21-C5214310FA5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Focus Group</a:t>
          </a:r>
        </a:p>
      </dgm:t>
    </dgm:pt>
    <dgm:pt modelId="{795D0866-AC35-4EF1-8B18-032CD83D1AC4}" type="parTrans" cxnId="{F4DEEF73-5409-F14B-A0A2-E0CFD020C708}">
      <dgm:prSet/>
      <dgm:spPr/>
    </dgm:pt>
    <dgm:pt modelId="{8F372F0D-137D-4FC2-9FD8-98EC38A157A6}" type="sibTrans" cxnId="{F4DEEF73-5409-F14B-A0A2-E0CFD020C708}">
      <dgm:prSet/>
      <dgm:spPr/>
      <dgm:t>
        <a:bodyPr/>
        <a:lstStyle/>
        <a:p>
          <a:endParaRPr lang="en-US"/>
        </a:p>
      </dgm:t>
    </dgm:pt>
    <dgm:pt modelId="{7DD3D551-904F-4A10-BF41-335C86608812}" type="pres">
      <dgm:prSet presAssocID="{8ED310EE-CDC8-4D9E-AE19-B0A2353525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4863E-1918-4D4E-948A-38AB9E69BB38}" type="pres">
      <dgm:prSet presAssocID="{E3E7FAE7-3C1C-41F2-910B-0A96086FD0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57328-F78C-47FD-A97B-DD2AFFBB93B6}" type="pres">
      <dgm:prSet presAssocID="{95AFB012-B5E1-49E4-B9A2-7D31A93DC69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AFB69AB-02EF-4C09-88C4-223D18F199C7}" type="pres">
      <dgm:prSet presAssocID="{95AFB012-B5E1-49E4-B9A2-7D31A93DC69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4E5B22D-CB9E-404B-917B-E9D7F794C0F6}" type="pres">
      <dgm:prSet presAssocID="{234B3769-6ED7-4997-B20E-ACFA4D6D7B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CC6EB-F1CB-472C-A829-2859DF2FA581}" type="pres">
      <dgm:prSet presAssocID="{B2C9A49A-CFFB-4472-A145-845CC33812B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4445451-825E-43EE-8CFD-DED2BD14C3AA}" type="pres">
      <dgm:prSet presAssocID="{B2C9A49A-CFFB-4472-A145-845CC33812B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A21ABEB-5220-4922-8862-D97B5BBA5D95}" type="pres">
      <dgm:prSet presAssocID="{C3BA4BC5-78C4-455A-A89A-FA1648EBE7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9A4E4-622F-46E6-9F64-FD98439F15FD}" type="pres">
      <dgm:prSet presAssocID="{731E8398-6E9C-411F-A346-A0F2E150219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03305A2-CF23-474E-924D-7CBC25D3EA75}" type="pres">
      <dgm:prSet presAssocID="{731E8398-6E9C-411F-A346-A0F2E150219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44BF7DC-A374-4B70-98D7-1BA2374ACEC4}" type="pres">
      <dgm:prSet presAssocID="{DB35C994-C604-4AB0-9E0F-EC91525407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C30BA-C4FC-4115-A0AA-4C1FB6B60352}" type="pres">
      <dgm:prSet presAssocID="{A9D0D362-B474-4409-ABC1-157DD787C5E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919F81A-61D3-4FA5-BD05-A41CF79709A9}" type="pres">
      <dgm:prSet presAssocID="{A9D0D362-B474-4409-ABC1-157DD787C5E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E3D246C-C2FB-407D-8515-D492E4608355}" type="pres">
      <dgm:prSet presAssocID="{955FF815-61B8-43FA-BC21-C5214310FA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2194F-25A5-4790-B3B4-06D9E8081396}" type="pres">
      <dgm:prSet presAssocID="{8F372F0D-137D-4FC2-9FD8-98EC38A157A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DE7F295-22C7-47B5-A59B-204B2025770A}" type="pres">
      <dgm:prSet presAssocID="{8F372F0D-137D-4FC2-9FD8-98EC38A157A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C4E0EF0-731B-4750-AE0E-074DFD035164}" type="presOf" srcId="{731E8398-6E9C-411F-A346-A0F2E1502197}" destId="{103305A2-CF23-474E-924D-7CBC25D3EA75}" srcOrd="1" destOrd="0" presId="urn:microsoft.com/office/officeart/2005/8/layout/cycle7"/>
    <dgm:cxn modelId="{D1E23DA1-B488-45EE-B4AC-077A7B7473EA}" srcId="{8ED310EE-CDC8-4D9E-AE19-B0A2353525B8}" destId="{E3E7FAE7-3C1C-41F2-910B-0A96086FD0F2}" srcOrd="0" destOrd="0" parTransId="{8F5BAD98-3166-45BF-A01D-E2B22A6B9C08}" sibTransId="{95AFB012-B5E1-49E4-B9A2-7D31A93DC699}"/>
    <dgm:cxn modelId="{ABA94971-625C-BE48-867F-D0335BBECC5E}" type="presOf" srcId="{955FF815-61B8-43FA-BC21-C5214310FA5C}" destId="{CE3D246C-C2FB-407D-8515-D492E4608355}" srcOrd="0" destOrd="0" presId="urn:microsoft.com/office/officeart/2005/8/layout/cycle7"/>
    <dgm:cxn modelId="{5A421826-D894-42A7-A5D9-073B8E0216C6}" type="presOf" srcId="{95AFB012-B5E1-49E4-B9A2-7D31A93DC699}" destId="{94B57328-F78C-47FD-A97B-DD2AFFBB93B6}" srcOrd="0" destOrd="0" presId="urn:microsoft.com/office/officeart/2005/8/layout/cycle7"/>
    <dgm:cxn modelId="{E8AD1B6B-EBB4-704B-9672-A53A1CA0444B}" srcId="{8ED310EE-CDC8-4D9E-AE19-B0A2353525B8}" destId="{234B3769-6ED7-4997-B20E-ACFA4D6D7B5E}" srcOrd="1" destOrd="0" parTransId="{205848A8-C5F9-468C-85CB-3ECF706687F6}" sibTransId="{B2C9A49A-CFFB-4472-A145-845CC33812B5}"/>
    <dgm:cxn modelId="{671538AC-2FFC-458B-9613-B4C8E33F38C1}" type="presOf" srcId="{8ED310EE-CDC8-4D9E-AE19-B0A2353525B8}" destId="{7DD3D551-904F-4A10-BF41-335C86608812}" srcOrd="0" destOrd="0" presId="urn:microsoft.com/office/officeart/2005/8/layout/cycle7"/>
    <dgm:cxn modelId="{12DE328C-8C84-B34E-8ACB-A553B6C71A0F}" type="presOf" srcId="{8F372F0D-137D-4FC2-9FD8-98EC38A157A6}" destId="{0892194F-25A5-4790-B3B4-06D9E8081396}" srcOrd="0" destOrd="0" presId="urn:microsoft.com/office/officeart/2005/8/layout/cycle7"/>
    <dgm:cxn modelId="{24E880BC-92B2-B846-92DF-1D2CD33533A8}" type="presOf" srcId="{B2C9A49A-CFFB-4472-A145-845CC33812B5}" destId="{657CC6EB-F1CB-472C-A829-2859DF2FA581}" srcOrd="0" destOrd="0" presId="urn:microsoft.com/office/officeart/2005/8/layout/cycle7"/>
    <dgm:cxn modelId="{73385CA4-3FF0-8C4B-A682-BD5E160EA45D}" type="presOf" srcId="{B2C9A49A-CFFB-4472-A145-845CC33812B5}" destId="{94445451-825E-43EE-8CFD-DED2BD14C3AA}" srcOrd="1" destOrd="0" presId="urn:microsoft.com/office/officeart/2005/8/layout/cycle7"/>
    <dgm:cxn modelId="{0BCB7D64-23CC-42A2-97E0-EEA35065E070}" type="presOf" srcId="{C3BA4BC5-78C4-455A-A89A-FA1648EBE793}" destId="{4A21ABEB-5220-4922-8862-D97B5BBA5D95}" srcOrd="0" destOrd="0" presId="urn:microsoft.com/office/officeart/2005/8/layout/cycle7"/>
    <dgm:cxn modelId="{1AC05A44-E05A-43AB-B576-9A910C8FB6C7}" type="presOf" srcId="{DB35C994-C604-4AB0-9E0F-EC915254071C}" destId="{644BF7DC-A374-4B70-98D7-1BA2374ACEC4}" srcOrd="0" destOrd="0" presId="urn:microsoft.com/office/officeart/2005/8/layout/cycle7"/>
    <dgm:cxn modelId="{92ADF250-AC1C-4AEA-8013-82C6C4008751}" type="presOf" srcId="{E3E7FAE7-3C1C-41F2-910B-0A96086FD0F2}" destId="{7674863E-1918-4D4E-948A-38AB9E69BB38}" srcOrd="0" destOrd="0" presId="urn:microsoft.com/office/officeart/2005/8/layout/cycle7"/>
    <dgm:cxn modelId="{7AA58056-0562-E548-9927-2E0FE026F756}" type="presOf" srcId="{234B3769-6ED7-4997-B20E-ACFA4D6D7B5E}" destId="{54E5B22D-CB9E-404B-917B-E9D7F794C0F6}" srcOrd="0" destOrd="0" presId="urn:microsoft.com/office/officeart/2005/8/layout/cycle7"/>
    <dgm:cxn modelId="{37C36ACC-289E-403D-AB0C-0156363A122D}" type="presOf" srcId="{A9D0D362-B474-4409-ABC1-157DD787C5EE}" destId="{B44C30BA-C4FC-4115-A0AA-4C1FB6B60352}" srcOrd="0" destOrd="0" presId="urn:microsoft.com/office/officeart/2005/8/layout/cycle7"/>
    <dgm:cxn modelId="{65BCC2DA-2A6D-41D3-8E5B-CB68B8418CD0}" type="presOf" srcId="{A9D0D362-B474-4409-ABC1-157DD787C5EE}" destId="{C919F81A-61D3-4FA5-BD05-A41CF79709A9}" srcOrd="1" destOrd="0" presId="urn:microsoft.com/office/officeart/2005/8/layout/cycle7"/>
    <dgm:cxn modelId="{F4DEEF73-5409-F14B-A0A2-E0CFD020C708}" srcId="{8ED310EE-CDC8-4D9E-AE19-B0A2353525B8}" destId="{955FF815-61B8-43FA-BC21-C5214310FA5C}" srcOrd="4" destOrd="0" parTransId="{795D0866-AC35-4EF1-8B18-032CD83D1AC4}" sibTransId="{8F372F0D-137D-4FC2-9FD8-98EC38A157A6}"/>
    <dgm:cxn modelId="{A00FD7B4-165C-461A-893E-A8ACCAC0138A}" srcId="{8ED310EE-CDC8-4D9E-AE19-B0A2353525B8}" destId="{C3BA4BC5-78C4-455A-A89A-FA1648EBE793}" srcOrd="2" destOrd="0" parTransId="{814FD73F-CD98-4D94-B779-CD3E6FB26A94}" sibTransId="{731E8398-6E9C-411F-A346-A0F2E1502197}"/>
    <dgm:cxn modelId="{E2E9B79F-C2F7-4EC7-AD64-9988F883D103}" type="presOf" srcId="{95AFB012-B5E1-49E4-B9A2-7D31A93DC699}" destId="{2AFB69AB-02EF-4C09-88C4-223D18F199C7}" srcOrd="1" destOrd="0" presId="urn:microsoft.com/office/officeart/2005/8/layout/cycle7"/>
    <dgm:cxn modelId="{1F7AF475-5FDB-4630-9E74-408E76CA0631}" srcId="{8ED310EE-CDC8-4D9E-AE19-B0A2353525B8}" destId="{DB35C994-C604-4AB0-9E0F-EC915254071C}" srcOrd="3" destOrd="0" parTransId="{5AAF45C7-5E37-4A71-B4F4-FCFCC8D899AB}" sibTransId="{A9D0D362-B474-4409-ABC1-157DD787C5EE}"/>
    <dgm:cxn modelId="{64749F07-D72D-491C-953D-45BBBC741FDF}" type="presOf" srcId="{731E8398-6E9C-411F-A346-A0F2E1502197}" destId="{98B9A4E4-622F-46E6-9F64-FD98439F15FD}" srcOrd="0" destOrd="0" presId="urn:microsoft.com/office/officeart/2005/8/layout/cycle7"/>
    <dgm:cxn modelId="{C4911781-ABB2-364C-AE0A-6E4CC256E397}" type="presOf" srcId="{8F372F0D-137D-4FC2-9FD8-98EC38A157A6}" destId="{DDE7F295-22C7-47B5-A59B-204B2025770A}" srcOrd="1" destOrd="0" presId="urn:microsoft.com/office/officeart/2005/8/layout/cycle7"/>
    <dgm:cxn modelId="{B322C5BB-50EA-4EEB-B28C-0C0C555FF6B2}" type="presParOf" srcId="{7DD3D551-904F-4A10-BF41-335C86608812}" destId="{7674863E-1918-4D4E-948A-38AB9E69BB38}" srcOrd="0" destOrd="0" presId="urn:microsoft.com/office/officeart/2005/8/layout/cycle7"/>
    <dgm:cxn modelId="{0C55A895-8083-4402-B359-EC2A75B17F62}" type="presParOf" srcId="{7DD3D551-904F-4A10-BF41-335C86608812}" destId="{94B57328-F78C-47FD-A97B-DD2AFFBB93B6}" srcOrd="1" destOrd="0" presId="urn:microsoft.com/office/officeart/2005/8/layout/cycle7"/>
    <dgm:cxn modelId="{C150E7AF-7FF8-4335-B69C-EA5F72031C34}" type="presParOf" srcId="{94B57328-F78C-47FD-A97B-DD2AFFBB93B6}" destId="{2AFB69AB-02EF-4C09-88C4-223D18F199C7}" srcOrd="0" destOrd="0" presId="urn:microsoft.com/office/officeart/2005/8/layout/cycle7"/>
    <dgm:cxn modelId="{B3CDC627-2CC7-B143-81EE-B7117D84BAD4}" type="presParOf" srcId="{7DD3D551-904F-4A10-BF41-335C86608812}" destId="{54E5B22D-CB9E-404B-917B-E9D7F794C0F6}" srcOrd="2" destOrd="0" presId="urn:microsoft.com/office/officeart/2005/8/layout/cycle7"/>
    <dgm:cxn modelId="{49C3C2AF-1135-F74A-AD96-6995CF4811FE}" type="presParOf" srcId="{7DD3D551-904F-4A10-BF41-335C86608812}" destId="{657CC6EB-F1CB-472C-A829-2859DF2FA581}" srcOrd="3" destOrd="0" presId="urn:microsoft.com/office/officeart/2005/8/layout/cycle7"/>
    <dgm:cxn modelId="{C81448A1-9F15-1847-AE39-FD79701DC037}" type="presParOf" srcId="{657CC6EB-F1CB-472C-A829-2859DF2FA581}" destId="{94445451-825E-43EE-8CFD-DED2BD14C3AA}" srcOrd="0" destOrd="0" presId="urn:microsoft.com/office/officeart/2005/8/layout/cycle7"/>
    <dgm:cxn modelId="{02E9A3FF-B48E-45C7-B139-4994BDFFF1B5}" type="presParOf" srcId="{7DD3D551-904F-4A10-BF41-335C86608812}" destId="{4A21ABEB-5220-4922-8862-D97B5BBA5D95}" srcOrd="4" destOrd="0" presId="urn:microsoft.com/office/officeart/2005/8/layout/cycle7"/>
    <dgm:cxn modelId="{7990ACDE-4948-4479-A63E-3B4A56F7F5A9}" type="presParOf" srcId="{7DD3D551-904F-4A10-BF41-335C86608812}" destId="{98B9A4E4-622F-46E6-9F64-FD98439F15FD}" srcOrd="5" destOrd="0" presId="urn:microsoft.com/office/officeart/2005/8/layout/cycle7"/>
    <dgm:cxn modelId="{163C2DD8-8EC3-4E86-8158-62C2F4E37206}" type="presParOf" srcId="{98B9A4E4-622F-46E6-9F64-FD98439F15FD}" destId="{103305A2-CF23-474E-924D-7CBC25D3EA75}" srcOrd="0" destOrd="0" presId="urn:microsoft.com/office/officeart/2005/8/layout/cycle7"/>
    <dgm:cxn modelId="{3FF762E1-CC8B-4F96-9671-D2004162F500}" type="presParOf" srcId="{7DD3D551-904F-4A10-BF41-335C86608812}" destId="{644BF7DC-A374-4B70-98D7-1BA2374ACEC4}" srcOrd="6" destOrd="0" presId="urn:microsoft.com/office/officeart/2005/8/layout/cycle7"/>
    <dgm:cxn modelId="{910C5FF7-F7C9-4D2F-A6A8-9E3E96A42888}" type="presParOf" srcId="{7DD3D551-904F-4A10-BF41-335C86608812}" destId="{B44C30BA-C4FC-4115-A0AA-4C1FB6B60352}" srcOrd="7" destOrd="0" presId="urn:microsoft.com/office/officeart/2005/8/layout/cycle7"/>
    <dgm:cxn modelId="{01BF075B-28D9-4B45-A859-3E6BE07BB9CE}" type="presParOf" srcId="{B44C30BA-C4FC-4115-A0AA-4C1FB6B60352}" destId="{C919F81A-61D3-4FA5-BD05-A41CF79709A9}" srcOrd="0" destOrd="0" presId="urn:microsoft.com/office/officeart/2005/8/layout/cycle7"/>
    <dgm:cxn modelId="{0CF28BF2-442C-CC47-984C-D0ACA1D67283}" type="presParOf" srcId="{7DD3D551-904F-4A10-BF41-335C86608812}" destId="{CE3D246C-C2FB-407D-8515-D492E4608355}" srcOrd="8" destOrd="0" presId="urn:microsoft.com/office/officeart/2005/8/layout/cycle7"/>
    <dgm:cxn modelId="{4CB435F4-284F-B541-A545-08AFB57D5130}" type="presParOf" srcId="{7DD3D551-904F-4A10-BF41-335C86608812}" destId="{0892194F-25A5-4790-B3B4-06D9E8081396}" srcOrd="9" destOrd="0" presId="urn:microsoft.com/office/officeart/2005/8/layout/cycle7"/>
    <dgm:cxn modelId="{A571D31A-6FD5-8E44-BAEE-A391ED275DBA}" type="presParOf" srcId="{0892194F-25A5-4790-B3B4-06D9E8081396}" destId="{DDE7F295-22C7-47B5-A59B-204B2025770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4DDD3-27BD-D040-AF79-84BAE02BC1FB}">
      <dsp:nvSpPr>
        <dsp:cNvPr id="0" name=""/>
        <dsp:cNvSpPr/>
      </dsp:nvSpPr>
      <dsp:spPr>
        <a:xfrm>
          <a:off x="3113" y="995486"/>
          <a:ext cx="3793065" cy="151722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Calibri Light" panose="020F0302020204030204"/>
            </a:rPr>
            <a:t>Program Description</a:t>
          </a:r>
          <a:endParaRPr lang="en-US" sz="2800" kern="1200"/>
        </a:p>
      </dsp:txBody>
      <dsp:txXfrm>
        <a:off x="761726" y="995486"/>
        <a:ext cx="2275839" cy="1517226"/>
      </dsp:txXfrm>
    </dsp:sp>
    <dsp:sp modelId="{42EED37B-BF6A-E244-B7C0-87ED12163BD1}">
      <dsp:nvSpPr>
        <dsp:cNvPr id="0" name=""/>
        <dsp:cNvSpPr/>
      </dsp:nvSpPr>
      <dsp:spPr>
        <a:xfrm>
          <a:off x="3416871" y="995486"/>
          <a:ext cx="3793065" cy="1517226"/>
        </a:xfrm>
        <a:prstGeom prst="chevron">
          <a:avLst/>
        </a:prstGeom>
        <a:solidFill>
          <a:schemeClr val="accent1">
            <a:shade val="80000"/>
            <a:hueOff val="284341"/>
            <a:satOff val="-27419"/>
            <a:lumOff val="185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Calibri Light" panose="020F0302020204030204"/>
            </a:rPr>
            <a:t>Evaluation Design</a:t>
          </a:r>
          <a:endParaRPr lang="en-US" sz="2800" kern="1200"/>
        </a:p>
      </dsp:txBody>
      <dsp:txXfrm>
        <a:off x="4175484" y="995486"/>
        <a:ext cx="2275839" cy="1517226"/>
      </dsp:txXfrm>
    </dsp:sp>
    <dsp:sp modelId="{18851E89-559F-544A-9509-7B41D5235529}">
      <dsp:nvSpPr>
        <dsp:cNvPr id="0" name=""/>
        <dsp:cNvSpPr/>
      </dsp:nvSpPr>
      <dsp:spPr>
        <a:xfrm>
          <a:off x="6830630" y="995486"/>
          <a:ext cx="3793065" cy="1517226"/>
        </a:xfrm>
        <a:prstGeom prst="chevron">
          <a:avLst/>
        </a:prstGeom>
        <a:solidFill>
          <a:srgbClr val="858A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Calibri Light" panose="020F0302020204030204"/>
            </a:rPr>
            <a:t>Logistics and Dissemination </a:t>
          </a:r>
          <a:endParaRPr lang="en-US" sz="2800" kern="1200"/>
        </a:p>
      </dsp:txBody>
      <dsp:txXfrm>
        <a:off x="7589243" y="995486"/>
        <a:ext cx="2275839" cy="1517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C1C6B-6D63-4348-B244-768ADCE25877}">
      <dsp:nvSpPr>
        <dsp:cNvPr id="0" name=""/>
        <dsp:cNvSpPr/>
      </dsp:nvSpPr>
      <dsp:spPr>
        <a:xfrm>
          <a:off x="0" y="959322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D5698-B5DE-EE4F-BC1E-F8189351A548}">
      <dsp:nvSpPr>
        <dsp:cNvPr id="0" name=""/>
        <dsp:cNvSpPr/>
      </dsp:nvSpPr>
      <dsp:spPr>
        <a:xfrm>
          <a:off x="406400" y="590322"/>
          <a:ext cx="5689600" cy="7380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solidFill>
                <a:schemeClr val="tx1"/>
              </a:solidFill>
            </a:rPr>
            <a:t>Relevance</a:t>
          </a:r>
        </a:p>
      </dsp:txBody>
      <dsp:txXfrm>
        <a:off x="442426" y="626348"/>
        <a:ext cx="5617548" cy="665948"/>
      </dsp:txXfrm>
    </dsp:sp>
    <dsp:sp modelId="{36A92B8C-180A-284E-8AFF-6A559EE76633}">
      <dsp:nvSpPr>
        <dsp:cNvPr id="0" name=""/>
        <dsp:cNvSpPr/>
      </dsp:nvSpPr>
      <dsp:spPr>
        <a:xfrm>
          <a:off x="0" y="2093322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7CCF4-E240-BA43-A852-0F12D9280FD3}">
      <dsp:nvSpPr>
        <dsp:cNvPr id="0" name=""/>
        <dsp:cNvSpPr/>
      </dsp:nvSpPr>
      <dsp:spPr>
        <a:xfrm>
          <a:off x="406400" y="1724322"/>
          <a:ext cx="5689600" cy="7380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solidFill>
                <a:schemeClr val="tx1"/>
              </a:solidFill>
            </a:rPr>
            <a:t>Performance</a:t>
          </a:r>
        </a:p>
      </dsp:txBody>
      <dsp:txXfrm>
        <a:off x="442426" y="1760348"/>
        <a:ext cx="5617548" cy="665948"/>
      </dsp:txXfrm>
    </dsp:sp>
    <dsp:sp modelId="{0D160F7B-049D-DA44-976A-729C6E79CF33}">
      <dsp:nvSpPr>
        <dsp:cNvPr id="0" name=""/>
        <dsp:cNvSpPr/>
      </dsp:nvSpPr>
      <dsp:spPr>
        <a:xfrm>
          <a:off x="0" y="3227322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543F3-031B-5447-8CDD-421C37402E39}">
      <dsp:nvSpPr>
        <dsp:cNvPr id="0" name=""/>
        <dsp:cNvSpPr/>
      </dsp:nvSpPr>
      <dsp:spPr>
        <a:xfrm>
          <a:off x="406400" y="2858322"/>
          <a:ext cx="5689600" cy="7380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solidFill>
                <a:schemeClr val="tx1"/>
              </a:solidFill>
            </a:rPr>
            <a:t>Contributions to Climate Change</a:t>
          </a:r>
          <a:r>
            <a:rPr lang="en-US" sz="2500" kern="1200">
              <a:solidFill>
                <a:schemeClr val="tx1"/>
              </a:solidFill>
              <a:latin typeface="Calibri Light" panose="020F0302020204030204"/>
            </a:rPr>
            <a:t> Action</a:t>
          </a:r>
          <a:endParaRPr lang="en-US" sz="2500" kern="1200">
            <a:solidFill>
              <a:schemeClr val="tx1"/>
            </a:solidFill>
          </a:endParaRPr>
        </a:p>
      </dsp:txBody>
      <dsp:txXfrm>
        <a:off x="442426" y="2894348"/>
        <a:ext cx="561754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39D98-EF9D-2D4D-A05C-B185305F3125}">
      <dsp:nvSpPr>
        <dsp:cNvPr id="0" name=""/>
        <dsp:cNvSpPr/>
      </dsp:nvSpPr>
      <dsp:spPr>
        <a:xfrm>
          <a:off x="-5878413" y="-899829"/>
          <a:ext cx="6999833" cy="6999833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CAA41-7CED-CF41-BD86-375A5F7DEF8D}">
      <dsp:nvSpPr>
        <dsp:cNvPr id="0" name=""/>
        <dsp:cNvSpPr/>
      </dsp:nvSpPr>
      <dsp:spPr>
        <a:xfrm>
          <a:off x="721784" y="520017"/>
          <a:ext cx="10238765" cy="104003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28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/>
            <a:t>Assumptions</a:t>
          </a:r>
          <a:r>
            <a:rPr lang="en-CA" sz="4500" kern="1200">
              <a:latin typeface="Calibri Light" panose="020F0302020204030204"/>
            </a:rPr>
            <a:t> </a:t>
          </a:r>
          <a:endParaRPr lang="en-CA" sz="4500" kern="1200"/>
        </a:p>
      </dsp:txBody>
      <dsp:txXfrm>
        <a:off x="721784" y="520017"/>
        <a:ext cx="10238765" cy="1040034"/>
      </dsp:txXfrm>
    </dsp:sp>
    <dsp:sp modelId="{1989B0B2-F463-A943-917C-B3EC2F9D46EF}">
      <dsp:nvSpPr>
        <dsp:cNvPr id="0" name=""/>
        <dsp:cNvSpPr/>
      </dsp:nvSpPr>
      <dsp:spPr>
        <a:xfrm>
          <a:off x="71762" y="390013"/>
          <a:ext cx="1300043" cy="1300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90A40-3504-3F47-8CBA-A68BDD53BA62}">
      <dsp:nvSpPr>
        <dsp:cNvPr id="0" name=""/>
        <dsp:cNvSpPr/>
      </dsp:nvSpPr>
      <dsp:spPr>
        <a:xfrm>
          <a:off x="1099836" y="2080069"/>
          <a:ext cx="9860712" cy="1040034"/>
        </a:xfrm>
        <a:prstGeom prst="rect">
          <a:avLst/>
        </a:prstGeom>
        <a:solidFill>
          <a:schemeClr val="accent1">
            <a:shade val="80000"/>
            <a:hueOff val="284341"/>
            <a:satOff val="-27419"/>
            <a:lumOff val="185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28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/>
            <a:t>Risk Factors</a:t>
          </a:r>
          <a:r>
            <a:rPr lang="en-CA" sz="3000" kern="1200">
              <a:latin typeface="Calibri Light" panose="020F0302020204030204"/>
            </a:rPr>
            <a:t> </a:t>
          </a:r>
          <a:endParaRPr lang="en-CA" sz="3000" kern="1200"/>
        </a:p>
      </dsp:txBody>
      <dsp:txXfrm>
        <a:off x="1099836" y="2080069"/>
        <a:ext cx="9860712" cy="1040034"/>
      </dsp:txXfrm>
    </dsp:sp>
    <dsp:sp modelId="{43E8E899-C6F2-FF41-80F9-694B8DD32473}">
      <dsp:nvSpPr>
        <dsp:cNvPr id="0" name=""/>
        <dsp:cNvSpPr/>
      </dsp:nvSpPr>
      <dsp:spPr>
        <a:xfrm>
          <a:off x="449815" y="1950065"/>
          <a:ext cx="1300043" cy="1300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84341"/>
              <a:satOff val="-27419"/>
              <a:lumOff val="185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98409-F271-3841-AFC5-293E7D781778}">
      <dsp:nvSpPr>
        <dsp:cNvPr id="0" name=""/>
        <dsp:cNvSpPr/>
      </dsp:nvSpPr>
      <dsp:spPr>
        <a:xfrm>
          <a:off x="721784" y="3640121"/>
          <a:ext cx="10238765" cy="1040034"/>
        </a:xfrm>
        <a:prstGeom prst="rect">
          <a:avLst/>
        </a:prstGeom>
        <a:solidFill>
          <a:srgbClr val="6266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28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/>
            <a:t>External Factors</a:t>
          </a:r>
          <a:r>
            <a:rPr lang="en-CA" sz="3000" kern="1200">
              <a:latin typeface="Calibri Light" panose="020F0302020204030204"/>
            </a:rPr>
            <a:t> </a:t>
          </a:r>
          <a:endParaRPr lang="en-CA" sz="3000" kern="1200"/>
        </a:p>
      </dsp:txBody>
      <dsp:txXfrm>
        <a:off x="721784" y="3640121"/>
        <a:ext cx="10238765" cy="1040034"/>
      </dsp:txXfrm>
    </dsp:sp>
    <dsp:sp modelId="{AD741360-906B-7B44-899D-AD6F6B8D6D29}">
      <dsp:nvSpPr>
        <dsp:cNvPr id="0" name=""/>
        <dsp:cNvSpPr/>
      </dsp:nvSpPr>
      <dsp:spPr>
        <a:xfrm>
          <a:off x="71762" y="3510117"/>
          <a:ext cx="1300043" cy="1300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68682"/>
              <a:satOff val="-54838"/>
              <a:lumOff val="371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4863E-1918-4D4E-948A-38AB9E69BB38}">
      <dsp:nvSpPr>
        <dsp:cNvPr id="0" name=""/>
        <dsp:cNvSpPr/>
      </dsp:nvSpPr>
      <dsp:spPr>
        <a:xfrm>
          <a:off x="5328046" y="522"/>
          <a:ext cx="1535905" cy="767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 Light" panose="020F0302020204030204"/>
            </a:rPr>
            <a:t>Advisory Committee </a:t>
          </a:r>
        </a:p>
      </dsp:txBody>
      <dsp:txXfrm>
        <a:off x="5350539" y="23015"/>
        <a:ext cx="1490919" cy="722966"/>
      </dsp:txXfrm>
    </dsp:sp>
    <dsp:sp modelId="{94B57328-F78C-47FD-A97B-DD2AFFBB93B6}">
      <dsp:nvSpPr>
        <dsp:cNvPr id="0" name=""/>
        <dsp:cNvSpPr/>
      </dsp:nvSpPr>
      <dsp:spPr>
        <a:xfrm rot="2160000">
          <a:off x="6721819" y="997002"/>
          <a:ext cx="804385" cy="2687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802454" y="1050759"/>
        <a:ext cx="643115" cy="161269"/>
      </dsp:txXfrm>
    </dsp:sp>
    <dsp:sp modelId="{54E5B22D-CB9E-404B-917B-E9D7F794C0F6}">
      <dsp:nvSpPr>
        <dsp:cNvPr id="0" name=""/>
        <dsp:cNvSpPr/>
      </dsp:nvSpPr>
      <dsp:spPr>
        <a:xfrm>
          <a:off x="7384072" y="1494313"/>
          <a:ext cx="1535905" cy="767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 Light" panose="020F0302020204030204"/>
            </a:rPr>
            <a:t>Data and Document Review</a:t>
          </a:r>
          <a:endParaRPr lang="en-US" sz="1400" kern="1200" dirty="0"/>
        </a:p>
      </dsp:txBody>
      <dsp:txXfrm>
        <a:off x="7406565" y="1516806"/>
        <a:ext cx="1490919" cy="722966"/>
      </dsp:txXfrm>
    </dsp:sp>
    <dsp:sp modelId="{657CC6EB-F1CB-472C-A829-2859DF2FA581}">
      <dsp:nvSpPr>
        <dsp:cNvPr id="0" name=""/>
        <dsp:cNvSpPr/>
      </dsp:nvSpPr>
      <dsp:spPr>
        <a:xfrm rot="6480000">
          <a:off x="7357166" y="2952400"/>
          <a:ext cx="804385" cy="2687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7437801" y="3006157"/>
        <a:ext cx="643115" cy="161269"/>
      </dsp:txXfrm>
    </dsp:sp>
    <dsp:sp modelId="{4A21ABEB-5220-4922-8862-D97B5BBA5D95}">
      <dsp:nvSpPr>
        <dsp:cNvPr id="0" name=""/>
        <dsp:cNvSpPr/>
      </dsp:nvSpPr>
      <dsp:spPr>
        <a:xfrm>
          <a:off x="6598740" y="3911317"/>
          <a:ext cx="1535905" cy="767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 Light" panose="020F0302020204030204"/>
            </a:rPr>
            <a:t>Survey</a:t>
          </a:r>
          <a:endParaRPr lang="en-US" sz="1400" kern="1200" dirty="0"/>
        </a:p>
      </dsp:txBody>
      <dsp:txXfrm>
        <a:off x="6621233" y="3933810"/>
        <a:ext cx="1490919" cy="722966"/>
      </dsp:txXfrm>
    </dsp:sp>
    <dsp:sp modelId="{98B9A4E4-622F-46E6-9F64-FD98439F15FD}">
      <dsp:nvSpPr>
        <dsp:cNvPr id="0" name=""/>
        <dsp:cNvSpPr/>
      </dsp:nvSpPr>
      <dsp:spPr>
        <a:xfrm rot="10800000">
          <a:off x="5693806" y="4160901"/>
          <a:ext cx="804385" cy="2687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774441" y="4214658"/>
        <a:ext cx="643115" cy="161269"/>
      </dsp:txXfrm>
    </dsp:sp>
    <dsp:sp modelId="{644BF7DC-A374-4B70-98D7-1BA2374ACEC4}">
      <dsp:nvSpPr>
        <dsp:cNvPr id="0" name=""/>
        <dsp:cNvSpPr/>
      </dsp:nvSpPr>
      <dsp:spPr>
        <a:xfrm>
          <a:off x="4057351" y="3911317"/>
          <a:ext cx="1535905" cy="767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 Light" panose="020F0302020204030204"/>
            </a:rPr>
            <a:t>Key Informant Interviews</a:t>
          </a:r>
          <a:endParaRPr lang="en-US" sz="1400" kern="1200" dirty="0"/>
        </a:p>
      </dsp:txBody>
      <dsp:txXfrm>
        <a:off x="4079844" y="3933810"/>
        <a:ext cx="1490919" cy="722966"/>
      </dsp:txXfrm>
    </dsp:sp>
    <dsp:sp modelId="{B44C30BA-C4FC-4115-A0AA-4C1FB6B60352}">
      <dsp:nvSpPr>
        <dsp:cNvPr id="0" name=""/>
        <dsp:cNvSpPr/>
      </dsp:nvSpPr>
      <dsp:spPr>
        <a:xfrm rot="15120000">
          <a:off x="4030445" y="2952400"/>
          <a:ext cx="804385" cy="2687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111080" y="3006157"/>
        <a:ext cx="643115" cy="161269"/>
      </dsp:txXfrm>
    </dsp:sp>
    <dsp:sp modelId="{CE3D246C-C2FB-407D-8515-D492E4608355}">
      <dsp:nvSpPr>
        <dsp:cNvPr id="0" name=""/>
        <dsp:cNvSpPr/>
      </dsp:nvSpPr>
      <dsp:spPr>
        <a:xfrm>
          <a:off x="3272019" y="1494313"/>
          <a:ext cx="1535905" cy="767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 Light" panose="020F0302020204030204"/>
            </a:rPr>
            <a:t>Focus Group</a:t>
          </a:r>
        </a:p>
      </dsp:txBody>
      <dsp:txXfrm>
        <a:off x="3294512" y="1516806"/>
        <a:ext cx="1490919" cy="722966"/>
      </dsp:txXfrm>
    </dsp:sp>
    <dsp:sp modelId="{0892194F-25A5-4790-B3B4-06D9E8081396}">
      <dsp:nvSpPr>
        <dsp:cNvPr id="0" name=""/>
        <dsp:cNvSpPr/>
      </dsp:nvSpPr>
      <dsp:spPr>
        <a:xfrm rot="19440000">
          <a:off x="4665792" y="997002"/>
          <a:ext cx="804385" cy="2687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746427" y="1050759"/>
        <a:ext cx="643115" cy="16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B0FA2-CEEB-4B1B-9D94-F997F58BE009}" type="datetimeFigureOut"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F6224-927B-4FE6-A919-D848C60929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0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7B2AC-D563-1E43-A5A2-9074DE123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1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7B2AC-D563-1E43-A5A2-9074DE123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16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336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9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4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7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solidFill>
                <a:srgbClr val="212529"/>
              </a:solidFill>
              <a:latin typeface="MavenPro-Regular"/>
              <a:cs typeface="Calibri" panose="020F0502020204030204"/>
            </a:endParaRPr>
          </a:p>
          <a:p>
            <a:endParaRPr lang="en-CA">
              <a:solidFill>
                <a:srgbClr val="212529"/>
              </a:solidFill>
              <a:latin typeface="MavenPro-Regular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17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400"/>
              </a:spcBef>
            </a:pPr>
            <a:endParaRPr lang="en-CA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7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9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51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6224-927B-4FE6-A919-D848C60929E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1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7B2AC-D563-1E43-A5A2-9074DE123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4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21D4-A879-E807-25A8-DD68A00C3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79B6-7483-0978-FC50-0612972E3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9614-55C6-0F14-4248-10745050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D0910-E8BD-2A8D-73A0-4B9B9BAE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33EC-19DE-D5FA-9AC7-BECA6CAA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55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0311-5B99-9F47-090E-51720B31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E4F8D-BEC3-40BB-A98A-3E4046AEC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F0BD3-99DD-A3FA-05D2-E7A41328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222D-0F0A-3383-6799-08F31389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CEDC9-3584-6AEA-4625-52716CDE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06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5520A0-178C-5ED7-C5BC-F9AFB16A6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7974B-0C6D-739C-5E7C-99C247DD4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B078C-9EDB-D1B4-CBC5-6433EB52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5DF1C-BBB7-E7CE-5D8A-FFC881F0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75EE7-20D6-FE63-17D6-D8E5E6BA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62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15D3F-7B0E-0828-B03A-802FB1DE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68A-E790-3D4C-8890-24DD6E71B06A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A5BC8-BBDE-6DA9-0B6F-3D96A0B1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93970-9BEF-9C64-BD08-BBD0E41A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0D8-FFEC-7843-BCE5-9B0BCCD6E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1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0460-F367-CA36-8DAF-DD2A94C9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DB164-427F-A088-E078-0D1792C3A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8400D-2DE4-2569-B961-9DA36056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CD90-4F60-0146-4C2D-A81651AB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169E-B81D-C8D9-106D-8CB04648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71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EB95-7463-1AE5-B1E9-C09D9BA0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5A452-8869-F3AD-D39E-E11DEA64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6A95F-911E-BFC2-FD3A-E0EE7DEE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08B4C-E762-E4C0-97C2-2DB2079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63A06-8CC7-8CFF-3AEA-1CBA97C9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7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E680-0E18-81F7-5D5E-CBC80755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5E6CD-4616-9807-2535-6583BFFE5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2F77B-3320-EDCD-1497-6049B23C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B25AB-B438-B19C-0090-7D9AAB04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01936-EA61-39FC-731A-D13AD57A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6E98C-E156-0BA7-D1F7-EB0B6455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30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3886-D5E6-4F24-0D8E-251A85D7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1F8C8-3FB6-20CE-1396-5465B4A05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EE22B-580D-7F25-FCF8-9CDABFCDB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E8EEF-9C3B-BB97-777C-9533610C9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96E73-2560-258C-4C2B-ED60EEDAA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C54D7-9309-BAAC-21AF-E9642814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2CE0F-1941-9D45-BD78-B8D0E2A1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31C66D-C824-8584-ECC4-D404CF3C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18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9B42-1724-EA72-96B0-AB7A9BAF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7D99B-562F-0471-A015-0CCE9FF4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74A66-4476-7C9C-CBE8-12D9C7D1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C18B7-8559-8A97-40BC-F0174060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48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CCA43-60B5-D8C0-B25A-8B4CCCDA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CDD6E-7BC6-C051-E55D-4E31A1C2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EFF07-07DC-B6B3-EA2A-7D34C2CF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27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6BB4-6FE5-ED0D-318A-AF795DAB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E95AD-0232-DF25-171F-E1118B2DE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B9C96-DC1E-816A-80A3-1BA40F61F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3ACB9-B4A6-4865-0BE2-C4BA1C0E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AE201-359A-56F6-EDF7-7AFAA995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35C42-1E0C-3C59-6287-F7C19F44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21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DAFC-CB02-893E-C28E-F076F78D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95A03-585A-7B2C-57A8-DF9C48F75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8CC0E-A081-E96D-C8B4-E5CD11E24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29148-070A-30C2-B3E5-55FFCEA0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13503-83A3-6C79-3351-233D7D20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894B3-746E-9027-819F-D1B967FF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6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37B166-C39A-64F6-A10A-7C799A29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40ED8-A967-CC5C-8D5E-7F04823EA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4A887-4B32-7152-FD01-9E22D2781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AC53-5DDE-EA43-8866-1FC5320F6EC0}" type="datetimeFigureOut">
              <a:rPr lang="en-CA" smtClean="0"/>
              <a:t>19-Jun-23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E297E-AE6B-CA54-522B-44B5A4A96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746DE-FEE7-B053-EF61-D01041173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9A4A3-346B-7D4A-8AE6-B56D9FC01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36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1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D1320-3190-0B55-54E6-C21DBC4D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BC6DA-3A3A-8533-D04C-43AAB1B0C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4CDEE-32C8-64C8-C086-E5B4A9E8E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68A-E790-3D4C-8890-24DD6E71B06A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68019-1A9A-5071-102B-38F0D0F54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38CB-B716-B093-8EA8-F0B4AB8B9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40D8-FFEC-7843-BCE5-9B0BCCD6E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7.tiff"/><Relationship Id="rId5" Type="http://schemas.openxmlformats.org/officeDocument/2006/relationships/image" Target="../media/image14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4.png"/><Relationship Id="rId18" Type="http://schemas.openxmlformats.org/officeDocument/2006/relationships/image" Target="../media/image41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35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22.png"/><Relationship Id="rId1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28.png"/><Relationship Id="rId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3D06-7563-86A8-BB72-FF3059145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492" y="-203458"/>
            <a:ext cx="7265272" cy="343213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CA" sz="5400">
                <a:solidFill>
                  <a:schemeClr val="tx2"/>
                </a:solidFill>
                <a:latin typeface="Cambria" panose="02040503050406030204" pitchFamily="18" charset="0"/>
              </a:rPr>
              <a:t>Evaluation Proposal for the Canada Greener Homes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0A797-6C2C-F7E8-3E28-6EC2907BB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1960" y="3863183"/>
            <a:ext cx="5974915" cy="1317420"/>
          </a:xfrm>
        </p:spPr>
        <p:txBody>
          <a:bodyPr>
            <a:normAutofit/>
          </a:bodyPr>
          <a:lstStyle/>
          <a:p>
            <a:pPr algn="l">
              <a:spcBef>
                <a:spcPts val="400"/>
              </a:spcBef>
            </a:pPr>
            <a:r>
              <a:rPr lang="en-CA" sz="1800">
                <a:solidFill>
                  <a:schemeClr val="tx2"/>
                </a:solidFill>
              </a:rPr>
              <a:t>Prepared for:</a:t>
            </a:r>
          </a:p>
          <a:p>
            <a:pPr algn="l">
              <a:spcBef>
                <a:spcPts val="400"/>
              </a:spcBef>
            </a:pPr>
            <a:r>
              <a:rPr lang="en-CA" sz="1800">
                <a:solidFill>
                  <a:schemeClr val="tx2"/>
                </a:solidFill>
              </a:rPr>
              <a:t>CESEF Student Case Competition</a:t>
            </a:r>
          </a:p>
          <a:p>
            <a:pPr algn="l">
              <a:spcBef>
                <a:spcPts val="400"/>
              </a:spcBef>
            </a:pPr>
            <a:r>
              <a:rPr lang="en-CA" sz="1800">
                <a:solidFill>
                  <a:schemeClr val="tx2"/>
                </a:solidFill>
              </a:rPr>
              <a:t>June 19, 2023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75F5EF-145F-8F42-B09D-55631348F6D8}"/>
              </a:ext>
            </a:extLst>
          </p:cNvPr>
          <p:cNvGrpSpPr/>
          <p:nvPr/>
        </p:nvGrpSpPr>
        <p:grpSpPr>
          <a:xfrm>
            <a:off x="-4789959" y="-400523"/>
            <a:ext cx="7627882" cy="7659046"/>
            <a:chOff x="-2200763" y="-484093"/>
            <a:chExt cx="7627882" cy="765904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4FF88E-2510-0F49-BAEA-1BB3251564D2}"/>
                </a:ext>
              </a:extLst>
            </p:cNvPr>
            <p:cNvSpPr/>
            <p:nvPr/>
          </p:nvSpPr>
          <p:spPr>
            <a:xfrm>
              <a:off x="-2200763" y="-484093"/>
              <a:ext cx="7627882" cy="7659046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F12E02-BACC-4D4D-9430-6CA245BA96E8}"/>
                </a:ext>
              </a:extLst>
            </p:cNvPr>
            <p:cNvSpPr/>
            <p:nvPr/>
          </p:nvSpPr>
          <p:spPr>
            <a:xfrm>
              <a:off x="-1899194" y="-341357"/>
              <a:ext cx="7024744" cy="7199357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428A73-98F8-0042-B01E-0E45FC6298C1}"/>
                </a:ext>
              </a:extLst>
            </p:cNvPr>
            <p:cNvSpPr/>
            <p:nvPr/>
          </p:nvSpPr>
          <p:spPr>
            <a:xfrm>
              <a:off x="-1742739" y="0"/>
              <a:ext cx="6433073" cy="658368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1D289A-B7E2-4BB2-27E7-363D9D2EC7CF}"/>
              </a:ext>
            </a:extLst>
          </p:cNvPr>
          <p:cNvCxnSpPr>
            <a:cxnSpLocks/>
          </p:cNvCxnSpPr>
          <p:nvPr/>
        </p:nvCxnSpPr>
        <p:spPr>
          <a:xfrm>
            <a:off x="3231960" y="3434820"/>
            <a:ext cx="495613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F9BC94-7922-A945-A3A3-A34CB2D1E460}"/>
              </a:ext>
            </a:extLst>
          </p:cNvPr>
          <p:cNvSpPr txBox="1"/>
          <p:nvPr/>
        </p:nvSpPr>
        <p:spPr>
          <a:xfrm>
            <a:off x="4052047" y="-1488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5" descr="Logo, Encompass Solutions">
            <a:extLst>
              <a:ext uri="{FF2B5EF4-FFF2-40B4-BE49-F238E27FC236}">
                <a16:creationId xmlns:a16="http://schemas.microsoft.com/office/drawing/2014/main" id="{E71DF8BB-D595-6768-8A9D-1B1AF0053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72" t="39688" r="28657" b="39531"/>
          <a:stretch/>
        </p:blipFill>
        <p:spPr>
          <a:xfrm>
            <a:off x="8192149" y="4774361"/>
            <a:ext cx="3846472" cy="1911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96677-43BF-E679-F73B-B26E2F561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492" y="5044381"/>
            <a:ext cx="2493779" cy="15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6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5F83-DA6F-7FD2-4400-64FBC1FC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93" y="-134434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accent1"/>
                </a:solidFill>
                <a:latin typeface="Cambria" panose="02040503050406030204" pitchFamily="18" charset="0"/>
              </a:rPr>
              <a:t>LOGIC MODEL 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F19223-C25C-5C4B-B04F-670F17A0FE36}"/>
              </a:ext>
            </a:extLst>
          </p:cNvPr>
          <p:cNvSpPr/>
          <p:nvPr/>
        </p:nvSpPr>
        <p:spPr>
          <a:xfrm>
            <a:off x="328749" y="1038598"/>
            <a:ext cx="11198645" cy="357862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3F796-65B4-7643-A63F-0706A85E62CA}"/>
              </a:ext>
            </a:extLst>
          </p:cNvPr>
          <p:cNvSpPr/>
          <p:nvPr/>
        </p:nvSpPr>
        <p:spPr>
          <a:xfrm>
            <a:off x="328749" y="1538129"/>
            <a:ext cx="3293329" cy="498533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65F597-D3B5-BB42-BD86-CE893CD469B0}"/>
              </a:ext>
            </a:extLst>
          </p:cNvPr>
          <p:cNvCxnSpPr>
            <a:cxnSpLocks/>
          </p:cNvCxnSpPr>
          <p:nvPr/>
        </p:nvCxnSpPr>
        <p:spPr>
          <a:xfrm>
            <a:off x="3622078" y="3010754"/>
            <a:ext cx="7142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C0CB0B-FFC9-B24B-B6BD-54ADB0D6CC8B}"/>
              </a:ext>
            </a:extLst>
          </p:cNvPr>
          <p:cNvGrpSpPr/>
          <p:nvPr/>
        </p:nvGrpSpPr>
        <p:grpSpPr>
          <a:xfrm>
            <a:off x="749893" y="1055855"/>
            <a:ext cx="9824944" cy="382313"/>
            <a:chOff x="469190" y="201080"/>
            <a:chExt cx="5372502" cy="36607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F185F81-BAA3-D542-AF18-CE028CD36641}"/>
                </a:ext>
              </a:extLst>
            </p:cNvPr>
            <p:cNvSpPr txBox="1"/>
            <p:nvPr/>
          </p:nvSpPr>
          <p:spPr>
            <a:xfrm>
              <a:off x="469190" y="201080"/>
              <a:ext cx="1340285" cy="3536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INPUTS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1E2CAF1-5ECB-2C45-9951-97192AF2DCA8}"/>
                </a:ext>
              </a:extLst>
            </p:cNvPr>
            <p:cNvSpPr txBox="1"/>
            <p:nvPr/>
          </p:nvSpPr>
          <p:spPr>
            <a:xfrm>
              <a:off x="2527332" y="213510"/>
              <a:ext cx="1340285" cy="3536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ACTIVITIES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7B98D8C-56A4-8148-93AA-F7B2FF983447}"/>
                </a:ext>
              </a:extLst>
            </p:cNvPr>
            <p:cNvSpPr txBox="1"/>
            <p:nvPr/>
          </p:nvSpPr>
          <p:spPr>
            <a:xfrm>
              <a:off x="4501407" y="213510"/>
              <a:ext cx="1340285" cy="3536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OUTPUTS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0562D44-FDEA-9248-876E-3E99780D3E67}"/>
              </a:ext>
            </a:extLst>
          </p:cNvPr>
          <p:cNvSpPr/>
          <p:nvPr/>
        </p:nvSpPr>
        <p:spPr>
          <a:xfrm>
            <a:off x="7666068" y="1566855"/>
            <a:ext cx="3861326" cy="268644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31A7B-29BD-DA4E-887F-092BC25EFDB6}"/>
              </a:ext>
            </a:extLst>
          </p:cNvPr>
          <p:cNvSpPr/>
          <p:nvPr/>
        </p:nvSpPr>
        <p:spPr>
          <a:xfrm>
            <a:off x="330993" y="1566855"/>
            <a:ext cx="31715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/>
              <a:t>S</a:t>
            </a:r>
            <a:r>
              <a:rPr lang="en-US" sz="1500" b="1"/>
              <a:t>taff </a:t>
            </a:r>
          </a:p>
          <a:p>
            <a:r>
              <a:rPr lang="en-US" sz="1500"/>
              <a:t>-</a:t>
            </a:r>
            <a:r>
              <a:rPr lang="en-US" sz="1500" err="1"/>
              <a:t>NRCan</a:t>
            </a:r>
            <a:r>
              <a:rPr lang="en-US" sz="1500"/>
              <a:t> Green Home Grant Program Staff </a:t>
            </a:r>
          </a:p>
          <a:p>
            <a:r>
              <a:rPr lang="en-US" sz="1500"/>
              <a:t>-CMHC’s Canada Greener Homes Loan Program Staff </a:t>
            </a:r>
          </a:p>
          <a:p>
            <a:endParaRPr lang="en-US" sz="1500"/>
          </a:p>
          <a:p>
            <a:r>
              <a:rPr lang="en-US" sz="1500" b="1"/>
              <a:t>Financial Resources</a:t>
            </a:r>
          </a:p>
          <a:p>
            <a:r>
              <a:rPr lang="en-US" sz="1500"/>
              <a:t>-$2.6 Billion (</a:t>
            </a:r>
            <a:r>
              <a:rPr lang="en-US" sz="1500" err="1"/>
              <a:t>NRCan</a:t>
            </a:r>
            <a:r>
              <a:rPr lang="en-US" sz="1500"/>
              <a:t>)</a:t>
            </a:r>
          </a:p>
          <a:p>
            <a:r>
              <a:rPr lang="en-US" sz="1500"/>
              <a:t>-$4.1 Billion (CMHC)</a:t>
            </a:r>
          </a:p>
          <a:p>
            <a:endParaRPr lang="en-US" sz="1500"/>
          </a:p>
          <a:p>
            <a:r>
              <a:rPr lang="en-US" sz="1500" b="1"/>
              <a:t>Materials </a:t>
            </a:r>
          </a:p>
          <a:p>
            <a:r>
              <a:rPr lang="en-US" sz="1500"/>
              <a:t>-Application forms </a:t>
            </a:r>
          </a:p>
          <a:p>
            <a:r>
              <a:rPr lang="en-US" sz="1500"/>
              <a:t>-Audit forms </a:t>
            </a:r>
          </a:p>
          <a:p>
            <a:r>
              <a:rPr lang="en-US" sz="1500"/>
              <a:t>-Retrofitting Equipment </a:t>
            </a:r>
          </a:p>
          <a:p>
            <a:r>
              <a:rPr lang="en-US" sz="1500"/>
              <a:t>-Retrofitting Technology </a:t>
            </a:r>
          </a:p>
          <a:p>
            <a:endParaRPr lang="en-US" sz="1500"/>
          </a:p>
          <a:p>
            <a:r>
              <a:rPr lang="en-US" sz="1500" b="1"/>
              <a:t>Partners</a:t>
            </a:r>
          </a:p>
          <a:p>
            <a:r>
              <a:rPr lang="en-US" sz="1500"/>
              <a:t>-Provincial Programs </a:t>
            </a:r>
          </a:p>
          <a:p>
            <a:r>
              <a:rPr lang="en-US" sz="1500"/>
              <a:t>-External Third Parties </a:t>
            </a:r>
          </a:p>
          <a:p>
            <a:r>
              <a:rPr lang="en-US" sz="1500"/>
              <a:t>-</a:t>
            </a:r>
            <a:r>
              <a:rPr lang="en-US" sz="1500" err="1"/>
              <a:t>NRCan</a:t>
            </a:r>
            <a:r>
              <a:rPr lang="en-US" sz="1500"/>
              <a:t>-licensed service organizations </a:t>
            </a:r>
          </a:p>
        </p:txBody>
      </p:sp>
      <p:pic>
        <p:nvPicPr>
          <p:cNvPr id="10" name="Graphic 9" descr="Users">
            <a:extLst>
              <a:ext uri="{FF2B5EF4-FFF2-40B4-BE49-F238E27FC236}">
                <a16:creationId xmlns:a16="http://schemas.microsoft.com/office/drawing/2014/main" id="{67F94988-F121-D249-8720-78555CB09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713" y="1534783"/>
            <a:ext cx="356227" cy="356227"/>
          </a:xfrm>
          <a:prstGeom prst="rect">
            <a:avLst/>
          </a:prstGeom>
        </p:spPr>
      </p:pic>
      <p:pic>
        <p:nvPicPr>
          <p:cNvPr id="12" name="Graphic 11" descr="Money">
            <a:extLst>
              <a:ext uri="{FF2B5EF4-FFF2-40B4-BE49-F238E27FC236}">
                <a16:creationId xmlns:a16="http://schemas.microsoft.com/office/drawing/2014/main" id="{45D1070D-62CB-754C-846B-A44963C95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33047" y="2831470"/>
            <a:ext cx="391066" cy="391066"/>
          </a:xfrm>
          <a:prstGeom prst="rect">
            <a:avLst/>
          </a:prstGeom>
        </p:spPr>
      </p:pic>
      <p:pic>
        <p:nvPicPr>
          <p:cNvPr id="16" name="Graphic 15" descr="Books">
            <a:extLst>
              <a:ext uri="{FF2B5EF4-FFF2-40B4-BE49-F238E27FC236}">
                <a16:creationId xmlns:a16="http://schemas.microsoft.com/office/drawing/2014/main" id="{6A0E80C6-B281-B140-94BE-BC14F8B9D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68940" y="3724651"/>
            <a:ext cx="369333" cy="369333"/>
          </a:xfrm>
          <a:prstGeom prst="rect">
            <a:avLst/>
          </a:prstGeom>
        </p:spPr>
      </p:pic>
      <p:pic>
        <p:nvPicPr>
          <p:cNvPr id="19" name="Graphic 18" descr="Cycle with people">
            <a:extLst>
              <a:ext uri="{FF2B5EF4-FFF2-40B4-BE49-F238E27FC236}">
                <a16:creationId xmlns:a16="http://schemas.microsoft.com/office/drawing/2014/main" id="{934A5857-B477-884C-8DB9-8991BC1243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81073" y="5095027"/>
            <a:ext cx="457200" cy="4572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6E5E386C-6389-844C-B9BB-1A53D6909587}"/>
              </a:ext>
            </a:extLst>
          </p:cNvPr>
          <p:cNvSpPr/>
          <p:nvPr/>
        </p:nvSpPr>
        <p:spPr>
          <a:xfrm>
            <a:off x="7687340" y="4380234"/>
            <a:ext cx="3840054" cy="83927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solidFill>
                  <a:schemeClr val="tx1"/>
                </a:solidFill>
              </a:rPr>
              <a:t>- # of retrofits planned </a:t>
            </a:r>
          </a:p>
          <a:p>
            <a:r>
              <a:rPr lang="en-US" sz="1700">
                <a:solidFill>
                  <a:schemeClr val="tx1"/>
                </a:solidFill>
              </a:rPr>
              <a:t>- # of retrofits completed </a:t>
            </a:r>
          </a:p>
          <a:p>
            <a:r>
              <a:rPr lang="en-US" sz="1700" b="1">
                <a:solidFill>
                  <a:schemeClr val="tx1"/>
                </a:solidFill>
              </a:rPr>
              <a:t>Total</a:t>
            </a:r>
            <a:r>
              <a:rPr lang="en-US" sz="1700">
                <a:solidFill>
                  <a:schemeClr val="tx1"/>
                </a:solidFill>
              </a:rPr>
              <a:t> $ of funded retrofits</a:t>
            </a:r>
            <a:endParaRPr lang="en-CA" sz="170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F3C4ED5-42B3-114E-84E2-ED8D3EC4F165}"/>
              </a:ext>
            </a:extLst>
          </p:cNvPr>
          <p:cNvSpPr txBox="1"/>
          <p:nvPr/>
        </p:nvSpPr>
        <p:spPr>
          <a:xfrm>
            <a:off x="4410721" y="2156621"/>
            <a:ext cx="245104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err="1"/>
              <a:t>NRCan’s</a:t>
            </a:r>
            <a:r>
              <a:rPr lang="en-US" sz="1700"/>
              <a:t> Greener Homes Grant </a:t>
            </a:r>
          </a:p>
          <a:p>
            <a:endParaRPr lang="en-CA" sz="1700"/>
          </a:p>
          <a:p>
            <a:r>
              <a:rPr lang="en-CA" sz="1700"/>
              <a:t>-</a:t>
            </a:r>
            <a:r>
              <a:rPr lang="en-CA" sz="1700" err="1"/>
              <a:t>EnerGuide</a:t>
            </a:r>
            <a:r>
              <a:rPr lang="en-CA" sz="1700"/>
              <a:t> energy auditor qualification</a:t>
            </a:r>
          </a:p>
          <a:p>
            <a:r>
              <a:rPr lang="en-US" sz="1700"/>
              <a:t>-Pre-retrofit </a:t>
            </a:r>
            <a:r>
              <a:rPr lang="en-US" sz="1700" err="1"/>
              <a:t>EnerGuide</a:t>
            </a:r>
            <a:r>
              <a:rPr lang="en-US" sz="1700"/>
              <a:t> home evaluation </a:t>
            </a:r>
          </a:p>
          <a:p>
            <a:r>
              <a:rPr lang="en-US" sz="1700"/>
              <a:t>-Post-retrofit </a:t>
            </a:r>
            <a:r>
              <a:rPr lang="en-US" sz="1700" err="1"/>
              <a:t>EnerGuide</a:t>
            </a:r>
            <a:r>
              <a:rPr lang="en-US" sz="1700"/>
              <a:t> home evaluation</a:t>
            </a:r>
          </a:p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D4B701-BEDA-E94D-9657-97D5EED2F4D6}"/>
              </a:ext>
            </a:extLst>
          </p:cNvPr>
          <p:cNvSpPr/>
          <p:nvPr/>
        </p:nvSpPr>
        <p:spPr>
          <a:xfrm>
            <a:off x="4336339" y="2174181"/>
            <a:ext cx="2628414" cy="25096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A6CFF8-F7F0-594D-9053-4D9276A5CC06}"/>
              </a:ext>
            </a:extLst>
          </p:cNvPr>
          <p:cNvSpPr/>
          <p:nvPr/>
        </p:nvSpPr>
        <p:spPr>
          <a:xfrm>
            <a:off x="4336339" y="5001890"/>
            <a:ext cx="2628413" cy="8432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tx1"/>
                </a:solidFill>
              </a:rPr>
              <a:t>CMHC’s Canada Greener Homes Loan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E56037-EBBA-B945-A6E4-34CC237D2DA7}"/>
              </a:ext>
            </a:extLst>
          </p:cNvPr>
          <p:cNvCxnSpPr>
            <a:cxnSpLocks/>
          </p:cNvCxnSpPr>
          <p:nvPr/>
        </p:nvCxnSpPr>
        <p:spPr>
          <a:xfrm>
            <a:off x="3622078" y="5362202"/>
            <a:ext cx="7142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A2F4609-6016-1E43-B1EC-6BA8FB6D9F99}"/>
              </a:ext>
            </a:extLst>
          </p:cNvPr>
          <p:cNvSpPr txBox="1"/>
          <p:nvPr/>
        </p:nvSpPr>
        <p:spPr>
          <a:xfrm>
            <a:off x="7667971" y="1701931"/>
            <a:ext cx="3848380" cy="263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/>
              <a:t>- </a:t>
            </a:r>
            <a:r>
              <a:rPr lang="en-US" sz="1700" b="1"/>
              <a:t>#</a:t>
            </a:r>
            <a:r>
              <a:rPr lang="en-US" sz="1700"/>
              <a:t> of visits to the program website</a:t>
            </a:r>
          </a:p>
          <a:p>
            <a:r>
              <a:rPr lang="en-US" sz="1700"/>
              <a:t>- </a:t>
            </a:r>
            <a:r>
              <a:rPr lang="en-US" sz="1700" b="1"/>
              <a:t>#</a:t>
            </a:r>
            <a:r>
              <a:rPr lang="en-US" sz="1700"/>
              <a:t> of applications </a:t>
            </a:r>
            <a:endParaRPr lang="en-US" sz="1700">
              <a:ea typeface="Calibri"/>
              <a:cs typeface="Calibri"/>
            </a:endParaRPr>
          </a:p>
          <a:p>
            <a:r>
              <a:rPr lang="en-US" sz="1700"/>
              <a:t>- </a:t>
            </a:r>
            <a:r>
              <a:rPr lang="en-US" sz="1700" b="1"/>
              <a:t>#</a:t>
            </a:r>
            <a:r>
              <a:rPr lang="en-US" sz="1700"/>
              <a:t> of </a:t>
            </a:r>
            <a:r>
              <a:rPr lang="en-US" sz="1700" err="1"/>
              <a:t>NRCan</a:t>
            </a:r>
            <a:r>
              <a:rPr lang="en-US" sz="1700"/>
              <a:t>-licensed service organizations</a:t>
            </a:r>
            <a:endParaRPr lang="en-US" sz="1700">
              <a:ea typeface="Calibri"/>
              <a:cs typeface="Calibri"/>
            </a:endParaRPr>
          </a:p>
          <a:p>
            <a:r>
              <a:rPr lang="en-US" sz="1700"/>
              <a:t>- </a:t>
            </a:r>
            <a:r>
              <a:rPr lang="en-US" sz="1700" b="1"/>
              <a:t>#</a:t>
            </a:r>
            <a:r>
              <a:rPr lang="en-US" sz="1700"/>
              <a:t> of </a:t>
            </a:r>
            <a:r>
              <a:rPr lang="en-US" sz="1700" err="1"/>
              <a:t>EnerGuide</a:t>
            </a:r>
            <a:r>
              <a:rPr lang="en-US" sz="1700"/>
              <a:t> energy auditors trained</a:t>
            </a:r>
            <a:endParaRPr lang="en-US" sz="1700">
              <a:ea typeface="Calibri"/>
              <a:cs typeface="Calibri"/>
            </a:endParaRPr>
          </a:p>
          <a:p>
            <a:r>
              <a:rPr lang="en-US" sz="1700">
                <a:ea typeface="+mn-lt"/>
                <a:cs typeface="+mn-lt"/>
              </a:rPr>
              <a:t>- </a:t>
            </a:r>
            <a:r>
              <a:rPr lang="en-US" sz="1700" b="1">
                <a:ea typeface="+mn-lt"/>
                <a:cs typeface="+mn-lt"/>
              </a:rPr>
              <a:t>#</a:t>
            </a:r>
            <a:r>
              <a:rPr lang="en-US" sz="1700">
                <a:ea typeface="+mn-lt"/>
                <a:cs typeface="+mn-lt"/>
              </a:rPr>
              <a:t> of Energy Advisor/auditors registered</a:t>
            </a:r>
            <a:endParaRPr lang="en-US"/>
          </a:p>
          <a:p>
            <a:r>
              <a:rPr lang="en-US" sz="1700"/>
              <a:t>- </a:t>
            </a:r>
            <a:r>
              <a:rPr lang="en-US" sz="1700" b="1"/>
              <a:t>#</a:t>
            </a:r>
            <a:r>
              <a:rPr lang="en-US" sz="1700"/>
              <a:t> of energy audits completed</a:t>
            </a:r>
            <a:endParaRPr lang="en-US" sz="1700">
              <a:ea typeface="Calibri"/>
              <a:cs typeface="Calibri"/>
            </a:endParaRPr>
          </a:p>
          <a:p>
            <a:r>
              <a:rPr lang="en-US" sz="1700"/>
              <a:t>- </a:t>
            </a:r>
            <a:r>
              <a:rPr lang="en-US" sz="1700" b="1"/>
              <a:t>Average</a:t>
            </a:r>
            <a:r>
              <a:rPr lang="en-US" sz="1700"/>
              <a:t> $ of grant requested/applicant</a:t>
            </a:r>
            <a:endParaRPr lang="en-CA" sz="1700"/>
          </a:p>
          <a:p>
            <a:r>
              <a:rPr lang="en-US" sz="1700"/>
              <a:t>- </a:t>
            </a:r>
            <a:r>
              <a:rPr lang="en-US" sz="1700" b="1"/>
              <a:t>Average</a:t>
            </a:r>
            <a:r>
              <a:rPr lang="en-US" sz="1700"/>
              <a:t> $ of grant dispersed/applicant</a:t>
            </a:r>
            <a:endParaRPr lang="en-US" sz="1400"/>
          </a:p>
          <a:p>
            <a:endParaRPr lang="en-US" sz="120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3A205E-CA2A-164D-BA02-65A9C43B8D58}"/>
              </a:ext>
            </a:extLst>
          </p:cNvPr>
          <p:cNvCxnSpPr>
            <a:cxnSpLocks/>
          </p:cNvCxnSpPr>
          <p:nvPr/>
        </p:nvCxnSpPr>
        <p:spPr>
          <a:xfrm>
            <a:off x="6963722" y="3163154"/>
            <a:ext cx="7142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4D3BF79-0530-D643-9F2D-F317D460E40C}"/>
              </a:ext>
            </a:extLst>
          </p:cNvPr>
          <p:cNvSpPr/>
          <p:nvPr/>
        </p:nvSpPr>
        <p:spPr>
          <a:xfrm>
            <a:off x="7683177" y="5341788"/>
            <a:ext cx="3840054" cy="14403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 sz="1700">
                <a:solidFill>
                  <a:schemeClr val="tx1"/>
                </a:solidFill>
              </a:rPr>
              <a:t>- </a:t>
            </a:r>
            <a:r>
              <a:rPr lang="en-US" sz="1700" b="1">
                <a:solidFill>
                  <a:schemeClr val="tx1"/>
                </a:solidFill>
              </a:rPr>
              <a:t>Total </a:t>
            </a:r>
            <a:r>
              <a:rPr lang="en-US" sz="1700">
                <a:solidFill>
                  <a:schemeClr val="tx1"/>
                </a:solidFill>
              </a:rPr>
              <a:t>$ Loan-to-Value approval/per applicant</a:t>
            </a:r>
          </a:p>
          <a:p>
            <a:r>
              <a:rPr lang="en-US" sz="1700">
                <a:solidFill>
                  <a:schemeClr val="tx1"/>
                </a:solidFill>
              </a:rPr>
              <a:t>- </a:t>
            </a:r>
            <a:r>
              <a:rPr lang="en-US" sz="1700" b="1">
                <a:solidFill>
                  <a:schemeClr val="tx1"/>
                </a:solidFill>
              </a:rPr>
              <a:t>Total </a:t>
            </a:r>
            <a:r>
              <a:rPr lang="en-US" sz="1700">
                <a:solidFill>
                  <a:schemeClr val="tx1"/>
                </a:solidFill>
              </a:rPr>
              <a:t>$ Loan-to-Value</a:t>
            </a:r>
          </a:p>
          <a:p>
            <a:r>
              <a:rPr lang="en-US" sz="1700">
                <a:solidFill>
                  <a:schemeClr val="tx1"/>
                </a:solidFill>
              </a:rPr>
              <a:t>at distribution/per applicant </a:t>
            </a:r>
          </a:p>
          <a:p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21CDCC-3B7A-E947-B169-DB186D55451B}"/>
              </a:ext>
            </a:extLst>
          </p:cNvPr>
          <p:cNvCxnSpPr>
            <a:cxnSpLocks/>
          </p:cNvCxnSpPr>
          <p:nvPr/>
        </p:nvCxnSpPr>
        <p:spPr>
          <a:xfrm>
            <a:off x="6971158" y="4508730"/>
            <a:ext cx="7142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2BECFD-DBA7-D04C-8D55-2F4F9435C786}"/>
              </a:ext>
            </a:extLst>
          </p:cNvPr>
          <p:cNvCxnSpPr>
            <a:cxnSpLocks/>
          </p:cNvCxnSpPr>
          <p:nvPr/>
        </p:nvCxnSpPr>
        <p:spPr>
          <a:xfrm flipV="1">
            <a:off x="6963722" y="4806094"/>
            <a:ext cx="729133" cy="333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B04BE4-5EA4-274F-9074-43694656BFB2}"/>
              </a:ext>
            </a:extLst>
          </p:cNvPr>
          <p:cNvCxnSpPr>
            <a:cxnSpLocks/>
          </p:cNvCxnSpPr>
          <p:nvPr/>
        </p:nvCxnSpPr>
        <p:spPr>
          <a:xfrm>
            <a:off x="6978594" y="5608983"/>
            <a:ext cx="7142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8226C6-294E-5D44-91FB-5F52D9F956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0973" y="2481832"/>
            <a:ext cx="545171" cy="545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527519-A0BB-5348-9E50-BD4EE2F489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1990" y="5384232"/>
            <a:ext cx="444154" cy="444154"/>
          </a:xfrm>
          <a:prstGeom prst="rect">
            <a:avLst/>
          </a:prstGeom>
        </p:spPr>
      </p:pic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E12520C7-5830-214C-B911-ABA70092795C}"/>
              </a:ext>
            </a:extLst>
          </p:cNvPr>
          <p:cNvCxnSpPr>
            <a:cxnSpLocks/>
            <a:endCxn id="33" idx="3"/>
          </p:cNvCxnSpPr>
          <p:nvPr/>
        </p:nvCxnSpPr>
        <p:spPr>
          <a:xfrm rot="5400000">
            <a:off x="10443038" y="4644010"/>
            <a:ext cx="2498163" cy="337776"/>
          </a:xfrm>
          <a:prstGeom prst="bentConnector2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4D63-E373-8E41-908C-E30707C88491}"/>
              </a:ext>
            </a:extLst>
          </p:cNvPr>
          <p:cNvCxnSpPr/>
          <p:nvPr/>
        </p:nvCxnSpPr>
        <p:spPr>
          <a:xfrm>
            <a:off x="11523231" y="3571251"/>
            <a:ext cx="33777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90FAA4-A89C-A494-60F3-7D825E204192}"/>
              </a:ext>
            </a:extLst>
          </p:cNvPr>
          <p:cNvCxnSpPr/>
          <p:nvPr/>
        </p:nvCxnSpPr>
        <p:spPr>
          <a:xfrm>
            <a:off x="749893" y="830344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1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CCC0C6B1-AA81-0E47-A108-3CBE87205F36}"/>
              </a:ext>
            </a:extLst>
          </p:cNvPr>
          <p:cNvSpPr/>
          <p:nvPr/>
        </p:nvSpPr>
        <p:spPr>
          <a:xfrm>
            <a:off x="664027" y="1146548"/>
            <a:ext cx="1609570" cy="3195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55F83-DA6F-7FD2-4400-64FBC1FC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58" y="-25887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accent1"/>
                </a:solidFill>
                <a:latin typeface="Cambria" panose="02040503050406030204" pitchFamily="18" charset="0"/>
              </a:rPr>
              <a:t>LOGIC MODEL  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473112-744C-6048-B52B-D6A15504EABF}"/>
              </a:ext>
            </a:extLst>
          </p:cNvPr>
          <p:cNvSpPr txBox="1"/>
          <p:nvPr/>
        </p:nvSpPr>
        <p:spPr>
          <a:xfrm>
            <a:off x="593739" y="1121656"/>
            <a:ext cx="167985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OUTPUTS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DE91627-A089-114A-AF8A-5C683C65C6E7}"/>
              </a:ext>
            </a:extLst>
          </p:cNvPr>
          <p:cNvSpPr txBox="1"/>
          <p:nvPr/>
        </p:nvSpPr>
        <p:spPr>
          <a:xfrm>
            <a:off x="3186334" y="1359875"/>
            <a:ext cx="8845264" cy="369332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OUTCOMES</a:t>
            </a:r>
            <a:r>
              <a:rPr lang="en-US" b="1"/>
              <a:t> 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1C36DCA-B456-5A40-AF8A-B0E091BEA945}"/>
              </a:ext>
            </a:extLst>
          </p:cNvPr>
          <p:cNvSpPr/>
          <p:nvPr/>
        </p:nvSpPr>
        <p:spPr>
          <a:xfrm>
            <a:off x="3133411" y="4785950"/>
            <a:ext cx="2451737" cy="7199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3037CC05-1D68-4B49-AD09-CD319F7DB4D6}"/>
              </a:ext>
            </a:extLst>
          </p:cNvPr>
          <p:cNvSpPr/>
          <p:nvPr/>
        </p:nvSpPr>
        <p:spPr>
          <a:xfrm>
            <a:off x="5620540" y="2445308"/>
            <a:ext cx="553975" cy="4142611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1CC7FC5-A2AA-6643-B846-0F5E30F819AA}"/>
              </a:ext>
            </a:extLst>
          </p:cNvPr>
          <p:cNvSpPr/>
          <p:nvPr/>
        </p:nvSpPr>
        <p:spPr>
          <a:xfrm>
            <a:off x="6412991" y="3677045"/>
            <a:ext cx="2383573" cy="96180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D4E7A93D-47BF-684B-B7A3-4FB8F12EFC6E}"/>
              </a:ext>
            </a:extLst>
          </p:cNvPr>
          <p:cNvSpPr/>
          <p:nvPr/>
        </p:nvSpPr>
        <p:spPr>
          <a:xfrm>
            <a:off x="8899966" y="2476621"/>
            <a:ext cx="347990" cy="3534605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E46757-D966-D64D-9707-B1C48D10AA2F}"/>
              </a:ext>
            </a:extLst>
          </p:cNvPr>
          <p:cNvSpPr txBox="1"/>
          <p:nvPr/>
        </p:nvSpPr>
        <p:spPr>
          <a:xfrm>
            <a:off x="3168075" y="1836403"/>
            <a:ext cx="238357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SHORT TERM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354F3CC-F2DC-AC40-B0DC-0B5ABA4579E1}"/>
              </a:ext>
            </a:extLst>
          </p:cNvPr>
          <p:cNvSpPr txBox="1"/>
          <p:nvPr/>
        </p:nvSpPr>
        <p:spPr>
          <a:xfrm>
            <a:off x="6417180" y="1836402"/>
            <a:ext cx="238357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INTERMEDIATE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B91DAEA-C60F-3840-A9B3-27776E0DABD9}"/>
              </a:ext>
            </a:extLst>
          </p:cNvPr>
          <p:cNvSpPr txBox="1"/>
          <p:nvPr/>
        </p:nvSpPr>
        <p:spPr>
          <a:xfrm>
            <a:off x="9585501" y="1836402"/>
            <a:ext cx="238357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LONG TERM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DED789A-5634-BE48-B9C4-10C8E04944C7}"/>
              </a:ext>
            </a:extLst>
          </p:cNvPr>
          <p:cNvSpPr txBox="1"/>
          <p:nvPr/>
        </p:nvSpPr>
        <p:spPr>
          <a:xfrm>
            <a:off x="3108389" y="2282436"/>
            <a:ext cx="24633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/>
              <a:t> </a:t>
            </a:r>
            <a:endParaRPr lang="en-US" sz="140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EEAFB5A-74B8-E74A-B3A4-13B84EC39FB3}"/>
              </a:ext>
            </a:extLst>
          </p:cNvPr>
          <p:cNvSpPr/>
          <p:nvPr/>
        </p:nvSpPr>
        <p:spPr>
          <a:xfrm>
            <a:off x="3134712" y="5819255"/>
            <a:ext cx="2449137" cy="6981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EEF969-FF4C-4849-A184-F8AD17196838}"/>
              </a:ext>
            </a:extLst>
          </p:cNvPr>
          <p:cNvSpPr/>
          <p:nvPr/>
        </p:nvSpPr>
        <p:spPr>
          <a:xfrm>
            <a:off x="3157532" y="2476621"/>
            <a:ext cx="2426421" cy="205145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359C590-A28E-2949-877A-499937149C88}"/>
              </a:ext>
            </a:extLst>
          </p:cNvPr>
          <p:cNvSpPr/>
          <p:nvPr/>
        </p:nvSpPr>
        <p:spPr>
          <a:xfrm>
            <a:off x="6417180" y="2278036"/>
            <a:ext cx="2383573" cy="103980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ight Brace 121">
            <a:extLst>
              <a:ext uri="{FF2B5EF4-FFF2-40B4-BE49-F238E27FC236}">
                <a16:creationId xmlns:a16="http://schemas.microsoft.com/office/drawing/2014/main" id="{5D659C43-2BFF-3E48-BDC8-C7209D3E1834}"/>
              </a:ext>
            </a:extLst>
          </p:cNvPr>
          <p:cNvSpPr/>
          <p:nvPr/>
        </p:nvSpPr>
        <p:spPr>
          <a:xfrm>
            <a:off x="2717231" y="1689482"/>
            <a:ext cx="184921" cy="497420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289D06-FBC2-B74C-AC37-8FB23789E5A7}"/>
              </a:ext>
            </a:extLst>
          </p:cNvPr>
          <p:cNvSpPr/>
          <p:nvPr/>
        </p:nvSpPr>
        <p:spPr>
          <a:xfrm>
            <a:off x="132701" y="1689482"/>
            <a:ext cx="2520985" cy="29354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409196-0704-E846-978E-5660A2D8C287}"/>
              </a:ext>
            </a:extLst>
          </p:cNvPr>
          <p:cNvSpPr/>
          <p:nvPr/>
        </p:nvSpPr>
        <p:spPr>
          <a:xfrm>
            <a:off x="153973" y="4722321"/>
            <a:ext cx="2499713" cy="83927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>
                <a:solidFill>
                  <a:schemeClr val="tx1"/>
                </a:solidFill>
              </a:rPr>
              <a:t>- </a:t>
            </a:r>
            <a:r>
              <a:rPr lang="en-US" sz="1200" b="1">
                <a:solidFill>
                  <a:schemeClr val="tx1"/>
                </a:solidFill>
              </a:rPr>
              <a:t>#</a:t>
            </a:r>
            <a:r>
              <a:rPr lang="en-US" sz="1200">
                <a:solidFill>
                  <a:schemeClr val="tx1"/>
                </a:solidFill>
              </a:rPr>
              <a:t> of retrofits planned </a:t>
            </a:r>
          </a:p>
          <a:p>
            <a:r>
              <a:rPr lang="en-US" sz="1200">
                <a:solidFill>
                  <a:schemeClr val="tx1"/>
                </a:solidFill>
              </a:rPr>
              <a:t>- </a:t>
            </a:r>
            <a:r>
              <a:rPr lang="en-US" sz="1200" b="1">
                <a:solidFill>
                  <a:schemeClr val="tx1"/>
                </a:solidFill>
              </a:rPr>
              <a:t>#</a:t>
            </a:r>
            <a:r>
              <a:rPr lang="en-US" sz="1200">
                <a:solidFill>
                  <a:schemeClr val="tx1"/>
                </a:solidFill>
              </a:rPr>
              <a:t> of retrofits completed 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</a:rPr>
              <a:t>Total</a:t>
            </a:r>
            <a:r>
              <a:rPr lang="en-US" sz="1200">
                <a:solidFill>
                  <a:schemeClr val="tx1"/>
                </a:solidFill>
              </a:rPr>
              <a:t> $ of funded retrofits</a:t>
            </a:r>
            <a:endParaRPr lang="en-CA" sz="12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3B21F7-53FA-A64E-BEF2-F569DB348A38}"/>
              </a:ext>
            </a:extLst>
          </p:cNvPr>
          <p:cNvSpPr txBox="1"/>
          <p:nvPr/>
        </p:nvSpPr>
        <p:spPr>
          <a:xfrm>
            <a:off x="129638" y="1714374"/>
            <a:ext cx="253116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- </a:t>
            </a:r>
            <a:r>
              <a:rPr lang="en-US" sz="1200" b="1"/>
              <a:t>#</a:t>
            </a:r>
            <a:r>
              <a:rPr lang="en-US" sz="1200"/>
              <a:t> of visits to the program website</a:t>
            </a:r>
          </a:p>
          <a:p>
            <a:r>
              <a:rPr lang="en-US" sz="1200"/>
              <a:t>- </a:t>
            </a:r>
            <a:r>
              <a:rPr lang="en-US" sz="1200" b="1"/>
              <a:t>#</a:t>
            </a:r>
            <a:r>
              <a:rPr lang="en-US" sz="1200"/>
              <a:t> of applications </a:t>
            </a:r>
            <a:endParaRPr lang="en-US" sz="120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sz="1200" b="1"/>
              <a:t>#</a:t>
            </a:r>
            <a:r>
              <a:rPr lang="en-US" sz="1200"/>
              <a:t> of </a:t>
            </a:r>
            <a:r>
              <a:rPr lang="en-US" sz="1200" err="1"/>
              <a:t>NRCan</a:t>
            </a:r>
            <a:r>
              <a:rPr lang="en-US" sz="1200"/>
              <a:t>-licensed service </a:t>
            </a:r>
            <a:endParaRPr lang="en-US" sz="1200">
              <a:ea typeface="Calibri" panose="020F0502020204030204"/>
              <a:cs typeface="Calibri" panose="020F0502020204030204"/>
            </a:endParaRPr>
          </a:p>
          <a:p>
            <a:r>
              <a:rPr lang="en-US" sz="1200"/>
              <a:t> organizations</a:t>
            </a:r>
            <a:endParaRPr lang="en-US" sz="120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Tx/>
              <a:buChar char="-"/>
            </a:pPr>
            <a:r>
              <a:rPr lang="en-US" sz="1200" b="1"/>
              <a:t>#</a:t>
            </a:r>
            <a:r>
              <a:rPr lang="en-US" sz="1200"/>
              <a:t> of </a:t>
            </a:r>
            <a:r>
              <a:rPr lang="en-US" sz="1200" err="1"/>
              <a:t>EnerGuide</a:t>
            </a:r>
            <a:r>
              <a:rPr lang="en-US" sz="1200"/>
              <a:t> energy auditors </a:t>
            </a:r>
            <a:r>
              <a:rPr lang="en-US" sz="1200" err="1"/>
              <a:t>Ttained</a:t>
            </a:r>
            <a:endParaRPr lang="en-US" sz="1200" err="1">
              <a:ea typeface="Calibri"/>
              <a:cs typeface="Calibri"/>
            </a:endParaRPr>
          </a:p>
          <a:p>
            <a:r>
              <a:rPr lang="en-US" sz="1200">
                <a:ea typeface="+mn-lt"/>
                <a:cs typeface="+mn-lt"/>
              </a:rPr>
              <a:t>- </a:t>
            </a:r>
            <a:r>
              <a:rPr lang="en-US" sz="1200" b="1">
                <a:ea typeface="+mn-lt"/>
                <a:cs typeface="+mn-lt"/>
              </a:rPr>
              <a:t>#</a:t>
            </a:r>
            <a:r>
              <a:rPr lang="en-US" sz="1200">
                <a:ea typeface="+mn-lt"/>
                <a:cs typeface="+mn-lt"/>
              </a:rPr>
              <a:t> of Energy Advisor/auditors registered</a:t>
            </a:r>
            <a:endParaRPr lang="en-US" sz="1200">
              <a:ea typeface="Calibri"/>
              <a:cs typeface="Calibri"/>
            </a:endParaRPr>
          </a:p>
          <a:p>
            <a:r>
              <a:rPr lang="en-US" sz="1200"/>
              <a:t>- </a:t>
            </a:r>
            <a:r>
              <a:rPr lang="en-US" sz="1200" b="1"/>
              <a:t>#</a:t>
            </a:r>
            <a:r>
              <a:rPr lang="en-US" sz="1200"/>
              <a:t> of energy audits completed</a:t>
            </a:r>
            <a:endParaRPr lang="en-US" sz="120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en-US" sz="1200" b="1"/>
              <a:t>Average</a:t>
            </a:r>
            <a:r>
              <a:rPr lang="en-US" sz="1200"/>
              <a:t> $ of grant </a:t>
            </a:r>
          </a:p>
          <a:p>
            <a:pPr marL="171450" indent="-171450">
              <a:buFontTx/>
              <a:buChar char="-"/>
            </a:pPr>
            <a:r>
              <a:rPr lang="en-US" sz="1200"/>
              <a:t>requested/applicant</a:t>
            </a:r>
            <a:endParaRPr lang="en-CA" sz="1200"/>
          </a:p>
          <a:p>
            <a:pPr marL="171450" indent="-171450">
              <a:buFontTx/>
              <a:buChar char="-"/>
            </a:pPr>
            <a:r>
              <a:rPr lang="en-US" sz="1200" b="1"/>
              <a:t>Average</a:t>
            </a:r>
            <a:r>
              <a:rPr lang="en-US" sz="1200"/>
              <a:t> $ of grant </a:t>
            </a:r>
            <a:endParaRPr lang="en-US" sz="120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en-US" sz="1200"/>
              <a:t>dispersed/applicant</a:t>
            </a:r>
            <a:endParaRPr lang="en-US" sz="1200">
              <a:ea typeface="Calibri"/>
              <a:cs typeface="Calibri"/>
            </a:endParaRPr>
          </a:p>
          <a:p>
            <a:endParaRPr lang="en-US" sz="12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B753B8-0EB7-9F41-8FE2-A0E7B5953400}"/>
              </a:ext>
            </a:extLst>
          </p:cNvPr>
          <p:cNvSpPr/>
          <p:nvPr/>
        </p:nvSpPr>
        <p:spPr>
          <a:xfrm>
            <a:off x="149810" y="5736344"/>
            <a:ext cx="2510996" cy="82479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 sz="1200">
                <a:solidFill>
                  <a:schemeClr val="tx1"/>
                </a:solidFill>
              </a:rPr>
              <a:t>- </a:t>
            </a:r>
            <a:r>
              <a:rPr lang="en-US" sz="1200" b="1">
                <a:solidFill>
                  <a:schemeClr val="tx1"/>
                </a:solidFill>
              </a:rPr>
              <a:t>Total </a:t>
            </a:r>
            <a:r>
              <a:rPr lang="en-US" sz="1200">
                <a:solidFill>
                  <a:schemeClr val="tx1"/>
                </a:solidFill>
              </a:rPr>
              <a:t>$ Loan-to-Value approval/per applicant</a:t>
            </a:r>
          </a:p>
          <a:p>
            <a:r>
              <a:rPr lang="en-US" sz="1200">
                <a:solidFill>
                  <a:schemeClr val="tx1"/>
                </a:solidFill>
              </a:rPr>
              <a:t>- </a:t>
            </a:r>
            <a:r>
              <a:rPr lang="en-US" sz="1200" b="1">
                <a:solidFill>
                  <a:schemeClr val="tx1"/>
                </a:solidFill>
              </a:rPr>
              <a:t>Total </a:t>
            </a:r>
            <a:r>
              <a:rPr lang="en-US" sz="1200">
                <a:solidFill>
                  <a:schemeClr val="tx1"/>
                </a:solidFill>
              </a:rPr>
              <a:t>$ Loan-to-Value</a:t>
            </a:r>
          </a:p>
          <a:p>
            <a:r>
              <a:rPr lang="en-US" sz="1200">
                <a:solidFill>
                  <a:schemeClr val="tx1"/>
                </a:solidFill>
              </a:rPr>
              <a:t>at distribution/per applicant </a:t>
            </a:r>
          </a:p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716359-E205-5B48-93FE-E71ED8704A03}"/>
              </a:ext>
            </a:extLst>
          </p:cNvPr>
          <p:cNvSpPr txBox="1"/>
          <p:nvPr/>
        </p:nvSpPr>
        <p:spPr>
          <a:xfrm>
            <a:off x="3076985" y="4782922"/>
            <a:ext cx="2486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/>
              <a:t>End-user </a:t>
            </a:r>
          </a:p>
          <a:p>
            <a:pPr algn="ctr"/>
            <a:r>
              <a:rPr lang="en-US" sz="1700"/>
              <a:t>awareness of the program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5CC45E-161A-9040-B4BD-60D44CAC1F61}"/>
              </a:ext>
            </a:extLst>
          </p:cNvPr>
          <p:cNvSpPr txBox="1"/>
          <p:nvPr/>
        </p:nvSpPr>
        <p:spPr>
          <a:xfrm>
            <a:off x="3148629" y="5827957"/>
            <a:ext cx="23437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/>
              <a:t>End-user </a:t>
            </a:r>
          </a:p>
          <a:p>
            <a:pPr algn="ctr"/>
            <a:r>
              <a:rPr lang="en-US" sz="1700"/>
              <a:t>program application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56366E-D1B2-8F40-BA32-D487CE18F7D1}"/>
              </a:ext>
            </a:extLst>
          </p:cNvPr>
          <p:cNvSpPr txBox="1"/>
          <p:nvPr/>
        </p:nvSpPr>
        <p:spPr>
          <a:xfrm>
            <a:off x="3066337" y="2548970"/>
            <a:ext cx="245700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700"/>
              <a:t>Increased skills </a:t>
            </a:r>
          </a:p>
          <a:p>
            <a:pPr algn="ctr"/>
            <a:r>
              <a:rPr lang="en-CA" sz="1700"/>
              <a:t>and accreditation in the energy sector </a:t>
            </a:r>
          </a:p>
          <a:p>
            <a:pPr algn="ctr"/>
            <a:r>
              <a:rPr lang="en-CA" sz="1700"/>
              <a:t>(</a:t>
            </a:r>
            <a:r>
              <a:rPr lang="en-CA" sz="1700" err="1"/>
              <a:t>EnerGuide</a:t>
            </a:r>
            <a:r>
              <a:rPr lang="en-CA" sz="1700"/>
              <a:t> energy Auditors and </a:t>
            </a:r>
            <a:r>
              <a:rPr lang="en-CA" sz="1700" err="1"/>
              <a:t>NRCan</a:t>
            </a:r>
            <a:r>
              <a:rPr lang="en-CA" sz="1700"/>
              <a:t>-licensed serviced organization)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DD34AA-9DB5-0346-AD59-865CBCE9C12B}"/>
              </a:ext>
            </a:extLst>
          </p:cNvPr>
          <p:cNvSpPr/>
          <p:nvPr/>
        </p:nvSpPr>
        <p:spPr>
          <a:xfrm>
            <a:off x="6412991" y="4980238"/>
            <a:ext cx="2383573" cy="68799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tx1"/>
                </a:solidFill>
              </a:rPr>
              <a:t>Homes </a:t>
            </a:r>
          </a:p>
          <a:p>
            <a:pPr algn="ctr"/>
            <a:r>
              <a:rPr lang="en-US" sz="1700">
                <a:solidFill>
                  <a:schemeClr val="tx1"/>
                </a:solidFill>
              </a:rPr>
              <a:t>are retrofitted</a:t>
            </a:r>
            <a:r>
              <a:rPr lang="en-CA" sz="1700">
                <a:solidFill>
                  <a:schemeClr val="tx1"/>
                </a:solidFill>
              </a:rPr>
              <a:t> 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3803E9-BA10-6941-8196-C2C5BB8D494E}"/>
              </a:ext>
            </a:extLst>
          </p:cNvPr>
          <p:cNvSpPr txBox="1"/>
          <p:nvPr/>
        </p:nvSpPr>
        <p:spPr>
          <a:xfrm>
            <a:off x="6434823" y="2340141"/>
            <a:ext cx="23835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/>
              <a:t>Capacity is available to meet demand for </a:t>
            </a:r>
            <a:r>
              <a:rPr lang="en-US" sz="1700" err="1"/>
              <a:t>EnerGuide</a:t>
            </a:r>
            <a:r>
              <a:rPr lang="en-US" sz="1700"/>
              <a:t> assessments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9A0594-3869-2F4C-8368-8F5574167626}"/>
              </a:ext>
            </a:extLst>
          </p:cNvPr>
          <p:cNvSpPr txBox="1"/>
          <p:nvPr/>
        </p:nvSpPr>
        <p:spPr>
          <a:xfrm>
            <a:off x="6471718" y="3719364"/>
            <a:ext cx="22881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/>
              <a:t>Homeowners complete </a:t>
            </a:r>
            <a:r>
              <a:rPr lang="en-US" sz="1700" err="1"/>
              <a:t>EnerGuide</a:t>
            </a:r>
            <a:r>
              <a:rPr lang="en-US" sz="1700"/>
              <a:t> home energy assessments 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D6DD2CC0-1AD4-2847-A75C-BCB324E922EC}"/>
              </a:ext>
            </a:extLst>
          </p:cNvPr>
          <p:cNvSpPr/>
          <p:nvPr/>
        </p:nvSpPr>
        <p:spPr>
          <a:xfrm>
            <a:off x="7576753" y="3342026"/>
            <a:ext cx="78058" cy="310859"/>
          </a:xfrm>
          <a:prstGeom prst="downArrow">
            <a:avLst/>
          </a:prstGeom>
          <a:solidFill>
            <a:srgbClr val="EE7D3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C27BC552-1E4E-FE4A-9F1D-969C73290721}"/>
              </a:ext>
            </a:extLst>
          </p:cNvPr>
          <p:cNvSpPr/>
          <p:nvPr/>
        </p:nvSpPr>
        <p:spPr>
          <a:xfrm>
            <a:off x="7581426" y="4659363"/>
            <a:ext cx="78058" cy="310859"/>
          </a:xfrm>
          <a:prstGeom prst="downArrow">
            <a:avLst/>
          </a:prstGeom>
          <a:solidFill>
            <a:srgbClr val="EE7D3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717959-4643-834C-B7E7-58FBE331EE96}"/>
              </a:ext>
            </a:extLst>
          </p:cNvPr>
          <p:cNvSpPr txBox="1"/>
          <p:nvPr/>
        </p:nvSpPr>
        <p:spPr>
          <a:xfrm>
            <a:off x="9474770" y="2248616"/>
            <a:ext cx="2494306" cy="270843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/>
              <a:t>Environmental</a:t>
            </a:r>
          </a:p>
          <a:p>
            <a:pPr algn="ctr"/>
            <a:r>
              <a:rPr lang="en-US" sz="1700"/>
              <a:t>Improved energy efficiency and reduced greenhouse gas emissions in Canada’s homes to achieve the country's emissions reduction target of 40% below 2005 levels by 2030 and net-zero emissions by 2050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7F72D8-D14E-DC41-B278-FD90D3519C23}"/>
              </a:ext>
            </a:extLst>
          </p:cNvPr>
          <p:cNvSpPr txBox="1"/>
          <p:nvPr/>
        </p:nvSpPr>
        <p:spPr>
          <a:xfrm>
            <a:off x="9474769" y="5135805"/>
            <a:ext cx="2494306" cy="166199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/>
              <a:t>Economic</a:t>
            </a:r>
          </a:p>
          <a:p>
            <a:pPr algn="ctr"/>
            <a:r>
              <a:rPr lang="en-US" sz="1700"/>
              <a:t>-Increased demand for </a:t>
            </a:r>
            <a:r>
              <a:rPr lang="en-US" sz="1700" err="1"/>
              <a:t>labour</a:t>
            </a:r>
            <a:r>
              <a:rPr lang="en-US" sz="1700"/>
              <a:t> in the repair</a:t>
            </a:r>
          </a:p>
          <a:p>
            <a:pPr algn="ctr"/>
            <a:r>
              <a:rPr lang="en-US" sz="1700"/>
              <a:t>construction sector</a:t>
            </a:r>
          </a:p>
          <a:p>
            <a:pPr algn="ctr"/>
            <a:r>
              <a:rPr lang="en-US" sz="1700"/>
              <a:t>-Households save money on energy bills </a:t>
            </a:r>
          </a:p>
        </p:txBody>
      </p:sp>
      <p:pic>
        <p:nvPicPr>
          <p:cNvPr id="7" name="Graphic 6" descr="Diploma">
            <a:extLst>
              <a:ext uri="{FF2B5EF4-FFF2-40B4-BE49-F238E27FC236}">
                <a16:creationId xmlns:a16="http://schemas.microsoft.com/office/drawing/2014/main" id="{D835654B-68A8-6242-AEFC-13D54CE23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42008" y="2486518"/>
            <a:ext cx="457200" cy="457200"/>
          </a:xfrm>
          <a:prstGeom prst="rect">
            <a:avLst/>
          </a:prstGeom>
        </p:spPr>
      </p:pic>
      <p:pic>
        <p:nvPicPr>
          <p:cNvPr id="9" name="Graphic 8" descr="Person with idea">
            <a:extLst>
              <a:ext uri="{FF2B5EF4-FFF2-40B4-BE49-F238E27FC236}">
                <a16:creationId xmlns:a16="http://schemas.microsoft.com/office/drawing/2014/main" id="{6E0276EB-8E38-B348-992E-5EC511C09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76219" y="4814792"/>
            <a:ext cx="364036" cy="364036"/>
          </a:xfrm>
          <a:prstGeom prst="rect">
            <a:avLst/>
          </a:prstGeom>
        </p:spPr>
      </p:pic>
      <p:pic>
        <p:nvPicPr>
          <p:cNvPr id="13" name="Graphic 12" descr="Contract RTL">
            <a:extLst>
              <a:ext uri="{FF2B5EF4-FFF2-40B4-BE49-F238E27FC236}">
                <a16:creationId xmlns:a16="http://schemas.microsoft.com/office/drawing/2014/main" id="{A09B6388-02BE-E445-8FCC-C8072F4BB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91329" y="5834552"/>
            <a:ext cx="373091" cy="373091"/>
          </a:xfrm>
          <a:prstGeom prst="rect">
            <a:avLst/>
          </a:prstGeom>
        </p:spPr>
      </p:pic>
      <p:pic>
        <p:nvPicPr>
          <p:cNvPr id="17" name="Graphic 16" descr="House">
            <a:extLst>
              <a:ext uri="{FF2B5EF4-FFF2-40B4-BE49-F238E27FC236}">
                <a16:creationId xmlns:a16="http://schemas.microsoft.com/office/drawing/2014/main" id="{B7BE20A4-CEB5-1740-ACD5-F2CD37344B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95695" y="4812037"/>
            <a:ext cx="363748" cy="363748"/>
          </a:xfrm>
          <a:prstGeom prst="rect">
            <a:avLst/>
          </a:prstGeom>
        </p:spPr>
      </p:pic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C4AEDD5F-1CA4-3A46-9D32-E815A60618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556682" y="3496686"/>
            <a:ext cx="363748" cy="363748"/>
          </a:xfrm>
          <a:prstGeom prst="rect">
            <a:avLst/>
          </a:prstGeom>
        </p:spPr>
      </p:pic>
      <p:pic>
        <p:nvPicPr>
          <p:cNvPr id="23" name="Graphic 22" descr="Sustainability">
            <a:extLst>
              <a:ext uri="{FF2B5EF4-FFF2-40B4-BE49-F238E27FC236}">
                <a16:creationId xmlns:a16="http://schemas.microsoft.com/office/drawing/2014/main" id="{EC4C49E2-F757-8144-958D-47F4FFDD2A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543847" y="1978325"/>
            <a:ext cx="601527" cy="601527"/>
          </a:xfrm>
          <a:prstGeom prst="rect">
            <a:avLst/>
          </a:prstGeom>
        </p:spPr>
      </p:pic>
      <p:pic>
        <p:nvPicPr>
          <p:cNvPr id="25" name="Graphic 24" descr="Bank">
            <a:extLst>
              <a:ext uri="{FF2B5EF4-FFF2-40B4-BE49-F238E27FC236}">
                <a16:creationId xmlns:a16="http://schemas.microsoft.com/office/drawing/2014/main" id="{2BCDFD1B-F07D-CC4B-8C0B-DEDC31DC7D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609719" y="4960208"/>
            <a:ext cx="601526" cy="601526"/>
          </a:xfrm>
          <a:prstGeom prst="rect">
            <a:avLst/>
          </a:prstGeom>
        </p:spPr>
      </p:pic>
      <p:pic>
        <p:nvPicPr>
          <p:cNvPr id="27" name="Graphic 26" descr="Battery charging">
            <a:extLst>
              <a:ext uri="{FF2B5EF4-FFF2-40B4-BE49-F238E27FC236}">
                <a16:creationId xmlns:a16="http://schemas.microsoft.com/office/drawing/2014/main" id="{F22940A9-8EBC-1D41-8485-4DA191E39B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516938" y="2082274"/>
            <a:ext cx="453630" cy="4536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038023-216F-9118-0FD5-40F346C9A524}"/>
              </a:ext>
            </a:extLst>
          </p:cNvPr>
          <p:cNvCxnSpPr/>
          <p:nvPr/>
        </p:nvCxnSpPr>
        <p:spPr>
          <a:xfrm>
            <a:off x="691443" y="943230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6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5F83-DA6F-7FD2-4400-64FBC1FC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760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accent1"/>
                </a:solidFill>
                <a:latin typeface="Cambria"/>
                <a:ea typeface="Cambria"/>
              </a:rPr>
              <a:t>LOGIC MODEL </a:t>
            </a:r>
            <a:endParaRPr lang="en-CA" sz="4000">
              <a:solidFill>
                <a:schemeClr val="accent1"/>
              </a:solidFill>
              <a:latin typeface="Cambria" panose="02040503050406030204" pitchFamily="18" charset="0"/>
              <a:ea typeface="Cambria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77E2BE9-1871-DF4B-A9D2-6D088955C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725226"/>
              </p:ext>
            </p:extLst>
          </p:nvPr>
        </p:nvGraphicFramePr>
        <p:xfrm>
          <a:off x="564444" y="1428060"/>
          <a:ext cx="11032312" cy="520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541790-C4E1-074D-9C93-7971BEE1A585}"/>
              </a:ext>
            </a:extLst>
          </p:cNvPr>
          <p:cNvSpPr txBox="1"/>
          <p:nvPr/>
        </p:nvSpPr>
        <p:spPr>
          <a:xfrm>
            <a:off x="4853535" y="1686239"/>
            <a:ext cx="6649972" cy="16182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B108D55-4C00-5A33-B732-3FC76ADAB9CB}"/>
              </a:ext>
            </a:extLst>
          </p:cNvPr>
          <p:cNvSpPr txBox="1"/>
          <p:nvPr/>
        </p:nvSpPr>
        <p:spPr>
          <a:xfrm>
            <a:off x="4853535" y="3143978"/>
            <a:ext cx="6649972" cy="16182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A920E5E-8D6D-A484-76CB-4CA94C71BEF7}"/>
              </a:ext>
            </a:extLst>
          </p:cNvPr>
          <p:cNvSpPr txBox="1"/>
          <p:nvPr/>
        </p:nvSpPr>
        <p:spPr>
          <a:xfrm>
            <a:off x="4853535" y="4590674"/>
            <a:ext cx="6649972" cy="16182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9146D9-0676-765B-D5F0-4B17D0C9F373}"/>
              </a:ext>
            </a:extLst>
          </p:cNvPr>
          <p:cNvCxnSpPr/>
          <p:nvPr/>
        </p:nvCxnSpPr>
        <p:spPr>
          <a:xfrm>
            <a:off x="838200" y="1248033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EB9EF92-5B89-DAD2-3B56-53ACF24FDF20}"/>
              </a:ext>
            </a:extLst>
          </p:cNvPr>
          <p:cNvSpPr/>
          <p:nvPr/>
        </p:nvSpPr>
        <p:spPr>
          <a:xfrm>
            <a:off x="4853536" y="1683519"/>
            <a:ext cx="6649972" cy="14311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CA" sz="1450">
                <a:latin typeface="Calibri"/>
                <a:ea typeface="Calibri"/>
                <a:cs typeface="Times New Roman"/>
              </a:rPr>
              <a:t>-Retrofitting existing homes is one of the most effective ways to reduce greenhouse gas emissions / Program auditors will offer the most effective ways to reduce greenhouse gas emissions</a:t>
            </a:r>
          </a:p>
          <a:p>
            <a:pPr>
              <a:spcAft>
                <a:spcPts val="0"/>
              </a:spcAft>
            </a:pPr>
            <a:r>
              <a:rPr lang="en-CA" sz="1450">
                <a:latin typeface="Calibri"/>
                <a:ea typeface="Calibri"/>
                <a:cs typeface="Times New Roman"/>
              </a:rPr>
              <a:t>-End-users will be incentivized enough to buy into the program</a:t>
            </a:r>
          </a:p>
          <a:p>
            <a:r>
              <a:rPr lang="en-CA" sz="1450">
                <a:latin typeface="Calibri"/>
                <a:ea typeface="Calibri"/>
                <a:cs typeface="Times New Roman"/>
              </a:rPr>
              <a:t>-End-users have the resources to qualify and navigate the program’s application and model </a:t>
            </a:r>
            <a:endParaRPr lang="en-US" sz="14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65C8B3-5020-C289-22BA-420AEF3AC17D}"/>
              </a:ext>
            </a:extLst>
          </p:cNvPr>
          <p:cNvSpPr/>
          <p:nvPr/>
        </p:nvSpPr>
        <p:spPr>
          <a:xfrm>
            <a:off x="4862772" y="3429000"/>
            <a:ext cx="6096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50">
                <a:latin typeface="Calibri" panose="020F0502020204030204" pitchFamily="34" charset="0"/>
                <a:cs typeface="Times New Roman" panose="02020603050405020304" pitchFamily="18" charset="0"/>
              </a:rPr>
              <a:t>-Economic recession impacting household and organization budgets</a:t>
            </a:r>
          </a:p>
          <a:p>
            <a:r>
              <a:rPr lang="en-CA" sz="1450">
                <a:latin typeface="Calibri" panose="020F0502020204030204" pitchFamily="34" charset="0"/>
                <a:cs typeface="Times New Roman" panose="02020603050405020304" pitchFamily="18" charset="0"/>
              </a:rPr>
              <a:t>-Program oversubscription</a:t>
            </a:r>
          </a:p>
          <a:p>
            <a:r>
              <a:rPr lang="en-CA" sz="1450">
                <a:latin typeface="Calibri" panose="020F0502020204030204" pitchFamily="34" charset="0"/>
                <a:cs typeface="Times New Roman" panose="02020603050405020304" pitchFamily="18" charset="0"/>
              </a:rPr>
              <a:t>-Lack of funding beyond the allocated 7 years </a:t>
            </a:r>
            <a:endParaRPr lang="en-US" sz="14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458BC-F449-9AB8-FE3C-73BEDD840DB2}"/>
              </a:ext>
            </a:extLst>
          </p:cNvPr>
          <p:cNvSpPr/>
          <p:nvPr/>
        </p:nvSpPr>
        <p:spPr>
          <a:xfrm>
            <a:off x="4862772" y="4773494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50"/>
              <a:t>-Lack of </a:t>
            </a:r>
            <a:r>
              <a:rPr lang="en-CA" sz="1450"/>
              <a:t>time, user-competency and financial resources to navigate the program application </a:t>
            </a:r>
          </a:p>
          <a:p>
            <a:r>
              <a:rPr lang="en-CA" sz="1450"/>
              <a:t>-Lack of financial resources to qualify for the program </a:t>
            </a:r>
            <a:r>
              <a:rPr lang="en-CA" sz="1600"/>
              <a:t> </a:t>
            </a:r>
            <a:endParaRPr lang="en-CA" sz="1450"/>
          </a:p>
          <a:p>
            <a:r>
              <a:rPr lang="en-CA" sz="1450"/>
              <a:t>-Lack of time, financial resources and support to qualify as a </a:t>
            </a:r>
            <a:r>
              <a:rPr lang="en-CA" sz="1450" err="1"/>
              <a:t>EnerGuide</a:t>
            </a:r>
            <a:r>
              <a:rPr lang="en-CA" sz="1450"/>
              <a:t> energy auditor </a:t>
            </a:r>
          </a:p>
        </p:txBody>
      </p:sp>
    </p:spTree>
    <p:extLst>
      <p:ext uri="{BB962C8B-B14F-4D97-AF65-F5344CB8AC3E}">
        <p14:creationId xmlns:p14="http://schemas.microsoft.com/office/powerpoint/2010/main" val="360164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22AC-55F7-CA0C-656C-F233F69C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EVALUATION DESIGN</a:t>
            </a:r>
            <a:endParaRPr lang="en-US" sz="4000">
              <a:solidFill>
                <a:schemeClr val="accent1"/>
              </a:solidFill>
              <a:latin typeface="Cambria"/>
              <a:ea typeface="Cambria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B05F89-4DFC-1E25-68F6-ECFC852E8924}"/>
              </a:ext>
            </a:extLst>
          </p:cNvPr>
          <p:cNvCxnSpPr/>
          <p:nvPr/>
        </p:nvCxnSpPr>
        <p:spPr>
          <a:xfrm>
            <a:off x="863600" y="1371600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DE6998-852E-20A3-94B9-B9118A109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345" y="1842142"/>
            <a:ext cx="8700654" cy="1066232"/>
          </a:xfrm>
        </p:spPr>
        <p:txBody>
          <a:bodyPr>
            <a:normAutofit/>
          </a:bodyPr>
          <a:lstStyle/>
          <a:p>
            <a:r>
              <a:rPr lang="en-US" sz="2400"/>
              <a:t>Combined process + outcomes evaluation</a:t>
            </a:r>
          </a:p>
          <a:p>
            <a:pPr lvl="1"/>
            <a:r>
              <a:rPr lang="en-US" sz="1800"/>
              <a:t>Assess the implementation, initial and projected outcomes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130141-8CD5-8108-87DA-B26C606BDC5B}"/>
              </a:ext>
            </a:extLst>
          </p:cNvPr>
          <p:cNvGrpSpPr/>
          <p:nvPr/>
        </p:nvGrpSpPr>
        <p:grpSpPr>
          <a:xfrm>
            <a:off x="887095" y="4907075"/>
            <a:ext cx="1395370" cy="1291719"/>
            <a:chOff x="519680" y="4585855"/>
            <a:chExt cx="1395370" cy="1291719"/>
          </a:xfrm>
        </p:grpSpPr>
        <p:pic>
          <p:nvPicPr>
            <p:cNvPr id="8" name="Graphic 7" descr="Open hand with plant with solid fill">
              <a:extLst>
                <a:ext uri="{FF2B5EF4-FFF2-40B4-BE49-F238E27FC236}">
                  <a16:creationId xmlns:a16="http://schemas.microsoft.com/office/drawing/2014/main" id="{211E798B-ACB2-CF8D-6A3D-14F18345B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84305" y="4718410"/>
              <a:ext cx="1159164" cy="11591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868ADE-9283-17FF-AA70-B1375774D8E9}"/>
                </a:ext>
              </a:extLst>
            </p:cNvPr>
            <p:cNvSpPr/>
            <p:nvPr/>
          </p:nvSpPr>
          <p:spPr>
            <a:xfrm>
              <a:off x="519680" y="4585855"/>
              <a:ext cx="1395370" cy="12917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5AE34E-6D53-BE52-EDF7-56B41AAD8CBC}"/>
              </a:ext>
            </a:extLst>
          </p:cNvPr>
          <p:cNvGrpSpPr/>
          <p:nvPr/>
        </p:nvGrpSpPr>
        <p:grpSpPr>
          <a:xfrm>
            <a:off x="887095" y="3276193"/>
            <a:ext cx="1395370" cy="1291719"/>
            <a:chOff x="491971" y="3006653"/>
            <a:chExt cx="1395370" cy="1291719"/>
          </a:xfrm>
        </p:grpSpPr>
        <p:pic>
          <p:nvPicPr>
            <p:cNvPr id="12" name="Graphic 11" descr="Group brainstorm with solid fill">
              <a:extLst>
                <a:ext uri="{FF2B5EF4-FFF2-40B4-BE49-F238E27FC236}">
                  <a16:creationId xmlns:a16="http://schemas.microsoft.com/office/drawing/2014/main" id="{F938DB0E-9C92-8164-20FC-273C3D217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1975" y="3065926"/>
              <a:ext cx="1159163" cy="115916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3AC60F-2C34-77F7-DA2E-7F83A30F8403}"/>
                </a:ext>
              </a:extLst>
            </p:cNvPr>
            <p:cNvSpPr/>
            <p:nvPr/>
          </p:nvSpPr>
          <p:spPr>
            <a:xfrm>
              <a:off x="491971" y="3006653"/>
              <a:ext cx="1395370" cy="12917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9E72F7-3431-FE2E-A803-3B5586924134}"/>
              </a:ext>
            </a:extLst>
          </p:cNvPr>
          <p:cNvGrpSpPr/>
          <p:nvPr/>
        </p:nvGrpSpPr>
        <p:grpSpPr>
          <a:xfrm>
            <a:off x="887095" y="1645311"/>
            <a:ext cx="1395370" cy="1291719"/>
            <a:chOff x="502837" y="1529338"/>
            <a:chExt cx="1395370" cy="1291719"/>
          </a:xfrm>
        </p:grpSpPr>
        <p:pic>
          <p:nvPicPr>
            <p:cNvPr id="10" name="Graphic 9" descr="Cause And Effect with solid fill">
              <a:extLst>
                <a:ext uri="{FF2B5EF4-FFF2-40B4-BE49-F238E27FC236}">
                  <a16:creationId xmlns:a16="http://schemas.microsoft.com/office/drawing/2014/main" id="{17372B74-367C-8884-2DE1-9640BC2A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84306" y="1560008"/>
              <a:ext cx="1159163" cy="115916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0A6F4D-46BC-7D0B-B826-EC48A9E8A43E}"/>
                </a:ext>
              </a:extLst>
            </p:cNvPr>
            <p:cNvSpPr/>
            <p:nvPr/>
          </p:nvSpPr>
          <p:spPr>
            <a:xfrm>
              <a:off x="502837" y="1529338"/>
              <a:ext cx="1395370" cy="12917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68093C-5CFD-D602-76C4-521B133ECA04}"/>
              </a:ext>
            </a:extLst>
          </p:cNvPr>
          <p:cNvSpPr txBox="1"/>
          <p:nvPr/>
        </p:nvSpPr>
        <p:spPr>
          <a:xfrm>
            <a:off x="2729344" y="4830882"/>
            <a:ext cx="85136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Integrated Reconciliation, Equity, Diversity and Inclusion (REDI) lens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Employ a collaborative engagement process that attends to power inequities and actively includes a diversity of voices</a:t>
            </a: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3C5D9-C5A0-4B11-ECA4-0285EBF5C380}"/>
              </a:ext>
            </a:extLst>
          </p:cNvPr>
          <p:cNvSpPr txBox="1"/>
          <p:nvPr/>
        </p:nvSpPr>
        <p:spPr>
          <a:xfrm>
            <a:off x="2729344" y="3059828"/>
            <a:ext cx="853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Theory-driven and utilization-focused approach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u="sng">
                <a:solidFill>
                  <a:schemeClr val="accent1"/>
                </a:solidFill>
              </a:rPr>
              <a:t>Relevance: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Work with program partners to understand and test the assumptions that make up the CGHI theory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u="sng">
                <a:solidFill>
                  <a:schemeClr val="accent1"/>
                </a:solidFill>
              </a:rPr>
              <a:t>Performance: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Enhance the utilization of the findings and process to inform decisions and strengthen performance</a:t>
            </a:r>
          </a:p>
        </p:txBody>
      </p:sp>
    </p:spTree>
    <p:extLst>
      <p:ext uri="{BB962C8B-B14F-4D97-AF65-F5344CB8AC3E}">
        <p14:creationId xmlns:p14="http://schemas.microsoft.com/office/powerpoint/2010/main" val="276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B81E-4A81-2BAB-6C3B-AFC2F9B0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METHODS</a:t>
            </a:r>
            <a:endParaRPr lang="en-US" sz="4000">
              <a:solidFill>
                <a:schemeClr val="accent1"/>
              </a:solidFill>
              <a:latin typeface="Cambria"/>
              <a:ea typeface="Cambria"/>
            </a:endParaRP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B5F7A392-8548-66E1-7808-18DA71614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822999"/>
              </p:ext>
            </p:extLst>
          </p:nvPr>
        </p:nvGraphicFramePr>
        <p:xfrm>
          <a:off x="1" y="1751184"/>
          <a:ext cx="12191998" cy="4679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3" name="Content Placeholder 3">
            <a:extLst>
              <a:ext uri="{FF2B5EF4-FFF2-40B4-BE49-F238E27FC236}">
                <a16:creationId xmlns:a16="http://schemas.microsoft.com/office/drawing/2014/main" id="{B7314627-086D-1146-416F-B7AEB21B467A}"/>
              </a:ext>
            </a:extLst>
          </p:cNvPr>
          <p:cNvSpPr txBox="1">
            <a:spLocks/>
          </p:cNvSpPr>
          <p:nvPr/>
        </p:nvSpPr>
        <p:spPr>
          <a:xfrm>
            <a:off x="4687928" y="1027639"/>
            <a:ext cx="2813990" cy="54959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ea typeface="Calibri"/>
                <a:cs typeface="Calibri" panose="020F0502020204030204"/>
              </a:rPr>
              <a:t>Equity, Diversity, and Inclusion Considerations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829" name="Content Placeholder 3">
            <a:extLst>
              <a:ext uri="{FF2B5EF4-FFF2-40B4-BE49-F238E27FC236}">
                <a16:creationId xmlns:a16="http://schemas.microsoft.com/office/drawing/2014/main" id="{E9C07914-FDB1-1901-4C22-4C2921286BAF}"/>
              </a:ext>
            </a:extLst>
          </p:cNvPr>
          <p:cNvSpPr txBox="1">
            <a:spLocks/>
          </p:cNvSpPr>
          <p:nvPr/>
        </p:nvSpPr>
        <p:spPr>
          <a:xfrm>
            <a:off x="9016228" y="2935273"/>
            <a:ext cx="2813990" cy="137304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ea typeface="Calibri"/>
                <a:cs typeface="Calibri" panose="020F0502020204030204"/>
              </a:rPr>
              <a:t>Program Relevance, Implementation, and  </a:t>
            </a:r>
          </a:p>
          <a:p>
            <a:pPr marL="0" indent="0" algn="ctr">
              <a:buNone/>
            </a:pPr>
            <a:r>
              <a:rPr lang="en-US" sz="1800" dirty="0">
                <a:ea typeface="Calibri"/>
                <a:cs typeface="Calibri" panose="020F0502020204030204"/>
              </a:rPr>
              <a:t>Contribution to Climate Change Action</a:t>
            </a:r>
            <a:endParaRPr lang="en-US"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830" name="Content Placeholder 3">
            <a:extLst>
              <a:ext uri="{FF2B5EF4-FFF2-40B4-BE49-F238E27FC236}">
                <a16:creationId xmlns:a16="http://schemas.microsoft.com/office/drawing/2014/main" id="{58749E3D-C5BD-35AC-2977-475A74FC823C}"/>
              </a:ext>
            </a:extLst>
          </p:cNvPr>
          <p:cNvSpPr txBox="1">
            <a:spLocks/>
          </p:cNvSpPr>
          <p:nvPr/>
        </p:nvSpPr>
        <p:spPr>
          <a:xfrm>
            <a:off x="8343713" y="5766553"/>
            <a:ext cx="2813990" cy="54959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ea typeface="Calibri"/>
                <a:cs typeface="Calibri" panose="020F0502020204030204"/>
              </a:rPr>
              <a:t>Program Relevance and Implementation </a:t>
            </a:r>
            <a:endParaRPr lang="en-US"/>
          </a:p>
        </p:txBody>
      </p:sp>
      <p:sp>
        <p:nvSpPr>
          <p:cNvPr id="832" name="Content Placeholder 3">
            <a:extLst>
              <a:ext uri="{FF2B5EF4-FFF2-40B4-BE49-F238E27FC236}">
                <a16:creationId xmlns:a16="http://schemas.microsoft.com/office/drawing/2014/main" id="{752B54E7-9936-F8CB-45CD-B28181595938}"/>
              </a:ext>
            </a:extLst>
          </p:cNvPr>
          <p:cNvSpPr txBox="1">
            <a:spLocks/>
          </p:cNvSpPr>
          <p:nvPr/>
        </p:nvSpPr>
        <p:spPr>
          <a:xfrm>
            <a:off x="369928" y="3342667"/>
            <a:ext cx="2813990" cy="54959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ea typeface="Calibri"/>
                <a:cs typeface="Calibri"/>
              </a:rPr>
              <a:t>Program Relevance and Implementation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833" name="Content Placeholder 3">
            <a:extLst>
              <a:ext uri="{FF2B5EF4-FFF2-40B4-BE49-F238E27FC236}">
                <a16:creationId xmlns:a16="http://schemas.microsoft.com/office/drawing/2014/main" id="{A1AAC4E9-BDC3-2582-91C3-5834126848DE}"/>
              </a:ext>
            </a:extLst>
          </p:cNvPr>
          <p:cNvSpPr txBox="1">
            <a:spLocks/>
          </p:cNvSpPr>
          <p:nvPr/>
        </p:nvSpPr>
        <p:spPr>
          <a:xfrm>
            <a:off x="1043028" y="5768368"/>
            <a:ext cx="2813990" cy="54959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cs typeface="Calibri" panose="020F0502020204030204"/>
              </a:rPr>
              <a:t>Program Implementation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847" name="Content Placeholder 3">
            <a:extLst>
              <a:ext uri="{FF2B5EF4-FFF2-40B4-BE49-F238E27FC236}">
                <a16:creationId xmlns:a16="http://schemas.microsoft.com/office/drawing/2014/main" id="{8F1E4D05-1DFF-272D-16B2-C2A85703DA51}"/>
              </a:ext>
            </a:extLst>
          </p:cNvPr>
          <p:cNvSpPr txBox="1">
            <a:spLocks/>
          </p:cNvSpPr>
          <p:nvPr/>
        </p:nvSpPr>
        <p:spPr>
          <a:xfrm>
            <a:off x="5253985" y="3894210"/>
            <a:ext cx="1681876" cy="331876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Mixed Methods </a:t>
            </a:r>
            <a:endParaRPr lang="en-US"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23AA35-A7D8-45C2-DBED-9C9173586AD1}"/>
              </a:ext>
            </a:extLst>
          </p:cNvPr>
          <p:cNvCxnSpPr>
            <a:cxnSpLocks/>
          </p:cNvCxnSpPr>
          <p:nvPr/>
        </p:nvCxnSpPr>
        <p:spPr>
          <a:xfrm>
            <a:off x="863600" y="1371600"/>
            <a:ext cx="244715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7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4D4A-C54E-BD26-E30B-0BE03A50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+mj-lt"/>
                <a:cs typeface="+mj-lt"/>
              </a:rPr>
              <a:t>ANALYSIS</a:t>
            </a:r>
            <a:endParaRPr lang="en-US" sz="4000">
              <a:solidFill>
                <a:schemeClr val="accent1"/>
              </a:solidFill>
              <a:latin typeface="Cambria"/>
              <a:ea typeface="Cambria"/>
            </a:endParaRPr>
          </a:p>
        </p:txBody>
      </p:sp>
      <p:pic>
        <p:nvPicPr>
          <p:cNvPr id="6" name="Picture 6" descr="A triangle divided into three even parts. One part display images of a white cloud, a question mark, and a speech bubble. The second part displays an image of a bar graph on white paper with a magnifying glass above it. The third and final part displays a target and three people. ">
            <a:extLst>
              <a:ext uri="{FF2B5EF4-FFF2-40B4-BE49-F238E27FC236}">
                <a16:creationId xmlns:a16="http://schemas.microsoft.com/office/drawing/2014/main" id="{7F6D00FF-27FB-AE8A-1A6B-826B82FCF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4312" y="1359028"/>
            <a:ext cx="4143375" cy="3514725"/>
          </a:xfr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2722BA0-4FD0-0E24-A7BD-9E199D6BCFB0}"/>
              </a:ext>
            </a:extLst>
          </p:cNvPr>
          <p:cNvSpPr txBox="1">
            <a:spLocks/>
          </p:cNvSpPr>
          <p:nvPr/>
        </p:nvSpPr>
        <p:spPr>
          <a:xfrm>
            <a:off x="4173534" y="5167428"/>
            <a:ext cx="3947396" cy="1325978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cs typeface="Calibri" panose="020F0502020204030204"/>
              </a:rPr>
              <a:t>Sense-Making Workshops</a:t>
            </a:r>
            <a:endParaRPr lang="en-US" b="1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Ongoing engagement of Advisory Committee to ensure data quality and develop recommendations.</a:t>
            </a:r>
            <a:endParaRPr lang="en-US" sz="1800"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1800">
              <a:cs typeface="Calibri" panose="020F0502020204030204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2801A10-2BD1-621F-A572-C246DF624ED5}"/>
              </a:ext>
            </a:extLst>
          </p:cNvPr>
          <p:cNvSpPr txBox="1">
            <a:spLocks/>
          </p:cNvSpPr>
          <p:nvPr/>
        </p:nvSpPr>
        <p:spPr>
          <a:xfrm>
            <a:off x="646211" y="2193169"/>
            <a:ext cx="3947396" cy="1472516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cs typeface="Calibri" panose="020F0502020204030204"/>
              </a:rPr>
              <a:t>Quantitative Analysis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 dirty="0">
                <a:cs typeface="Calibri" panose="020F0502020204030204"/>
              </a:rPr>
              <a:t>Leverage existing data analysis tools and program</a:t>
            </a:r>
            <a:r>
              <a:rPr lang="en-US" sz="1800">
                <a:cs typeface="Calibri" panose="020F0502020204030204"/>
              </a:rPr>
              <a:t> </a:t>
            </a:r>
            <a:r>
              <a:rPr lang="en-US" sz="1800" dirty="0">
                <a:cs typeface="Calibri" panose="020F0502020204030204"/>
              </a:rPr>
              <a:t>resources to co-analyze data and build sustainable and compliant practices.</a:t>
            </a:r>
            <a:endParaRPr lang="en-US" sz="1800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BAB242-2721-D4FD-6A7E-EC0417280F23}"/>
              </a:ext>
            </a:extLst>
          </p:cNvPr>
          <p:cNvSpPr txBox="1">
            <a:spLocks/>
          </p:cNvSpPr>
          <p:nvPr/>
        </p:nvSpPr>
        <p:spPr>
          <a:xfrm>
            <a:off x="7774597" y="2193169"/>
            <a:ext cx="3947396" cy="1472516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cs typeface="Calibri" panose="020F0502020204030204"/>
              </a:rPr>
              <a:t>Qualitative Analysis</a:t>
            </a:r>
            <a:endParaRPr lang="en-US" b="1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1800">
                <a:cs typeface="Calibri" panose="020F0502020204030204"/>
              </a:rPr>
              <a:t>Iterative thematic analysis by evaluation team and program resources to ensure consistency in interpretation.</a:t>
            </a:r>
            <a:endParaRPr lang="en-US" sz="1800"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9D1C17-5A4A-8FCD-F8BB-90B4E51892C1}"/>
              </a:ext>
            </a:extLst>
          </p:cNvPr>
          <p:cNvCxnSpPr/>
          <p:nvPr/>
        </p:nvCxnSpPr>
        <p:spPr>
          <a:xfrm>
            <a:off x="863600" y="1245479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11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4D4A-C54E-BD26-E30B-0BE03A50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6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+mj-lt"/>
                <a:cs typeface="+mj-lt"/>
              </a:rPr>
              <a:t>EVALUATION MATRIX</a:t>
            </a:r>
            <a:endParaRPr lang="en-US" sz="4000">
              <a:solidFill>
                <a:schemeClr val="accent1"/>
              </a:solidFill>
              <a:latin typeface="Cambria"/>
              <a:ea typeface="Cambria"/>
            </a:endParaRPr>
          </a:p>
        </p:txBody>
      </p:sp>
      <p:graphicFrame>
        <p:nvGraphicFramePr>
          <p:cNvPr id="4" name="Google Shape;353;g134016b1b9f_3_40" title="2.">
            <a:extLst>
              <a:ext uri="{FF2B5EF4-FFF2-40B4-BE49-F238E27FC236}">
                <a16:creationId xmlns:a16="http://schemas.microsoft.com/office/drawing/2014/main" id="{3A6D5EB0-3D10-84E4-C433-410B11DA8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173782"/>
              </p:ext>
            </p:extLst>
          </p:nvPr>
        </p:nvGraphicFramePr>
        <p:xfrm>
          <a:off x="414108" y="1415360"/>
          <a:ext cx="11125992" cy="5029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64225">
                  <a:extLst>
                    <a:ext uri="{9D8B030D-6E8A-4147-A177-3AD203B41FA5}">
                      <a16:colId xmlns:a16="http://schemas.microsoft.com/office/drawing/2014/main" val="1766060337"/>
                    </a:ext>
                  </a:extLst>
                </a:gridCol>
                <a:gridCol w="2236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Dimension</a:t>
                      </a:r>
                      <a:endParaRPr lang="en-US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Evaluation Question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Indicator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Source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Collection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50">
                <a:tc gridSpan="5">
                  <a:txBody>
                    <a:bodyPr/>
                    <a:lstStyle/>
                    <a:p>
                      <a:pPr marL="889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7946"/>
                        </a:buClr>
                        <a:buSzPts val="2200"/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 question 1: What is the relevance of the CGHI to end users, the environment and Canada?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7946"/>
                        </a:buClr>
                        <a:buSzPts val="2200"/>
                        <a:buNone/>
                      </a:pP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7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Social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1.1)  To what degree are potential end-users aware of the CGHI?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Number of visits to the program's website by region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400">
                          <a:latin typeface="Times New Roman"/>
                          <a:cs typeface="Times New Roman"/>
                        </a:rPr>
                        <a:t>Web analytics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Web analytics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7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dk1"/>
                          </a:solidFill>
                          <a:latin typeface="Times New Roman"/>
                        </a:rPr>
                        <a:t>Social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dk1"/>
                          </a:solidFill>
                          <a:latin typeface="Times New Roman"/>
                        </a:rPr>
                        <a:t>1.2) What sociodemographic groups are represented in the pool of applicants of the CGHI?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Number of applications submitted by: geographic location, age of applicant, gender identity, indigenous identity, racial identity</a:t>
                      </a:r>
                      <a:endParaRPr lang="en-US" sz="14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400">
                          <a:latin typeface="Times New Roman"/>
                          <a:cs typeface="Times New Roman"/>
                        </a:rPr>
                        <a:t>Applicant Portal</a:t>
                      </a:r>
                      <a:endParaRPr lang="en-US" sz="140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Administrative Data</a:t>
                      </a: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40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66516853"/>
                  </a:ext>
                </a:extLst>
              </a:tr>
              <a:tr h="5653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Times New Roman"/>
                        </a:rPr>
                        <a:t>Financial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Times New Roman"/>
                        </a:rPr>
                        <a:t>1.3) To which sociodemographic groups is the CGHI program considered affordable? 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Total Debt Service Ratio by: geographic location, age of applicant, gender identity, indigenous identity, racial identity</a:t>
                      </a: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Perspectives of program affordability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400">
                          <a:latin typeface="Times New Roman"/>
                          <a:cs typeface="Times New Roman"/>
                        </a:rPr>
                        <a:t>Applicant Portal</a:t>
                      </a: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400">
                          <a:latin typeface="Times New Roman"/>
                          <a:cs typeface="Times New Roman"/>
                        </a:rPr>
                        <a:t>End users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Administrative Data</a:t>
                      </a: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Survey and Focus Groups</a:t>
                      </a: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3834734"/>
                  </a:ext>
                </a:extLst>
              </a:tr>
              <a:tr h="5653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Times New Roman"/>
                        </a:rPr>
                        <a:t>Environmental 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Times New Roman"/>
                        </a:rPr>
                        <a:t>Canada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Times New Roman"/>
                        </a:rPr>
                        <a:t>1.4) ) What are end-users' perspectives on 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retrofitting existing homes and its effect on reducing greenhouse gas emissions?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Perspectives of whether retrofitting existing homes is one of the most effective ways to reduce greenhouse gas emissions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End users</a:t>
                      </a: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746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Survey and Focus Groups</a:t>
                      </a:r>
                    </a:p>
                    <a:p>
                      <a:pPr marL="3746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CC79B6-0D4C-6519-5C37-BEB2A6DBE209}"/>
              </a:ext>
            </a:extLst>
          </p:cNvPr>
          <p:cNvCxnSpPr/>
          <p:nvPr/>
        </p:nvCxnSpPr>
        <p:spPr>
          <a:xfrm>
            <a:off x="808180" y="968383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61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4D4A-C54E-BD26-E30B-0BE03A50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6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+mj-lt"/>
                <a:cs typeface="+mj-lt"/>
              </a:rPr>
              <a:t>EVALUATION MATRIX</a:t>
            </a:r>
            <a:endParaRPr lang="en-US" sz="4000">
              <a:solidFill>
                <a:schemeClr val="accent1"/>
              </a:solidFill>
              <a:latin typeface="Cambria"/>
              <a:ea typeface="Cambria"/>
            </a:endParaRPr>
          </a:p>
        </p:txBody>
      </p:sp>
      <p:graphicFrame>
        <p:nvGraphicFramePr>
          <p:cNvPr id="4" name="Google Shape;353;g134016b1b9f_3_40" title="2.">
            <a:extLst>
              <a:ext uri="{FF2B5EF4-FFF2-40B4-BE49-F238E27FC236}">
                <a16:creationId xmlns:a16="http://schemas.microsoft.com/office/drawing/2014/main" id="{3A6D5EB0-3D10-84E4-C433-410B11DA8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520266"/>
              </p:ext>
            </p:extLst>
          </p:nvPr>
        </p:nvGraphicFramePr>
        <p:xfrm>
          <a:off x="438689" y="1661167"/>
          <a:ext cx="11125995" cy="4686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95516">
                  <a:extLst>
                    <a:ext uri="{9D8B030D-6E8A-4147-A177-3AD203B41FA5}">
                      <a16:colId xmlns:a16="http://schemas.microsoft.com/office/drawing/2014/main" val="2920954370"/>
                    </a:ext>
                  </a:extLst>
                </a:gridCol>
                <a:gridCol w="260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5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latin typeface="Times New Roman"/>
                        </a:rPr>
                        <a:t>Dimension</a:t>
                      </a:r>
                      <a:endParaRPr lang="en-US" sz="1400"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Evaluation Question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Indicator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Source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Collection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50">
                <a:tc gridSpan="5">
                  <a:txBody>
                    <a:bodyPr/>
                    <a:lstStyle/>
                    <a:p>
                      <a:pPr marL="889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7946"/>
                        </a:buClr>
                        <a:buSzPts val="2200"/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 question 2: How well was the CGHI implemented in the first three years of implementation? 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7946"/>
                        </a:buClr>
                        <a:buSzPts val="2200"/>
                        <a:buNone/>
                      </a:pP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67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Financial</a:t>
                      </a:r>
                      <a:endParaRPr lang="en-US" sz="1100">
                        <a:latin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Economic</a:t>
                      </a:r>
                      <a:endParaRPr lang="en-US" sz="1100">
                        <a:latin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buClr>
                          <a:srgbClr val="000000"/>
                        </a:buClr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2.1) What is the extent to which funded activities have been fully implemented?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% of retrofits completed on time*</a:t>
                      </a:r>
                      <a:endParaRPr lang="en-US" sz="1100"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% of retrofits completed on budget*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Description of whether program activities were fully implemented as planned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 err="1">
                          <a:latin typeface="Times New Roman"/>
                          <a:cs typeface="Times New Roman"/>
                        </a:rPr>
                        <a:t>NRCan</a:t>
                      </a:r>
                      <a:r>
                        <a:rPr lang="en-US" sz="1100">
                          <a:latin typeface="Times New Roman"/>
                          <a:cs typeface="Times New Roman"/>
                        </a:rPr>
                        <a:t> and CMHC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CGHG and CGHL program leads</a:t>
                      </a:r>
                      <a:endParaRPr lang="en-US" sz="1100"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CGHI program administrators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End users</a:t>
                      </a:r>
                      <a:endParaRPr lang="en-US" sz="1100"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 err="1">
                          <a:latin typeface="Times New Roman"/>
                          <a:cs typeface="Times New Roman"/>
                        </a:rPr>
                        <a:t>Energuide</a:t>
                      </a:r>
                      <a:r>
                        <a:rPr lang="en-US" sz="1100">
                          <a:latin typeface="Times New Roman"/>
                          <a:cs typeface="Times New Roman"/>
                        </a:rPr>
                        <a:t> auditors</a:t>
                      </a:r>
                      <a:endParaRPr lang="en-US" sz="1100">
                        <a:latin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Administrative Data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Document Review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KIIs and scheduled meetings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Survey</a:t>
                      </a:r>
                      <a:endParaRPr lang="en-US" sz="1100"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Focus Groups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7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Economic</a:t>
                      </a:r>
                      <a:endParaRPr lang="en-US" sz="1100">
                        <a:latin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latin typeface="Times New Roman"/>
                        </a:rPr>
                        <a:t>2.2) What is the extent to which Energy Advisors have been successfully qualified?</a:t>
                      </a:r>
                      <a:endParaRPr lang="en-US" sz="1100" b="0" i="0" u="none" strike="noStrike" noProof="0">
                        <a:latin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% of Energy Advisors that are trained who registered 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NRCan</a:t>
                      </a: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 and CMHC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Administrative Data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Document review</a:t>
                      </a:r>
                      <a:endParaRPr lang="en-US"/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endParaRPr lang="en-US" sz="105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4098078"/>
                  </a:ext>
                </a:extLst>
              </a:tr>
              <a:tr h="5961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latin typeface="Times New Roman"/>
                        </a:rPr>
                        <a:t>Social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latin typeface="Times New Roman"/>
                        </a:rPr>
                        <a:t>Financial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latin typeface="Times New Roman"/>
                        </a:rPr>
                        <a:t>Economic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latin typeface="Times New Roman"/>
                        </a:rPr>
                        <a:t>2.2) What are facilitators of effective implementation of the CGHI?</a:t>
                      </a:r>
                      <a:endParaRPr lang="en-US" sz="1100" b="0" i="0" u="none" strike="noStrike" noProof="0">
                        <a:latin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Facilitators to implementation 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CGHG and CGHL program leads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CGHI program administrators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End users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Energuide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 auditors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KIIs and scheduled meetings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Survey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Focus Groups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Social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Financial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Economic</a:t>
                      </a:r>
                      <a:endParaRPr lang="en-US" sz="1100">
                        <a:latin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Times New Roman"/>
                        </a:rPr>
                        <a:t>2.3) </a:t>
                      </a:r>
                      <a:r>
                        <a:rPr lang="en-US" sz="1100" b="0" i="0" u="none" strike="noStrike" kern="1200" noProof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What are barriers to implementation of the CGHI?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Barriers to implementation </a:t>
                      </a:r>
                      <a:endParaRPr lang="en-US" sz="1100">
                        <a:latin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CGHG and CGHL program leads</a:t>
                      </a:r>
                      <a:endParaRPr lang="en-US" sz="1100"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CGHI program administrators</a:t>
                      </a:r>
                      <a:endParaRPr lang="en-US" sz="1100"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End users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Energuide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 auditors</a:t>
                      </a:r>
                      <a:endParaRPr sz="1100" b="0" i="0" u="none" strike="noStrike" noProof="0">
                        <a:solidFill>
                          <a:srgbClr val="000000"/>
                        </a:solidFill>
                        <a:latin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KIIs and scheduled meetings</a:t>
                      </a:r>
                      <a:endParaRPr lang="en-US" sz="1100"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Survey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Focus Groups</a:t>
                      </a:r>
                      <a:endParaRPr sz="1100">
                        <a:latin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60992703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CC79B6-0D4C-6519-5C37-BEB2A6DBE209}"/>
              </a:ext>
            </a:extLst>
          </p:cNvPr>
          <p:cNvCxnSpPr/>
          <p:nvPr/>
        </p:nvCxnSpPr>
        <p:spPr>
          <a:xfrm>
            <a:off x="808180" y="968383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130B3A0-A25B-3153-E659-3A4C76678328}"/>
              </a:ext>
            </a:extLst>
          </p:cNvPr>
          <p:cNvSpPr txBox="1"/>
          <p:nvPr/>
        </p:nvSpPr>
        <p:spPr>
          <a:xfrm>
            <a:off x="444909" y="6464709"/>
            <a:ext cx="79149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*</a:t>
            </a:r>
            <a:r>
              <a:rPr lang="en-US" sz="1200">
                <a:latin typeface="Times New Roman"/>
                <a:cs typeface="Calibri"/>
              </a:rPr>
              <a:t>Ex: "on budget" combines cost of retrofits planned vs. Cost of retrofits completed</a:t>
            </a:r>
          </a:p>
        </p:txBody>
      </p:sp>
    </p:spTree>
    <p:extLst>
      <p:ext uri="{BB962C8B-B14F-4D97-AF65-F5344CB8AC3E}">
        <p14:creationId xmlns:p14="http://schemas.microsoft.com/office/powerpoint/2010/main" val="39545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4D4A-C54E-BD26-E30B-0BE03A50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6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+mj-lt"/>
                <a:cs typeface="+mj-lt"/>
              </a:rPr>
              <a:t>EVALUATION MATRIX</a:t>
            </a:r>
            <a:endParaRPr lang="en-US" sz="4000">
              <a:solidFill>
                <a:schemeClr val="accent1"/>
              </a:solidFill>
              <a:latin typeface="Cambria"/>
              <a:ea typeface="Cambria"/>
            </a:endParaRPr>
          </a:p>
        </p:txBody>
      </p:sp>
      <p:graphicFrame>
        <p:nvGraphicFramePr>
          <p:cNvPr id="4" name="Google Shape;353;g134016b1b9f_3_40" title="2.">
            <a:extLst>
              <a:ext uri="{FF2B5EF4-FFF2-40B4-BE49-F238E27FC236}">
                <a16:creationId xmlns:a16="http://schemas.microsoft.com/office/drawing/2014/main" id="{3A6D5EB0-3D10-84E4-C433-410B11DA8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343093"/>
              </p:ext>
            </p:extLst>
          </p:nvPr>
        </p:nvGraphicFramePr>
        <p:xfrm>
          <a:off x="377455" y="1063908"/>
          <a:ext cx="11125998" cy="5283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83225">
                  <a:extLst>
                    <a:ext uri="{9D8B030D-6E8A-4147-A177-3AD203B41FA5}">
                      <a16:colId xmlns:a16="http://schemas.microsoft.com/office/drawing/2014/main" val="2069152379"/>
                    </a:ext>
                  </a:extLst>
                </a:gridCol>
                <a:gridCol w="2617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latin typeface="Times New Roman"/>
                        </a:rPr>
                        <a:t>Dimension</a:t>
                      </a:r>
                      <a:endParaRPr lang="en-US" sz="1400"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Evaluation Question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Indicator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Source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Collection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638">
                <a:tc gridSpan="5">
                  <a:txBody>
                    <a:bodyPr/>
                    <a:lstStyle/>
                    <a:p>
                      <a:pPr marL="889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7946"/>
                        </a:buClr>
                        <a:buSzPts val="2200"/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 question 3: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How does CGHI contribute to Canada's commitments to Climate Change Action?</a:t>
                      </a: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07946"/>
                        </a:buClr>
                        <a:buSzPts val="2200"/>
                        <a:buNone/>
                      </a:pP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806"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Social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3.1) To what extent is there equitable representation of eligible households accessing the programs?</a:t>
                      </a:r>
                      <a:endParaRPr lang="en-US" sz="1050" b="0" i="0" u="none" strike="noStrike" noProof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% of applicants who are accepted into the program</a:t>
                      </a:r>
                      <a:endParaRPr lang="en-US" sz="1050" dirty="0">
                        <a:latin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% of users accepted into the program that complete work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Sociodemographic info of users accepted into the program that have work completed in their homes/ organizations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Application Portal</a:t>
                      </a:r>
                      <a:endParaRPr lang="en-US" sz="1050">
                        <a:latin typeface="Times New Roman"/>
                        <a:cs typeface="Times New Roman"/>
                      </a:endParaRP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NRCan</a:t>
                      </a: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 and CMHC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Administrative Data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Document review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346">
                <a:tc vMerge="1">
                  <a:txBody>
                    <a:bodyPr/>
                    <a:lstStyle/>
                    <a:p>
                      <a:endParaRPr lang="en-US" sz="1000" b="0" i="0" u="none" strike="noStrike" noProof="0"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3.2) What barriers exist for end-users from accessing all available services, including having work completed or receiving expected savings from the CGHI?</a:t>
                      </a:r>
                      <a:endParaRPr lang="en-US" sz="1050" b="0" i="0" u="none" strike="noStrike" noProof="0">
                        <a:latin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Barriers to accessing full extent of program, including having work completed and receiving expected savings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kern="1200" noProof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End users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050" b="0" i="0" u="none" strike="noStrike" kern="1200" noProof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Survey</a:t>
                      </a:r>
                    </a:p>
                    <a:p>
                      <a:pPr marL="260350" lvl="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050" b="0" i="0" u="none" strike="noStrike" kern="1200" noProof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Focus Groups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14"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Financial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3.3) To what extent does the CGHI guide households towards energy bill savings?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050" b="0" i="0" u="none" strike="noStrike" kern="1200" noProof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Perspectives of end-users on whether advice provided by energy auditors will provide energy bill savings</a:t>
                      </a:r>
                      <a:endParaRPr lang="en-US" sz="1050" b="0" i="0" u="none" strike="noStrike" kern="1200" noProof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kern="1200" noProof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End users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050" b="0" i="0" u="none" strike="noStrike" kern="1200" noProof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Survey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60350" lvl="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"/>
                        <a:buChar char="•"/>
                      </a:pPr>
                      <a:r>
                        <a:rPr lang="en-US" sz="1050" b="0" i="0" u="none" strike="noStrike" kern="1200" noProof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Focus Groups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60992703"/>
                  </a:ext>
                </a:extLst>
              </a:tr>
              <a:tr h="590173">
                <a:tc vMerge="1">
                  <a:txBody>
                    <a:bodyPr/>
                    <a:lstStyle/>
                    <a:p>
                      <a:endParaRPr lang="en-US" sz="1100" b="0" i="0" u="none" strike="noStrike" noProof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3.4) To what extent does the CGHI contribute to improved energy efficiency in Canada's homes?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Average housing shelter cost reduction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Average change in </a:t>
                      </a:r>
                      <a:r>
                        <a:rPr lang="en-US" sz="105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Energuide</a:t>
                      </a: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 rating in households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Estimated average annual money saved per year on energy bills by participating households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NRCan</a:t>
                      </a: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 and CMHC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latin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Administrative Data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Document review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endParaRPr lang="en-US" sz="1050" b="0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01637602"/>
                  </a:ext>
                </a:extLst>
              </a:tr>
              <a:tr h="59017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Economical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3.5) To what extent does the CGHI contribute to increased capacity to meet demand for </a:t>
                      </a:r>
                      <a:r>
                        <a:rPr lang="en-US" sz="1050" b="0" i="0" u="none" strike="noStrike" noProof="0" err="1">
                          <a:latin typeface="Times New Roman"/>
                        </a:rPr>
                        <a:t>Energuide</a:t>
                      </a:r>
                      <a:r>
                        <a:rPr lang="en-US" sz="1050" b="0" i="0" u="none" strike="noStrike" noProof="0">
                          <a:latin typeface="Times New Roman"/>
                        </a:rPr>
                        <a:t> assessments?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Change in the number of advisors trained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Change in the number of advisors accredited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Change in the number of homes with completed </a:t>
                      </a:r>
                      <a:r>
                        <a:rPr lang="en-US" sz="105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Energuide</a:t>
                      </a: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 assessments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NRCan</a:t>
                      </a: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 and CMHC</a:t>
                      </a:r>
                      <a:endParaRPr sz="105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Administrative Data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Document review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endParaRPr lang="en-US" sz="1050" b="0" i="0" u="none" strike="noStrike" noProof="0">
                        <a:solidFill>
                          <a:srgbClr val="000000"/>
                        </a:solidFill>
                        <a:latin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47605524"/>
                  </a:ext>
                </a:extLst>
              </a:tr>
              <a:tr h="54801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Environmental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>
                          <a:latin typeface="Times New Roman"/>
                        </a:rPr>
                        <a:t>3.5) What is the overall projected impact on greenhouse gas reduction?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Projected greenhouse gas (GHG) Reduction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Petajoule (PJ) Savings from </a:t>
                      </a:r>
                      <a:r>
                        <a:rPr lang="en-US" sz="105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EnergGuide</a:t>
                      </a: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 evaluation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50" b="0" i="0" u="none" strike="noStrike" noProof="0" err="1">
                          <a:solidFill>
                            <a:srgbClr val="000000"/>
                          </a:solidFill>
                          <a:latin typeface="Times New Roman"/>
                        </a:rPr>
                        <a:t>NRCan</a:t>
                      </a:r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 and CMHC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Administrative Data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Document review</a:t>
                      </a:r>
                    </a:p>
                    <a:p>
                      <a:pPr marL="2603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87680895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CC79B6-0D4C-6519-5C37-BEB2A6DBE209}"/>
              </a:ext>
            </a:extLst>
          </p:cNvPr>
          <p:cNvCxnSpPr/>
          <p:nvPr/>
        </p:nvCxnSpPr>
        <p:spPr>
          <a:xfrm>
            <a:off x="808180" y="968383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B9AD-5FFE-B4C5-A7AE-71108D3B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+mj-lt"/>
                <a:cs typeface="+mj-lt"/>
              </a:rPr>
              <a:t>DISSEMINATION AND KNOWLEDGE SHARING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13205FA-89B4-E8B7-4BE4-64916BD30D79}"/>
              </a:ext>
            </a:extLst>
          </p:cNvPr>
          <p:cNvSpPr txBox="1">
            <a:spLocks/>
          </p:cNvSpPr>
          <p:nvPr/>
        </p:nvSpPr>
        <p:spPr>
          <a:xfrm>
            <a:off x="860435" y="3318964"/>
            <a:ext cx="2305130" cy="1325978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cs typeface="Calibri" panose="020F0502020204030204"/>
              </a:rPr>
              <a:t>2) Infographics</a:t>
            </a:r>
            <a:endParaRPr lang="en-US" sz="3200" b="1">
              <a:cs typeface="Calibri" panose="020F0502020204030204"/>
            </a:endParaRPr>
          </a:p>
          <a:p>
            <a:pPr marL="0" indent="0">
              <a:buNone/>
            </a:pPr>
            <a:r>
              <a:rPr lang="en-US" sz="1600">
                <a:cs typeface="Calibri" panose="020F0502020204030204"/>
              </a:rPr>
              <a:t>Key findings and recommendations</a:t>
            </a:r>
          </a:p>
          <a:p>
            <a:pPr marL="0" indent="0">
              <a:buNone/>
            </a:pPr>
            <a:endParaRPr lang="en-US" sz="1800" dirty="0">
              <a:cs typeface="Calibri" panose="020F0502020204030204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3AB8399-D441-B6C9-2889-508AC2A32704}"/>
              </a:ext>
            </a:extLst>
          </p:cNvPr>
          <p:cNvSpPr txBox="1">
            <a:spLocks/>
          </p:cNvSpPr>
          <p:nvPr/>
        </p:nvSpPr>
        <p:spPr>
          <a:xfrm>
            <a:off x="860434" y="1823717"/>
            <a:ext cx="2305130" cy="1297224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cs typeface="Calibri" panose="020F0502020204030204"/>
              </a:rPr>
              <a:t>1) Report</a:t>
            </a:r>
            <a:endParaRPr lang="en-US" sz="3200" b="1">
              <a:cs typeface="Calibri" panose="020F0502020204030204"/>
            </a:endParaRPr>
          </a:p>
          <a:p>
            <a:pPr marL="0" indent="0">
              <a:buNone/>
            </a:pPr>
            <a:r>
              <a:rPr lang="en-US" sz="1600">
                <a:cs typeface="Calibri" panose="020F0502020204030204"/>
              </a:rPr>
              <a:t>Detailed finding, recommendations and action plans</a:t>
            </a: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803246F-6086-B5D8-046E-532590233C07}"/>
              </a:ext>
            </a:extLst>
          </p:cNvPr>
          <p:cNvSpPr txBox="1">
            <a:spLocks/>
          </p:cNvSpPr>
          <p:nvPr/>
        </p:nvSpPr>
        <p:spPr>
          <a:xfrm>
            <a:off x="860434" y="4842964"/>
            <a:ext cx="2305129" cy="1340355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cs typeface="Calibri" panose="020F0502020204030204"/>
              </a:rPr>
              <a:t>3) Multimedia</a:t>
            </a:r>
          </a:p>
          <a:p>
            <a:pPr marL="0" indent="0">
              <a:buNone/>
            </a:pPr>
            <a:r>
              <a:rPr lang="en-US" sz="1600">
                <a:cs typeface="Calibri" panose="020F0502020204030204"/>
              </a:rPr>
              <a:t>Key findings and recommendations</a:t>
            </a:r>
            <a:endParaRPr lang="en-US" sz="240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A4F9937-9F12-0DC9-79BF-982EBBDF1002}"/>
              </a:ext>
            </a:extLst>
          </p:cNvPr>
          <p:cNvSpPr txBox="1">
            <a:spLocks/>
          </p:cNvSpPr>
          <p:nvPr/>
        </p:nvSpPr>
        <p:spPr>
          <a:xfrm>
            <a:off x="9141456" y="3318963"/>
            <a:ext cx="2231494" cy="1325978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cs typeface="Calibri" panose="020F0502020204030204"/>
              </a:rPr>
              <a:t>5) Physical Platforms</a:t>
            </a:r>
            <a:endParaRPr lang="en-US" b="1" dirty="0"/>
          </a:p>
          <a:p>
            <a:pPr marL="0" indent="0">
              <a:buNone/>
            </a:pPr>
            <a:r>
              <a:rPr lang="en-US" sz="1600" dirty="0">
                <a:cs typeface="Calibri" panose="020F0502020204030204"/>
              </a:rPr>
              <a:t>On Demand delivery of physical copies of knowledge artifacts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FD51AA3-325E-3E5F-2044-9F360E507836}"/>
              </a:ext>
            </a:extLst>
          </p:cNvPr>
          <p:cNvSpPr txBox="1">
            <a:spLocks/>
          </p:cNvSpPr>
          <p:nvPr/>
        </p:nvSpPr>
        <p:spPr>
          <a:xfrm>
            <a:off x="9141455" y="1794962"/>
            <a:ext cx="2231494" cy="1325978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cs typeface="Calibri" panose="020F0502020204030204"/>
              </a:rPr>
              <a:t>4) In Person</a:t>
            </a:r>
          </a:p>
          <a:p>
            <a:pPr marL="0" indent="0">
              <a:buNone/>
            </a:pPr>
            <a:r>
              <a:rPr lang="en-US" sz="1600">
                <a:cs typeface="Calibri" panose="020F0502020204030204"/>
              </a:rPr>
              <a:t>Meeting and Events to share knowledge artifacts</a:t>
            </a:r>
          </a:p>
          <a:p>
            <a:pPr marL="0" indent="0">
              <a:buNone/>
            </a:pPr>
            <a:endParaRPr lang="en-US" sz="1800" dirty="0">
              <a:cs typeface="Calibri" panose="020F0502020204030204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25F4664-945C-D1EA-A77C-EA13344F026F}"/>
              </a:ext>
            </a:extLst>
          </p:cNvPr>
          <p:cNvSpPr txBox="1">
            <a:spLocks/>
          </p:cNvSpPr>
          <p:nvPr/>
        </p:nvSpPr>
        <p:spPr>
          <a:xfrm>
            <a:off x="9141456" y="4842963"/>
            <a:ext cx="2231493" cy="1325978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cs typeface="Calibri" panose="020F0502020204030204"/>
              </a:rPr>
              <a:t>6) Virtual Platforms</a:t>
            </a:r>
            <a:endParaRPr lang="en-US" sz="3200" b="1"/>
          </a:p>
          <a:p>
            <a:pPr marL="0" indent="0">
              <a:buNone/>
            </a:pPr>
            <a:r>
              <a:rPr lang="en-US" sz="1700">
                <a:cs typeface="Calibri" panose="020F0502020204030204"/>
              </a:rPr>
              <a:t>Leverage digital tools to distribute knowledge artifacts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DB346F-CFC9-21B9-8E8A-443F8A370173}"/>
              </a:ext>
            </a:extLst>
          </p:cNvPr>
          <p:cNvCxnSpPr/>
          <p:nvPr/>
        </p:nvCxnSpPr>
        <p:spPr>
          <a:xfrm>
            <a:off x="863600" y="1371600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diagram of 6 connected bubbles to display a step-by-step process. The first bubble shows a clip board with paper. The seance bubble shows a magnifying glass amplifying the image of a graph. The third bubble shows an image of film tape. The fourth bubble shows a person presenting to an audience. The fifth bubble shows an image of a megaphone. The final bubble shows a computer.">
            <a:extLst>
              <a:ext uri="{FF2B5EF4-FFF2-40B4-BE49-F238E27FC236}">
                <a16:creationId xmlns:a16="http://schemas.microsoft.com/office/drawing/2014/main" id="{11882EDA-6F6D-EB11-896D-670EFC654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3278" y="1825625"/>
            <a:ext cx="5725445" cy="4351338"/>
          </a:xfrm>
        </p:spPr>
      </p:pic>
    </p:spTree>
    <p:extLst>
      <p:ext uri="{BB962C8B-B14F-4D97-AF65-F5344CB8AC3E}">
        <p14:creationId xmlns:p14="http://schemas.microsoft.com/office/powerpoint/2010/main" val="21445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3663-E79B-200A-37D9-78A54AD7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099" y="233239"/>
            <a:ext cx="5866031" cy="1307497"/>
          </a:xfrm>
        </p:spPr>
        <p:txBody>
          <a:bodyPr anchor="b">
            <a:normAutofit/>
          </a:bodyPr>
          <a:lstStyle/>
          <a:p>
            <a:r>
              <a:rPr lang="en-CA" sz="3400">
                <a:solidFill>
                  <a:schemeClr val="accent1"/>
                </a:solidFill>
                <a:latin typeface="Cambria"/>
                <a:ea typeface="Cambria"/>
              </a:rPr>
              <a:t>LAND ACKNOWLEDGEMENT </a:t>
            </a:r>
            <a:endParaRPr lang="en-CA" sz="340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 descr="A picture containing a river surrounded by evergreen trees, white clouds, a blue sky, and tree-covered mountains on the horizon.">
            <a:extLst>
              <a:ext uri="{FF2B5EF4-FFF2-40B4-BE49-F238E27FC236}">
                <a16:creationId xmlns:a16="http://schemas.microsoft.com/office/drawing/2014/main" id="{A696F867-E16F-9120-5A5A-998F815AFF4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87" t="-2" r="7464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051B0-0ACC-CB7F-3224-F838003F2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973954"/>
            <a:ext cx="5291663" cy="38992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2200"/>
              </a:spcBef>
              <a:buNone/>
            </a:pPr>
            <a:r>
              <a:rPr lang="en-CA" sz="2200" i="1">
                <a:ea typeface="+mn-lt"/>
                <a:cs typeface="+mn-lt"/>
              </a:rPr>
              <a:t>We are gathered on the </a:t>
            </a:r>
            <a:r>
              <a:rPr lang="en-CA" sz="2200" i="1" u="sng">
                <a:ea typeface="+mn-lt"/>
                <a:cs typeface="+mn-lt"/>
              </a:rPr>
              <a:t>territory of the Huron-Wendat</a:t>
            </a:r>
            <a:r>
              <a:rPr lang="en-CA" sz="2200" i="1">
                <a:ea typeface="+mn-lt"/>
                <a:cs typeface="+mn-lt"/>
              </a:rPr>
              <a:t>, signatories of the </a:t>
            </a:r>
            <a:r>
              <a:rPr lang="en-CA" sz="2200" i="1" err="1">
                <a:ea typeface="+mn-lt"/>
                <a:cs typeface="+mn-lt"/>
              </a:rPr>
              <a:t>Traité</a:t>
            </a:r>
            <a:r>
              <a:rPr lang="en-CA" sz="2200" i="1">
                <a:ea typeface="+mn-lt"/>
                <a:cs typeface="+mn-lt"/>
              </a:rPr>
              <a:t> Huron-</a:t>
            </a:r>
            <a:r>
              <a:rPr lang="en-CA" sz="2200" i="1" err="1">
                <a:ea typeface="+mn-lt"/>
                <a:cs typeface="+mn-lt"/>
              </a:rPr>
              <a:t>Britannique</a:t>
            </a:r>
            <a:r>
              <a:rPr lang="en-CA" sz="2200" i="1">
                <a:ea typeface="+mn-lt"/>
                <a:cs typeface="+mn-lt"/>
              </a:rPr>
              <a:t> de 1760.</a:t>
            </a:r>
            <a:endParaRPr lang="en-CA" sz="2200"/>
          </a:p>
          <a:p>
            <a:pPr>
              <a:lnSpc>
                <a:spcPct val="120000"/>
              </a:lnSpc>
              <a:spcBef>
                <a:spcPts val="2200"/>
              </a:spcBef>
              <a:buNone/>
            </a:pPr>
            <a:r>
              <a:rPr lang="en-CA" sz="2200" i="1">
                <a:ea typeface="+mn-lt"/>
                <a:cs typeface="+mn-lt"/>
              </a:rPr>
              <a:t>As visitors to this place, we join the Wendat Nation in love and respect for the Land, our</a:t>
            </a:r>
            <a:r>
              <a:rPr lang="en-CA" sz="2200" b="1" i="1">
                <a:ea typeface="+mn-lt"/>
                <a:cs typeface="+mn-lt"/>
              </a:rPr>
              <a:t> </a:t>
            </a:r>
            <a:r>
              <a:rPr lang="en-CA" sz="2200" b="1" i="1" u="sng" err="1">
                <a:ea typeface="+mn-lt"/>
                <a:cs typeface="+mn-lt"/>
              </a:rPr>
              <a:t>Eatenonha</a:t>
            </a:r>
            <a:r>
              <a:rPr lang="en-CA" sz="2200" i="1">
                <a:ea typeface="+mn-lt"/>
                <a:cs typeface="+mn-lt"/>
              </a:rPr>
              <a:t>, who nurtures and sustains us all. </a:t>
            </a:r>
          </a:p>
          <a:p>
            <a:pPr>
              <a:lnSpc>
                <a:spcPct val="120000"/>
              </a:lnSpc>
              <a:spcBef>
                <a:spcPts val="2200"/>
              </a:spcBef>
              <a:buNone/>
            </a:pPr>
            <a:r>
              <a:rPr lang="en-CA" sz="2200" i="1"/>
              <a:t>In reciprocity, we recognize and aim to uphold our </a:t>
            </a:r>
            <a:r>
              <a:rPr lang="en-CA" sz="2200" i="1" u="sng"/>
              <a:t>responsibilities to care for the environment and for each other</a:t>
            </a:r>
            <a:r>
              <a:rPr lang="en-CA" sz="2200" i="1"/>
              <a:t> to advance climate action and reconciliation in our </a:t>
            </a:r>
            <a:r>
              <a:rPr lang="en-CA" sz="2200" i="1" u="sng"/>
              <a:t>evaluation work and daily life</a:t>
            </a:r>
            <a:r>
              <a:rPr lang="en-CA" sz="2200" i="1"/>
              <a:t>.</a:t>
            </a:r>
          </a:p>
          <a:p>
            <a:pPr>
              <a:spcBef>
                <a:spcPts val="1600"/>
              </a:spcBef>
              <a:buNone/>
            </a:pPr>
            <a:endParaRPr lang="en-CA" sz="1700"/>
          </a:p>
          <a:p>
            <a:pPr marL="0" indent="0">
              <a:spcBef>
                <a:spcPts val="400"/>
              </a:spcBef>
              <a:buNone/>
            </a:pPr>
            <a:endParaRPr lang="en-CA" sz="1700" i="1">
              <a:latin typeface="Arial"/>
              <a:cs typeface="Arial"/>
            </a:endParaRPr>
          </a:p>
        </p:txBody>
      </p:sp>
      <p:pic>
        <p:nvPicPr>
          <p:cNvPr id="6" name="Picture 5" descr="Logo, Encompass Solutions">
            <a:extLst>
              <a:ext uri="{FF2B5EF4-FFF2-40B4-BE49-F238E27FC236}">
                <a16:creationId xmlns:a16="http://schemas.microsoft.com/office/drawing/2014/main" id="{6327103A-7891-4C01-81BF-A9E34068F7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72" t="39688" r="28657" b="39531"/>
          <a:stretch/>
        </p:blipFill>
        <p:spPr>
          <a:xfrm>
            <a:off x="10650677" y="6068323"/>
            <a:ext cx="1445453" cy="732385"/>
          </a:xfrm>
          <a:prstGeom prst="flowChartConnector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46AD96-5061-53DD-4E26-05AD350ABBC1}"/>
              </a:ext>
            </a:extLst>
          </p:cNvPr>
          <p:cNvSpPr/>
          <p:nvPr/>
        </p:nvSpPr>
        <p:spPr>
          <a:xfrm>
            <a:off x="0" y="6500512"/>
            <a:ext cx="1953491" cy="329781"/>
          </a:xfrm>
          <a:prstGeom prst="roundRect">
            <a:avLst/>
          </a:prstGeom>
          <a:solidFill>
            <a:srgbClr val="1D51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F457C6-33B8-3BF2-0AD4-4D0E7EE656B8}"/>
              </a:ext>
            </a:extLst>
          </p:cNvPr>
          <p:cNvCxnSpPr>
            <a:cxnSpLocks/>
          </p:cNvCxnSpPr>
          <p:nvPr/>
        </p:nvCxnSpPr>
        <p:spPr>
          <a:xfrm>
            <a:off x="6325969" y="1562487"/>
            <a:ext cx="538342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8C4C38-0AD9-5A9B-8EB1-979ACB1772B8}"/>
              </a:ext>
            </a:extLst>
          </p:cNvPr>
          <p:cNvSpPr txBox="1"/>
          <p:nvPr/>
        </p:nvSpPr>
        <p:spPr>
          <a:xfrm>
            <a:off x="0" y="6528219"/>
            <a:ext cx="17733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Image Credit: Sahil Singh</a:t>
            </a:r>
          </a:p>
        </p:txBody>
      </p:sp>
    </p:spTree>
    <p:extLst>
      <p:ext uri="{BB962C8B-B14F-4D97-AF65-F5344CB8AC3E}">
        <p14:creationId xmlns:p14="http://schemas.microsoft.com/office/powerpoint/2010/main" val="2490528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4D4A-C54E-BD26-E30B-0BE03A50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11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+mj-lt"/>
                <a:cs typeface="+mj-lt"/>
              </a:rPr>
              <a:t>TIMELINE</a:t>
            </a:r>
            <a:endParaRPr lang="en-US" sz="4000">
              <a:solidFill>
                <a:schemeClr val="accent1"/>
              </a:solidFill>
              <a:latin typeface="Cambria"/>
              <a:ea typeface="Cambria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C4242F-21BD-E371-1580-427CF9A27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03279"/>
              </p:ext>
            </p:extLst>
          </p:nvPr>
        </p:nvGraphicFramePr>
        <p:xfrm>
          <a:off x="838200" y="1394493"/>
          <a:ext cx="10513120" cy="48280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42556">
                  <a:extLst>
                    <a:ext uri="{9D8B030D-6E8A-4147-A177-3AD203B41FA5}">
                      <a16:colId xmlns:a16="http://schemas.microsoft.com/office/drawing/2014/main" val="1739443283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888800149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22381832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1745163410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4160362318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115090851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629667706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944990148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1605084908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821239169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2337066762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2043289821"/>
                    </a:ext>
                  </a:extLst>
                </a:gridCol>
                <a:gridCol w="447547">
                  <a:extLst>
                    <a:ext uri="{9D8B030D-6E8A-4147-A177-3AD203B41FA5}">
                      <a16:colId xmlns:a16="http://schemas.microsoft.com/office/drawing/2014/main" val="1148418948"/>
                    </a:ext>
                  </a:extLst>
                </a:gridCol>
              </a:tblGrid>
              <a:tr h="41107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Milestone/Months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1194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Assemble and engage the CGHI Advisory Committee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865314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Finalize evaluation plan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93170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Develop data collection, analysis, dissemination strategies and toolkit </a:t>
                      </a: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481398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Recruit participants and request data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773428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Data collection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636475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Data transcription, analysis, and sense-making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126905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Advisory committee check-ins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97144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Generate preliminary results and reports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53950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Preliminary review and feedback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50862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Finalize evaluation report and knowledge artifacts</a:t>
                      </a:r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chemeClr val="bg2">
                          <a:lumMod val="90000"/>
                        </a:schemeClr>
                      </a:solidFill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5">
                      <a:solidFill>
                        <a:schemeClr val="bg2">
                          <a:lumMod val="90000"/>
                        </a:schemeClr>
                      </a:solidFill>
                    </a:lnL>
                    <a:lnR w="3175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01876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Knowledge sharing and dissemination</a:t>
                      </a:r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4">
                      <a:solidFill>
                        <a:schemeClr val="bg2">
                          <a:lumMod val="90000"/>
                        </a:schemeClr>
                      </a:solidFill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3174">
                      <a:solidFill>
                        <a:schemeClr val="bg2">
                          <a:lumMod val="90000"/>
                        </a:schemeClr>
                      </a:solidFill>
                    </a:lnL>
                    <a:lnR w="3174">
                      <a:solidFill>
                        <a:schemeClr val="bg2">
                          <a:lumMod val="90000"/>
                        </a:schemeClr>
                      </a:solidFill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2707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3C861E-5320-888A-737A-C61968C7AED2}"/>
              </a:ext>
            </a:extLst>
          </p:cNvPr>
          <p:cNvCxnSpPr/>
          <p:nvPr/>
        </p:nvCxnSpPr>
        <p:spPr>
          <a:xfrm>
            <a:off x="863600" y="1134640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4D4A-C54E-BD26-E30B-0BE03A50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1" y="1441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+mj-lt"/>
                <a:cs typeface="+mj-lt"/>
              </a:rPr>
              <a:t>CHALLENGES AND MITIGATION STRATEGIES</a:t>
            </a:r>
            <a:endParaRPr lang="en-US" sz="4000">
              <a:solidFill>
                <a:schemeClr val="accent1"/>
              </a:solidFill>
              <a:latin typeface="Cambria"/>
              <a:ea typeface="Cambria"/>
              <a:cs typeface="Calibri Light" panose="020F0302020204030204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E3494A-50C3-E035-8431-760DA256245C}"/>
              </a:ext>
            </a:extLst>
          </p:cNvPr>
          <p:cNvSpPr txBox="1">
            <a:spLocks/>
          </p:cNvSpPr>
          <p:nvPr/>
        </p:nvSpPr>
        <p:spPr>
          <a:xfrm>
            <a:off x="1845282" y="3894029"/>
            <a:ext cx="3136234" cy="196507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cs typeface="Calibri" panose="020F0502020204030204"/>
              </a:rPr>
              <a:t>Collaborative engagement approach to communicate value of diverse perspectives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A352BAA-2867-94CE-37FA-7541B95AF794}"/>
              </a:ext>
            </a:extLst>
          </p:cNvPr>
          <p:cNvSpPr txBox="1">
            <a:spLocks/>
          </p:cNvSpPr>
          <p:nvPr/>
        </p:nvSpPr>
        <p:spPr>
          <a:xfrm>
            <a:off x="5281863" y="3884003"/>
            <a:ext cx="3136234" cy="196507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cs typeface="Calibri" panose="020F0502020204030204"/>
              </a:rPr>
              <a:t>Diversity of data collection methods &amp; maximization of existing tools and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E61B6B4-0BE0-34FD-59E9-7C7254DD1C84}"/>
              </a:ext>
            </a:extLst>
          </p:cNvPr>
          <p:cNvSpPr txBox="1">
            <a:spLocks/>
          </p:cNvSpPr>
          <p:nvPr/>
        </p:nvSpPr>
        <p:spPr>
          <a:xfrm>
            <a:off x="8727002" y="3884003"/>
            <a:ext cx="3136234" cy="196507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cs typeface="Calibri" panose="020F0502020204030204"/>
              </a:rPr>
              <a:t>Develop clear roles and responsibilities during planning &amp; conduct regular check-ins with Advisory Committee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>
              <a:cs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6EF711-AD34-BCBA-7391-94778E698D49}"/>
              </a:ext>
            </a:extLst>
          </p:cNvPr>
          <p:cNvSpPr txBox="1"/>
          <p:nvPr/>
        </p:nvSpPr>
        <p:spPr>
          <a:xfrm>
            <a:off x="144819" y="244940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Calibri Light"/>
                <a:cs typeface="Calibri Light"/>
              </a:rPr>
              <a:t>Challenge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72BFB9-5D2F-2A48-D064-F4BBCFA84AC8}"/>
              </a:ext>
            </a:extLst>
          </p:cNvPr>
          <p:cNvSpPr txBox="1"/>
          <p:nvPr/>
        </p:nvSpPr>
        <p:spPr>
          <a:xfrm>
            <a:off x="144819" y="4615088"/>
            <a:ext cx="17004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Calibri Light"/>
                <a:cs typeface="Calibri Light"/>
              </a:rPr>
              <a:t>Mitigation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4B0EF71-7095-F726-A7F3-DDCDD05AC05C}"/>
              </a:ext>
            </a:extLst>
          </p:cNvPr>
          <p:cNvSpPr txBox="1">
            <a:spLocks/>
          </p:cNvSpPr>
          <p:nvPr/>
        </p:nvSpPr>
        <p:spPr>
          <a:xfrm>
            <a:off x="1835255" y="1778476"/>
            <a:ext cx="3136234" cy="1965075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ea typeface="Calibri"/>
                <a:cs typeface="Calibri" panose="020F0502020204030204"/>
              </a:rPr>
              <a:t>Recruitment, representation, and engagement of diverse program partners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84C73C-1082-1E5F-F64B-6F54AC9B7C8A}"/>
              </a:ext>
            </a:extLst>
          </p:cNvPr>
          <p:cNvSpPr txBox="1">
            <a:spLocks/>
          </p:cNvSpPr>
          <p:nvPr/>
        </p:nvSpPr>
        <p:spPr>
          <a:xfrm>
            <a:off x="5271836" y="1768450"/>
            <a:ext cx="3136234" cy="1965075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cs typeface="Calibri" panose="020F0502020204030204"/>
              </a:rPr>
              <a:t>Appropriateness of evaluation methods and potential low response rate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C2679B-7D17-A21F-C26A-11EBD065D879}"/>
              </a:ext>
            </a:extLst>
          </p:cNvPr>
          <p:cNvSpPr txBox="1">
            <a:spLocks/>
          </p:cNvSpPr>
          <p:nvPr/>
        </p:nvSpPr>
        <p:spPr>
          <a:xfrm>
            <a:off x="8716975" y="1768450"/>
            <a:ext cx="3136234" cy="1965075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cs typeface="Calibri" panose="020F0502020204030204"/>
              </a:rPr>
              <a:t>Project management risks and overall feasibility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>
              <a:cs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663770-DA85-7C86-81E3-E23FB85391D6}"/>
              </a:ext>
            </a:extLst>
          </p:cNvPr>
          <p:cNvSpPr/>
          <p:nvPr/>
        </p:nvSpPr>
        <p:spPr>
          <a:xfrm>
            <a:off x="1542584" y="1505414"/>
            <a:ext cx="436756" cy="427463"/>
          </a:xfrm>
          <a:prstGeom prst="ellipse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E6154D-3462-6515-58D1-8BAF421EFA6F}"/>
              </a:ext>
            </a:extLst>
          </p:cNvPr>
          <p:cNvSpPr/>
          <p:nvPr/>
        </p:nvSpPr>
        <p:spPr>
          <a:xfrm>
            <a:off x="5008754" y="1505413"/>
            <a:ext cx="436756" cy="427463"/>
          </a:xfrm>
          <a:prstGeom prst="ellipse">
            <a:avLst/>
          </a:prstGeom>
          <a:solidFill>
            <a:srgbClr val="FFDF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AED20A-58D5-EA4B-3180-256A29237E4D}"/>
              </a:ext>
            </a:extLst>
          </p:cNvPr>
          <p:cNvSpPr/>
          <p:nvPr/>
        </p:nvSpPr>
        <p:spPr>
          <a:xfrm>
            <a:off x="8456339" y="1505414"/>
            <a:ext cx="436756" cy="427463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2A1EEF-42E2-5791-2A9E-1B4A0DE4C984}"/>
              </a:ext>
            </a:extLst>
          </p:cNvPr>
          <p:cNvSpPr/>
          <p:nvPr/>
        </p:nvSpPr>
        <p:spPr>
          <a:xfrm>
            <a:off x="1793486" y="6040243"/>
            <a:ext cx="436756" cy="427463"/>
          </a:xfrm>
          <a:prstGeom prst="ellipse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4CA818-E71B-4F70-C5BE-87D5B5C4D6AB}"/>
              </a:ext>
            </a:extLst>
          </p:cNvPr>
          <p:cNvSpPr/>
          <p:nvPr/>
        </p:nvSpPr>
        <p:spPr>
          <a:xfrm>
            <a:off x="5259656" y="6040242"/>
            <a:ext cx="436756" cy="427463"/>
          </a:xfrm>
          <a:prstGeom prst="ellipse">
            <a:avLst/>
          </a:prstGeom>
          <a:solidFill>
            <a:srgbClr val="FFDF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BA857F-5EF3-5E69-F6CC-F550AE48D5BF}"/>
              </a:ext>
            </a:extLst>
          </p:cNvPr>
          <p:cNvSpPr/>
          <p:nvPr/>
        </p:nvSpPr>
        <p:spPr>
          <a:xfrm>
            <a:off x="8707241" y="6040243"/>
            <a:ext cx="436756" cy="427463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15F8C-1840-35FB-BC93-EFC685C28D09}"/>
              </a:ext>
            </a:extLst>
          </p:cNvPr>
          <p:cNvSpPr txBox="1"/>
          <p:nvPr/>
        </p:nvSpPr>
        <p:spPr>
          <a:xfrm>
            <a:off x="2198502" y="60735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  <a:cs typeface="Calibri Light"/>
              </a:rPr>
              <a:t>High Risk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B4E87C-4207-BCD0-0E1C-04C6087FD881}"/>
              </a:ext>
            </a:extLst>
          </p:cNvPr>
          <p:cNvSpPr txBox="1"/>
          <p:nvPr/>
        </p:nvSpPr>
        <p:spPr>
          <a:xfrm>
            <a:off x="5692551" y="60735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  <a:cs typeface="Calibri Light"/>
              </a:rPr>
              <a:t>Medium Risk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7E5B18-5750-E4FF-EF62-27FDF1B2EA62}"/>
              </a:ext>
            </a:extLst>
          </p:cNvPr>
          <p:cNvSpPr txBox="1"/>
          <p:nvPr/>
        </p:nvSpPr>
        <p:spPr>
          <a:xfrm>
            <a:off x="9140136" y="60735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  <a:cs typeface="Calibri Light"/>
              </a:rPr>
              <a:t>Low Risk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6B216D-5E15-8EB9-1334-F0E5CA22AE4E}"/>
              </a:ext>
            </a:extLst>
          </p:cNvPr>
          <p:cNvCxnSpPr/>
          <p:nvPr/>
        </p:nvCxnSpPr>
        <p:spPr>
          <a:xfrm>
            <a:off x="863600" y="1144199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4856-657B-C331-0E5D-1F5BAE3D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1" y="352768"/>
            <a:ext cx="11191009" cy="133422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CES EVALUATION COMPETENCIES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F60F78-0F83-5038-FFB2-F78C68D4A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43561"/>
              </p:ext>
            </p:extLst>
          </p:nvPr>
        </p:nvGraphicFramePr>
        <p:xfrm>
          <a:off x="259491" y="1592280"/>
          <a:ext cx="11652422" cy="374736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98442">
                  <a:extLst>
                    <a:ext uri="{9D8B030D-6E8A-4147-A177-3AD203B41FA5}">
                      <a16:colId xmlns:a16="http://schemas.microsoft.com/office/drawing/2014/main" val="289680165"/>
                    </a:ext>
                  </a:extLst>
                </a:gridCol>
                <a:gridCol w="3465752">
                  <a:extLst>
                    <a:ext uri="{9D8B030D-6E8A-4147-A177-3AD203B41FA5}">
                      <a16:colId xmlns:a16="http://schemas.microsoft.com/office/drawing/2014/main" val="1123436621"/>
                    </a:ext>
                  </a:extLst>
                </a:gridCol>
                <a:gridCol w="6388228">
                  <a:extLst>
                    <a:ext uri="{9D8B030D-6E8A-4147-A177-3AD203B41FA5}">
                      <a16:colId xmlns:a16="http://schemas.microsoft.com/office/drawing/2014/main" val="4278516899"/>
                    </a:ext>
                  </a:extLst>
                </a:gridCol>
              </a:tblGrid>
              <a:tr h="45091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Domain</a:t>
                      </a:r>
                      <a:endParaRPr lang="en-US" sz="18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Competency</a:t>
                      </a:r>
                      <a:endParaRPr lang="en-US" sz="18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Meaning</a:t>
                      </a:r>
                      <a:endParaRPr lang="en-US" sz="18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67644"/>
                  </a:ext>
                </a:extLst>
              </a:tr>
              <a:tr h="1603117">
                <a:tc>
                  <a:txBody>
                    <a:bodyPr/>
                    <a:lstStyle/>
                    <a:p>
                      <a:pPr fontAlgn="t"/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Technical Practice   </a:t>
                      </a:r>
                    </a:p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2.9 Uses finding to answer evaluation questions and, where appropriate, to develop recommendations.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Important to address the goals and requirements of the evaluation outlines in the RFP. 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Demonstrated in the approach, evaluation methods and questions this evaluation asks.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118470"/>
                  </a:ext>
                </a:extLst>
              </a:tr>
              <a:tr h="1693333">
                <a:tc>
                  <a:txBody>
                    <a:bodyPr/>
                    <a:lstStyle/>
                    <a:p>
                      <a:pPr fontAlgn="t"/>
                      <a:endParaRPr lang="en-US" sz="1600" b="0">
                        <a:effectLst/>
                      </a:endParaRPr>
                    </a:p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Interpersonal Practice   </a:t>
                      </a:r>
                      <a:endParaRPr lang="en-US" sz="1600" b="0" i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600" b="0">
                        <a:effectLst/>
                      </a:endParaRPr>
                    </a:p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5.5 Builds partnerships within the evaluation context.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600" b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</a:rPr>
                        <a:t>Important to build and maintain relationships within the cross organizational context of this evaluation. 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effectLst/>
                        </a:rPr>
                        <a:t>Demonstrated in the development of our CGHI Advisory committee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US" sz="1600" b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8808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756EA0-31D6-42AF-6266-635BD6AC2E4C}"/>
              </a:ext>
            </a:extLst>
          </p:cNvPr>
          <p:cNvCxnSpPr>
            <a:cxnSpLocks/>
          </p:cNvCxnSpPr>
          <p:nvPr/>
        </p:nvCxnSpPr>
        <p:spPr>
          <a:xfrm>
            <a:off x="259491" y="1319620"/>
            <a:ext cx="1105967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5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075F5EF-145F-8F42-B09D-55631348F6D8}"/>
              </a:ext>
            </a:extLst>
          </p:cNvPr>
          <p:cNvGrpSpPr/>
          <p:nvPr/>
        </p:nvGrpSpPr>
        <p:grpSpPr>
          <a:xfrm>
            <a:off x="-4556878" y="-400523"/>
            <a:ext cx="7627882" cy="7659046"/>
            <a:chOff x="-2200763" y="-484093"/>
            <a:chExt cx="7627882" cy="765904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4FF88E-2510-0F49-BAEA-1BB3251564D2}"/>
                </a:ext>
              </a:extLst>
            </p:cNvPr>
            <p:cNvSpPr/>
            <p:nvPr/>
          </p:nvSpPr>
          <p:spPr>
            <a:xfrm>
              <a:off x="-2200763" y="-484093"/>
              <a:ext cx="7627882" cy="7659046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F12E02-BACC-4D4D-9430-6CA245BA96E8}"/>
                </a:ext>
              </a:extLst>
            </p:cNvPr>
            <p:cNvSpPr/>
            <p:nvPr/>
          </p:nvSpPr>
          <p:spPr>
            <a:xfrm>
              <a:off x="-1899194" y="-341357"/>
              <a:ext cx="7024744" cy="7199357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428A73-98F8-0042-B01E-0E45FC6298C1}"/>
                </a:ext>
              </a:extLst>
            </p:cNvPr>
            <p:cNvSpPr/>
            <p:nvPr/>
          </p:nvSpPr>
          <p:spPr>
            <a:xfrm>
              <a:off x="-1742739" y="0"/>
              <a:ext cx="6433073" cy="658368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DF9BC94-7922-A945-A3A3-A34CB2D1E460}"/>
              </a:ext>
            </a:extLst>
          </p:cNvPr>
          <p:cNvSpPr txBox="1"/>
          <p:nvPr/>
        </p:nvSpPr>
        <p:spPr>
          <a:xfrm>
            <a:off x="4052047" y="-1488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3BDBFF4-384E-0247-9C8B-FDAEBBFC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3330979" y="3883873"/>
            <a:ext cx="5530041" cy="11158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CD631B-8727-3348-BDA5-03C4BD210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165" y="1977720"/>
            <a:ext cx="6370197" cy="1131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DC9403-FAFC-2849-9012-FCEC76BB6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504" y="4883805"/>
            <a:ext cx="5964720" cy="2378787"/>
          </a:xfrm>
          <a:prstGeom prst="rect">
            <a:avLst/>
          </a:prstGeom>
        </p:spPr>
      </p:pic>
      <p:sp>
        <p:nvSpPr>
          <p:cNvPr id="3" name="AutoShape 4" descr="Symbol of the Government of Canada">
            <a:extLst>
              <a:ext uri="{FF2B5EF4-FFF2-40B4-BE49-F238E27FC236}">
                <a16:creationId xmlns:a16="http://schemas.microsoft.com/office/drawing/2014/main" id="{A5C8A250-CF24-F22F-3375-2ADAE30847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Government of Canada">
            <a:extLst>
              <a:ext uri="{FF2B5EF4-FFF2-40B4-BE49-F238E27FC236}">
                <a16:creationId xmlns:a16="http://schemas.microsoft.com/office/drawing/2014/main" id="{786C5112-7595-D910-FADD-27FF21B86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EC8D66-DBF2-B76F-9861-B5FEDE7B0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087" y="857739"/>
            <a:ext cx="5544911" cy="517525"/>
          </a:xfrm>
          <a:prstGeom prst="rect">
            <a:avLst/>
          </a:prstGeom>
        </p:spPr>
      </p:pic>
      <p:pic>
        <p:nvPicPr>
          <p:cNvPr id="15" name="Picture 6" descr="CMHC Home">
            <a:extLst>
              <a:ext uri="{FF2B5EF4-FFF2-40B4-BE49-F238E27FC236}">
                <a16:creationId xmlns:a16="http://schemas.microsoft.com/office/drawing/2014/main" id="{870A2159-AE2C-9E61-52E7-B64830D6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07" y="5139259"/>
            <a:ext cx="2780357" cy="13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D6B65D-3361-04DD-2534-B43D898B1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959" y="3458230"/>
            <a:ext cx="2493779" cy="15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60AFEE-1679-96A7-4D4E-8AC1289D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chemeClr val="accent1"/>
                </a:solidFill>
                <a:latin typeface="Cambria"/>
                <a:ea typeface="Cambria"/>
              </a:rPr>
              <a:t> </a:t>
            </a:r>
            <a:r>
              <a:rPr lang="en-CA" sz="4000">
                <a:solidFill>
                  <a:schemeClr val="accent1"/>
                </a:solidFill>
                <a:latin typeface="Cambria"/>
                <a:ea typeface="Cambria"/>
              </a:rPr>
              <a:t>MEET</a:t>
            </a:r>
            <a:r>
              <a:rPr lang="en-CA">
                <a:solidFill>
                  <a:schemeClr val="accent1"/>
                </a:solidFill>
                <a:latin typeface="Cambria"/>
                <a:ea typeface="Cambria"/>
              </a:rPr>
              <a:t> OUR TEAM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1080D8-3340-1712-D118-F6C9F46FE823}"/>
              </a:ext>
            </a:extLst>
          </p:cNvPr>
          <p:cNvCxnSpPr/>
          <p:nvPr/>
        </p:nvCxnSpPr>
        <p:spPr>
          <a:xfrm>
            <a:off x="863600" y="1371600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88DC3E8-8CEB-AE7D-A525-2DFC8A2051FF}"/>
              </a:ext>
            </a:extLst>
          </p:cNvPr>
          <p:cNvSpPr txBox="1"/>
          <p:nvPr/>
        </p:nvSpPr>
        <p:spPr>
          <a:xfrm>
            <a:off x="1171073" y="2117557"/>
            <a:ext cx="1235242" cy="1491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BC81B-6492-7D31-1FA6-046ADCC96FB3}"/>
              </a:ext>
            </a:extLst>
          </p:cNvPr>
          <p:cNvSpPr txBox="1"/>
          <p:nvPr/>
        </p:nvSpPr>
        <p:spPr>
          <a:xfrm>
            <a:off x="1322231" y="3842786"/>
            <a:ext cx="20854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cs typeface="Calibri"/>
              </a:rPr>
              <a:t>Tasha Lake</a:t>
            </a:r>
          </a:p>
          <a:p>
            <a:pPr algn="ctr"/>
            <a:r>
              <a:rPr lang="en-US" b="1">
                <a:solidFill>
                  <a:schemeClr val="accent1"/>
                </a:solidFill>
                <a:cs typeface="Calibri"/>
              </a:rPr>
              <a:t> </a:t>
            </a:r>
            <a:r>
              <a:rPr lang="en-US" sz="1600">
                <a:solidFill>
                  <a:schemeClr val="accent1"/>
                </a:solidFill>
                <a:cs typeface="Calibri"/>
              </a:rPr>
              <a:t>(she/her)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E1228-FB0D-3ACD-40BC-06D410D5A856}"/>
              </a:ext>
            </a:extLst>
          </p:cNvPr>
          <p:cNvSpPr txBox="1"/>
          <p:nvPr/>
        </p:nvSpPr>
        <p:spPr>
          <a:xfrm>
            <a:off x="4315326" y="2679031"/>
            <a:ext cx="786064" cy="441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9" descr="A woman with short brown hair smiling in front of a white wall. ">
            <a:extLst>
              <a:ext uri="{FF2B5EF4-FFF2-40B4-BE49-F238E27FC236}">
                <a16:creationId xmlns:a16="http://schemas.microsoft.com/office/drawing/2014/main" id="{124D7AB4-FC0F-1CA2-6FD3-BBA2D8BCC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51" y="1690688"/>
            <a:ext cx="2012727" cy="2103465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 descr="A woman with long brown hair smiling in a graduation robe.">
            <a:extLst>
              <a:ext uri="{FF2B5EF4-FFF2-40B4-BE49-F238E27FC236}">
                <a16:creationId xmlns:a16="http://schemas.microsoft.com/office/drawing/2014/main" id="{2786B9B2-4F13-5C4B-99D7-277D0EEED5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09" t="30347" r="9179" b="21947"/>
          <a:stretch/>
        </p:blipFill>
        <p:spPr>
          <a:xfrm>
            <a:off x="5077869" y="1726068"/>
            <a:ext cx="2036262" cy="2123887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682752-67D3-EC4A-80D9-C33B5AC7F7AA}"/>
              </a:ext>
            </a:extLst>
          </p:cNvPr>
          <p:cNvSpPr txBox="1"/>
          <p:nvPr/>
        </p:nvSpPr>
        <p:spPr>
          <a:xfrm>
            <a:off x="5077869" y="3916352"/>
            <a:ext cx="2278314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cs typeface="Calibri"/>
              </a:rPr>
              <a:t>Maria Ramirez Prieto </a:t>
            </a:r>
            <a:r>
              <a:rPr lang="en-US" sz="1600">
                <a:solidFill>
                  <a:schemeClr val="accent1"/>
                </a:solidFill>
                <a:cs typeface="Calibri"/>
              </a:rPr>
              <a:t>(she/her)</a:t>
            </a:r>
            <a:endParaRPr lang="en-US" b="1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5" name="Picture 10" descr="A woman with dark hair smiling in front of a blurred orange background. ">
            <a:extLst>
              <a:ext uri="{FF2B5EF4-FFF2-40B4-BE49-F238E27FC236}">
                <a16:creationId xmlns:a16="http://schemas.microsoft.com/office/drawing/2014/main" id="{271EDB7C-DF68-B534-9AD3-FDEF63CBA4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97"/>
          <a:stretch/>
        </p:blipFill>
        <p:spPr>
          <a:xfrm>
            <a:off x="8847223" y="1726068"/>
            <a:ext cx="2036262" cy="2123890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C7FD37-65B9-710E-BA2A-573D33A0D3D9}"/>
              </a:ext>
            </a:extLst>
          </p:cNvPr>
          <p:cNvSpPr txBox="1"/>
          <p:nvPr/>
        </p:nvSpPr>
        <p:spPr>
          <a:xfrm>
            <a:off x="8471100" y="3916352"/>
            <a:ext cx="278850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cs typeface="Calibri"/>
              </a:rPr>
              <a:t>Karolina </a:t>
            </a:r>
            <a:r>
              <a:rPr lang="en-US" b="1" err="1">
                <a:solidFill>
                  <a:schemeClr val="accent1"/>
                </a:solidFill>
                <a:cs typeface="Calibri"/>
              </a:rPr>
              <a:t>Kaminska</a:t>
            </a:r>
            <a:r>
              <a:rPr lang="en-US" b="1">
                <a:solidFill>
                  <a:schemeClr val="accent1"/>
                </a:solidFill>
                <a:cs typeface="Calibri"/>
              </a:rPr>
              <a:t> 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cs typeface="Calibri"/>
              </a:rPr>
              <a:t>(she/her)</a:t>
            </a:r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13" name="Picture 12" descr="A woman with light brown hair smiling in front of a fence.">
            <a:extLst>
              <a:ext uri="{FF2B5EF4-FFF2-40B4-BE49-F238E27FC236}">
                <a16:creationId xmlns:a16="http://schemas.microsoft.com/office/drawing/2014/main" id="{B46C95C8-FE28-71AF-24EA-1163C5FEA2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19" r="13068"/>
          <a:stretch/>
        </p:blipFill>
        <p:spPr>
          <a:xfrm>
            <a:off x="3126813" y="3916352"/>
            <a:ext cx="1994633" cy="2084554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1FA448-BFB5-8E26-0FF7-DEC4CD474357}"/>
              </a:ext>
            </a:extLst>
          </p:cNvPr>
          <p:cNvSpPr txBox="1"/>
          <p:nvPr/>
        </p:nvSpPr>
        <p:spPr>
          <a:xfrm>
            <a:off x="3242666" y="6157479"/>
            <a:ext cx="1762926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cs typeface="Calibri"/>
              </a:rPr>
              <a:t>Laura Peach</a:t>
            </a:r>
            <a:endParaRPr lang="en-US" sz="2800">
              <a:solidFill>
                <a:schemeClr val="accent1"/>
              </a:solidFill>
            </a:endParaRPr>
          </a:p>
          <a:p>
            <a:pPr algn="ctr"/>
            <a:r>
              <a:rPr lang="en-US" sz="1600">
                <a:solidFill>
                  <a:schemeClr val="accent1"/>
                </a:solidFill>
                <a:cs typeface="Calibri"/>
              </a:rPr>
              <a:t>(she/her)</a:t>
            </a:r>
            <a:endParaRPr lang="en-US" sz="140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9F9F3D-0D03-C94A-7EA1-61F01B478A0F}"/>
              </a:ext>
            </a:extLst>
          </p:cNvPr>
          <p:cNvSpPr txBox="1"/>
          <p:nvPr/>
        </p:nvSpPr>
        <p:spPr>
          <a:xfrm>
            <a:off x="7098195" y="6157478"/>
            <a:ext cx="2078877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cs typeface="Calibri"/>
              </a:rPr>
              <a:t>Ying Zhu</a:t>
            </a:r>
            <a:endParaRPr lang="en-US" sz="2800">
              <a:solidFill>
                <a:schemeClr val="accent1"/>
              </a:solidFill>
            </a:endParaRPr>
          </a:p>
          <a:p>
            <a:pPr algn="ctr"/>
            <a:r>
              <a:rPr lang="en-US" sz="1600">
                <a:solidFill>
                  <a:schemeClr val="accent1"/>
                </a:solidFill>
                <a:cs typeface="Calibri"/>
              </a:rPr>
              <a:t>(she/her)</a:t>
            </a:r>
          </a:p>
        </p:txBody>
      </p:sp>
      <p:pic>
        <p:nvPicPr>
          <p:cNvPr id="15" name="Picture 17" descr="A woman with long dark hair and glasses smiling in front of a white background.">
            <a:extLst>
              <a:ext uri="{FF2B5EF4-FFF2-40B4-BE49-F238E27FC236}">
                <a16:creationId xmlns:a16="http://schemas.microsoft.com/office/drawing/2014/main" id="{1E3C60C4-26C9-61CC-D977-A0CA8B4010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46" t="1347" r="15756" b="-113"/>
          <a:stretch/>
        </p:blipFill>
        <p:spPr>
          <a:xfrm rot="5400000">
            <a:off x="6982928" y="4015108"/>
            <a:ext cx="2105858" cy="2085894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670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E12B-0CD1-D139-1F69-25FD1C61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PROPOSAL OUTLINE</a:t>
            </a:r>
            <a:endParaRPr lang="en-US" sz="4000">
              <a:solidFill>
                <a:schemeClr val="accent1"/>
              </a:solidFill>
              <a:latin typeface="Cambria"/>
              <a:ea typeface="Cambria"/>
            </a:endParaRP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1611413D-F2F5-DA31-4FE0-3381AB9C1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117345"/>
              </p:ext>
            </p:extLst>
          </p:nvPr>
        </p:nvGraphicFramePr>
        <p:xfrm>
          <a:off x="978243" y="1141293"/>
          <a:ext cx="10626809" cy="350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EE6486-A705-7207-FBF9-72A372F860AD}"/>
              </a:ext>
            </a:extLst>
          </p:cNvPr>
          <p:cNvCxnSpPr/>
          <p:nvPr/>
        </p:nvCxnSpPr>
        <p:spPr>
          <a:xfrm>
            <a:off x="863600" y="1371600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A80DF75-D97A-3F0D-BBB1-4EDED5C15FFB}"/>
              </a:ext>
            </a:extLst>
          </p:cNvPr>
          <p:cNvSpPr txBox="1"/>
          <p:nvPr/>
        </p:nvSpPr>
        <p:spPr>
          <a:xfrm>
            <a:off x="1082231" y="3872351"/>
            <a:ext cx="29432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Program Overview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Evaluation Goals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Program Partner Engagement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Logic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A7FC1-CACC-5E30-B79F-7985925CC9B4}"/>
              </a:ext>
            </a:extLst>
          </p:cNvPr>
          <p:cNvSpPr txBox="1"/>
          <p:nvPr/>
        </p:nvSpPr>
        <p:spPr>
          <a:xfrm>
            <a:off x="4522952" y="3864136"/>
            <a:ext cx="3053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Approach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Methods &amp; Analysis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Evaluation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376C4-01C1-6B52-D156-D6EBB74E8502}"/>
              </a:ext>
            </a:extLst>
          </p:cNvPr>
          <p:cNvSpPr txBox="1"/>
          <p:nvPr/>
        </p:nvSpPr>
        <p:spPr>
          <a:xfrm>
            <a:off x="7937005" y="3862013"/>
            <a:ext cx="27900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Knowledge Sharing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Timeline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Challenges &amp; Mitigation Strategies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CES Competencies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4412BD-D330-4EBD-A645-D32FCA4AD0AD}"/>
              </a:ext>
            </a:extLst>
          </p:cNvPr>
          <p:cNvSpPr/>
          <p:nvPr/>
        </p:nvSpPr>
        <p:spPr>
          <a:xfrm>
            <a:off x="996174" y="3657601"/>
            <a:ext cx="3029284" cy="21873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41F3F-4E52-A04B-F354-0CD7260D9350}"/>
              </a:ext>
            </a:extLst>
          </p:cNvPr>
          <p:cNvSpPr/>
          <p:nvPr/>
        </p:nvSpPr>
        <p:spPr>
          <a:xfrm>
            <a:off x="4406791" y="3657600"/>
            <a:ext cx="3029284" cy="218738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62E2-5B2E-56C6-7EEA-A7A63E7C7143}"/>
              </a:ext>
            </a:extLst>
          </p:cNvPr>
          <p:cNvSpPr/>
          <p:nvPr/>
        </p:nvSpPr>
        <p:spPr>
          <a:xfrm>
            <a:off x="7817408" y="3657599"/>
            <a:ext cx="3029284" cy="2187387"/>
          </a:xfrm>
          <a:prstGeom prst="rect">
            <a:avLst/>
          </a:prstGeom>
          <a:noFill/>
          <a:ln w="19050">
            <a:solidFill>
              <a:srgbClr val="858A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957E38-7D2A-0079-329E-DD63DBFBB4EF}"/>
              </a:ext>
            </a:extLst>
          </p:cNvPr>
          <p:cNvSpPr/>
          <p:nvPr/>
        </p:nvSpPr>
        <p:spPr>
          <a:xfrm>
            <a:off x="2063175" y="2167753"/>
            <a:ext cx="120565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NRcan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1802F-87B0-1F68-82F4-6DDFA573BF0A}"/>
              </a:ext>
            </a:extLst>
          </p:cNvPr>
          <p:cNvSpPr/>
          <p:nvPr/>
        </p:nvSpPr>
        <p:spPr>
          <a:xfrm>
            <a:off x="8251121" y="2265207"/>
            <a:ext cx="217943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Canada Housing and Mortgage Corporation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6ED860-8134-ABAA-FE68-49B9B7DA5507}"/>
              </a:ext>
            </a:extLst>
          </p:cNvPr>
          <p:cNvSpPr/>
          <p:nvPr/>
        </p:nvSpPr>
        <p:spPr>
          <a:xfrm>
            <a:off x="1556949" y="3756426"/>
            <a:ext cx="231599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Greener Homes Grant Program  (CGHG)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07C5C76-B185-980E-9194-C963CA7A4A35}"/>
              </a:ext>
            </a:extLst>
          </p:cNvPr>
          <p:cNvSpPr/>
          <p:nvPr/>
        </p:nvSpPr>
        <p:spPr>
          <a:xfrm>
            <a:off x="7348552" y="3835742"/>
            <a:ext cx="272965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Canada Greener Homes Loan Program (CGHL)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10640E-1864-5BE9-93C4-FB92A27300CC}"/>
              </a:ext>
            </a:extLst>
          </p:cNvPr>
          <p:cNvSpPr/>
          <p:nvPr/>
        </p:nvSpPr>
        <p:spPr>
          <a:xfrm>
            <a:off x="4663682" y="6093725"/>
            <a:ext cx="1976241" cy="6361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End Users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390FE61-DC4A-A2CB-D9C9-2E0A893D2D5E}"/>
              </a:ext>
            </a:extLst>
          </p:cNvPr>
          <p:cNvSpPr/>
          <p:nvPr/>
        </p:nvSpPr>
        <p:spPr>
          <a:xfrm>
            <a:off x="4799532" y="4450377"/>
            <a:ext cx="166681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External Third Parties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67C67F-0081-9343-C7FF-83F23B90040A}"/>
              </a:ext>
            </a:extLst>
          </p:cNvPr>
          <p:cNvSpPr/>
          <p:nvPr/>
        </p:nvSpPr>
        <p:spPr>
          <a:xfrm>
            <a:off x="4493805" y="1391615"/>
            <a:ext cx="231599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Canada Greener</a:t>
            </a:r>
            <a:r>
              <a:rPr lang="en-US" dirty="0">
                <a:solidFill>
                  <a:schemeClr val="tx1"/>
                </a:solidFill>
              </a:rPr>
              <a:t> Homes Initiative 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61E331EB-7C6E-E7B5-C57F-1B03AAB77613}"/>
              </a:ext>
            </a:extLst>
          </p:cNvPr>
          <p:cNvSpPr/>
          <p:nvPr/>
        </p:nvSpPr>
        <p:spPr>
          <a:xfrm rot="4864014" flipV="1">
            <a:off x="3998095" y="2190367"/>
            <a:ext cx="242316" cy="46057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F334F38E-C4AD-13D4-0323-3BADE9134321}"/>
              </a:ext>
            </a:extLst>
          </p:cNvPr>
          <p:cNvSpPr/>
          <p:nvPr/>
        </p:nvSpPr>
        <p:spPr>
          <a:xfrm rot="17161836" flipV="1">
            <a:off x="7164795" y="2214624"/>
            <a:ext cx="242316" cy="46057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E2FA95CC-3262-768E-5BF4-3EEB890FAF89}"/>
              </a:ext>
            </a:extLst>
          </p:cNvPr>
          <p:cNvSpPr/>
          <p:nvPr/>
        </p:nvSpPr>
        <p:spPr>
          <a:xfrm flipV="1">
            <a:off x="2486575" y="3234212"/>
            <a:ext cx="242316" cy="46057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16F3DFDB-B294-CE06-2D5D-ED54426F8949}"/>
              </a:ext>
            </a:extLst>
          </p:cNvPr>
          <p:cNvSpPr/>
          <p:nvPr/>
        </p:nvSpPr>
        <p:spPr>
          <a:xfrm rot="18544646" flipH="1" flipV="1">
            <a:off x="4109895" y="4769827"/>
            <a:ext cx="270015" cy="46057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3819F716-3B3C-5893-DCCD-430CA77C52D1}"/>
              </a:ext>
            </a:extLst>
          </p:cNvPr>
          <p:cNvSpPr/>
          <p:nvPr/>
        </p:nvSpPr>
        <p:spPr>
          <a:xfrm flipV="1">
            <a:off x="9008075" y="3277387"/>
            <a:ext cx="242316" cy="46057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BD1644A6-F1F8-37BD-4992-A50B1F29BEBC}"/>
              </a:ext>
            </a:extLst>
          </p:cNvPr>
          <p:cNvSpPr/>
          <p:nvPr/>
        </p:nvSpPr>
        <p:spPr>
          <a:xfrm rot="2723417" flipV="1">
            <a:off x="6774717" y="4756459"/>
            <a:ext cx="284328" cy="46057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3CAA775C-804E-BA91-A2C7-66331700EC8D}"/>
              </a:ext>
            </a:extLst>
          </p:cNvPr>
          <p:cNvSpPr/>
          <p:nvPr/>
        </p:nvSpPr>
        <p:spPr>
          <a:xfrm flipV="1">
            <a:off x="5527494" y="5509482"/>
            <a:ext cx="248618" cy="46057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4CCE818-CD94-DA61-9F4A-86795301F0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Canada Greener</a:t>
            </a:r>
            <a:r>
              <a:rPr lang="en-US" sz="4000" dirty="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 Homes Initiative Overview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4E4443-7290-0A77-29A3-FAB206F0CA60}"/>
              </a:ext>
            </a:extLst>
          </p:cNvPr>
          <p:cNvCxnSpPr/>
          <p:nvPr/>
        </p:nvCxnSpPr>
        <p:spPr>
          <a:xfrm>
            <a:off x="838200" y="1028700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22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A909-0400-7C4F-CDFD-CF6C2E83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INFORMED APPROACH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59D180-D057-CBCB-9AFB-04F5F28F315B}"/>
              </a:ext>
            </a:extLst>
          </p:cNvPr>
          <p:cNvCxnSpPr/>
          <p:nvPr/>
        </p:nvCxnSpPr>
        <p:spPr>
          <a:xfrm>
            <a:off x="863600" y="1371600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44FC4FC-414D-8A5F-60AA-0F287684B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035365"/>
              </p:ext>
            </p:extLst>
          </p:nvPr>
        </p:nvGraphicFramePr>
        <p:xfrm>
          <a:off x="2032000" y="1690688"/>
          <a:ext cx="8128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756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5F879B-C66C-0761-7A12-37BB7A7F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1"/>
                </a:solidFill>
                <a:latin typeface="Cambria"/>
                <a:ea typeface="Cambria"/>
                <a:cs typeface="Calibri Light"/>
              </a:rPr>
              <a:t>EVALUATION GOALS AND QUESTIONS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2CB723-6725-8AC0-E36A-9491817FC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73012"/>
              </p:ext>
            </p:extLst>
          </p:nvPr>
        </p:nvGraphicFramePr>
        <p:xfrm>
          <a:off x="895047" y="3193142"/>
          <a:ext cx="9238182" cy="348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8182">
                  <a:extLst>
                    <a:ext uri="{9D8B030D-6E8A-4147-A177-3AD203B41FA5}">
                      <a16:colId xmlns:a16="http://schemas.microsoft.com/office/drawing/2014/main" val="681313856"/>
                    </a:ext>
                  </a:extLst>
                </a:gridCol>
              </a:tblGrid>
              <a:tr h="838417"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Question 1. 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What is the relevance of CGHI to end users, the environment and Canada? </a:t>
                      </a:r>
                    </a:p>
                    <a:p>
                      <a:pPr algn="l" fontAlgn="base"/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85224"/>
                  </a:ext>
                </a:extLst>
              </a:tr>
              <a:tr h="83841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Calibri"/>
                        </a:rPr>
                        <a:t>Question 2. ​ </a:t>
                      </a:r>
                      <a:r>
                        <a:rPr lang="en-US" sz="2400" b="0">
                          <a:effectLst/>
                          <a:latin typeface="Calibri"/>
                        </a:rPr>
                        <a:t>How well was the CGHI implemented in the first three years of implementation? </a:t>
                      </a:r>
                    </a:p>
                    <a:p>
                      <a:pPr algn="l" fontAlgn="base"/>
                      <a:r>
                        <a:rPr lang="en-US" sz="2400" b="1"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658536"/>
                  </a:ext>
                </a:extLst>
              </a:tr>
              <a:tr h="111218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Calibri"/>
                        </a:rPr>
                        <a:t>Question 3. ​ </a:t>
                      </a:r>
                      <a:r>
                        <a:rPr lang="en-US" sz="2400" b="0">
                          <a:effectLst/>
                          <a:latin typeface="Calibri"/>
                        </a:rPr>
                        <a:t>How does CGHI contribute to Canada's commitments to Climate Change Action?</a:t>
                      </a:r>
                      <a:endParaRPr lang="en-US"/>
                    </a:p>
                    <a:p>
                      <a:pPr lvl="0" algn="l">
                        <a:buNone/>
                      </a:pPr>
                      <a:r>
                        <a:rPr lang="en-US" sz="1800" b="1">
                          <a:effectLst/>
                          <a:latin typeface="Calibri"/>
                        </a:rPr>
                        <a:t>​</a:t>
                      </a:r>
                      <a:endParaRPr lang="en-US" b="1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4350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93337D-40B7-0B1D-C1CA-3995886B9EE6}"/>
              </a:ext>
            </a:extLst>
          </p:cNvPr>
          <p:cNvCxnSpPr/>
          <p:nvPr/>
        </p:nvCxnSpPr>
        <p:spPr>
          <a:xfrm>
            <a:off x="892537" y="1382327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291528-F5AF-D276-DA9E-B2F37870F958}"/>
              </a:ext>
            </a:extLst>
          </p:cNvPr>
          <p:cNvSpPr txBox="1"/>
          <p:nvPr/>
        </p:nvSpPr>
        <p:spPr>
          <a:xfrm>
            <a:off x="895047" y="1838475"/>
            <a:ext cx="104139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mbria"/>
                <a:cs typeface="Calibri"/>
              </a:rPr>
              <a:t>Evaluation Goals: </a:t>
            </a:r>
            <a:r>
              <a:rPr lang="en-US" sz="2400" b="1" i="0" u="none" strike="noStrike">
                <a:solidFill>
                  <a:srgbClr val="000000"/>
                </a:solidFill>
                <a:effectLst/>
              </a:rPr>
              <a:t>To assess the </a:t>
            </a:r>
            <a:r>
              <a:rPr lang="en-US" sz="2400" b="1">
                <a:solidFill>
                  <a:srgbClr val="000000"/>
                </a:solidFill>
              </a:rPr>
              <a:t>relevance</a:t>
            </a:r>
            <a:r>
              <a:rPr lang="en-US" sz="2400" b="1" i="0" u="none" strike="noStrike">
                <a:solidFill>
                  <a:srgbClr val="000000"/>
                </a:solidFill>
                <a:effectLst/>
              </a:rPr>
              <a:t> and performance of CGHI and to provide recommendations on how CGHI can better/further contribute to commitments to climate change action</a:t>
            </a:r>
            <a:r>
              <a:rPr lang="en-US" sz="2400" b="1" i="0">
                <a:solidFill>
                  <a:srgbClr val="000000"/>
                </a:solidFill>
                <a:effectLst/>
              </a:rPr>
              <a:t> </a:t>
            </a:r>
            <a:endParaRPr lang="en-US" sz="2400" b="1">
              <a:ea typeface="Cambria"/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2" name="Graphic 4" descr="Group of women with solid fill">
            <a:extLst>
              <a:ext uri="{FF2B5EF4-FFF2-40B4-BE49-F238E27FC236}">
                <a16:creationId xmlns:a16="http://schemas.microsoft.com/office/drawing/2014/main" id="{642C1CD3-25DE-8976-9D81-F3E19A2D0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99290" y="3306097"/>
            <a:ext cx="914400" cy="914400"/>
          </a:xfrm>
          <a:prstGeom prst="rect">
            <a:avLst/>
          </a:prstGeom>
        </p:spPr>
      </p:pic>
      <p:pic>
        <p:nvPicPr>
          <p:cNvPr id="5" name="Graphic 6" descr="Hammer with solid fill">
            <a:extLst>
              <a:ext uri="{FF2B5EF4-FFF2-40B4-BE49-F238E27FC236}">
                <a16:creationId xmlns:a16="http://schemas.microsoft.com/office/drawing/2014/main" id="{31FBC597-744D-37D1-788F-C4592883D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99290" y="4304071"/>
            <a:ext cx="914400" cy="914400"/>
          </a:xfrm>
          <a:prstGeom prst="rect">
            <a:avLst/>
          </a:prstGeom>
        </p:spPr>
      </p:pic>
      <p:pic>
        <p:nvPicPr>
          <p:cNvPr id="7" name="Graphic 8" descr="Forest scene with solid fill">
            <a:extLst>
              <a:ext uri="{FF2B5EF4-FFF2-40B4-BE49-F238E27FC236}">
                <a16:creationId xmlns:a16="http://schemas.microsoft.com/office/drawing/2014/main" id="{C37CB42F-50F6-1AA6-0508-66BC594FF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35381" y="52971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3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ED1D-BBAB-A60C-E379-02FA8A3D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>
                <a:solidFill>
                  <a:schemeClr val="accent1"/>
                </a:solidFill>
                <a:latin typeface="Cambria"/>
                <a:ea typeface="Cambria"/>
              </a:rPr>
              <a:t>PROGRAM PARTNER ENGAGEMENT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24B6DF-97E7-FD97-338A-B1AC3CE8E90E}"/>
              </a:ext>
            </a:extLst>
          </p:cNvPr>
          <p:cNvCxnSpPr/>
          <p:nvPr/>
        </p:nvCxnSpPr>
        <p:spPr>
          <a:xfrm>
            <a:off x="863600" y="1371600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586E9C0-8187-B9F4-0D4E-B26E857E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5456"/>
            <a:ext cx="10204734" cy="48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5F83-DA6F-7FD2-4400-64FBC1FC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12" y="19375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CA" sz="4000">
                <a:solidFill>
                  <a:schemeClr val="accent1"/>
                </a:solidFill>
                <a:latin typeface="Cambria" panose="02040503050406030204" pitchFamily="18" charset="0"/>
              </a:rPr>
              <a:t>LOGIC MODEL 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AF8180-7F0B-FC49-A113-D65A86040729}"/>
              </a:ext>
            </a:extLst>
          </p:cNvPr>
          <p:cNvGrpSpPr/>
          <p:nvPr/>
        </p:nvGrpSpPr>
        <p:grpSpPr>
          <a:xfrm>
            <a:off x="315686" y="1187278"/>
            <a:ext cx="11725771" cy="5058506"/>
            <a:chOff x="154324" y="1141587"/>
            <a:chExt cx="12226288" cy="55313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38D534-B2F5-5D4F-B139-534DFE1CD977}"/>
                </a:ext>
              </a:extLst>
            </p:cNvPr>
            <p:cNvSpPr txBox="1"/>
            <p:nvPr/>
          </p:nvSpPr>
          <p:spPr>
            <a:xfrm>
              <a:off x="7007942" y="1141587"/>
              <a:ext cx="5184058" cy="369332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OUTCOMES</a:t>
              </a:r>
              <a:r>
                <a:rPr lang="en-US"/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F19223-C25C-5C4B-B04F-670F17A0FE36}"/>
                </a:ext>
              </a:extLst>
            </p:cNvPr>
            <p:cNvSpPr/>
            <p:nvPr/>
          </p:nvSpPr>
          <p:spPr>
            <a:xfrm>
              <a:off x="171229" y="1148102"/>
              <a:ext cx="6492522" cy="353911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85F4FD-B3CF-804B-960C-454A7FA55B6F}"/>
                </a:ext>
              </a:extLst>
            </p:cNvPr>
            <p:cNvGrpSpPr/>
            <p:nvPr/>
          </p:nvGrpSpPr>
          <p:grpSpPr>
            <a:xfrm>
              <a:off x="154324" y="1644833"/>
              <a:ext cx="12226288" cy="5028134"/>
              <a:chOff x="76200" y="669784"/>
              <a:chExt cx="12167023" cy="597018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23F796-65B4-7643-A63F-0706A85E62CA}"/>
                  </a:ext>
                </a:extLst>
              </p:cNvPr>
              <p:cNvSpPr/>
              <p:nvPr/>
            </p:nvSpPr>
            <p:spPr>
              <a:xfrm>
                <a:off x="76200" y="693174"/>
                <a:ext cx="1900084" cy="590474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3C2AE7-15C4-EC46-B03D-CF9276F71CFC}"/>
                  </a:ext>
                </a:extLst>
              </p:cNvPr>
              <p:cNvSpPr/>
              <p:nvPr/>
            </p:nvSpPr>
            <p:spPr>
              <a:xfrm>
                <a:off x="4770951" y="699250"/>
                <a:ext cx="1783755" cy="302428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Brace 13">
                <a:extLst>
                  <a:ext uri="{FF2B5EF4-FFF2-40B4-BE49-F238E27FC236}">
                    <a16:creationId xmlns:a16="http://schemas.microsoft.com/office/drawing/2014/main" id="{8C3415A5-3362-3C4F-8B6D-E84BF974F588}"/>
                  </a:ext>
                </a:extLst>
              </p:cNvPr>
              <p:cNvSpPr/>
              <p:nvPr/>
            </p:nvSpPr>
            <p:spPr>
              <a:xfrm>
                <a:off x="6615918" y="941832"/>
                <a:ext cx="205506" cy="5440680"/>
              </a:xfrm>
              <a:prstGeom prst="righ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FC86D0D-C4F1-7A4A-8C3C-1D47D9A08CDB}"/>
                  </a:ext>
                </a:extLst>
              </p:cNvPr>
              <p:cNvCxnSpPr/>
              <p:nvPr/>
            </p:nvCxnSpPr>
            <p:spPr>
              <a:xfrm>
                <a:off x="1976284" y="2634998"/>
                <a:ext cx="31167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ED0EC44-0521-9543-A826-CDB87E106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6235" y="3662625"/>
                <a:ext cx="20550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BA61FA7-45C7-2C48-B675-B6F4B32D3715}"/>
                  </a:ext>
                </a:extLst>
              </p:cNvPr>
              <p:cNvSpPr/>
              <p:nvPr/>
            </p:nvSpPr>
            <p:spPr>
              <a:xfrm>
                <a:off x="6943349" y="4119765"/>
                <a:ext cx="1403028" cy="94828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ight Brace 34">
                <a:extLst>
                  <a:ext uri="{FF2B5EF4-FFF2-40B4-BE49-F238E27FC236}">
                    <a16:creationId xmlns:a16="http://schemas.microsoft.com/office/drawing/2014/main" id="{0AFE102B-48F7-3F46-BF1A-A276CC4F2B14}"/>
                  </a:ext>
                </a:extLst>
              </p:cNvPr>
              <p:cNvSpPr/>
              <p:nvPr/>
            </p:nvSpPr>
            <p:spPr>
              <a:xfrm>
                <a:off x="8388626" y="1887987"/>
                <a:ext cx="323101" cy="4339384"/>
              </a:xfrm>
              <a:prstGeom prst="rightBrac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0276172-FBF3-234B-9C84-778A4489DEB8}"/>
                  </a:ext>
                </a:extLst>
              </p:cNvPr>
              <p:cNvSpPr/>
              <p:nvPr/>
            </p:nvSpPr>
            <p:spPr>
              <a:xfrm>
                <a:off x="8765162" y="1462527"/>
                <a:ext cx="1476515" cy="158710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Brace 39">
                <a:extLst>
                  <a:ext uri="{FF2B5EF4-FFF2-40B4-BE49-F238E27FC236}">
                    <a16:creationId xmlns:a16="http://schemas.microsoft.com/office/drawing/2014/main" id="{3E76E9BA-F9EB-0040-B1C7-B36F006DFED9}"/>
                  </a:ext>
                </a:extLst>
              </p:cNvPr>
              <p:cNvSpPr/>
              <p:nvPr/>
            </p:nvSpPr>
            <p:spPr>
              <a:xfrm>
                <a:off x="10322317" y="1763519"/>
                <a:ext cx="174953" cy="4285508"/>
              </a:xfrm>
              <a:prstGeom prst="rightBrac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BF0EC09-BCA3-4248-971B-66C5551CA29C}"/>
                  </a:ext>
                </a:extLst>
              </p:cNvPr>
              <p:cNvSpPr/>
              <p:nvPr/>
            </p:nvSpPr>
            <p:spPr>
              <a:xfrm>
                <a:off x="10717660" y="1450233"/>
                <a:ext cx="1525563" cy="287713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F29C774-E412-3341-A08F-AAA7EB6652E3}"/>
                  </a:ext>
                </a:extLst>
              </p:cNvPr>
              <p:cNvSpPr txBox="1"/>
              <p:nvPr/>
            </p:nvSpPr>
            <p:spPr>
              <a:xfrm>
                <a:off x="6958246" y="693174"/>
                <a:ext cx="1390200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SHORT TERM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0CF029-787C-0E4F-A22C-7508B27AF398}"/>
                  </a:ext>
                </a:extLst>
              </p:cNvPr>
              <p:cNvSpPr txBox="1"/>
              <p:nvPr/>
            </p:nvSpPr>
            <p:spPr>
              <a:xfrm>
                <a:off x="8773512" y="669784"/>
                <a:ext cx="1390200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INTERMEDIATE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CDA948-233D-E84F-B4F4-C1DFD190F7C8}"/>
                  </a:ext>
                </a:extLst>
              </p:cNvPr>
              <p:cNvSpPr txBox="1"/>
              <p:nvPr/>
            </p:nvSpPr>
            <p:spPr>
              <a:xfrm>
                <a:off x="10665328" y="693173"/>
                <a:ext cx="1390200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/>
                  <a:t>LONG TERM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803ABFC-DEA7-084B-959C-7368C8575F31}"/>
                  </a:ext>
                </a:extLst>
              </p:cNvPr>
              <p:cNvSpPr/>
              <p:nvPr/>
            </p:nvSpPr>
            <p:spPr>
              <a:xfrm>
                <a:off x="4770317" y="3832930"/>
                <a:ext cx="1783755" cy="2807039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C0CB0B-FFC9-B24B-B6BD-54ADB0D6CC8B}"/>
              </a:ext>
            </a:extLst>
          </p:cNvPr>
          <p:cNvGrpSpPr/>
          <p:nvPr/>
        </p:nvGrpSpPr>
        <p:grpSpPr>
          <a:xfrm>
            <a:off x="563347" y="1185644"/>
            <a:ext cx="5758190" cy="393311"/>
            <a:chOff x="588012" y="56102"/>
            <a:chExt cx="5758190" cy="39331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F185F81-BAA3-D542-AF18-CE028CD36641}"/>
                </a:ext>
              </a:extLst>
            </p:cNvPr>
            <p:cNvSpPr txBox="1"/>
            <p:nvPr/>
          </p:nvSpPr>
          <p:spPr>
            <a:xfrm>
              <a:off x="588012" y="56102"/>
              <a:ext cx="134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INPUTS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1E2CAF1-5ECB-2C45-9951-97192AF2DCA8}"/>
                </a:ext>
              </a:extLst>
            </p:cNvPr>
            <p:cNvSpPr txBox="1"/>
            <p:nvPr/>
          </p:nvSpPr>
          <p:spPr>
            <a:xfrm>
              <a:off x="2788174" y="80081"/>
              <a:ext cx="134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ACTIVITIES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7B98D8C-56A4-8148-93AA-F7B2FF983447}"/>
                </a:ext>
              </a:extLst>
            </p:cNvPr>
            <p:cNvSpPr txBox="1"/>
            <p:nvPr/>
          </p:nvSpPr>
          <p:spPr>
            <a:xfrm>
              <a:off x="5005917" y="67145"/>
              <a:ext cx="134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OUTPUTS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DF3FB89-CA12-8541-A11E-33E5C75FFBA7}"/>
              </a:ext>
            </a:extLst>
          </p:cNvPr>
          <p:cNvSpPr txBox="1"/>
          <p:nvPr/>
        </p:nvSpPr>
        <p:spPr>
          <a:xfrm>
            <a:off x="419100" y="6288812"/>
            <a:ext cx="11353800" cy="565785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en-US"/>
              <a:t>Assumptions, Risk Factors, External Factors </a:t>
            </a:r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4AFC38C3-D531-1E44-B423-E6D8FB372D8A}"/>
              </a:ext>
            </a:extLst>
          </p:cNvPr>
          <p:cNvSpPr/>
          <p:nvPr/>
        </p:nvSpPr>
        <p:spPr>
          <a:xfrm>
            <a:off x="4505790" y="1810551"/>
            <a:ext cx="198053" cy="4190453"/>
          </a:xfrm>
          <a:prstGeom prst="rightBrace">
            <a:avLst>
              <a:gd name="adj1" fmla="val 8333"/>
              <a:gd name="adj2" fmla="val 4567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64ACE02-94B9-0147-B02E-7307BE61C880}"/>
              </a:ext>
            </a:extLst>
          </p:cNvPr>
          <p:cNvCxnSpPr>
            <a:cxnSpLocks/>
          </p:cNvCxnSpPr>
          <p:nvPr/>
        </p:nvCxnSpPr>
        <p:spPr>
          <a:xfrm>
            <a:off x="4703843" y="3721146"/>
            <a:ext cx="13572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ED8E947-9501-AF4A-A365-BF263306AC61}"/>
              </a:ext>
            </a:extLst>
          </p:cNvPr>
          <p:cNvSpPr/>
          <p:nvPr/>
        </p:nvSpPr>
        <p:spPr>
          <a:xfrm>
            <a:off x="6945743" y="2585772"/>
            <a:ext cx="1353883" cy="15523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56EE0F0-F04F-B248-AED6-2A7B1CB88A2A}"/>
              </a:ext>
            </a:extLst>
          </p:cNvPr>
          <p:cNvSpPr/>
          <p:nvPr/>
        </p:nvSpPr>
        <p:spPr>
          <a:xfrm>
            <a:off x="8670578" y="5150645"/>
            <a:ext cx="1422967" cy="53399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Homes 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are retrofitted</a:t>
            </a:r>
            <a:r>
              <a:rPr lang="en-CA" sz="1400">
                <a:solidFill>
                  <a:schemeClr val="tx1"/>
                </a:solidFill>
              </a:rPr>
              <a:t> 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F2B14-7967-ED4D-A2B7-953EAD42E794}"/>
              </a:ext>
            </a:extLst>
          </p:cNvPr>
          <p:cNvSpPr txBox="1"/>
          <p:nvPr/>
        </p:nvSpPr>
        <p:spPr>
          <a:xfrm>
            <a:off x="331429" y="1665516"/>
            <a:ext cx="18154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</a:t>
            </a:r>
            <a:r>
              <a:rPr lang="en-US" sz="1200" b="1"/>
              <a:t>taff </a:t>
            </a:r>
          </a:p>
          <a:p>
            <a:r>
              <a:rPr lang="en-US" sz="1200"/>
              <a:t>-</a:t>
            </a:r>
            <a:r>
              <a:rPr lang="en-US" sz="1200" err="1"/>
              <a:t>NRCan</a:t>
            </a:r>
            <a:r>
              <a:rPr lang="en-US" sz="1200"/>
              <a:t> Green Home   Grant  (CGHG) Program Staff </a:t>
            </a:r>
          </a:p>
          <a:p>
            <a:r>
              <a:rPr lang="en-US" sz="1200"/>
              <a:t>-CMHC’s Canada Greener Homes Loan (CFHL) Program Staff </a:t>
            </a:r>
          </a:p>
          <a:p>
            <a:endParaRPr lang="en-US" sz="1200"/>
          </a:p>
          <a:p>
            <a:r>
              <a:rPr lang="en-US" sz="1200" b="1"/>
              <a:t>Financial Resources</a:t>
            </a:r>
          </a:p>
          <a:p>
            <a:r>
              <a:rPr lang="en-US" sz="1200"/>
              <a:t>-$2.6 Billion (</a:t>
            </a:r>
            <a:r>
              <a:rPr lang="en-US" sz="1200" err="1"/>
              <a:t>NRCan</a:t>
            </a:r>
            <a:r>
              <a:rPr lang="en-US" sz="1200"/>
              <a:t>)</a:t>
            </a:r>
          </a:p>
          <a:p>
            <a:r>
              <a:rPr lang="en-US" sz="1200"/>
              <a:t>-$4.1 Billion (CMHC)</a:t>
            </a:r>
          </a:p>
          <a:p>
            <a:endParaRPr lang="en-US" sz="1200"/>
          </a:p>
          <a:p>
            <a:r>
              <a:rPr lang="en-US" sz="1200" b="1"/>
              <a:t>Materials </a:t>
            </a:r>
          </a:p>
          <a:p>
            <a:r>
              <a:rPr lang="en-US" sz="1200"/>
              <a:t>-Application forms </a:t>
            </a:r>
          </a:p>
          <a:p>
            <a:r>
              <a:rPr lang="en-US" sz="1200"/>
              <a:t>-</a:t>
            </a:r>
            <a:r>
              <a:rPr lang="en-US" sz="1200" err="1"/>
              <a:t>EnerGuide</a:t>
            </a:r>
            <a:r>
              <a:rPr lang="en-US" sz="1200"/>
              <a:t> home energy assessment</a:t>
            </a:r>
          </a:p>
          <a:p>
            <a:r>
              <a:rPr lang="en-US" sz="1200"/>
              <a:t>-Retrofitting Equipment </a:t>
            </a:r>
          </a:p>
          <a:p>
            <a:r>
              <a:rPr lang="en-US" sz="1200"/>
              <a:t>-Retrofitting Technology </a:t>
            </a:r>
          </a:p>
          <a:p>
            <a:endParaRPr lang="en-US" sz="1200"/>
          </a:p>
          <a:p>
            <a:r>
              <a:rPr lang="en-US" sz="1200" b="1"/>
              <a:t>Partners</a:t>
            </a:r>
          </a:p>
          <a:p>
            <a:r>
              <a:rPr lang="en-US" sz="1200"/>
              <a:t>-Provincial Program</a:t>
            </a:r>
          </a:p>
          <a:p>
            <a:r>
              <a:rPr lang="en-US" sz="1200"/>
              <a:t>-External Third Parties </a:t>
            </a:r>
          </a:p>
          <a:p>
            <a:r>
              <a:rPr lang="en-US" sz="1200"/>
              <a:t>-</a:t>
            </a:r>
            <a:r>
              <a:rPr lang="en-US" sz="1200" err="1"/>
              <a:t>NRCan</a:t>
            </a:r>
            <a:r>
              <a:rPr lang="en-US" sz="1200"/>
              <a:t>-licensed service organizations </a:t>
            </a:r>
          </a:p>
          <a:p>
            <a:endParaRPr lang="en-US" sz="12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A397B4-2F77-D544-8415-EC311085765C}"/>
              </a:ext>
            </a:extLst>
          </p:cNvPr>
          <p:cNvSpPr txBox="1"/>
          <p:nvPr/>
        </p:nvSpPr>
        <p:spPr>
          <a:xfrm>
            <a:off x="4834202" y="1670603"/>
            <a:ext cx="1887032" cy="25776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50"/>
              <a:t>- </a:t>
            </a:r>
            <a:r>
              <a:rPr lang="en-US" sz="1150" b="1"/>
              <a:t>#</a:t>
            </a:r>
            <a:r>
              <a:rPr lang="en-US" sz="1150"/>
              <a:t> of visits to the program website</a:t>
            </a:r>
          </a:p>
          <a:p>
            <a:r>
              <a:rPr lang="en-US" sz="1150"/>
              <a:t>- </a:t>
            </a:r>
            <a:r>
              <a:rPr lang="en-US" sz="1150" b="1"/>
              <a:t>#</a:t>
            </a:r>
            <a:r>
              <a:rPr lang="en-US" sz="1150"/>
              <a:t> of applications </a:t>
            </a:r>
            <a:endParaRPr lang="en-US" sz="1150">
              <a:ea typeface="Calibri"/>
              <a:cs typeface="Calibri"/>
            </a:endParaRPr>
          </a:p>
          <a:p>
            <a:r>
              <a:rPr lang="en-US" sz="1150"/>
              <a:t>- </a:t>
            </a:r>
            <a:r>
              <a:rPr lang="en-US" sz="1150" b="1"/>
              <a:t>#</a:t>
            </a:r>
            <a:r>
              <a:rPr lang="en-US" sz="1150"/>
              <a:t> of </a:t>
            </a:r>
            <a:r>
              <a:rPr lang="en-US" sz="1150" err="1"/>
              <a:t>NRCan</a:t>
            </a:r>
            <a:r>
              <a:rPr lang="en-US" sz="1150"/>
              <a:t>-licensed </a:t>
            </a:r>
            <a:endParaRPr lang="en-US" sz="1150">
              <a:ea typeface="Calibri"/>
              <a:cs typeface="Calibri"/>
            </a:endParaRPr>
          </a:p>
          <a:p>
            <a:r>
              <a:rPr lang="en-US" sz="1150"/>
              <a:t>service organizations</a:t>
            </a:r>
            <a:endParaRPr lang="en-US" sz="1150">
              <a:ea typeface="Calibri"/>
              <a:cs typeface="Calibri"/>
            </a:endParaRPr>
          </a:p>
          <a:p>
            <a:r>
              <a:rPr lang="en-US" sz="1150"/>
              <a:t>- </a:t>
            </a:r>
            <a:r>
              <a:rPr lang="en-US" sz="1150" b="1"/>
              <a:t>#</a:t>
            </a:r>
            <a:r>
              <a:rPr lang="en-US" sz="1150"/>
              <a:t> of </a:t>
            </a:r>
            <a:r>
              <a:rPr lang="en-US" sz="1150" err="1"/>
              <a:t>EnerGuide</a:t>
            </a:r>
            <a:r>
              <a:rPr lang="en-US" sz="1150"/>
              <a:t> energy</a:t>
            </a:r>
            <a:endParaRPr lang="en-US" sz="1150">
              <a:ea typeface="Calibri"/>
              <a:cs typeface="Calibri"/>
            </a:endParaRPr>
          </a:p>
          <a:p>
            <a:r>
              <a:rPr lang="en-US" sz="1150"/>
              <a:t> advisors/auditors </a:t>
            </a:r>
            <a:endParaRPr lang="en-US"/>
          </a:p>
          <a:p>
            <a:r>
              <a:rPr lang="en-US" sz="1150"/>
              <a:t>trained</a:t>
            </a:r>
            <a:endParaRPr lang="en-US">
              <a:ea typeface="Calibri"/>
              <a:cs typeface="Calibri"/>
            </a:endParaRPr>
          </a:p>
          <a:p>
            <a:r>
              <a:rPr lang="en-US" sz="1150">
                <a:ea typeface="+mn-lt"/>
                <a:cs typeface="+mn-lt"/>
              </a:rPr>
              <a:t>-</a:t>
            </a:r>
            <a:r>
              <a:rPr lang="en-US" sz="1150" b="1">
                <a:ea typeface="+mn-lt"/>
                <a:cs typeface="+mn-lt"/>
              </a:rPr>
              <a:t>#</a:t>
            </a:r>
            <a:r>
              <a:rPr lang="en-US" sz="1150">
                <a:ea typeface="+mn-lt"/>
                <a:cs typeface="+mn-lt"/>
              </a:rPr>
              <a:t> of Energy Advisor/auditors </a:t>
            </a:r>
            <a:endParaRPr lang="en-US">
              <a:ea typeface="+mn-lt"/>
              <a:cs typeface="+mn-lt"/>
            </a:endParaRPr>
          </a:p>
          <a:p>
            <a:r>
              <a:rPr lang="en-US" sz="1150">
                <a:ea typeface="+mn-lt"/>
                <a:cs typeface="+mn-lt"/>
              </a:rPr>
              <a:t>registered</a:t>
            </a:r>
            <a:endParaRPr lang="en-US">
              <a:ea typeface="Calibri"/>
              <a:cs typeface="Calibri"/>
            </a:endParaRPr>
          </a:p>
          <a:p>
            <a:r>
              <a:rPr lang="en-US" sz="1150"/>
              <a:t>- </a:t>
            </a:r>
            <a:r>
              <a:rPr lang="en-US" sz="1150" b="1"/>
              <a:t>#</a:t>
            </a:r>
            <a:r>
              <a:rPr lang="en-US" sz="1150"/>
              <a:t> of energy audits completed</a:t>
            </a:r>
            <a:endParaRPr lang="en-US" sz="1150">
              <a:ea typeface="Calibri"/>
              <a:cs typeface="Calibri"/>
            </a:endParaRPr>
          </a:p>
          <a:p>
            <a:endParaRPr 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F526A5-74D4-D042-A5C8-6F4D507A1783}"/>
              </a:ext>
            </a:extLst>
          </p:cNvPr>
          <p:cNvSpPr txBox="1"/>
          <p:nvPr/>
        </p:nvSpPr>
        <p:spPr>
          <a:xfrm>
            <a:off x="2477316" y="2022704"/>
            <a:ext cx="1907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/>
              <a:t>NRCan’s</a:t>
            </a:r>
            <a:r>
              <a:rPr lang="en-US" sz="1400"/>
              <a:t> Greener Homes Grant </a:t>
            </a:r>
          </a:p>
          <a:p>
            <a:endParaRPr lang="en-CA" sz="1400"/>
          </a:p>
          <a:p>
            <a:r>
              <a:rPr lang="en-CA" sz="1400"/>
              <a:t>-</a:t>
            </a:r>
            <a:r>
              <a:rPr lang="en-CA" sz="1400" err="1"/>
              <a:t>EnerGuide</a:t>
            </a:r>
            <a:r>
              <a:rPr lang="en-CA" sz="1400"/>
              <a:t> energy auditor qualification</a:t>
            </a:r>
          </a:p>
          <a:p>
            <a:r>
              <a:rPr lang="en-US" sz="1400"/>
              <a:t>-Pre-retrofit </a:t>
            </a:r>
            <a:r>
              <a:rPr lang="en-US" sz="1400" err="1"/>
              <a:t>EnerGuide</a:t>
            </a:r>
            <a:r>
              <a:rPr lang="en-US" sz="1400"/>
              <a:t> home evaluation </a:t>
            </a:r>
          </a:p>
          <a:p>
            <a:r>
              <a:rPr lang="en-US" sz="1400"/>
              <a:t>-Post-retrofit </a:t>
            </a:r>
            <a:r>
              <a:rPr lang="en-US" sz="1400" err="1"/>
              <a:t>EnerGuide</a:t>
            </a:r>
            <a:r>
              <a:rPr lang="en-US" sz="1400"/>
              <a:t> home evaluation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39B839-426F-6949-AC92-8DA44166F72C}"/>
              </a:ext>
            </a:extLst>
          </p:cNvPr>
          <p:cNvSpPr/>
          <p:nvPr/>
        </p:nvSpPr>
        <p:spPr>
          <a:xfrm>
            <a:off x="2443653" y="2005371"/>
            <a:ext cx="2006021" cy="23837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B7196-619C-4540-BA74-06511A41ABBA}"/>
              </a:ext>
            </a:extLst>
          </p:cNvPr>
          <p:cNvSpPr txBox="1"/>
          <p:nvPr/>
        </p:nvSpPr>
        <p:spPr>
          <a:xfrm>
            <a:off x="4833263" y="4066429"/>
            <a:ext cx="18043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/>
              <a:t>- </a:t>
            </a:r>
            <a:r>
              <a:rPr lang="en-US" sz="1150" b="1"/>
              <a:t>Average</a:t>
            </a:r>
            <a:r>
              <a:rPr lang="en-US" sz="1150"/>
              <a:t> $ of grant requested/applicant</a:t>
            </a:r>
            <a:endParaRPr lang="en-CA" sz="1150"/>
          </a:p>
          <a:p>
            <a:r>
              <a:rPr lang="en-US" sz="1150"/>
              <a:t>- </a:t>
            </a:r>
            <a:r>
              <a:rPr lang="en-US" sz="1150" b="1"/>
              <a:t>Average</a:t>
            </a:r>
            <a:r>
              <a:rPr lang="en-US" sz="1150"/>
              <a:t> $ of grant dispersed/applicant</a:t>
            </a:r>
            <a:endParaRPr lang="en-CA" sz="1150"/>
          </a:p>
          <a:p>
            <a:r>
              <a:rPr lang="en-US" sz="1150"/>
              <a:t>- </a:t>
            </a:r>
            <a:r>
              <a:rPr lang="en-US" sz="1150" b="1"/>
              <a:t>#</a:t>
            </a:r>
            <a:r>
              <a:rPr lang="en-US" sz="1150"/>
              <a:t> of planned and completed retrofits </a:t>
            </a:r>
          </a:p>
          <a:p>
            <a:r>
              <a:rPr lang="en-US" sz="1150" b="1"/>
              <a:t>Total</a:t>
            </a:r>
            <a:r>
              <a:rPr lang="en-US" sz="1150"/>
              <a:t> $ of funded retrofits</a:t>
            </a:r>
            <a:endParaRPr lang="en-CA" sz="1150"/>
          </a:p>
          <a:p>
            <a:r>
              <a:rPr lang="en-US" sz="1150"/>
              <a:t>- </a:t>
            </a:r>
            <a:r>
              <a:rPr lang="en-US" sz="1150" b="1"/>
              <a:t>Total</a:t>
            </a:r>
            <a:r>
              <a:rPr lang="en-US" sz="1150"/>
              <a:t> $ Loan-to-Value approval/per applicant</a:t>
            </a:r>
            <a:endParaRPr lang="en-CA" sz="1150"/>
          </a:p>
          <a:p>
            <a:r>
              <a:rPr lang="en-US" sz="1150"/>
              <a:t>- </a:t>
            </a:r>
            <a:r>
              <a:rPr lang="en-US" sz="1150" b="1"/>
              <a:t>Total</a:t>
            </a:r>
            <a:r>
              <a:rPr lang="en-US" sz="1150"/>
              <a:t> $ Loan-to-Value</a:t>
            </a:r>
          </a:p>
          <a:p>
            <a:r>
              <a:rPr lang="en-US" sz="1150"/>
              <a:t>at distribution/per applicant </a:t>
            </a:r>
            <a:endParaRPr lang="en-CA" sz="11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1B422E-6A26-304B-82E0-A755FBFC043C}"/>
              </a:ext>
            </a:extLst>
          </p:cNvPr>
          <p:cNvSpPr/>
          <p:nvPr/>
        </p:nvSpPr>
        <p:spPr>
          <a:xfrm>
            <a:off x="2430880" y="4698872"/>
            <a:ext cx="2025064" cy="8432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CMHC’s Canada Greener Homes Loan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4AA2B30-B971-304F-9845-3F1D5C8CFD87}"/>
              </a:ext>
            </a:extLst>
          </p:cNvPr>
          <p:cNvCxnSpPr>
            <a:cxnSpLocks/>
          </p:cNvCxnSpPr>
          <p:nvPr/>
        </p:nvCxnSpPr>
        <p:spPr>
          <a:xfrm>
            <a:off x="2158587" y="5174425"/>
            <a:ext cx="3003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A778003-6808-8043-ABDC-CA14B0C58F46}"/>
              </a:ext>
            </a:extLst>
          </p:cNvPr>
          <p:cNvSpPr txBox="1"/>
          <p:nvPr/>
        </p:nvSpPr>
        <p:spPr>
          <a:xfrm>
            <a:off x="6946861" y="4348546"/>
            <a:ext cx="1414353" cy="6232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50"/>
              <a:t>End-user </a:t>
            </a:r>
            <a:endParaRPr lang="en-US"/>
          </a:p>
          <a:p>
            <a:pPr algn="ctr"/>
            <a:r>
              <a:rPr lang="en-US" sz="1150"/>
              <a:t>awareness of the program</a:t>
            </a:r>
            <a:endParaRPr lang="en-US" sz="115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E64064B-9E65-2E4A-8A41-DA11248CC584}"/>
              </a:ext>
            </a:extLst>
          </p:cNvPr>
          <p:cNvSpPr txBox="1"/>
          <p:nvPr/>
        </p:nvSpPr>
        <p:spPr>
          <a:xfrm>
            <a:off x="6933702" y="2620869"/>
            <a:ext cx="14143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50"/>
              <a:t>Increased skills and accreditation in the energy sector (</a:t>
            </a:r>
            <a:r>
              <a:rPr lang="en-CA" sz="1150" err="1"/>
              <a:t>EnerGuide</a:t>
            </a:r>
            <a:r>
              <a:rPr lang="en-CA" sz="1150"/>
              <a:t> energy Auditors and </a:t>
            </a:r>
            <a:r>
              <a:rPr lang="en-CA" sz="1150" err="1"/>
              <a:t>NRCan</a:t>
            </a:r>
            <a:r>
              <a:rPr lang="en-CA" sz="1150"/>
              <a:t>-licensed serviced organization) 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851A44D-CC0F-0A48-B48B-A99C7514BA79}"/>
              </a:ext>
            </a:extLst>
          </p:cNvPr>
          <p:cNvCxnSpPr>
            <a:cxnSpLocks/>
          </p:cNvCxnSpPr>
          <p:nvPr/>
        </p:nvCxnSpPr>
        <p:spPr>
          <a:xfrm>
            <a:off x="6717926" y="5465703"/>
            <a:ext cx="1980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861F63B-25B8-574B-A10F-6487EAD2A1E7}"/>
              </a:ext>
            </a:extLst>
          </p:cNvPr>
          <p:cNvSpPr txBox="1"/>
          <p:nvPr/>
        </p:nvSpPr>
        <p:spPr>
          <a:xfrm>
            <a:off x="8604705" y="2440989"/>
            <a:ext cx="157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Capacity is available to meet demand for </a:t>
            </a:r>
            <a:r>
              <a:rPr lang="en-US" sz="1200" err="1"/>
              <a:t>EnerGuide</a:t>
            </a:r>
            <a:r>
              <a:rPr lang="en-US" sz="1200"/>
              <a:t> assessments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7A82379-9F9C-D145-8D89-46E69C6D038D}"/>
              </a:ext>
            </a:extLst>
          </p:cNvPr>
          <p:cNvSpPr/>
          <p:nvPr/>
        </p:nvSpPr>
        <p:spPr>
          <a:xfrm>
            <a:off x="8689532" y="3645115"/>
            <a:ext cx="1422967" cy="122239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0E6A568-0864-6B4E-8A2C-03008FA807C5}"/>
              </a:ext>
            </a:extLst>
          </p:cNvPr>
          <p:cNvSpPr txBox="1"/>
          <p:nvPr/>
        </p:nvSpPr>
        <p:spPr>
          <a:xfrm>
            <a:off x="8592692" y="3828025"/>
            <a:ext cx="157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Homeowners complete </a:t>
            </a:r>
            <a:r>
              <a:rPr lang="en-US" sz="1200" err="1"/>
              <a:t>EnerGuide</a:t>
            </a:r>
            <a:r>
              <a:rPr lang="en-US" sz="1200"/>
              <a:t> home energy assessments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C46E7C-11CE-5144-81E7-2BCD5A0BEB00}"/>
              </a:ext>
            </a:extLst>
          </p:cNvPr>
          <p:cNvSpPr txBox="1"/>
          <p:nvPr/>
        </p:nvSpPr>
        <p:spPr>
          <a:xfrm>
            <a:off x="10541662" y="2219734"/>
            <a:ext cx="15206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/>
              <a:t>Environmental</a:t>
            </a:r>
          </a:p>
          <a:p>
            <a:pPr algn="ctr"/>
            <a:r>
              <a:rPr lang="en-US" sz="1150"/>
              <a:t>Improved energy efficiency and reduced greenhouse gas emissions in Canada’s homes to achieve the country's emissions reduction target of 40% below 2005 levels by 2030 and net-zero emissions by 2050</a:t>
            </a:r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5F81FFE-CDA9-C547-85DE-21F0CBF83A22}"/>
              </a:ext>
            </a:extLst>
          </p:cNvPr>
          <p:cNvSpPr/>
          <p:nvPr/>
        </p:nvSpPr>
        <p:spPr>
          <a:xfrm>
            <a:off x="10566880" y="4587927"/>
            <a:ext cx="1470237" cy="144372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2FFFD82-5959-7F4E-AC5C-D757DC7450B6}"/>
              </a:ext>
            </a:extLst>
          </p:cNvPr>
          <p:cNvSpPr txBox="1"/>
          <p:nvPr/>
        </p:nvSpPr>
        <p:spPr>
          <a:xfrm>
            <a:off x="10520786" y="4636191"/>
            <a:ext cx="1520671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/>
              <a:t>Economic</a:t>
            </a:r>
          </a:p>
          <a:p>
            <a:pPr algn="ctr"/>
            <a:r>
              <a:rPr lang="en-US" sz="1150"/>
              <a:t>-Increased demand for </a:t>
            </a:r>
            <a:r>
              <a:rPr lang="en-US" sz="1150" err="1"/>
              <a:t>labour</a:t>
            </a:r>
            <a:r>
              <a:rPr lang="en-US" sz="1150"/>
              <a:t> in the repair</a:t>
            </a:r>
          </a:p>
          <a:p>
            <a:pPr algn="ctr"/>
            <a:r>
              <a:rPr lang="en-US" sz="1150"/>
              <a:t>construction sector</a:t>
            </a:r>
          </a:p>
          <a:p>
            <a:pPr algn="ctr"/>
            <a:r>
              <a:rPr lang="en-US" sz="1150"/>
              <a:t>-Households save money on energy bills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064741-8C02-7542-962C-52E83DFE7EDF}"/>
              </a:ext>
            </a:extLst>
          </p:cNvPr>
          <p:cNvSpPr/>
          <p:nvPr/>
        </p:nvSpPr>
        <p:spPr>
          <a:xfrm>
            <a:off x="6933790" y="5168177"/>
            <a:ext cx="1352145" cy="7303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4CA19D-7261-8C4D-A1C6-3198CA8FFB19}"/>
              </a:ext>
            </a:extLst>
          </p:cNvPr>
          <p:cNvSpPr txBox="1"/>
          <p:nvPr/>
        </p:nvSpPr>
        <p:spPr>
          <a:xfrm>
            <a:off x="6903985" y="5211987"/>
            <a:ext cx="1414353" cy="6232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50"/>
              <a:t>End-user </a:t>
            </a:r>
            <a:endParaRPr lang="en-US"/>
          </a:p>
          <a:p>
            <a:pPr algn="ctr"/>
            <a:r>
              <a:rPr lang="en-US" sz="1150"/>
              <a:t>apply to the program</a:t>
            </a:r>
            <a:endParaRPr lang="en-US" sz="115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9795051-47D2-4243-8F12-7B063508E84A}"/>
              </a:ext>
            </a:extLst>
          </p:cNvPr>
          <p:cNvCxnSpPr>
            <a:cxnSpLocks/>
          </p:cNvCxnSpPr>
          <p:nvPr/>
        </p:nvCxnSpPr>
        <p:spPr>
          <a:xfrm>
            <a:off x="6698531" y="4562212"/>
            <a:ext cx="1980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602EFE-E076-657F-D29C-2B9DB7D40C43}"/>
              </a:ext>
            </a:extLst>
          </p:cNvPr>
          <p:cNvCxnSpPr/>
          <p:nvPr/>
        </p:nvCxnSpPr>
        <p:spPr>
          <a:xfrm>
            <a:off x="749893" y="830344"/>
            <a:ext cx="1041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3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compass Solution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53B8F"/>
      </a:accent1>
      <a:accent2>
        <a:srgbClr val="ED7D31"/>
      </a:accent2>
      <a:accent3>
        <a:srgbClr val="710E07"/>
      </a:accent3>
      <a:accent4>
        <a:srgbClr val="788BFF"/>
      </a:accent4>
      <a:accent5>
        <a:srgbClr val="97B1A6"/>
      </a:accent5>
      <a:accent6>
        <a:srgbClr val="DEDED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Microsoft Office PowerPoint</Application>
  <PresentationFormat>Widescreen</PresentationFormat>
  <Paragraphs>492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MavenPro-Regular</vt:lpstr>
      <vt:lpstr>Times New Roman</vt:lpstr>
      <vt:lpstr>Office Theme</vt:lpstr>
      <vt:lpstr>Office Theme</vt:lpstr>
      <vt:lpstr>Evaluation Proposal for the Canada Greener Homes Initiative</vt:lpstr>
      <vt:lpstr>LAND ACKNOWLEDGEMENT </vt:lpstr>
      <vt:lpstr> MEET OUR TEAM</vt:lpstr>
      <vt:lpstr>PROPOSAL OUTLINE</vt:lpstr>
      <vt:lpstr>PowerPoint Presentation</vt:lpstr>
      <vt:lpstr>INFORMED APPROACH</vt:lpstr>
      <vt:lpstr>EVALUATION GOALS AND QUESTIONS</vt:lpstr>
      <vt:lpstr>PROGRAM PARTNER ENGAGEMENT</vt:lpstr>
      <vt:lpstr>LOGIC MODEL </vt:lpstr>
      <vt:lpstr>LOGIC MODEL  </vt:lpstr>
      <vt:lpstr>LOGIC MODEL  </vt:lpstr>
      <vt:lpstr>LOGIC MODEL </vt:lpstr>
      <vt:lpstr>EVALUATION DESIGN</vt:lpstr>
      <vt:lpstr>METHODS</vt:lpstr>
      <vt:lpstr>ANALYSIS</vt:lpstr>
      <vt:lpstr>EVALUATION MATRIX</vt:lpstr>
      <vt:lpstr>EVALUATION MATRIX</vt:lpstr>
      <vt:lpstr>EVALUATION MATRIX</vt:lpstr>
      <vt:lpstr>DISSEMINATION AND KNOWLEDGE SHARING</vt:lpstr>
      <vt:lpstr>TIMELINE</vt:lpstr>
      <vt:lpstr>CHALLENGES AND MITIGATION STRATEGIES</vt:lpstr>
      <vt:lpstr>CES EVALUATION COMPETENCIES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Peach</dc:creator>
  <cp:lastModifiedBy>Zhu, Ying</cp:lastModifiedBy>
  <cp:revision>1035</cp:revision>
  <cp:lastPrinted>2023-06-18T19:26:24Z</cp:lastPrinted>
  <dcterms:created xsi:type="dcterms:W3CDTF">2023-01-12T21:03:50Z</dcterms:created>
  <dcterms:modified xsi:type="dcterms:W3CDTF">2023-06-19T17:30:24Z</dcterms:modified>
</cp:coreProperties>
</file>