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81" r:id="rId3"/>
    <p:sldId id="261" r:id="rId4"/>
    <p:sldId id="355" r:id="rId5"/>
    <p:sldId id="449" r:id="rId6"/>
    <p:sldId id="406" r:id="rId7"/>
    <p:sldId id="432" r:id="rId8"/>
    <p:sldId id="378" r:id="rId9"/>
    <p:sldId id="362" r:id="rId10"/>
    <p:sldId id="363" r:id="rId11"/>
    <p:sldId id="364" r:id="rId12"/>
    <p:sldId id="344" r:id="rId13"/>
    <p:sldId id="373" r:id="rId14"/>
    <p:sldId id="426" r:id="rId15"/>
    <p:sldId id="409" r:id="rId16"/>
    <p:sldId id="410" r:id="rId17"/>
    <p:sldId id="267" r:id="rId18"/>
    <p:sldId id="268" r:id="rId19"/>
    <p:sldId id="411" r:id="rId20"/>
    <p:sldId id="269" r:id="rId21"/>
    <p:sldId id="346" r:id="rId22"/>
    <p:sldId id="450" r:id="rId23"/>
    <p:sldId id="351" r:id="rId24"/>
    <p:sldId id="382" r:id="rId25"/>
    <p:sldId id="448" r:id="rId26"/>
    <p:sldId id="270"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A49"/>
    <a:srgbClr val="6CADC5"/>
    <a:srgbClr val="A37F36"/>
    <a:srgbClr val="55889A"/>
    <a:srgbClr val="545454"/>
    <a:srgbClr val="EBEBEB"/>
    <a:srgbClr val="A8EBF0"/>
    <a:srgbClr val="76C1DB"/>
    <a:srgbClr val="B7D5D9"/>
    <a:srgbClr val="CEA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p:restoredTop sz="78732"/>
  </p:normalViewPr>
  <p:slideViewPr>
    <p:cSldViewPr snapToGrid="0" snapToObjects="1">
      <p:cViewPr>
        <p:scale>
          <a:sx n="84" d="100"/>
          <a:sy n="84" d="100"/>
        </p:scale>
        <p:origin x="3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E335A-D0BC-8745-9421-8B47C61D588B}"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B9601-EB91-D041-B789-671FBB4B3116}" type="slidenum">
              <a:rPr lang="en-US" smtClean="0"/>
              <a:t>‹#›</a:t>
            </a:fld>
            <a:endParaRPr lang="en-US"/>
          </a:p>
        </p:txBody>
      </p:sp>
    </p:spTree>
    <p:extLst>
      <p:ext uri="{BB962C8B-B14F-4D97-AF65-F5344CB8AC3E}">
        <p14:creationId xmlns:p14="http://schemas.microsoft.com/office/powerpoint/2010/main" val="289272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INTRO SLIDE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30 seconds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 40 seconds (cut down one sentence)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Hello! Bonjour! On behalf of Summit Consulting, thank you for this opportunity! We are here today to present our comprehensive proposal for the evaluation of ___________ program.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1800" dirty="0">
                <a:effectLst/>
                <a:latin typeface="Calibri" panose="020F0502020204030204" pitchFamily="34" charset="0"/>
                <a:ea typeface="Calibri" panose="020F0502020204030204" pitchFamily="34" charset="0"/>
              </a:rPr>
              <a:t>We are confident we can deliver an innovative, yet feasible evaluation plan</a:t>
            </a:r>
            <a:r>
              <a:rPr lang="en-CA" sz="1800" strike="sngStrike" dirty="0">
                <a:effectLst/>
                <a:latin typeface="Calibri" panose="020F0502020204030204" pitchFamily="34" charset="0"/>
                <a:ea typeface="Calibri" panose="020F0502020204030204" pitchFamily="34" charset="0"/>
              </a:rPr>
              <a:t> </a:t>
            </a:r>
            <a:r>
              <a:rPr lang="en-CA" sz="1800" dirty="0">
                <a:effectLst/>
                <a:latin typeface="Calibri" panose="020F0502020204030204" pitchFamily="34" charset="0"/>
                <a:ea typeface="Calibri" panose="020F0502020204030204" pitchFamily="34" charset="0"/>
              </a:rPr>
              <a:t>to provide you with actionable findings. </a:t>
            </a:r>
            <a:endParaRPr lang="en-CA"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Bienvenu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à</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tous</a:t>
            </a:r>
            <a:r>
              <a:rPr lang="en-CA" sz="1800" dirty="0">
                <a:effectLst/>
                <a:latin typeface="Calibri" panose="020F0502020204030204" pitchFamily="34" charset="0"/>
                <a:ea typeface="Times New Roman" panose="02020603050405020304" pitchFamily="18" charset="0"/>
                <a:cs typeface="Calibri" panose="020F0502020204030204" pitchFamily="34" charset="0"/>
              </a:rPr>
              <a:t>, merci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d’assister</a:t>
            </a:r>
            <a:r>
              <a:rPr lang="en-CA" sz="1800" dirty="0">
                <a:effectLst/>
                <a:latin typeface="Calibri" panose="020F0502020204030204" pitchFamily="34" charset="0"/>
                <a:ea typeface="Times New Roman" panose="02020603050405020304" pitchFamily="18" charset="0"/>
                <a:cs typeface="Calibri" panose="020F0502020204030204" pitchFamily="34" charset="0"/>
              </a:rPr>
              <a:t> a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notre</a:t>
            </a:r>
            <a:r>
              <a:rPr lang="en-CA" sz="1800" dirty="0">
                <a:effectLst/>
                <a:latin typeface="Calibri" panose="020F0502020204030204" pitchFamily="34" charset="0"/>
                <a:ea typeface="Times New Roman" panose="02020603050405020304" pitchFamily="18" charset="0"/>
                <a:cs typeface="Calibri" panose="020F0502020204030204" pitchFamily="34" charset="0"/>
              </a:rPr>
              <a:t> presentation . Tout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en</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reconnaissant</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l’importance</a:t>
            </a:r>
            <a:r>
              <a:rPr lang="en-CA" sz="1800" dirty="0">
                <a:effectLst/>
                <a:latin typeface="Calibri" panose="020F0502020204030204" pitchFamily="34" charset="0"/>
                <a:ea typeface="Times New Roman" panose="02020603050405020304" pitchFamily="18" charset="0"/>
                <a:cs typeface="Calibri" panose="020F0502020204030204" pitchFamily="34" charset="0"/>
              </a:rPr>
              <a:t> de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pouvoir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travailler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en</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francais</a:t>
            </a:r>
            <a:r>
              <a:rPr lang="en-CA" sz="1800" dirty="0">
                <a:effectLst/>
                <a:latin typeface="Calibri" panose="020F0502020204030204" pitchFamily="34" charset="0"/>
                <a:ea typeface="Times New Roman" panose="02020603050405020304" pitchFamily="18" charset="0"/>
                <a:cs typeface="Calibri" panose="020F0502020204030204" pitchFamily="34" charset="0"/>
              </a:rPr>
              <a:t> et avec des gens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ayant</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d'autres</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langues</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maternelles</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notre</a:t>
            </a:r>
            <a:r>
              <a:rPr lang="en-CA" sz="1800" dirty="0">
                <a:effectLst/>
                <a:latin typeface="Calibri" panose="020F0502020204030204" pitchFamily="34" charset="0"/>
                <a:ea typeface="Times New Roman" panose="02020603050405020304" pitchFamily="18" charset="0"/>
                <a:cs typeface="Calibri" panose="020F0502020204030204" pitchFamily="34" charset="0"/>
              </a:rPr>
              <a:t> presentation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aujourd’hui</a:t>
            </a:r>
            <a:r>
              <a:rPr lang="en-CA" sz="1800" dirty="0">
                <a:effectLst/>
                <a:latin typeface="Calibri" panose="020F0502020204030204" pitchFamily="34" charset="0"/>
                <a:ea typeface="Times New Roman" panose="02020603050405020304" pitchFamily="18" charset="0"/>
                <a:cs typeface="Calibri" panose="020F0502020204030204" pitchFamily="34" charset="0"/>
              </a:rPr>
              <a:t> sera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en</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anglais</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1800" dirty="0">
                <a:effectLst/>
                <a:latin typeface="Calibri" panose="020F0502020204030204" pitchFamily="34" charset="0"/>
                <a:ea typeface="Times New Roman" panose="02020603050405020304" pitchFamily="18" charset="0"/>
                <a:cs typeface="Calibri" panose="020F0502020204030204" pitchFamily="34" charset="0"/>
              </a:rPr>
              <a:t>We also recognize there were other languages spoken before settler arrival to Canada that have been erased.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A1FB9601-EB91-D041-B789-671FBB4B3116}" type="slidenum">
              <a:rPr lang="en-US" smtClean="0"/>
              <a:t>1</a:t>
            </a:fld>
            <a:endParaRPr lang="en-US"/>
          </a:p>
        </p:txBody>
      </p:sp>
    </p:spTree>
    <p:extLst>
      <p:ext uri="{BB962C8B-B14F-4D97-AF65-F5344CB8AC3E}">
        <p14:creationId xmlns:p14="http://schemas.microsoft.com/office/powerpoint/2010/main" val="321756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INPUTS, ACTIVITIES, OUTPUTS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45 seconds)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The logic model begins with outlining the inputs, which is what is being invested into the program.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The resources being invested include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activities that results from the resources invested include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Then, the outputs here are measurable quantifiers that allows us to track the progress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Some of them include</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10</a:t>
            </a:fld>
            <a:endParaRPr lang="en-US"/>
          </a:p>
        </p:txBody>
      </p:sp>
    </p:spTree>
    <p:extLst>
      <p:ext uri="{BB962C8B-B14F-4D97-AF65-F5344CB8AC3E}">
        <p14:creationId xmlns:p14="http://schemas.microsoft.com/office/powerpoint/2010/main" val="219898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inputs, activities and outputs previously discussed will ultimately lead to the realization of various outcomes.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Short term outcomes include</a:t>
            </a:r>
            <a:r>
              <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Intermediate term outcomes include</a:t>
            </a:r>
            <a:r>
              <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And the ultimate long term goal is to</a:t>
            </a:r>
            <a:r>
              <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11</a:t>
            </a:fld>
            <a:endParaRPr lang="en-US"/>
          </a:p>
        </p:txBody>
      </p:sp>
    </p:spTree>
    <p:extLst>
      <p:ext uri="{BB962C8B-B14F-4D97-AF65-F5344CB8AC3E}">
        <p14:creationId xmlns:p14="http://schemas.microsoft.com/office/powerpoint/2010/main" val="259919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ASSUMPTIONS, RISKS, EXTERNAL FACTORS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30 seconds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proposed logic model is built on the assumptions that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successful program implementation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Our team also sees potential risk given that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 risk that has become apparent is that </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Subsequently, </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external factors which may influence the program's success include</a:t>
            </a:r>
            <a:r>
              <a:rPr lang="en-CA" sz="12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12</a:t>
            </a:fld>
            <a:endParaRPr lang="en-US"/>
          </a:p>
        </p:txBody>
      </p:sp>
    </p:spTree>
    <p:extLst>
      <p:ext uri="{BB962C8B-B14F-4D97-AF65-F5344CB8AC3E}">
        <p14:creationId xmlns:p14="http://schemas.microsoft.com/office/powerpoint/2010/main" val="377696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order to respond to the evaluation purpose (outlined in 1.3), we propose conducting a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joint process and outcome evaluation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the Greener Homes Initiative to examine the fundamental design, its implementation and early outcomes of the two main programs at the end of the three-year implementation. A process evaluation describes the program and whether it was delivered as intended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WHO, 2000).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outcome evaluation measures near term effects of a program (Ontario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Centre of Excellence for Child and Youth Mental Health, 2013</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ensure that the findings of this evaluation are useful to the CGHI program leads, a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utilization-focused approach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proposed (Patton, 2000) . Our process will ensure that we maximize the usability of the findings, through engaging our clients to clearly understand the needs, and ensuring our outputs will provide the information needed to support recommendations</a:t>
            </a:r>
          </a:p>
          <a:p>
            <a:r>
              <a:rPr lang="en-U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Personally engaging primary intended evaluation users throughout the evaluation process is essential (Bryson et al., 2011; Patton, 2000). </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Recognizing that Canadians and the people accessing these programs are diverse, including in income, ethnicity, language and their geographic location from urban to remote, a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diversity, equity, and inclusion lens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will be employed in this evaluation.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approach will be embedded throughout, including in the construction of the evaluation questions, identification of priority populations for stakeholder engagement, identification of the methods (</a:t>
            </a:r>
            <a:r>
              <a:rPr lang="en-US" sz="1800" strike="sng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using a mixed methods approach in order to better understand the experience of program staff and users),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analysis of the data </a:t>
            </a:r>
            <a:r>
              <a:rPr lang="en-US" sz="1800" strike="sng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(including disaggregating data where sample sizes permit, looking at themes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interpretation of the data, and sharing of the evaluation results and development of recommendations (Bellwether Education Partners, 2020; Hunt et al.,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will ensure that people traditionally marginalized or excluded are included in the evaluation and that systemic barriers to program implementation and outcomes are assessed (Bamberger &amp;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Segone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Government of Canada, 2011; Mertens, 2005</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Summit Evaluation will work with key stakeholders to be reflective of our social positions, power structures, and assumptions. We recognize that as an evaluation team we  will have to take time to learn the context and history around for instance First Nations, Metis and Inuit communities and cultural approaches to housing and the impact on colonialism on housing, and to gather input to ensure our questions are appropriate.   We will also work with our committees to develop a project positionality statement, that reflects the structures and the people engaged in this evaluation. For instance, we will explicitly acknowledge that this program and our evaluation focusses on the eligible groups for the program, and does not address unhoused individuals or tenants.</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evaluation will also consider intersectionality of the users???, in relation to their ability to participation and benefit from the project, as well as unintended impacts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Hankivsky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2014).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more details on how we are applying a DEI approach, please reference the methods, challenges and mitigation strategies and the complete evaluation matrix.</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apply the utilization approach and the DEI lens, we are proposing that there be a national advisory committee, as well as regional advisory committees for this evaluation. We felt that because this is a Canada wide program, and that there are so many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national committee would look broadly at the program at the national level and look at overall objectives.  </a:t>
            </a: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regional committees would ensure that regional specific considerations are included from an evaluation standpoint, and include representatives from CGHI grant and loans programs, and regional PT departmental representatives from contractors, immigrant, indigenous organizations.</a:t>
            </a: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empower the Advisory Committee members to participate in the process, recognizing some would have limited evaluation experience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(Patton, 2000)</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training would be provided, such as introductions of relevant terms and approaches. </a:t>
            </a: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recommend that the SMS-LTC Advisory Committee (hereafter referred to as Advisory Committee) be engaged in the evaluation, given the organizations present on this existing committee would be responsible for leadership in sustaining the initiative and implementing further phases of the SMS-LTC project</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Advisory Committee’s role will be to provide feedback on the evaluation plan, data collection processes and tools, interpretation and dissemination.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Decisions will be informed by how they would affect the use of the evaluation, as per Patton (2000).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13</a:t>
            </a:fld>
            <a:endParaRPr lang="en-US"/>
          </a:p>
        </p:txBody>
      </p:sp>
    </p:spTree>
    <p:extLst>
      <p:ext uri="{BB962C8B-B14F-4D97-AF65-F5344CB8AC3E}">
        <p14:creationId xmlns:p14="http://schemas.microsoft.com/office/powerpoint/2010/main" val="30511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14</a:t>
            </a:fld>
            <a:endParaRPr lang="en-US"/>
          </a:p>
        </p:txBody>
      </p:sp>
    </p:spTree>
    <p:extLst>
      <p:ext uri="{BB962C8B-B14F-4D97-AF65-F5344CB8AC3E}">
        <p14:creationId xmlns:p14="http://schemas.microsoft.com/office/powerpoint/2010/main" val="2339867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FB9601-EB91-D041-B789-671FBB4B3116}" type="slidenum">
              <a:rPr lang="en-US" smtClean="0"/>
              <a:t>15</a:t>
            </a:fld>
            <a:endParaRPr lang="en-US"/>
          </a:p>
        </p:txBody>
      </p:sp>
    </p:spTree>
    <p:extLst>
      <p:ext uri="{BB962C8B-B14F-4D97-AF65-F5344CB8AC3E}">
        <p14:creationId xmlns:p14="http://schemas.microsoft.com/office/powerpoint/2010/main" val="62124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21</a:t>
            </a:fld>
            <a:endParaRPr lang="en-US"/>
          </a:p>
        </p:txBody>
      </p:sp>
    </p:spTree>
    <p:extLst>
      <p:ext uri="{BB962C8B-B14F-4D97-AF65-F5344CB8AC3E}">
        <p14:creationId xmlns:p14="http://schemas.microsoft.com/office/powerpoint/2010/main" val="132547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highlight things that are EDI focus – visually or verbally* </a:t>
            </a:r>
          </a:p>
        </p:txBody>
      </p:sp>
      <p:sp>
        <p:nvSpPr>
          <p:cNvPr id="4" name="Slide Number Placeholder 3"/>
          <p:cNvSpPr>
            <a:spLocks noGrp="1"/>
          </p:cNvSpPr>
          <p:nvPr>
            <p:ph type="sldNum" sz="quarter" idx="5"/>
          </p:nvPr>
        </p:nvSpPr>
        <p:spPr/>
        <p:txBody>
          <a:bodyPr/>
          <a:lstStyle/>
          <a:p>
            <a:fld id="{A1FB9601-EB91-D041-B789-671FBB4B3116}" type="slidenum">
              <a:rPr lang="en-US" smtClean="0"/>
              <a:t>22</a:t>
            </a:fld>
            <a:endParaRPr lang="en-US"/>
          </a:p>
        </p:txBody>
      </p:sp>
    </p:spTree>
    <p:extLst>
      <p:ext uri="{BB962C8B-B14F-4D97-AF65-F5344CB8AC3E}">
        <p14:creationId xmlns:p14="http://schemas.microsoft.com/office/powerpoint/2010/main" val="78901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Knowledge mobilization plan ** </a:t>
            </a:r>
            <a:r>
              <a:rPr lang="en-US" dirty="0">
                <a:sym typeface="Wingdings" pitchFamily="2" charset="2"/>
              </a:rPr>
              <a:t> indicate what sort of approach this is </a:t>
            </a:r>
            <a:endParaRPr lang="en-US" dirty="0"/>
          </a:p>
          <a:p>
            <a:pPr marL="171450" indent="-171450">
              <a:buFontTx/>
              <a:buChar char="-"/>
            </a:pP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Times New Roman" panose="02020603050405020304" pitchFamily="18" charset="0"/>
                <a:ea typeface="Times New Roman" panose="02020603050405020304" pitchFamily="18" charset="0"/>
              </a:rPr>
              <a:t>A variety of knowledge products will be developed and layered  to promote accessibility and support use by different users (Rogers &amp; </a:t>
            </a:r>
            <a:r>
              <a:rPr lang="en-CA" sz="1800" dirty="0" err="1">
                <a:solidFill>
                  <a:srgbClr val="000000"/>
                </a:solidFill>
                <a:effectLst/>
                <a:latin typeface="Times New Roman" panose="02020603050405020304" pitchFamily="18" charset="0"/>
                <a:ea typeface="Times New Roman" panose="02020603050405020304" pitchFamily="18" charset="0"/>
              </a:rPr>
              <a:t>Macfarlan</a:t>
            </a:r>
            <a:r>
              <a:rPr lang="en-CA" sz="1800" dirty="0">
                <a:solidFill>
                  <a:srgbClr val="000000"/>
                </a:solidFill>
                <a:effectLst/>
                <a:latin typeface="Times New Roman" panose="02020603050405020304" pitchFamily="18" charset="0"/>
                <a:ea typeface="Times New Roman" panose="02020603050405020304" pitchFamily="18" charset="0"/>
              </a:rPr>
              <a:t>, 2018).</a:t>
            </a:r>
            <a:r>
              <a:rPr lang="en-US" sz="1800" dirty="0">
                <a:solidFill>
                  <a:srgbClr val="000000"/>
                </a:solidFill>
                <a:effectLst/>
                <a:latin typeface="Times New Roman" panose="02020603050405020304" pitchFamily="18" charset="0"/>
                <a:ea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We will have a report card of a synopsis of some key process and outcome indicators for each PT jurisdiction as well as national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There will also be more comprehensive final reports per jurisdiction, an executive summary (Canadian Health Services Research, 2001)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We will host a national launch event, followed by PT specific launch events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1FB9601-EB91-D041-B789-671FBB4B3116}" type="slidenum">
              <a:rPr lang="en-US" smtClean="0"/>
              <a:t>23</a:t>
            </a:fld>
            <a:endParaRPr lang="en-US"/>
          </a:p>
        </p:txBody>
      </p:sp>
    </p:spTree>
    <p:extLst>
      <p:ext uri="{BB962C8B-B14F-4D97-AF65-F5344CB8AC3E}">
        <p14:creationId xmlns:p14="http://schemas.microsoft.com/office/powerpoint/2010/main" val="266811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 overview of the proposed project timeline outlining anticipated activities is provided above.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We will begin with establishing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Validating our logic model, reviewing available data, developing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By Q3 we will be wrapping up our data collection and then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This timeline will be subject to change depending on advisory team availability and meeting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Dissemination of the key deliverables will occur immediately after finalization scheduled for _______________.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24</a:t>
            </a:fld>
            <a:endParaRPr lang="en-US"/>
          </a:p>
        </p:txBody>
      </p:sp>
    </p:spTree>
    <p:extLst>
      <p:ext uri="{BB962C8B-B14F-4D97-AF65-F5344CB8AC3E}">
        <p14:creationId xmlns:p14="http://schemas.microsoft.com/office/powerpoint/2010/main" val="313227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a:t>
            </a:fld>
            <a:endParaRPr lang="en-US"/>
          </a:p>
        </p:txBody>
      </p:sp>
    </p:spTree>
    <p:extLst>
      <p:ext uri="{BB962C8B-B14F-4D97-AF65-F5344CB8AC3E}">
        <p14:creationId xmlns:p14="http://schemas.microsoft.com/office/powerpoint/2010/main" val="103160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Nunito Sans" pitchFamily="2" charset="77"/>
              </a:rPr>
              <a:t>Identify preferred communication method (e-mail, phone)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this evaluation, we anticipate some challenges and rated the level or risk for each challenge depending on the likelihood of the challenge occurring and its potential impact. </a:t>
            </a:r>
          </a:p>
          <a:p>
            <a:pPr marL="171450" indent="-171450">
              <a:buFont typeface="Arial" panose="020B0604020202020204" pitchFamily="34" charset="0"/>
              <a:buChar char="•"/>
            </a:pPr>
            <a:r>
              <a:rPr lang="en-US" dirty="0"/>
              <a:t>However, it should be noted that our risk assessment may change as we progress through the evaluation.</a:t>
            </a:r>
          </a:p>
          <a:p>
            <a:pPr marL="171450" indent="-171450">
              <a:buFont typeface="Arial" panose="020B0604020202020204" pitchFamily="34" charset="0"/>
              <a:buChar char="•"/>
            </a:pPr>
            <a:r>
              <a:rPr lang="en-US" dirty="0"/>
              <a:t>The first challenge is…..</a:t>
            </a:r>
          </a:p>
          <a:p>
            <a:pPr marL="171450" indent="-171450">
              <a:buFont typeface="Arial" panose="020B0604020202020204" pitchFamily="34" charset="0"/>
              <a:buChar char="•"/>
            </a:pPr>
            <a:r>
              <a:rPr lang="en-US" dirty="0"/>
              <a:t>We plan to address this issue by….</a:t>
            </a:r>
          </a:p>
          <a:p>
            <a:pPr marL="171450" indent="-171450">
              <a:buFont typeface="Arial" panose="020B0604020202020204" pitchFamily="34" charset="0"/>
              <a:buChar char="•"/>
            </a:pPr>
            <a:r>
              <a:rPr lang="en-US" dirty="0"/>
              <a:t>The second challenge is….</a:t>
            </a:r>
          </a:p>
          <a:p>
            <a:pPr marL="171450" indent="-171450">
              <a:buFont typeface="Arial" panose="020B0604020202020204" pitchFamily="34" charset="0"/>
              <a:buChar char="•"/>
            </a:pPr>
            <a:r>
              <a:rPr lang="en-US" dirty="0"/>
              <a:t>It will be addressed with… </a:t>
            </a:r>
          </a:p>
          <a:p>
            <a:pPr marL="171450" indent="-171450">
              <a:buFont typeface="Arial" panose="020B0604020202020204" pitchFamily="34" charset="0"/>
              <a:buChar char="•"/>
            </a:pPr>
            <a:r>
              <a:rPr lang="en-US" dirty="0"/>
              <a:t>The third challenge is… </a:t>
            </a:r>
          </a:p>
          <a:p>
            <a:pPr marL="171450" indent="-171450">
              <a:buFont typeface="Arial" panose="020B0604020202020204" pitchFamily="34" charset="0"/>
              <a:buChar char="•"/>
            </a:pPr>
            <a:r>
              <a:rPr lang="en-US" dirty="0"/>
              <a:t>Which we will address…</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222222"/>
                </a:solidFill>
                <a:effectLst/>
                <a:latin typeface="Arial" panose="020B0604020202020204" pitchFamily="34" charset="0"/>
              </a:rPr>
              <a:t>Centers for Disease Control and Prevention. Practical strategies for culturally competent evaluation. US Dept of Health and Human Services. 2014.</a:t>
            </a:r>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25</a:t>
            </a:fld>
            <a:endParaRPr lang="en-US"/>
          </a:p>
        </p:txBody>
      </p:sp>
    </p:spTree>
    <p:extLst>
      <p:ext uri="{BB962C8B-B14F-4D97-AF65-F5344CB8AC3E}">
        <p14:creationId xmlns:p14="http://schemas.microsoft.com/office/powerpoint/2010/main" val="220202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understands the importance of adhering to the CES Competencies. </a:t>
            </a:r>
          </a:p>
          <a:p>
            <a:r>
              <a:rPr lang="en-US" dirty="0"/>
              <a:t>One competency we plan on following </a:t>
            </a:r>
            <a:r>
              <a:rPr lang="en-CA" dirty="0"/>
              <a:t>is….</a:t>
            </a:r>
          </a:p>
          <a:p>
            <a:r>
              <a:rPr lang="en-CA" dirty="0"/>
              <a:t>We have done this by:</a:t>
            </a:r>
          </a:p>
          <a:p>
            <a:r>
              <a:rPr lang="en-CA" dirty="0"/>
              <a:t>Another competency we plan on following is:</a:t>
            </a:r>
          </a:p>
          <a:p>
            <a:r>
              <a:rPr lang="en-CA" dirty="0"/>
              <a:t>We plan on doing this by…</a:t>
            </a:r>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26</a:t>
            </a:fld>
            <a:endParaRPr lang="en-US"/>
          </a:p>
        </p:txBody>
      </p:sp>
    </p:spTree>
    <p:extLst>
      <p:ext uri="{BB962C8B-B14F-4D97-AF65-F5344CB8AC3E}">
        <p14:creationId xmlns:p14="http://schemas.microsoft.com/office/powerpoint/2010/main" val="417657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74151"/>
                </a:solidFill>
                <a:effectLst/>
                <a:latin typeface="Söhne"/>
              </a:rPr>
              <a:t>Before we go on to answering any questions, we wanted to thank CES for giving us the opportunity to present our proposal today, our coaches, Dr. </a:t>
            </a:r>
            <a:r>
              <a:rPr lang="en-CA" b="0" i="0" dirty="0" err="1">
                <a:solidFill>
                  <a:srgbClr val="374151"/>
                </a:solidFill>
                <a:effectLst/>
                <a:latin typeface="Söhne"/>
              </a:rPr>
              <a:t>Yessis</a:t>
            </a:r>
            <a:r>
              <a:rPr lang="en-CA" b="0" i="0" dirty="0">
                <a:solidFill>
                  <a:srgbClr val="374151"/>
                </a:solidFill>
                <a:effectLst/>
                <a:latin typeface="Söhne"/>
              </a:rPr>
              <a:t> and Skinner for all their support and guidance, and Dr. Leatherdale for his constant motivation. </a:t>
            </a:r>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27</a:t>
            </a:fld>
            <a:endParaRPr lang="en-US"/>
          </a:p>
        </p:txBody>
      </p:sp>
    </p:spTree>
    <p:extLst>
      <p:ext uri="{BB962C8B-B14F-4D97-AF65-F5344CB8AC3E}">
        <p14:creationId xmlns:p14="http://schemas.microsoft.com/office/powerpoint/2010/main" val="364573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to introduce you to our fabulous team of consultants who have extensive experience conducting…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community</a:t>
            </a:r>
            <a:r>
              <a:rPr lang="en-CA"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based research and considering diversity within populations (modify this to align with the evaluation</a:t>
            </a:r>
            <a:r>
              <a:rPr lang="en-CA" sz="1800" dirty="0">
                <a:effectLst/>
                <a:latin typeface="Calibri" panose="020F0502020204030204" pitchFamily="34" charset="0"/>
                <a:ea typeface="Calibri" panose="020F0502020204030204" pitchFamily="34" charset="0"/>
                <a:cs typeface="Calibri" panose="020F05020202040302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myself, McKenna, and to my left we have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Thepikaa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Jiselle</a:t>
            </a:r>
            <a:r>
              <a:rPr lang="en-US" sz="1800" dirty="0">
                <a:effectLst/>
                <a:latin typeface="Calibri" panose="020F0502020204030204" pitchFamily="34" charset="0"/>
                <a:ea typeface="Calibri" panose="020F0502020204030204" pitchFamily="34" charset="0"/>
                <a:cs typeface="Times New Roman" panose="02020603050405020304" pitchFamily="18" charset="0"/>
              </a:rPr>
              <a:t>, Sarah and Amanda.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1800" dirty="0">
                <a:effectLst/>
                <a:latin typeface="Calibri" panose="020F0502020204030204" pitchFamily="34" charset="0"/>
                <a:ea typeface="Calibri" panose="020F0502020204030204" pitchFamily="34" charset="0"/>
              </a:rPr>
              <a:t>We want to emphasize this proposal is a living document as our team is committed to an iterative approach and we are really looking forward to collaborating with you .</a:t>
            </a:r>
            <a:endParaRPr lang="en-CA"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3</a:t>
            </a:fld>
            <a:endParaRPr lang="en-US"/>
          </a:p>
        </p:txBody>
      </p:sp>
    </p:spTree>
    <p:extLst>
      <p:ext uri="{BB962C8B-B14F-4D97-AF65-F5344CB8AC3E}">
        <p14:creationId xmlns:p14="http://schemas.microsoft.com/office/powerpoint/2010/main" val="239511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alibri" panose="020F050202020403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presented the outline for our evaluation proposal for the ______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program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as a note you can follow along with the tabs at the top of each of the slides.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4</a:t>
            </a:fld>
            <a:endParaRPr lang="en-US"/>
          </a:p>
        </p:txBody>
      </p:sp>
    </p:spTree>
    <p:extLst>
      <p:ext uri="{BB962C8B-B14F-4D97-AF65-F5344CB8AC3E}">
        <p14:creationId xmlns:p14="http://schemas.microsoft.com/office/powerpoint/2010/main" val="83118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A1FB9601-EB91-D041-B789-671FBB4B3116}" type="slidenum">
              <a:rPr lang="en-US" smtClean="0"/>
              <a:t>5</a:t>
            </a:fld>
            <a:endParaRPr lang="en-US"/>
          </a:p>
        </p:txBody>
      </p:sp>
    </p:spTree>
    <p:extLst>
      <p:ext uri="{BB962C8B-B14F-4D97-AF65-F5344CB8AC3E}">
        <p14:creationId xmlns:p14="http://schemas.microsoft.com/office/powerpoint/2010/main" val="244321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6</a:t>
            </a:fld>
            <a:endParaRPr lang="en-US"/>
          </a:p>
        </p:txBody>
      </p:sp>
    </p:spTree>
    <p:extLst>
      <p:ext uri="{BB962C8B-B14F-4D97-AF65-F5344CB8AC3E}">
        <p14:creationId xmlns:p14="http://schemas.microsoft.com/office/powerpoint/2010/main" val="10316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7</a:t>
            </a:fld>
            <a:endParaRPr lang="en-US"/>
          </a:p>
        </p:txBody>
      </p:sp>
    </p:spTree>
    <p:extLst>
      <p:ext uri="{BB962C8B-B14F-4D97-AF65-F5344CB8AC3E}">
        <p14:creationId xmlns:p14="http://schemas.microsoft.com/office/powerpoint/2010/main" val="388498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WHAT THE PROGRAM IS DOING AND WANTS US TO EVALUATE </a:t>
            </a:r>
          </a:p>
          <a:p>
            <a:endParaRPr lang="en-US" b="1" dirty="0"/>
          </a:p>
          <a:p>
            <a:r>
              <a:rPr lang="en-US" b="1" dirty="0"/>
              <a:t>THESE ARE THE MAIN OBJECTIVES OF THE EVALUATION </a:t>
            </a:r>
          </a:p>
          <a:p>
            <a:endParaRPr lang="en-US" b="1" dirty="0"/>
          </a:p>
          <a:p>
            <a:r>
              <a:rPr lang="en-US" b="1" dirty="0"/>
              <a:t>THIS IS WHAT WE WILL DO (type of evaluation in order to do x, y, z, while maintaining an EDI/sustainability/Indigenous/GBA+ lens</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EVALUATION PURPOSE &amp; SCOPE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35 seconds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aim of this evaluation is to…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does the RFP ask 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objectives are …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rephrasing the evaluation questions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this overview, we plan to…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(type of evaluation in order to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x,y,z</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while maintaining an EDI/sustainability/Indigenous/GBA+ lens using this type of evaluation and approach)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8</a:t>
            </a:fld>
            <a:endParaRPr lang="en-US"/>
          </a:p>
        </p:txBody>
      </p:sp>
    </p:spTree>
    <p:extLst>
      <p:ext uri="{BB962C8B-B14F-4D97-AF65-F5344CB8AC3E}">
        <p14:creationId xmlns:p14="http://schemas.microsoft.com/office/powerpoint/2010/main" val="385814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We have presented a logic model for you that systematically depicts our understanding of the </a:t>
            </a:r>
            <a:r>
              <a:rPr lang="en-CA"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PROGRAM NAME</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program and can be used for planning, monitoring, evaluation and as a communication tool.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We expect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have a review session with key stakeholders to capture the broad range of perspectives and ensure the model is harmonious with </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ORGANIZATION’s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vision.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outlined a high level theory of change that indicates </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THIS… THEN…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FB9601-EB91-D041-B789-671FBB4B3116}" type="slidenum">
              <a:rPr lang="en-US" smtClean="0"/>
              <a:t>9</a:t>
            </a:fld>
            <a:endParaRPr lang="en-US"/>
          </a:p>
        </p:txBody>
      </p:sp>
    </p:spTree>
    <p:extLst>
      <p:ext uri="{BB962C8B-B14F-4D97-AF65-F5344CB8AC3E}">
        <p14:creationId xmlns:p14="http://schemas.microsoft.com/office/powerpoint/2010/main" val="31366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0C54-2105-A747-B86F-F39C6542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77968-5C73-414B-83AB-BACF359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96E01-7059-B74E-9C32-CEBE669CDFD8}"/>
              </a:ext>
            </a:extLst>
          </p:cNvPr>
          <p:cNvSpPr>
            <a:spLocks noGrp="1"/>
          </p:cNvSpPr>
          <p:nvPr>
            <p:ph type="dt" sz="half" idx="10"/>
          </p:nvPr>
        </p:nvSpPr>
        <p:spPr/>
        <p:txBody>
          <a:bodyPr/>
          <a:lstStyle/>
          <a:p>
            <a:fld id="{FA0E2D95-7BAF-C545-8D71-D609EE3D9B8D}" type="datetime1">
              <a:rPr lang="en-CA" smtClean="0"/>
              <a:t>2023-06-19</a:t>
            </a:fld>
            <a:endParaRPr lang="en-US"/>
          </a:p>
        </p:txBody>
      </p:sp>
      <p:sp>
        <p:nvSpPr>
          <p:cNvPr id="5" name="Footer Placeholder 4">
            <a:extLst>
              <a:ext uri="{FF2B5EF4-FFF2-40B4-BE49-F238E27FC236}">
                <a16:creationId xmlns:a16="http://schemas.microsoft.com/office/drawing/2014/main" id="{3BEEA527-B0B2-A54A-B0B3-7FFA39472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FB171-06CD-0245-A3E7-9140ED3E0C30}"/>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30498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2381-9B20-3446-8313-F31E9A250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E00A7-0E98-C44C-A90F-EF5492F20E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EE17E-7C4E-6145-BC5A-70663D591FCD}"/>
              </a:ext>
            </a:extLst>
          </p:cNvPr>
          <p:cNvSpPr>
            <a:spLocks noGrp="1"/>
          </p:cNvSpPr>
          <p:nvPr>
            <p:ph type="dt" sz="half" idx="10"/>
          </p:nvPr>
        </p:nvSpPr>
        <p:spPr/>
        <p:txBody>
          <a:bodyPr/>
          <a:lstStyle/>
          <a:p>
            <a:fld id="{F9804454-A071-FB40-93F0-EE8BB1C882EB}" type="datetime1">
              <a:rPr lang="en-CA" smtClean="0"/>
              <a:t>2023-06-19</a:t>
            </a:fld>
            <a:endParaRPr lang="en-US"/>
          </a:p>
        </p:txBody>
      </p:sp>
      <p:sp>
        <p:nvSpPr>
          <p:cNvPr id="5" name="Footer Placeholder 4">
            <a:extLst>
              <a:ext uri="{FF2B5EF4-FFF2-40B4-BE49-F238E27FC236}">
                <a16:creationId xmlns:a16="http://schemas.microsoft.com/office/drawing/2014/main" id="{5E443D03-BF5A-DC4A-814C-1BAAEDE2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DCF3C-B507-174A-83C6-CA1D0E819865}"/>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214744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E8A91-D8A9-B345-9D0E-028D3C328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3CF7B9-C5DA-7F47-A8EC-CC30C9B04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D393D-5616-2B43-8CFB-4DFD3BC0532B}"/>
              </a:ext>
            </a:extLst>
          </p:cNvPr>
          <p:cNvSpPr>
            <a:spLocks noGrp="1"/>
          </p:cNvSpPr>
          <p:nvPr>
            <p:ph type="dt" sz="half" idx="10"/>
          </p:nvPr>
        </p:nvSpPr>
        <p:spPr/>
        <p:txBody>
          <a:bodyPr/>
          <a:lstStyle/>
          <a:p>
            <a:fld id="{CF5B1F3A-1275-2E48-B8F6-E445B6CD4A54}" type="datetime1">
              <a:rPr lang="en-CA" smtClean="0"/>
              <a:t>2023-06-19</a:t>
            </a:fld>
            <a:endParaRPr lang="en-US"/>
          </a:p>
        </p:txBody>
      </p:sp>
      <p:sp>
        <p:nvSpPr>
          <p:cNvPr id="5" name="Footer Placeholder 4">
            <a:extLst>
              <a:ext uri="{FF2B5EF4-FFF2-40B4-BE49-F238E27FC236}">
                <a16:creationId xmlns:a16="http://schemas.microsoft.com/office/drawing/2014/main" id="{FB61954A-D2B5-7243-AEF1-F20545D2C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1F36B-7BAF-C84F-AF56-919DC5879CD9}"/>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196744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9056-3677-484B-A1CF-1BFEEA46D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BC4AA9-3F2B-1E45-9157-87DF6F470F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05DE4-D15D-9C43-BB0D-94DBEC01DF50}"/>
              </a:ext>
            </a:extLst>
          </p:cNvPr>
          <p:cNvSpPr>
            <a:spLocks noGrp="1"/>
          </p:cNvSpPr>
          <p:nvPr>
            <p:ph type="dt" sz="half" idx="10"/>
          </p:nvPr>
        </p:nvSpPr>
        <p:spPr/>
        <p:txBody>
          <a:bodyPr/>
          <a:lstStyle/>
          <a:p>
            <a:fld id="{B3525BD2-885B-694A-A868-1BC1BF320DDF}" type="datetime1">
              <a:rPr lang="en-CA" smtClean="0"/>
              <a:t>2023-06-19</a:t>
            </a:fld>
            <a:endParaRPr lang="en-US"/>
          </a:p>
        </p:txBody>
      </p:sp>
      <p:sp>
        <p:nvSpPr>
          <p:cNvPr id="5" name="Footer Placeholder 4">
            <a:extLst>
              <a:ext uri="{FF2B5EF4-FFF2-40B4-BE49-F238E27FC236}">
                <a16:creationId xmlns:a16="http://schemas.microsoft.com/office/drawing/2014/main" id="{B7AF011B-BE6E-0F4B-80FB-7ABAA5FB8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B73D0-FBC8-9849-9BDA-E185EC13C050}"/>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293099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9A68-766C-8249-B5FC-ED46E72765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57B3-53B1-7F42-9521-3F371A16A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74AF5-11FD-D240-ACAC-ED4A8FE7CEAA}"/>
              </a:ext>
            </a:extLst>
          </p:cNvPr>
          <p:cNvSpPr>
            <a:spLocks noGrp="1"/>
          </p:cNvSpPr>
          <p:nvPr>
            <p:ph type="dt" sz="half" idx="10"/>
          </p:nvPr>
        </p:nvSpPr>
        <p:spPr/>
        <p:txBody>
          <a:bodyPr/>
          <a:lstStyle/>
          <a:p>
            <a:fld id="{F845CA9E-BBE3-9E4A-B463-9EF76D219E8F}" type="datetime1">
              <a:rPr lang="en-CA" smtClean="0"/>
              <a:t>2023-06-19</a:t>
            </a:fld>
            <a:endParaRPr lang="en-US"/>
          </a:p>
        </p:txBody>
      </p:sp>
      <p:sp>
        <p:nvSpPr>
          <p:cNvPr id="5" name="Footer Placeholder 4">
            <a:extLst>
              <a:ext uri="{FF2B5EF4-FFF2-40B4-BE49-F238E27FC236}">
                <a16:creationId xmlns:a16="http://schemas.microsoft.com/office/drawing/2014/main" id="{4995FB57-158F-E947-8D05-420FC65B2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CCE58-35B6-7F4E-9AAB-3C38CFC13818}"/>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77838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69EB-B3FF-634F-8163-C401697BA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2744B-2DF0-6D48-9E3B-19E1D9195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A60D99-450F-0040-A95F-95CEEEA9EF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3986E-0F58-9248-9703-D37F5E70EDC4}"/>
              </a:ext>
            </a:extLst>
          </p:cNvPr>
          <p:cNvSpPr>
            <a:spLocks noGrp="1"/>
          </p:cNvSpPr>
          <p:nvPr>
            <p:ph type="dt" sz="half" idx="10"/>
          </p:nvPr>
        </p:nvSpPr>
        <p:spPr/>
        <p:txBody>
          <a:bodyPr/>
          <a:lstStyle/>
          <a:p>
            <a:fld id="{F3EBF2EC-C29D-9148-A360-15A9AC7F436B}" type="datetime1">
              <a:rPr lang="en-CA" smtClean="0"/>
              <a:t>2023-06-19</a:t>
            </a:fld>
            <a:endParaRPr lang="en-US"/>
          </a:p>
        </p:txBody>
      </p:sp>
      <p:sp>
        <p:nvSpPr>
          <p:cNvPr id="6" name="Footer Placeholder 5">
            <a:extLst>
              <a:ext uri="{FF2B5EF4-FFF2-40B4-BE49-F238E27FC236}">
                <a16:creationId xmlns:a16="http://schemas.microsoft.com/office/drawing/2014/main" id="{3CF08CAF-25EF-2E44-B63A-A85060ABD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E039E-ED75-6747-997F-AB0798F12E8A}"/>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274585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8D42-B0A8-3644-A628-B88E88A00C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3F3CF0-E54C-614E-B43B-35FBF05A5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0F096-41FB-A84D-BFD0-3D6DABBB69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7AA4A0-1AAA-2246-A5C7-F5047B91F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CB40C-EF5C-164D-927F-FD9419B4F7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90A5C-08D3-044E-93AB-7FA507153441}"/>
              </a:ext>
            </a:extLst>
          </p:cNvPr>
          <p:cNvSpPr>
            <a:spLocks noGrp="1"/>
          </p:cNvSpPr>
          <p:nvPr>
            <p:ph type="dt" sz="half" idx="10"/>
          </p:nvPr>
        </p:nvSpPr>
        <p:spPr/>
        <p:txBody>
          <a:bodyPr/>
          <a:lstStyle/>
          <a:p>
            <a:fld id="{4342BDC5-B3B5-8340-80FA-5BBE249E893B}" type="datetime1">
              <a:rPr lang="en-CA" smtClean="0"/>
              <a:t>2023-06-19</a:t>
            </a:fld>
            <a:endParaRPr lang="en-US"/>
          </a:p>
        </p:txBody>
      </p:sp>
      <p:sp>
        <p:nvSpPr>
          <p:cNvPr id="8" name="Footer Placeholder 7">
            <a:extLst>
              <a:ext uri="{FF2B5EF4-FFF2-40B4-BE49-F238E27FC236}">
                <a16:creationId xmlns:a16="http://schemas.microsoft.com/office/drawing/2014/main" id="{358971EB-E1EE-C047-AA6A-A83E37FA4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5A3F8A-A114-7642-92BA-6B9207780868}"/>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111637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3A61-1A0C-9146-941D-271D028AC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CA04B7-0EE9-BF43-896F-870E7EAEACAF}"/>
              </a:ext>
            </a:extLst>
          </p:cNvPr>
          <p:cNvSpPr>
            <a:spLocks noGrp="1"/>
          </p:cNvSpPr>
          <p:nvPr>
            <p:ph type="dt" sz="half" idx="10"/>
          </p:nvPr>
        </p:nvSpPr>
        <p:spPr/>
        <p:txBody>
          <a:bodyPr/>
          <a:lstStyle/>
          <a:p>
            <a:fld id="{0289B273-00F1-194E-B225-84F87EDDA33B}" type="datetime1">
              <a:rPr lang="en-CA" smtClean="0"/>
              <a:t>2023-06-19</a:t>
            </a:fld>
            <a:endParaRPr lang="en-US"/>
          </a:p>
        </p:txBody>
      </p:sp>
      <p:sp>
        <p:nvSpPr>
          <p:cNvPr id="4" name="Footer Placeholder 3">
            <a:extLst>
              <a:ext uri="{FF2B5EF4-FFF2-40B4-BE49-F238E27FC236}">
                <a16:creationId xmlns:a16="http://schemas.microsoft.com/office/drawing/2014/main" id="{DB86947D-144A-7B40-979F-06B6F8A8B8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0F3C87-9883-CF41-9015-97E8728B2A61}"/>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386625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FBC61-FC37-4846-9895-9AAC3B00F0FC}"/>
              </a:ext>
            </a:extLst>
          </p:cNvPr>
          <p:cNvSpPr>
            <a:spLocks noGrp="1"/>
          </p:cNvSpPr>
          <p:nvPr>
            <p:ph type="dt" sz="half" idx="10"/>
          </p:nvPr>
        </p:nvSpPr>
        <p:spPr/>
        <p:txBody>
          <a:bodyPr/>
          <a:lstStyle/>
          <a:p>
            <a:fld id="{7ABE963A-984C-5948-B068-A53F0A4A8F4A}" type="datetime1">
              <a:rPr lang="en-CA" smtClean="0"/>
              <a:t>2023-06-19</a:t>
            </a:fld>
            <a:endParaRPr lang="en-US"/>
          </a:p>
        </p:txBody>
      </p:sp>
      <p:sp>
        <p:nvSpPr>
          <p:cNvPr id="3" name="Footer Placeholder 2">
            <a:extLst>
              <a:ext uri="{FF2B5EF4-FFF2-40B4-BE49-F238E27FC236}">
                <a16:creationId xmlns:a16="http://schemas.microsoft.com/office/drawing/2014/main" id="{EF47AB0E-AC46-BD48-B3B2-8BBF39484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52423D-65F8-C54A-B583-FB21B55E5B45}"/>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157565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B735-6D4A-574F-A30D-607BF8B29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320928-87D3-BE45-914C-13BBE5AD3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B4CD87-9EB4-674A-B28F-3C2C5F84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BA2C6-7688-1841-93E1-8A51E8461E1C}"/>
              </a:ext>
            </a:extLst>
          </p:cNvPr>
          <p:cNvSpPr>
            <a:spLocks noGrp="1"/>
          </p:cNvSpPr>
          <p:nvPr>
            <p:ph type="dt" sz="half" idx="10"/>
          </p:nvPr>
        </p:nvSpPr>
        <p:spPr/>
        <p:txBody>
          <a:bodyPr/>
          <a:lstStyle/>
          <a:p>
            <a:fld id="{C11E40C3-498E-F041-9DD1-D43DB2C09DB6}" type="datetime1">
              <a:rPr lang="en-CA" smtClean="0"/>
              <a:t>2023-06-19</a:t>
            </a:fld>
            <a:endParaRPr lang="en-US"/>
          </a:p>
        </p:txBody>
      </p:sp>
      <p:sp>
        <p:nvSpPr>
          <p:cNvPr id="6" name="Footer Placeholder 5">
            <a:extLst>
              <a:ext uri="{FF2B5EF4-FFF2-40B4-BE49-F238E27FC236}">
                <a16:creationId xmlns:a16="http://schemas.microsoft.com/office/drawing/2014/main" id="{92F24E54-5FC8-BE42-B18C-D1C9B4BEF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9AE2B-0AC6-A844-8A33-8A203172417D}"/>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179660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9ED5-0731-DC4E-B425-F324174A9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5AA0F-4ED6-1B43-8EAC-1B4704E94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2A51F-48C9-9E49-BB43-80EC2558A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3BA9E-9A1B-5A4F-9025-A8D778A7BA89}"/>
              </a:ext>
            </a:extLst>
          </p:cNvPr>
          <p:cNvSpPr>
            <a:spLocks noGrp="1"/>
          </p:cNvSpPr>
          <p:nvPr>
            <p:ph type="dt" sz="half" idx="10"/>
          </p:nvPr>
        </p:nvSpPr>
        <p:spPr/>
        <p:txBody>
          <a:bodyPr/>
          <a:lstStyle/>
          <a:p>
            <a:fld id="{10C1D36B-CE1A-B04D-B096-EF5200BB4A5B}" type="datetime1">
              <a:rPr lang="en-CA" smtClean="0"/>
              <a:t>2023-06-19</a:t>
            </a:fld>
            <a:endParaRPr lang="en-US"/>
          </a:p>
        </p:txBody>
      </p:sp>
      <p:sp>
        <p:nvSpPr>
          <p:cNvPr id="6" name="Footer Placeholder 5">
            <a:extLst>
              <a:ext uri="{FF2B5EF4-FFF2-40B4-BE49-F238E27FC236}">
                <a16:creationId xmlns:a16="http://schemas.microsoft.com/office/drawing/2014/main" id="{C12ADAFB-FC45-C143-8979-AFE9BA1AC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23D1F-2649-EA4A-BD0C-A236887F2E4D}"/>
              </a:ext>
            </a:extLst>
          </p:cNvPr>
          <p:cNvSpPr>
            <a:spLocks noGrp="1"/>
          </p:cNvSpPr>
          <p:nvPr>
            <p:ph type="sldNum" sz="quarter" idx="12"/>
          </p:nvPr>
        </p:nvSpPr>
        <p:spPr/>
        <p:txBody>
          <a:bodyPr/>
          <a:lstStyle/>
          <a:p>
            <a:fld id="{77452654-DFFF-7B4C-B53D-BEC943B9CCC1}" type="slidenum">
              <a:rPr lang="en-US" smtClean="0"/>
              <a:t>‹#›</a:t>
            </a:fld>
            <a:endParaRPr lang="en-US"/>
          </a:p>
        </p:txBody>
      </p:sp>
    </p:spTree>
    <p:extLst>
      <p:ext uri="{BB962C8B-B14F-4D97-AF65-F5344CB8AC3E}">
        <p14:creationId xmlns:p14="http://schemas.microsoft.com/office/powerpoint/2010/main" val="302767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6183A-222D-FF44-BCE1-A90B09A6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C10F1-CC4A-C74E-9600-38BC9E7D1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43A67-668E-C04A-BAE4-710299591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3598F-C200-9040-96D6-BE20BF1286CC}" type="datetime1">
              <a:rPr lang="en-CA" smtClean="0"/>
              <a:t>2023-06-19</a:t>
            </a:fld>
            <a:endParaRPr lang="en-US"/>
          </a:p>
        </p:txBody>
      </p:sp>
      <p:sp>
        <p:nvSpPr>
          <p:cNvPr id="5" name="Footer Placeholder 4">
            <a:extLst>
              <a:ext uri="{FF2B5EF4-FFF2-40B4-BE49-F238E27FC236}">
                <a16:creationId xmlns:a16="http://schemas.microsoft.com/office/drawing/2014/main" id="{0066D2D6-D3DC-9A40-B375-2331D07AA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DCF0C6-A14B-6441-BF17-E32A183C8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52654-DFFF-7B4C-B53D-BEC943B9CCC1}" type="slidenum">
              <a:rPr lang="en-US" smtClean="0"/>
              <a:t>‹#›</a:t>
            </a:fld>
            <a:endParaRPr lang="en-US"/>
          </a:p>
        </p:txBody>
      </p:sp>
    </p:spTree>
    <p:extLst>
      <p:ext uri="{BB962C8B-B14F-4D97-AF65-F5344CB8AC3E}">
        <p14:creationId xmlns:p14="http://schemas.microsoft.com/office/powerpoint/2010/main" val="195751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google.com/imgres?imgurl=https%3A%2F%2Fuwaterloo.ca%2Fbrand%2Fsites%2Fca.brand%2Ffiles%2Ffp1426-uwaterloo-health-schoolofpublichealthsciences_horiz_cmyk-01.png&amp;tbnid=1cYte2pYHHSPkM&amp;vet=12ahUKEwj449a_nOD-AhUxBFkFHSBZCewQMygAegUIARC_AQ..i&amp;imgrefurl=https%3A%2F%2Fuwaterloo.ca%2Fbrand%2Fuw-logo%2Fschool-logos%2Fschool-public-health-sciences&amp;docid=EDqgp0VxMmLGjM&amp;w=400&amp;h=111&amp;q=UNIVERsity%20of%20waterloo%20school%20of%20public%20health%20sciences%20&amp;client=firefox-b-d&amp;ved=2ahUKEwj449a_nOD-AhUxBFkFHSBZCewQMygAegUIARC_AQ" TargetMode="External"/><Relationship Id="rId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85;p1">
            <a:extLst>
              <a:ext uri="{FF2B5EF4-FFF2-40B4-BE49-F238E27FC236}">
                <a16:creationId xmlns:a16="http://schemas.microsoft.com/office/drawing/2014/main" id="{84FE0D8F-A6AC-104C-865C-DE20E7B96B3E}"/>
              </a:ext>
            </a:extLst>
          </p:cNvPr>
          <p:cNvSpPr txBox="1"/>
          <p:nvPr/>
        </p:nvSpPr>
        <p:spPr>
          <a:xfrm>
            <a:off x="366826" y="2752737"/>
            <a:ext cx="1219620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000" dirty="0">
                <a:solidFill>
                  <a:srgbClr val="434343"/>
                </a:solidFill>
                <a:latin typeface="Nunito Sans" pitchFamily="2" charset="77"/>
                <a:ea typeface="Inter"/>
                <a:cs typeface="Inter"/>
                <a:sym typeface="Inter"/>
              </a:rPr>
              <a:t>EVALUATION </a:t>
            </a:r>
            <a:r>
              <a:rPr lang="en-US" sz="4000" u="none" strike="noStrike" cap="none" dirty="0">
                <a:solidFill>
                  <a:srgbClr val="434343"/>
                </a:solidFill>
                <a:latin typeface="Nunito Sans" pitchFamily="2" charset="77"/>
                <a:ea typeface="Inter"/>
                <a:cs typeface="Inter"/>
                <a:sym typeface="Inter"/>
              </a:rPr>
              <a:t>PROPOSAL FOR</a:t>
            </a:r>
            <a:endParaRPr sz="4000" dirty="0">
              <a:solidFill>
                <a:srgbClr val="434343"/>
              </a:solidFill>
              <a:latin typeface="Nunito Sans" pitchFamily="2" charset="77"/>
            </a:endParaRPr>
          </a:p>
        </p:txBody>
      </p:sp>
      <p:sp>
        <p:nvSpPr>
          <p:cNvPr id="9" name="Google Shape;86;p1">
            <a:extLst>
              <a:ext uri="{FF2B5EF4-FFF2-40B4-BE49-F238E27FC236}">
                <a16:creationId xmlns:a16="http://schemas.microsoft.com/office/drawing/2014/main" id="{C04FED7D-F7A2-4A4E-A926-ED40F9D2F130}"/>
              </a:ext>
            </a:extLst>
          </p:cNvPr>
          <p:cNvSpPr txBox="1"/>
          <p:nvPr/>
        </p:nvSpPr>
        <p:spPr>
          <a:xfrm>
            <a:off x="366826" y="3208729"/>
            <a:ext cx="11688455" cy="969496"/>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4500" b="1" dirty="0">
                <a:solidFill>
                  <a:srgbClr val="434343"/>
                </a:solidFill>
                <a:latin typeface="League Spartan" pitchFamily="2" charset="77"/>
                <a:sym typeface="Inter"/>
              </a:rPr>
              <a:t>CANADA GREENER HOMES INITIATIVE</a:t>
            </a:r>
            <a:endParaRPr sz="4500" b="1" dirty="0">
              <a:solidFill>
                <a:srgbClr val="434343"/>
              </a:solidFill>
              <a:latin typeface="League Spartan" pitchFamily="2" charset="77"/>
            </a:endParaRPr>
          </a:p>
        </p:txBody>
      </p:sp>
      <p:sp>
        <p:nvSpPr>
          <p:cNvPr id="11" name="Google Shape;87;p1">
            <a:extLst>
              <a:ext uri="{FF2B5EF4-FFF2-40B4-BE49-F238E27FC236}">
                <a16:creationId xmlns:a16="http://schemas.microsoft.com/office/drawing/2014/main" id="{F37A8536-2DE7-0F47-B94E-88AC3867011F}"/>
              </a:ext>
            </a:extLst>
          </p:cNvPr>
          <p:cNvSpPr txBox="1"/>
          <p:nvPr/>
        </p:nvSpPr>
        <p:spPr>
          <a:xfrm>
            <a:off x="301259" y="6016209"/>
            <a:ext cx="7371300" cy="47397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dirty="0">
                <a:solidFill>
                  <a:srgbClr val="434343"/>
                </a:solidFill>
                <a:latin typeface="Nunito Sans" pitchFamily="2" charset="77"/>
                <a:ea typeface="Inter"/>
                <a:cs typeface="Inter"/>
                <a:sym typeface="Inter"/>
              </a:rPr>
              <a:t>June 19, 2023</a:t>
            </a:r>
            <a:endParaRPr sz="2200" dirty="0">
              <a:solidFill>
                <a:srgbClr val="434343"/>
              </a:solidFill>
              <a:latin typeface="Nunito Sans" pitchFamily="2" charset="77"/>
              <a:ea typeface="Inter"/>
              <a:cs typeface="Inter"/>
              <a:sym typeface="Inter"/>
            </a:endParaRPr>
          </a:p>
        </p:txBody>
      </p:sp>
      <p:sp>
        <p:nvSpPr>
          <p:cNvPr id="12" name="Google Shape;88;p1">
            <a:extLst>
              <a:ext uri="{FF2B5EF4-FFF2-40B4-BE49-F238E27FC236}">
                <a16:creationId xmlns:a16="http://schemas.microsoft.com/office/drawing/2014/main" id="{C07CA455-50FA-2E41-98DC-462F4C330796}"/>
              </a:ext>
            </a:extLst>
          </p:cNvPr>
          <p:cNvSpPr txBox="1"/>
          <p:nvPr/>
        </p:nvSpPr>
        <p:spPr>
          <a:xfrm>
            <a:off x="321856" y="4939907"/>
            <a:ext cx="7347654" cy="94795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u="sng" strike="noStrike" cap="none" dirty="0">
                <a:solidFill>
                  <a:srgbClr val="434343"/>
                </a:solidFill>
                <a:latin typeface="Nunito Sans" pitchFamily="2" charset="77"/>
                <a:ea typeface="Inter"/>
                <a:cs typeface="Calibri" panose="020F0502020204030204" pitchFamily="34" charset="0"/>
                <a:sym typeface="Inter"/>
              </a:rPr>
              <a:t>Prepared for</a:t>
            </a:r>
            <a:r>
              <a:rPr lang="en-US" sz="2200" u="none" strike="noStrike" cap="none" dirty="0">
                <a:solidFill>
                  <a:srgbClr val="434343"/>
                </a:solidFill>
                <a:latin typeface="Nunito Sans" pitchFamily="2" charset="77"/>
                <a:ea typeface="Inter"/>
                <a:cs typeface="Calibri" panose="020F0502020204030204" pitchFamily="34" charset="0"/>
                <a:sym typeface="Inter"/>
              </a:rPr>
              <a:t>: Canada Mortgage and Housing Corporation (CMHC) &amp; Natural Resources Canada (NRCan)</a:t>
            </a:r>
            <a:endParaRPr sz="2200" dirty="0">
              <a:solidFill>
                <a:srgbClr val="434343"/>
              </a:solidFill>
              <a:highlight>
                <a:srgbClr val="FFFF00"/>
              </a:highlight>
              <a:latin typeface="Nunito Sans" pitchFamily="2" charset="77"/>
              <a:cs typeface="Calibri" panose="020F0502020204030204" pitchFamily="34" charset="0"/>
            </a:endParaRPr>
          </a:p>
        </p:txBody>
      </p:sp>
      <p:grpSp>
        <p:nvGrpSpPr>
          <p:cNvPr id="13" name="Group 12">
            <a:extLst>
              <a:ext uri="{FF2B5EF4-FFF2-40B4-BE49-F238E27FC236}">
                <a16:creationId xmlns:a16="http://schemas.microsoft.com/office/drawing/2014/main" id="{D7FFADBE-08C9-5E4F-9F71-549F5ADDF421}"/>
              </a:ext>
            </a:extLst>
          </p:cNvPr>
          <p:cNvGrpSpPr/>
          <p:nvPr/>
        </p:nvGrpSpPr>
        <p:grpSpPr>
          <a:xfrm>
            <a:off x="14559" y="2327361"/>
            <a:ext cx="9174532" cy="260866"/>
            <a:chOff x="0" y="0"/>
            <a:chExt cx="6113942" cy="0"/>
          </a:xfrm>
        </p:grpSpPr>
        <p:cxnSp>
          <p:nvCxnSpPr>
            <p:cNvPr id="19" name="Straight Connector 18">
              <a:extLst>
                <a:ext uri="{FF2B5EF4-FFF2-40B4-BE49-F238E27FC236}">
                  <a16:creationId xmlns:a16="http://schemas.microsoft.com/office/drawing/2014/main" id="{7187DC66-9B0E-5845-AB1E-9B0F8989E018}"/>
                </a:ext>
              </a:extLst>
            </p:cNvPr>
            <p:cNvCxnSpPr/>
            <p:nvPr/>
          </p:nvCxnSpPr>
          <p:spPr>
            <a:xfrm>
              <a:off x="0" y="0"/>
              <a:ext cx="3061252" cy="0"/>
            </a:xfrm>
            <a:prstGeom prst="line">
              <a:avLst/>
            </a:prstGeom>
            <a:ln w="38100" cap="rnd">
              <a:solidFill>
                <a:srgbClr val="7BABC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9217BC-B390-7F4E-9B0D-9E23E2F42DA5}"/>
                </a:ext>
              </a:extLst>
            </p:cNvPr>
            <p:cNvCxnSpPr/>
            <p:nvPr/>
          </p:nvCxnSpPr>
          <p:spPr>
            <a:xfrm>
              <a:off x="3052690" y="0"/>
              <a:ext cx="3061252" cy="0"/>
            </a:xfrm>
            <a:prstGeom prst="line">
              <a:avLst/>
            </a:prstGeom>
            <a:ln w="38100" cap="rnd">
              <a:solidFill>
                <a:srgbClr val="D9AA49"/>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39DF7E1-D505-9A4E-B5E8-E0EA1724CF2F}"/>
              </a:ext>
            </a:extLst>
          </p:cNvPr>
          <p:cNvSpPr/>
          <p:nvPr/>
        </p:nvSpPr>
        <p:spPr>
          <a:xfrm>
            <a:off x="-15498" y="841791"/>
            <a:ext cx="12207498" cy="1391920"/>
          </a:xfrm>
          <a:prstGeom prst="rect">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a:extLst>
              <a:ext uri="{FF2B5EF4-FFF2-40B4-BE49-F238E27FC236}">
                <a16:creationId xmlns:a16="http://schemas.microsoft.com/office/drawing/2014/main" id="{9D7D2E47-427D-774F-9925-DE07B16A25D2}"/>
              </a:ext>
            </a:extLst>
          </p:cNvPr>
          <p:cNvSpPr/>
          <p:nvPr/>
        </p:nvSpPr>
        <p:spPr>
          <a:xfrm>
            <a:off x="9082007" y="359956"/>
            <a:ext cx="2340244" cy="2419781"/>
          </a:xfrm>
          <a:prstGeom prst="roundRect">
            <a:avLst/>
          </a:prstGeom>
          <a:solidFill>
            <a:schemeClr val="bg1"/>
          </a:solidFill>
          <a:ln w="381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1BADEFF7-C758-7049-80F2-4AF73B433DAC}"/>
              </a:ext>
            </a:extLst>
          </p:cNvPr>
          <p:cNvSpPr/>
          <p:nvPr/>
        </p:nvSpPr>
        <p:spPr>
          <a:xfrm>
            <a:off x="-72887" y="841791"/>
            <a:ext cx="2533119" cy="296545"/>
          </a:xfrm>
          <a:prstGeom prst="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0464CD56-DED8-BE4D-B85E-1AA04F0C6019}"/>
              </a:ext>
            </a:extLst>
          </p:cNvPr>
          <p:cNvPicPr/>
          <p:nvPr/>
        </p:nvPicPr>
        <p:blipFill rotWithShape="1">
          <a:blip r:embed="rId3">
            <a:extLst>
              <a:ext uri="{28A0092B-C50C-407E-A947-70E740481C1C}">
                <a14:useLocalDpi xmlns:a14="http://schemas.microsoft.com/office/drawing/2010/main" val="0"/>
              </a:ext>
            </a:extLst>
          </a:blip>
          <a:srcRect l="30229" t="16213" r="29149" b="41978"/>
          <a:stretch/>
        </p:blipFill>
        <p:spPr bwMode="auto">
          <a:xfrm>
            <a:off x="9215387" y="510522"/>
            <a:ext cx="2084704" cy="2145880"/>
          </a:xfrm>
          <a:prstGeom prst="rect">
            <a:avLst/>
          </a:prstGeom>
          <a:ln>
            <a:noFill/>
          </a:ln>
          <a:extLst>
            <a:ext uri="{53640926-AAD7-44D8-BBD7-CCE9431645EC}">
              <a14:shadowObscured xmlns:a14="http://schemas.microsoft.com/office/drawing/2010/main"/>
            </a:ext>
          </a:extLst>
        </p:spPr>
      </p:pic>
      <p:pic>
        <p:nvPicPr>
          <p:cNvPr id="22" name="Graphic 2" descr="Receiver with solid fill">
            <a:extLst>
              <a:ext uri="{FF2B5EF4-FFF2-40B4-BE49-F238E27FC236}">
                <a16:creationId xmlns:a16="http://schemas.microsoft.com/office/drawing/2014/main" id="{4C938055-CA03-3647-9B1A-6BDD853A99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43174">
            <a:off x="2673482" y="1089004"/>
            <a:ext cx="345376" cy="288000"/>
          </a:xfrm>
          <a:prstGeom prst="rect">
            <a:avLst/>
          </a:prstGeom>
        </p:spPr>
      </p:pic>
      <p:pic>
        <p:nvPicPr>
          <p:cNvPr id="23" name="Graphic 6" descr="Marker with solid fill">
            <a:extLst>
              <a:ext uri="{FF2B5EF4-FFF2-40B4-BE49-F238E27FC236}">
                <a16:creationId xmlns:a16="http://schemas.microsoft.com/office/drawing/2014/main" id="{5C753F32-E335-7240-A678-7EFA789352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73522" y="1738133"/>
            <a:ext cx="345376" cy="288000"/>
          </a:xfrm>
          <a:prstGeom prst="rect">
            <a:avLst/>
          </a:prstGeom>
        </p:spPr>
      </p:pic>
      <p:pic>
        <p:nvPicPr>
          <p:cNvPr id="24" name="Graphic 11" descr="Envelope with solid fill">
            <a:extLst>
              <a:ext uri="{FF2B5EF4-FFF2-40B4-BE49-F238E27FC236}">
                <a16:creationId xmlns:a16="http://schemas.microsoft.com/office/drawing/2014/main" id="{BE20FEE0-1168-1643-8F1B-599A308E1E3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73522" y="1422573"/>
            <a:ext cx="345376" cy="288000"/>
          </a:xfrm>
          <a:prstGeom prst="rect">
            <a:avLst/>
          </a:prstGeom>
        </p:spPr>
      </p:pic>
      <p:sp>
        <p:nvSpPr>
          <p:cNvPr id="25" name="Text Box 33">
            <a:extLst>
              <a:ext uri="{FF2B5EF4-FFF2-40B4-BE49-F238E27FC236}">
                <a16:creationId xmlns:a16="http://schemas.microsoft.com/office/drawing/2014/main" id="{9C9399FE-C3DA-A643-9AAD-7A6D81F41EAF}"/>
              </a:ext>
            </a:extLst>
          </p:cNvPr>
          <p:cNvSpPr txBox="1"/>
          <p:nvPr/>
        </p:nvSpPr>
        <p:spPr>
          <a:xfrm>
            <a:off x="3056307" y="1002182"/>
            <a:ext cx="3388035" cy="955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en-CA" sz="1400" b="1" dirty="0">
                <a:solidFill>
                  <a:schemeClr val="bg1"/>
                </a:solidFill>
                <a:effectLst/>
                <a:latin typeface="Nunito Sans SemiBold" pitchFamily="2" charset="77"/>
                <a:ea typeface="Calibri" panose="020F0502020204030204" pitchFamily="34" charset="0"/>
                <a:cs typeface="Times New Roman" panose="02020603050405020304" pitchFamily="18" charset="0"/>
              </a:rPr>
              <a:t>1-800-SUMMITC</a:t>
            </a:r>
          </a:p>
          <a:p>
            <a:pPr>
              <a:lnSpc>
                <a:spcPct val="150000"/>
              </a:lnSpc>
            </a:pPr>
            <a:r>
              <a:rPr lang="en-CA" sz="1400" b="1" dirty="0" err="1">
                <a:solidFill>
                  <a:schemeClr val="bg1"/>
                </a:solidFill>
                <a:effectLst/>
                <a:latin typeface="Nunito Sans SemiBold" pitchFamily="2" charset="77"/>
                <a:ea typeface="Calibri" panose="020F0502020204030204" pitchFamily="34" charset="0"/>
                <a:cs typeface="Times New Roman" panose="02020603050405020304" pitchFamily="18" charset="0"/>
              </a:rPr>
              <a:t>summitconsulting</a:t>
            </a:r>
            <a:r>
              <a:rPr lang="en-US" sz="1400" b="1" dirty="0">
                <a:solidFill>
                  <a:schemeClr val="bg1"/>
                </a:solidFill>
                <a:effectLst/>
                <a:latin typeface="Nunito Sans SemiBold" pitchFamily="2" charset="77"/>
                <a:ea typeface="Calibri" panose="020F0502020204030204" pitchFamily="34" charset="0"/>
                <a:cs typeface="Times New Roman" panose="02020603050405020304" pitchFamily="18" charset="0"/>
              </a:rPr>
              <a:t>@</a:t>
            </a:r>
            <a:r>
              <a:rPr lang="en-US" sz="1400" b="1" dirty="0" err="1">
                <a:solidFill>
                  <a:schemeClr val="bg1"/>
                </a:solidFill>
                <a:effectLst/>
                <a:latin typeface="Nunito Sans SemiBold" pitchFamily="2" charset="77"/>
                <a:ea typeface="Calibri" panose="020F0502020204030204" pitchFamily="34" charset="0"/>
                <a:cs typeface="Times New Roman" panose="02020603050405020304" pitchFamily="18" charset="0"/>
              </a:rPr>
              <a:t>gmail.com</a:t>
            </a:r>
            <a:endParaRPr lang="en-CA" sz="1400" b="1" dirty="0">
              <a:solidFill>
                <a:schemeClr val="bg1"/>
              </a:solidFill>
              <a:effectLst/>
              <a:latin typeface="Nunito Sans SemiBold" pitchFamily="2" charset="77"/>
              <a:ea typeface="Calibri" panose="020F0502020204030204" pitchFamily="34" charset="0"/>
              <a:cs typeface="Times New Roman" panose="02020603050405020304" pitchFamily="18" charset="0"/>
            </a:endParaRPr>
          </a:p>
          <a:p>
            <a:pPr>
              <a:lnSpc>
                <a:spcPct val="150000"/>
              </a:lnSpc>
            </a:pPr>
            <a:r>
              <a:rPr lang="en-US" sz="1400" b="1" dirty="0">
                <a:solidFill>
                  <a:schemeClr val="bg1"/>
                </a:solidFill>
                <a:effectLst/>
                <a:latin typeface="Nunito Sans SemiBold" pitchFamily="2" charset="77"/>
                <a:ea typeface="Calibri" panose="020F0502020204030204" pitchFamily="34" charset="0"/>
                <a:cs typeface="Times New Roman" panose="02020603050405020304" pitchFamily="18" charset="0"/>
              </a:rPr>
              <a:t>17 Peak Pl., Summit City, CO 78664</a:t>
            </a:r>
            <a:endParaRPr lang="en-CA" sz="1400" b="1" dirty="0">
              <a:solidFill>
                <a:schemeClr val="bg1"/>
              </a:solidFill>
              <a:effectLst/>
              <a:latin typeface="Nunito Sans SemiBold" pitchFamily="2" charset="77"/>
              <a:ea typeface="Calibri" panose="020F0502020204030204" pitchFamily="34" charset="0"/>
              <a:cs typeface="Times New Roman" panose="02020603050405020304" pitchFamily="18" charset="0"/>
            </a:endParaRPr>
          </a:p>
        </p:txBody>
      </p:sp>
      <p:pic>
        <p:nvPicPr>
          <p:cNvPr id="3" name="Picture 2" descr="A picture containing graphics, screenshot, green, text&#10;&#10;Description automatically generated">
            <a:extLst>
              <a:ext uri="{FF2B5EF4-FFF2-40B4-BE49-F238E27FC236}">
                <a16:creationId xmlns:a16="http://schemas.microsoft.com/office/drawing/2014/main" id="{70509F1F-87FA-EE4D-B1F7-6B87A0900EE9}"/>
              </a:ext>
            </a:extLst>
          </p:cNvPr>
          <p:cNvPicPr>
            <a:picLocks noChangeAspect="1"/>
          </p:cNvPicPr>
          <p:nvPr/>
        </p:nvPicPr>
        <p:blipFill>
          <a:blip r:embed="rId10"/>
          <a:stretch>
            <a:fillRect/>
          </a:stretch>
        </p:blipFill>
        <p:spPr>
          <a:xfrm>
            <a:off x="7792479" y="4146645"/>
            <a:ext cx="3396186" cy="1490446"/>
          </a:xfrm>
          <a:prstGeom prst="rect">
            <a:avLst/>
          </a:prstGeom>
        </p:spPr>
      </p:pic>
      <p:pic>
        <p:nvPicPr>
          <p:cNvPr id="6" name="Picture 5" descr="A red arrow with a black background&#10;&#10;Description automatically generated with low confidence">
            <a:extLst>
              <a:ext uri="{FF2B5EF4-FFF2-40B4-BE49-F238E27FC236}">
                <a16:creationId xmlns:a16="http://schemas.microsoft.com/office/drawing/2014/main" id="{641260D9-31E2-7B42-97CB-99C79D6B9282}"/>
              </a:ext>
            </a:extLst>
          </p:cNvPr>
          <p:cNvPicPr>
            <a:picLocks noChangeAspect="1"/>
          </p:cNvPicPr>
          <p:nvPr/>
        </p:nvPicPr>
        <p:blipFill>
          <a:blip r:embed="rId11"/>
          <a:stretch>
            <a:fillRect/>
          </a:stretch>
        </p:blipFill>
        <p:spPr>
          <a:xfrm>
            <a:off x="6778625" y="5791523"/>
            <a:ext cx="2023579" cy="880257"/>
          </a:xfrm>
          <a:prstGeom prst="rect">
            <a:avLst/>
          </a:prstGeom>
        </p:spPr>
      </p:pic>
      <p:pic>
        <p:nvPicPr>
          <p:cNvPr id="10" name="Picture 9" descr="A close-up of a logo&#10;&#10;Description automatically generated with medium confidence">
            <a:extLst>
              <a:ext uri="{FF2B5EF4-FFF2-40B4-BE49-F238E27FC236}">
                <a16:creationId xmlns:a16="http://schemas.microsoft.com/office/drawing/2014/main" id="{58444C51-6C59-BC49-9899-94A981A41CF8}"/>
              </a:ext>
            </a:extLst>
          </p:cNvPr>
          <p:cNvPicPr>
            <a:picLocks noChangeAspect="1"/>
          </p:cNvPicPr>
          <p:nvPr/>
        </p:nvPicPr>
        <p:blipFill>
          <a:blip r:embed="rId12"/>
          <a:stretch>
            <a:fillRect/>
          </a:stretch>
        </p:blipFill>
        <p:spPr>
          <a:xfrm>
            <a:off x="9181940" y="5801681"/>
            <a:ext cx="3007011" cy="978645"/>
          </a:xfrm>
          <a:prstGeom prst="rect">
            <a:avLst/>
          </a:prstGeom>
        </p:spPr>
      </p:pic>
    </p:spTree>
    <p:extLst>
      <p:ext uri="{BB962C8B-B14F-4D97-AF65-F5344CB8AC3E}">
        <p14:creationId xmlns:p14="http://schemas.microsoft.com/office/powerpoint/2010/main" val="39408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68649" y="851783"/>
            <a:ext cx="6070893" cy="630942"/>
          </a:xfrm>
          <a:prstGeom prst="rect">
            <a:avLst/>
          </a:prstGeom>
          <a:noFill/>
        </p:spPr>
        <p:txBody>
          <a:bodyPr wrap="none" rtlCol="0">
            <a:spAutoFit/>
          </a:bodyPr>
          <a:lstStyle/>
          <a:p>
            <a:r>
              <a:rPr lang="en-US" sz="3500" dirty="0">
                <a:solidFill>
                  <a:srgbClr val="6CADC5"/>
                </a:solidFill>
                <a:latin typeface="League Spartan" pitchFamily="2" charset="77"/>
              </a:rPr>
              <a:t>PROGRAM LOGIC MODEL</a:t>
            </a:r>
          </a:p>
        </p:txBody>
      </p:sp>
      <p:sp>
        <p:nvSpPr>
          <p:cNvPr id="41" name="Text Box 36">
            <a:extLst>
              <a:ext uri="{FF2B5EF4-FFF2-40B4-BE49-F238E27FC236}">
                <a16:creationId xmlns:a16="http://schemas.microsoft.com/office/drawing/2014/main" id="{4C077505-7CAD-834D-B9B4-6981C8EE8653}"/>
              </a:ext>
            </a:extLst>
          </p:cNvPr>
          <p:cNvSpPr txBox="1"/>
          <p:nvPr/>
        </p:nvSpPr>
        <p:spPr>
          <a:xfrm>
            <a:off x="9050597" y="1933927"/>
            <a:ext cx="2356486" cy="451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effectLst/>
                <a:latin typeface="Nunito Sans" pitchFamily="2" charset="77"/>
                <a:ea typeface="Calibri" panose="020F0502020204030204" pitchFamily="34" charset="0"/>
                <a:cs typeface="Times New Roman" panose="02020603050405020304" pitchFamily="18" charset="0"/>
              </a:rPr>
              <a:t>PROGRAM THEORY OF CHANGE:</a:t>
            </a:r>
            <a:endParaRPr lang="en-CA" sz="2000" b="1" dirty="0">
              <a:effectLst/>
              <a:latin typeface="Nunito Sans" pitchFamily="2" charset="77"/>
              <a:ea typeface="Calibri" panose="020F0502020204030204" pitchFamily="34" charset="0"/>
              <a:cs typeface="Times New Roman" panose="02020603050405020304" pitchFamily="18" charset="0"/>
            </a:endParaRPr>
          </a:p>
        </p:txBody>
      </p:sp>
      <p:sp>
        <p:nvSpPr>
          <p:cNvPr id="42" name="Rounded Rectangle 41">
            <a:extLst>
              <a:ext uri="{FF2B5EF4-FFF2-40B4-BE49-F238E27FC236}">
                <a16:creationId xmlns:a16="http://schemas.microsoft.com/office/drawing/2014/main" id="{D0960E45-A906-E445-8090-2FD497FE4E0C}"/>
              </a:ext>
            </a:extLst>
          </p:cNvPr>
          <p:cNvSpPr/>
          <p:nvPr/>
        </p:nvSpPr>
        <p:spPr>
          <a:xfrm>
            <a:off x="6395630" y="929528"/>
            <a:ext cx="3857688" cy="375208"/>
          </a:xfrm>
          <a:prstGeom prst="roundRect">
            <a:avLst/>
          </a:prstGeom>
          <a:solidFill>
            <a:schemeClr val="bg1">
              <a:lumMod val="85000"/>
            </a:schemeClr>
          </a:solidFill>
          <a:ln w="25400">
            <a:solidFill>
              <a:srgbClr val="6CAD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Nunito Sans" pitchFamily="2" charset="77"/>
              </a:rPr>
              <a:t>*Assumptions, Risks, and External Factors*</a:t>
            </a:r>
          </a:p>
        </p:txBody>
      </p:sp>
      <p:grpSp>
        <p:nvGrpSpPr>
          <p:cNvPr id="52" name="Group 51">
            <a:extLst>
              <a:ext uri="{FF2B5EF4-FFF2-40B4-BE49-F238E27FC236}">
                <a16:creationId xmlns:a16="http://schemas.microsoft.com/office/drawing/2014/main" id="{B721A26D-4D14-6249-B29F-FEA28BDAFA1A}"/>
              </a:ext>
            </a:extLst>
          </p:cNvPr>
          <p:cNvGrpSpPr/>
          <p:nvPr/>
        </p:nvGrpSpPr>
        <p:grpSpPr>
          <a:xfrm>
            <a:off x="0" y="5769"/>
            <a:ext cx="12192000" cy="809469"/>
            <a:chOff x="0" y="-1"/>
            <a:chExt cx="12192000" cy="809469"/>
          </a:xfrm>
        </p:grpSpPr>
        <p:sp>
          <p:nvSpPr>
            <p:cNvPr id="53" name="Rectangle 52">
              <a:extLst>
                <a:ext uri="{FF2B5EF4-FFF2-40B4-BE49-F238E27FC236}">
                  <a16:creationId xmlns:a16="http://schemas.microsoft.com/office/drawing/2014/main" id="{7D498027-0722-0443-A939-38EA593F6BC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evron 58">
              <a:extLst>
                <a:ext uri="{FF2B5EF4-FFF2-40B4-BE49-F238E27FC236}">
                  <a16:creationId xmlns:a16="http://schemas.microsoft.com/office/drawing/2014/main" id="{58A95BBC-971A-2245-8BEB-50E94B5EA512}"/>
                </a:ext>
              </a:extLst>
            </p:cNvPr>
            <p:cNvSpPr/>
            <p:nvPr/>
          </p:nvSpPr>
          <p:spPr>
            <a:xfrm>
              <a:off x="1606035"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60" name="Pentagon 59">
              <a:extLst>
                <a:ext uri="{FF2B5EF4-FFF2-40B4-BE49-F238E27FC236}">
                  <a16:creationId xmlns:a16="http://schemas.microsoft.com/office/drawing/2014/main" id="{3C18E10A-4E0E-1940-93A5-D86E515324A8}"/>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61" name="Chevron 60">
              <a:extLst>
                <a:ext uri="{FF2B5EF4-FFF2-40B4-BE49-F238E27FC236}">
                  <a16:creationId xmlns:a16="http://schemas.microsoft.com/office/drawing/2014/main" id="{C867FF4B-54F4-434B-8AD7-4EB25D10314A}"/>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62" name="Chevron 61">
              <a:extLst>
                <a:ext uri="{FF2B5EF4-FFF2-40B4-BE49-F238E27FC236}">
                  <a16:creationId xmlns:a16="http://schemas.microsoft.com/office/drawing/2014/main" id="{676B6C4F-9524-5649-868D-3AF2EF7EED46}"/>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63" name="Chevron 62">
              <a:extLst>
                <a:ext uri="{FF2B5EF4-FFF2-40B4-BE49-F238E27FC236}">
                  <a16:creationId xmlns:a16="http://schemas.microsoft.com/office/drawing/2014/main" id="{337A6AC3-EFD5-BE4A-ADE9-72F0ED9BD5D8}"/>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64" name="Chevron 63">
              <a:extLst>
                <a:ext uri="{FF2B5EF4-FFF2-40B4-BE49-F238E27FC236}">
                  <a16:creationId xmlns:a16="http://schemas.microsoft.com/office/drawing/2014/main" id="{1E9A98F5-D5E8-3D4B-BE4B-02BA3B3F7483}"/>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65" name="Chevron 64">
              <a:extLst>
                <a:ext uri="{FF2B5EF4-FFF2-40B4-BE49-F238E27FC236}">
                  <a16:creationId xmlns:a16="http://schemas.microsoft.com/office/drawing/2014/main" id="{835E1216-F104-E04E-89F9-F786D9271EC4}"/>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66" name="Chevron 14">
              <a:extLst>
                <a:ext uri="{FF2B5EF4-FFF2-40B4-BE49-F238E27FC236}">
                  <a16:creationId xmlns:a16="http://schemas.microsoft.com/office/drawing/2014/main" id="{EC956962-4CA2-B341-A485-660C47007FD6}"/>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pic>
        <p:nvPicPr>
          <p:cNvPr id="3" name="Picture 2" descr="A picture containing text, screenshot, font, number&#10;&#10;Description automatically generated">
            <a:extLst>
              <a:ext uri="{FF2B5EF4-FFF2-40B4-BE49-F238E27FC236}">
                <a16:creationId xmlns:a16="http://schemas.microsoft.com/office/drawing/2014/main" id="{123B8E35-4E31-694B-BAE5-66560BACC492}"/>
              </a:ext>
            </a:extLst>
          </p:cNvPr>
          <p:cNvPicPr>
            <a:picLocks noChangeAspect="1"/>
          </p:cNvPicPr>
          <p:nvPr/>
        </p:nvPicPr>
        <p:blipFill>
          <a:blip r:embed="rId3"/>
          <a:stretch>
            <a:fillRect/>
          </a:stretch>
        </p:blipFill>
        <p:spPr>
          <a:xfrm>
            <a:off x="270724" y="1482725"/>
            <a:ext cx="7629080" cy="5243935"/>
          </a:xfrm>
          <a:prstGeom prst="rect">
            <a:avLst/>
          </a:prstGeom>
        </p:spPr>
      </p:pic>
      <p:sp>
        <p:nvSpPr>
          <p:cNvPr id="43" name="Up-Down Arrow 42">
            <a:extLst>
              <a:ext uri="{FF2B5EF4-FFF2-40B4-BE49-F238E27FC236}">
                <a16:creationId xmlns:a16="http://schemas.microsoft.com/office/drawing/2014/main" id="{D5DF9B81-3B3B-B043-9B48-9D5B9103940B}"/>
              </a:ext>
            </a:extLst>
          </p:cNvPr>
          <p:cNvSpPr/>
          <p:nvPr/>
        </p:nvSpPr>
        <p:spPr>
          <a:xfrm>
            <a:off x="7345566" y="1418100"/>
            <a:ext cx="168908" cy="283210"/>
          </a:xfrm>
          <a:prstGeom prst="upDownArrow">
            <a:avLst>
              <a:gd name="adj1" fmla="val 23034"/>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ounded Rectangle 43">
            <a:extLst>
              <a:ext uri="{FF2B5EF4-FFF2-40B4-BE49-F238E27FC236}">
                <a16:creationId xmlns:a16="http://schemas.microsoft.com/office/drawing/2014/main" id="{3B8E529E-8A1F-3C4C-96FE-3A9CDEAF6C8D}"/>
              </a:ext>
            </a:extLst>
          </p:cNvPr>
          <p:cNvSpPr/>
          <p:nvPr/>
        </p:nvSpPr>
        <p:spPr>
          <a:xfrm>
            <a:off x="8429279" y="2611816"/>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If homeowners access sustainable funding programs offered by CMHC and NRCan</a:t>
            </a:r>
          </a:p>
        </p:txBody>
      </p:sp>
      <p:sp>
        <p:nvSpPr>
          <p:cNvPr id="45" name="Rounded Rectangle 44">
            <a:extLst>
              <a:ext uri="{FF2B5EF4-FFF2-40B4-BE49-F238E27FC236}">
                <a16:creationId xmlns:a16="http://schemas.microsoft.com/office/drawing/2014/main" id="{7695EEF9-9110-F44F-AF5F-1FC38776A76E}"/>
              </a:ext>
            </a:extLst>
          </p:cNvPr>
          <p:cNvSpPr/>
          <p:nvPr/>
        </p:nvSpPr>
        <p:spPr>
          <a:xfrm>
            <a:off x="8429280" y="3797912"/>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Homes will undergo energy assessments and be retrofitted for greater efficiency</a:t>
            </a:r>
          </a:p>
        </p:txBody>
      </p:sp>
      <p:sp>
        <p:nvSpPr>
          <p:cNvPr id="46" name="Rounded Rectangle 45">
            <a:extLst>
              <a:ext uri="{FF2B5EF4-FFF2-40B4-BE49-F238E27FC236}">
                <a16:creationId xmlns:a16="http://schemas.microsoft.com/office/drawing/2014/main" id="{6C37C13A-C7FB-7046-B88B-A7359AC0A8A6}"/>
              </a:ext>
            </a:extLst>
          </p:cNvPr>
          <p:cNvSpPr/>
          <p:nvPr/>
        </p:nvSpPr>
        <p:spPr>
          <a:xfrm>
            <a:off x="8453756" y="4997052"/>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 THEN action will be taken towards improved energy efficiency, reduced GHG emissions and household savings on energy bills.  </a:t>
            </a:r>
          </a:p>
        </p:txBody>
      </p:sp>
      <p:cxnSp>
        <p:nvCxnSpPr>
          <p:cNvPr id="48" name="Straight Arrow Connector 47">
            <a:extLst>
              <a:ext uri="{FF2B5EF4-FFF2-40B4-BE49-F238E27FC236}">
                <a16:creationId xmlns:a16="http://schemas.microsoft.com/office/drawing/2014/main" id="{B04C3ADF-57DA-0543-9142-7849551FDB25}"/>
              </a:ext>
            </a:extLst>
          </p:cNvPr>
          <p:cNvCxnSpPr>
            <a:cxnSpLocks/>
          </p:cNvCxnSpPr>
          <p:nvPr/>
        </p:nvCxnSpPr>
        <p:spPr>
          <a:xfrm>
            <a:off x="10259975" y="3425780"/>
            <a:ext cx="0" cy="266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B7ACD8E-5278-294F-9107-ABC0E1C7EABF}"/>
              </a:ext>
            </a:extLst>
          </p:cNvPr>
          <p:cNvCxnSpPr>
            <a:cxnSpLocks/>
          </p:cNvCxnSpPr>
          <p:nvPr/>
        </p:nvCxnSpPr>
        <p:spPr>
          <a:xfrm>
            <a:off x="10261539" y="4607695"/>
            <a:ext cx="0" cy="266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45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68649" y="851783"/>
            <a:ext cx="6070893" cy="630942"/>
          </a:xfrm>
          <a:prstGeom prst="rect">
            <a:avLst/>
          </a:prstGeom>
          <a:noFill/>
        </p:spPr>
        <p:txBody>
          <a:bodyPr wrap="none" rtlCol="0">
            <a:spAutoFit/>
          </a:bodyPr>
          <a:lstStyle/>
          <a:p>
            <a:r>
              <a:rPr lang="en-US" sz="3500" dirty="0">
                <a:solidFill>
                  <a:srgbClr val="6CADC5"/>
                </a:solidFill>
                <a:latin typeface="League Spartan" pitchFamily="2" charset="77"/>
              </a:rPr>
              <a:t>PROGRAM LOGIC MODEL</a:t>
            </a:r>
          </a:p>
        </p:txBody>
      </p:sp>
      <p:sp>
        <p:nvSpPr>
          <p:cNvPr id="48" name="Rounded Rectangle 47">
            <a:extLst>
              <a:ext uri="{FF2B5EF4-FFF2-40B4-BE49-F238E27FC236}">
                <a16:creationId xmlns:a16="http://schemas.microsoft.com/office/drawing/2014/main" id="{1EAF7DB0-6E78-3142-8685-600012C3963C}"/>
              </a:ext>
            </a:extLst>
          </p:cNvPr>
          <p:cNvSpPr/>
          <p:nvPr/>
        </p:nvSpPr>
        <p:spPr>
          <a:xfrm>
            <a:off x="6402287" y="1007693"/>
            <a:ext cx="3857688" cy="375208"/>
          </a:xfrm>
          <a:prstGeom prst="roundRect">
            <a:avLst/>
          </a:prstGeom>
          <a:solidFill>
            <a:schemeClr val="bg1">
              <a:lumMod val="85000"/>
            </a:schemeClr>
          </a:solidFill>
          <a:ln w="25400">
            <a:solidFill>
              <a:srgbClr val="6CAD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Nunito Sans" pitchFamily="2" charset="77"/>
              </a:rPr>
              <a:t>*Assumptions, Risks, and External Factors*</a:t>
            </a:r>
          </a:p>
        </p:txBody>
      </p:sp>
      <p:grpSp>
        <p:nvGrpSpPr>
          <p:cNvPr id="51" name="Group 50">
            <a:extLst>
              <a:ext uri="{FF2B5EF4-FFF2-40B4-BE49-F238E27FC236}">
                <a16:creationId xmlns:a16="http://schemas.microsoft.com/office/drawing/2014/main" id="{58C99961-794E-7043-B9B6-0917469910D9}"/>
              </a:ext>
            </a:extLst>
          </p:cNvPr>
          <p:cNvGrpSpPr/>
          <p:nvPr/>
        </p:nvGrpSpPr>
        <p:grpSpPr>
          <a:xfrm>
            <a:off x="0" y="5769"/>
            <a:ext cx="12192000" cy="809469"/>
            <a:chOff x="0" y="-1"/>
            <a:chExt cx="12192000" cy="809469"/>
          </a:xfrm>
        </p:grpSpPr>
        <p:sp>
          <p:nvSpPr>
            <p:cNvPr id="53" name="Rectangle 52">
              <a:extLst>
                <a:ext uri="{FF2B5EF4-FFF2-40B4-BE49-F238E27FC236}">
                  <a16:creationId xmlns:a16="http://schemas.microsoft.com/office/drawing/2014/main" id="{A26A88BE-3082-B147-B9BA-74593A57C043}"/>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a:extLst>
                <a:ext uri="{FF2B5EF4-FFF2-40B4-BE49-F238E27FC236}">
                  <a16:creationId xmlns:a16="http://schemas.microsoft.com/office/drawing/2014/main" id="{E5AD0E0D-9AF9-4945-9751-A3F944EED496}"/>
                </a:ext>
              </a:extLst>
            </p:cNvPr>
            <p:cNvSpPr/>
            <p:nvPr/>
          </p:nvSpPr>
          <p:spPr>
            <a:xfrm>
              <a:off x="1606035"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55" name="Pentagon 54">
              <a:extLst>
                <a:ext uri="{FF2B5EF4-FFF2-40B4-BE49-F238E27FC236}">
                  <a16:creationId xmlns:a16="http://schemas.microsoft.com/office/drawing/2014/main" id="{760F9C2A-EE38-344F-94F9-8333959E9B61}"/>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56" name="Chevron 55">
              <a:extLst>
                <a:ext uri="{FF2B5EF4-FFF2-40B4-BE49-F238E27FC236}">
                  <a16:creationId xmlns:a16="http://schemas.microsoft.com/office/drawing/2014/main" id="{11EE532C-30BE-8A49-B4AC-25E0D1C94588}"/>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57" name="Chevron 56">
              <a:extLst>
                <a:ext uri="{FF2B5EF4-FFF2-40B4-BE49-F238E27FC236}">
                  <a16:creationId xmlns:a16="http://schemas.microsoft.com/office/drawing/2014/main" id="{75F6D86D-348F-B14B-B6B0-AA526FE71F04}"/>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58" name="Chevron 57">
              <a:extLst>
                <a:ext uri="{FF2B5EF4-FFF2-40B4-BE49-F238E27FC236}">
                  <a16:creationId xmlns:a16="http://schemas.microsoft.com/office/drawing/2014/main" id="{8B3EEB87-243B-E446-9EC5-C5B313688CEB}"/>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69" name="Chevron 68">
              <a:extLst>
                <a:ext uri="{FF2B5EF4-FFF2-40B4-BE49-F238E27FC236}">
                  <a16:creationId xmlns:a16="http://schemas.microsoft.com/office/drawing/2014/main" id="{115E733C-0C79-DB43-A529-B2C6A37291E4}"/>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70" name="Chevron 69">
              <a:extLst>
                <a:ext uri="{FF2B5EF4-FFF2-40B4-BE49-F238E27FC236}">
                  <a16:creationId xmlns:a16="http://schemas.microsoft.com/office/drawing/2014/main" id="{E40DD07F-014F-6F41-AC44-79E87EFD891B}"/>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71" name="Chevron 14">
              <a:extLst>
                <a:ext uri="{FF2B5EF4-FFF2-40B4-BE49-F238E27FC236}">
                  <a16:creationId xmlns:a16="http://schemas.microsoft.com/office/drawing/2014/main" id="{3C491364-EECB-C648-9604-41276EFBCFB0}"/>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38" name="Text Box 36">
            <a:extLst>
              <a:ext uri="{FF2B5EF4-FFF2-40B4-BE49-F238E27FC236}">
                <a16:creationId xmlns:a16="http://schemas.microsoft.com/office/drawing/2014/main" id="{827FA343-FF0D-EA44-BE70-D0FF5E2DCD7F}"/>
              </a:ext>
            </a:extLst>
          </p:cNvPr>
          <p:cNvSpPr txBox="1"/>
          <p:nvPr/>
        </p:nvSpPr>
        <p:spPr>
          <a:xfrm>
            <a:off x="9050597" y="1933927"/>
            <a:ext cx="2356486" cy="451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effectLst/>
                <a:latin typeface="Nunito Sans" pitchFamily="2" charset="77"/>
                <a:ea typeface="Calibri" panose="020F0502020204030204" pitchFamily="34" charset="0"/>
                <a:cs typeface="Times New Roman" panose="02020603050405020304" pitchFamily="18" charset="0"/>
              </a:rPr>
              <a:t>PROGRAM THEORY OF CHANGE:</a:t>
            </a:r>
            <a:endParaRPr lang="en-CA" sz="2000" b="1" dirty="0">
              <a:effectLst/>
              <a:latin typeface="Nunito Sans" pitchFamily="2" charset="77"/>
              <a:ea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DBB7BFE9-F42B-4B49-8A29-DB695D305880}"/>
              </a:ext>
            </a:extLst>
          </p:cNvPr>
          <p:cNvSpPr/>
          <p:nvPr/>
        </p:nvSpPr>
        <p:spPr>
          <a:xfrm>
            <a:off x="8429279" y="2611816"/>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If homeowners access sustainable funding programs offered by CMHC and NRCan</a:t>
            </a:r>
          </a:p>
        </p:txBody>
      </p:sp>
      <p:sp>
        <p:nvSpPr>
          <p:cNvPr id="72" name="Rounded Rectangle 71">
            <a:extLst>
              <a:ext uri="{FF2B5EF4-FFF2-40B4-BE49-F238E27FC236}">
                <a16:creationId xmlns:a16="http://schemas.microsoft.com/office/drawing/2014/main" id="{379BEB97-191C-A044-B10E-7CF4F637D62B}"/>
              </a:ext>
            </a:extLst>
          </p:cNvPr>
          <p:cNvSpPr/>
          <p:nvPr/>
        </p:nvSpPr>
        <p:spPr>
          <a:xfrm>
            <a:off x="8429280" y="3797912"/>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Homes will undergo energy assessments and be retrofitted for greater efficiency</a:t>
            </a:r>
          </a:p>
        </p:txBody>
      </p:sp>
      <p:sp>
        <p:nvSpPr>
          <p:cNvPr id="73" name="Rounded Rectangle 72">
            <a:extLst>
              <a:ext uri="{FF2B5EF4-FFF2-40B4-BE49-F238E27FC236}">
                <a16:creationId xmlns:a16="http://schemas.microsoft.com/office/drawing/2014/main" id="{0EC4BA89-0FCA-BD40-91F0-35D0FD5E9156}"/>
              </a:ext>
            </a:extLst>
          </p:cNvPr>
          <p:cNvSpPr/>
          <p:nvPr/>
        </p:nvSpPr>
        <p:spPr>
          <a:xfrm>
            <a:off x="8453756" y="4997052"/>
            <a:ext cx="3599123" cy="815062"/>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1400" dirty="0">
                <a:effectLst/>
                <a:latin typeface="Calibri" panose="020F0502020204030204" pitchFamily="34" charset="0"/>
                <a:ea typeface="Calibri" panose="020F0502020204030204" pitchFamily="34" charset="0"/>
                <a:cs typeface="Calibri" panose="020F0502020204030204" pitchFamily="34" charset="0"/>
              </a:rPr>
              <a:t> THEN action will be taken towards improved energy efficiency, reduced GHG emissions and household savings on energy bills.  </a:t>
            </a:r>
          </a:p>
        </p:txBody>
      </p:sp>
      <p:cxnSp>
        <p:nvCxnSpPr>
          <p:cNvPr id="74" name="Straight Arrow Connector 73">
            <a:extLst>
              <a:ext uri="{FF2B5EF4-FFF2-40B4-BE49-F238E27FC236}">
                <a16:creationId xmlns:a16="http://schemas.microsoft.com/office/drawing/2014/main" id="{04E51CFF-AE0F-7749-B92F-E9C9D5560365}"/>
              </a:ext>
            </a:extLst>
          </p:cNvPr>
          <p:cNvCxnSpPr>
            <a:cxnSpLocks/>
          </p:cNvCxnSpPr>
          <p:nvPr/>
        </p:nvCxnSpPr>
        <p:spPr>
          <a:xfrm>
            <a:off x="10259975" y="3425780"/>
            <a:ext cx="0" cy="266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9FE52DE-7F50-0A4F-8D71-C3DFA0E01868}"/>
              </a:ext>
            </a:extLst>
          </p:cNvPr>
          <p:cNvCxnSpPr>
            <a:cxnSpLocks/>
          </p:cNvCxnSpPr>
          <p:nvPr/>
        </p:nvCxnSpPr>
        <p:spPr>
          <a:xfrm>
            <a:off x="10261539" y="4607695"/>
            <a:ext cx="0" cy="266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screenshot, font, number&#10;&#10;Description automatically generated">
            <a:extLst>
              <a:ext uri="{FF2B5EF4-FFF2-40B4-BE49-F238E27FC236}">
                <a16:creationId xmlns:a16="http://schemas.microsoft.com/office/drawing/2014/main" id="{45619EF4-403C-6542-8990-851B26FEB77F}"/>
              </a:ext>
            </a:extLst>
          </p:cNvPr>
          <p:cNvPicPr>
            <a:picLocks noChangeAspect="1"/>
          </p:cNvPicPr>
          <p:nvPr/>
        </p:nvPicPr>
        <p:blipFill>
          <a:blip r:embed="rId3"/>
          <a:stretch>
            <a:fillRect/>
          </a:stretch>
        </p:blipFill>
        <p:spPr>
          <a:xfrm>
            <a:off x="242182" y="1591709"/>
            <a:ext cx="8032222" cy="4793718"/>
          </a:xfrm>
          <a:prstGeom prst="rect">
            <a:avLst/>
          </a:prstGeom>
        </p:spPr>
      </p:pic>
      <p:sp>
        <p:nvSpPr>
          <p:cNvPr id="52" name="Up-Down Arrow 51">
            <a:extLst>
              <a:ext uri="{FF2B5EF4-FFF2-40B4-BE49-F238E27FC236}">
                <a16:creationId xmlns:a16="http://schemas.microsoft.com/office/drawing/2014/main" id="{864E3F5F-CE85-5D42-A697-0D472579B9CC}"/>
              </a:ext>
            </a:extLst>
          </p:cNvPr>
          <p:cNvSpPr/>
          <p:nvPr/>
        </p:nvSpPr>
        <p:spPr>
          <a:xfrm>
            <a:off x="6909553" y="1395612"/>
            <a:ext cx="168908" cy="283210"/>
          </a:xfrm>
          <a:prstGeom prst="upDownArrow">
            <a:avLst>
              <a:gd name="adj1" fmla="val 23034"/>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3253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49225"/>
            <a:ext cx="6070893" cy="630942"/>
          </a:xfrm>
          <a:prstGeom prst="rect">
            <a:avLst/>
          </a:prstGeom>
          <a:noFill/>
        </p:spPr>
        <p:txBody>
          <a:bodyPr wrap="none" rtlCol="0">
            <a:spAutoFit/>
          </a:bodyPr>
          <a:lstStyle/>
          <a:p>
            <a:r>
              <a:rPr lang="en-US" sz="3500" dirty="0">
                <a:solidFill>
                  <a:srgbClr val="6CADC5"/>
                </a:solidFill>
                <a:latin typeface="League Spartan" pitchFamily="2" charset="77"/>
              </a:rPr>
              <a:t>PROGRAM LOGIC MODEL</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27" name="Rounded Rectangle 26">
            <a:extLst>
              <a:ext uri="{FF2B5EF4-FFF2-40B4-BE49-F238E27FC236}">
                <a16:creationId xmlns:a16="http://schemas.microsoft.com/office/drawing/2014/main" id="{C069C8A6-0252-0E4D-B640-F5D8E3385B13}"/>
              </a:ext>
            </a:extLst>
          </p:cNvPr>
          <p:cNvSpPr/>
          <p:nvPr/>
        </p:nvSpPr>
        <p:spPr>
          <a:xfrm>
            <a:off x="6230781" y="1670013"/>
            <a:ext cx="5356138" cy="1758987"/>
          </a:xfrm>
          <a:prstGeom prst="roundRect">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League Spartan" pitchFamily="2" charset="77"/>
              </a:rPr>
              <a:t>RISKS</a:t>
            </a:r>
          </a:p>
          <a:p>
            <a:pPr marL="285750" indent="-285750">
              <a:buFont typeface="Arial" panose="020B0604020202020204" pitchFamily="34" charset="0"/>
              <a:buChar char="•"/>
            </a:pPr>
            <a:r>
              <a:rPr lang="en-US" b="1" dirty="0">
                <a:latin typeface="Nunito Sans SemiBold" pitchFamily="2" charset="77"/>
              </a:rPr>
              <a:t>Potential for implementation to be inequitable or unjust</a:t>
            </a:r>
          </a:p>
          <a:p>
            <a:pPr marL="285750" indent="-285750">
              <a:buFont typeface="Arial" panose="020B0604020202020204" pitchFamily="34" charset="0"/>
              <a:buChar char="•"/>
            </a:pPr>
            <a:r>
              <a:rPr lang="en-US" b="1" dirty="0">
                <a:latin typeface="Nunito Sans SemiBold" pitchFamily="2" charset="77"/>
              </a:rPr>
              <a:t>Potential for technical difficulties and coordination of the integrated online portal</a:t>
            </a:r>
          </a:p>
        </p:txBody>
      </p:sp>
      <p:sp>
        <p:nvSpPr>
          <p:cNvPr id="28" name="Rounded Rectangle 27">
            <a:extLst>
              <a:ext uri="{FF2B5EF4-FFF2-40B4-BE49-F238E27FC236}">
                <a16:creationId xmlns:a16="http://schemas.microsoft.com/office/drawing/2014/main" id="{2D2736DC-D14A-9E41-80D2-735A19F66011}"/>
              </a:ext>
            </a:extLst>
          </p:cNvPr>
          <p:cNvSpPr/>
          <p:nvPr/>
        </p:nvSpPr>
        <p:spPr>
          <a:xfrm>
            <a:off x="6230781" y="3848758"/>
            <a:ext cx="5356138" cy="1758986"/>
          </a:xfrm>
          <a:prstGeom prst="round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League Spartan" pitchFamily="2" charset="77"/>
              </a:rPr>
              <a:t>EXTERNAL FACTORS</a:t>
            </a:r>
          </a:p>
          <a:p>
            <a:pPr marL="285750" indent="-285750">
              <a:buFont typeface="Arial" panose="020B0604020202020204" pitchFamily="34" charset="0"/>
              <a:buChar char="•"/>
            </a:pPr>
            <a:r>
              <a:rPr lang="en-US" b="1" dirty="0">
                <a:latin typeface="Nunito Sans SemiBold" pitchFamily="2" charset="77"/>
              </a:rPr>
              <a:t>Historical context of colonization </a:t>
            </a:r>
          </a:p>
          <a:p>
            <a:pPr marL="285750" indent="-285750">
              <a:buFont typeface="Arial" panose="020B0604020202020204" pitchFamily="34" charset="0"/>
              <a:buChar char="•"/>
            </a:pPr>
            <a:r>
              <a:rPr lang="en-US" b="1" dirty="0">
                <a:latin typeface="Nunito Sans SemiBold" pitchFamily="2" charset="77"/>
              </a:rPr>
              <a:t>Continued funding from CHMC and NRCan</a:t>
            </a:r>
          </a:p>
          <a:p>
            <a:pPr marL="285750" indent="-285750">
              <a:buFont typeface="Arial" panose="020B0604020202020204" pitchFamily="34" charset="0"/>
              <a:buChar char="•"/>
            </a:pPr>
            <a:r>
              <a:rPr lang="en-US" b="1" dirty="0">
                <a:latin typeface="Nunito Sans SemiBold" pitchFamily="2" charset="77"/>
              </a:rPr>
              <a:t>Availability and pricing of building materials and labourers to carry out the retrofitting</a:t>
            </a:r>
          </a:p>
        </p:txBody>
      </p:sp>
      <p:sp>
        <p:nvSpPr>
          <p:cNvPr id="30" name="Rounded Rectangle 29">
            <a:extLst>
              <a:ext uri="{FF2B5EF4-FFF2-40B4-BE49-F238E27FC236}">
                <a16:creationId xmlns:a16="http://schemas.microsoft.com/office/drawing/2014/main" id="{A4D12611-DFDF-0B41-81A1-E53C52483DA4}"/>
              </a:ext>
            </a:extLst>
          </p:cNvPr>
          <p:cNvSpPr/>
          <p:nvPr/>
        </p:nvSpPr>
        <p:spPr>
          <a:xfrm>
            <a:off x="547966" y="2174926"/>
            <a:ext cx="5356138" cy="2869647"/>
          </a:xfrm>
          <a:prstGeom prst="round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League Spartan" pitchFamily="2" charset="77"/>
              </a:rPr>
              <a:t>ASSUMPTIONS</a:t>
            </a:r>
          </a:p>
          <a:p>
            <a:pPr marL="285750" indent="-285750">
              <a:buFont typeface="Arial" panose="020B0604020202020204" pitchFamily="34" charset="0"/>
              <a:buChar char="•"/>
            </a:pPr>
            <a:r>
              <a:rPr lang="en-US" b="1" dirty="0">
                <a:latin typeface="Nunito Sans SemiBold" pitchFamily="2" charset="77"/>
              </a:rPr>
              <a:t>Eligible households are aware of the program and navigate the process</a:t>
            </a:r>
          </a:p>
          <a:p>
            <a:pPr marL="285750" indent="-285750">
              <a:buFont typeface="Arial" panose="020B0604020202020204" pitchFamily="34" charset="0"/>
              <a:buChar char="•"/>
            </a:pPr>
            <a:r>
              <a:rPr lang="en-US" b="1" dirty="0">
                <a:latin typeface="Nunito Sans SemiBold" pitchFamily="2" charset="77"/>
              </a:rPr>
              <a:t>Knowledge change will lead to </a:t>
            </a:r>
            <a:r>
              <a:rPr lang="en-US" b="1" dirty="0" err="1">
                <a:latin typeface="Nunito Sans SemiBold" pitchFamily="2" charset="77"/>
              </a:rPr>
              <a:t>behaviour</a:t>
            </a:r>
            <a:r>
              <a:rPr lang="en-US" b="1" dirty="0">
                <a:latin typeface="Nunito Sans SemiBold" pitchFamily="2" charset="77"/>
              </a:rPr>
              <a:t> change (retrofitting will follow energy assessments) </a:t>
            </a:r>
          </a:p>
          <a:p>
            <a:pPr marL="285750" indent="-285750">
              <a:buFont typeface="Arial" panose="020B0604020202020204" pitchFamily="34" charset="0"/>
              <a:buChar char="•"/>
            </a:pPr>
            <a:r>
              <a:rPr lang="en-US" b="1" dirty="0">
                <a:latin typeface="Nunito Sans SemiBold" pitchFamily="2" charset="77"/>
              </a:rPr>
              <a:t>Availability of energy auditors </a:t>
            </a:r>
          </a:p>
        </p:txBody>
      </p:sp>
      <p:grpSp>
        <p:nvGrpSpPr>
          <p:cNvPr id="17" name="Group 16">
            <a:extLst>
              <a:ext uri="{FF2B5EF4-FFF2-40B4-BE49-F238E27FC236}">
                <a16:creationId xmlns:a16="http://schemas.microsoft.com/office/drawing/2014/main" id="{6460769B-FCF9-3846-9145-A406270C6A39}"/>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8373C1BD-FCC8-5B44-B568-6A90451566E4}"/>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F08D34A2-E3AC-D04A-B48A-AFD5A64B0952}"/>
                </a:ext>
              </a:extLst>
            </p:cNvPr>
            <p:cNvSpPr/>
            <p:nvPr/>
          </p:nvSpPr>
          <p:spPr>
            <a:xfrm>
              <a:off x="1606035"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30EF8D5A-6998-8248-8AD2-2D92DE77A7C7}"/>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DD1E82E5-5F68-7F4B-86FF-23D38AAA4F2E}"/>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2CC34C49-0D3E-004F-B7DE-5BBEB5B920BC}"/>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3A67CE2A-298D-0C4E-9D1D-8BFD1C3F1BA0}"/>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EA3BB86B-CAC0-7142-8008-1DDE26A55689}"/>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E432E6C6-7442-3247-98FF-967DCE7CB6EA}"/>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DC4385CE-A3F3-264C-B90E-0314DD743A02}"/>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175519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950541"/>
            <a:ext cx="5153975" cy="630942"/>
          </a:xfrm>
          <a:prstGeom prst="rect">
            <a:avLst/>
          </a:prstGeom>
          <a:noFill/>
        </p:spPr>
        <p:txBody>
          <a:bodyPr wrap="none" rtlCol="0">
            <a:spAutoFit/>
          </a:bodyPr>
          <a:lstStyle/>
          <a:p>
            <a:r>
              <a:rPr lang="en-US" sz="3500" dirty="0">
                <a:solidFill>
                  <a:srgbClr val="6CADC5"/>
                </a:solidFill>
                <a:latin typeface="League Spartan" pitchFamily="2" charset="77"/>
              </a:rPr>
              <a:t>EVALUATION DESIGN</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29" name="TextBox 28">
            <a:extLst>
              <a:ext uri="{FF2B5EF4-FFF2-40B4-BE49-F238E27FC236}">
                <a16:creationId xmlns:a16="http://schemas.microsoft.com/office/drawing/2014/main" id="{BA3D98EA-BE7C-8A45-A5DD-2332182EB651}"/>
              </a:ext>
            </a:extLst>
          </p:cNvPr>
          <p:cNvSpPr txBox="1"/>
          <p:nvPr/>
        </p:nvSpPr>
        <p:spPr>
          <a:xfrm>
            <a:off x="7011984" y="4467962"/>
            <a:ext cx="5550619" cy="707886"/>
          </a:xfrm>
          <a:prstGeom prst="rect">
            <a:avLst/>
          </a:prstGeom>
          <a:noFill/>
        </p:spPr>
        <p:txBody>
          <a:bodyPr wrap="square" rtlCol="0">
            <a:spAutoFit/>
          </a:bodyPr>
          <a:lstStyle/>
          <a:p>
            <a:r>
              <a:rPr lang="en-US" sz="2000" dirty="0">
                <a:latin typeface="Nunito Sans" pitchFamily="2" charset="77"/>
              </a:rPr>
              <a:t>Utilization-Focused Approach</a:t>
            </a:r>
          </a:p>
          <a:p>
            <a:r>
              <a:rPr lang="en-US" sz="2000" dirty="0">
                <a:latin typeface="Nunito Sans" pitchFamily="2" charset="77"/>
              </a:rPr>
              <a:t>Diversity, Equity and Inclusion Lens</a:t>
            </a:r>
          </a:p>
        </p:txBody>
      </p:sp>
      <p:grpSp>
        <p:nvGrpSpPr>
          <p:cNvPr id="2" name="Group 1">
            <a:extLst>
              <a:ext uri="{FF2B5EF4-FFF2-40B4-BE49-F238E27FC236}">
                <a16:creationId xmlns:a16="http://schemas.microsoft.com/office/drawing/2014/main" id="{F847C078-96D3-9C4A-A4DE-1BF9CD3E4F86}"/>
              </a:ext>
            </a:extLst>
          </p:cNvPr>
          <p:cNvGrpSpPr/>
          <p:nvPr/>
        </p:nvGrpSpPr>
        <p:grpSpPr>
          <a:xfrm>
            <a:off x="1246783" y="1716786"/>
            <a:ext cx="9350511" cy="2645305"/>
            <a:chOff x="2178202" y="1272436"/>
            <a:chExt cx="7747572" cy="2797434"/>
          </a:xfrm>
        </p:grpSpPr>
        <p:cxnSp>
          <p:nvCxnSpPr>
            <p:cNvPr id="31" name="Google Shape;7233;p42">
              <a:extLst>
                <a:ext uri="{FF2B5EF4-FFF2-40B4-BE49-F238E27FC236}">
                  <a16:creationId xmlns:a16="http://schemas.microsoft.com/office/drawing/2014/main" id="{5CBFAB1D-BCFF-344B-A391-4BF636FA1118}"/>
                </a:ext>
              </a:extLst>
            </p:cNvPr>
            <p:cNvCxnSpPr>
              <a:cxnSpLocks/>
              <a:stCxn id="45" idx="2"/>
              <a:endCxn id="43" idx="0"/>
            </p:cNvCxnSpPr>
            <p:nvPr/>
          </p:nvCxnSpPr>
          <p:spPr>
            <a:xfrm rot="16200000" flipH="1">
              <a:off x="6975709" y="1455070"/>
              <a:ext cx="853531" cy="2700973"/>
            </a:xfrm>
            <a:prstGeom prst="bentConnector3">
              <a:avLst>
                <a:gd name="adj1" fmla="val 50000"/>
              </a:avLst>
            </a:prstGeom>
            <a:noFill/>
            <a:ln w="12700" cap="flat" cmpd="sng">
              <a:solidFill>
                <a:srgbClr val="545454"/>
              </a:solidFill>
              <a:prstDash val="solid"/>
              <a:round/>
              <a:headEnd type="none" w="sm" len="sm"/>
              <a:tailEnd type="none" w="sm" len="sm"/>
            </a:ln>
          </p:spPr>
        </p:cxnSp>
        <p:cxnSp>
          <p:nvCxnSpPr>
            <p:cNvPr id="32" name="Google Shape;7236;p42">
              <a:extLst>
                <a:ext uri="{FF2B5EF4-FFF2-40B4-BE49-F238E27FC236}">
                  <a16:creationId xmlns:a16="http://schemas.microsoft.com/office/drawing/2014/main" id="{0AF5E26A-BF72-854F-BB37-53D594BA28EE}"/>
                </a:ext>
              </a:extLst>
            </p:cNvPr>
            <p:cNvCxnSpPr>
              <a:cxnSpLocks/>
              <a:stCxn id="44" idx="0"/>
              <a:endCxn id="45" idx="2"/>
            </p:cNvCxnSpPr>
            <p:nvPr/>
          </p:nvCxnSpPr>
          <p:spPr>
            <a:xfrm rot="5400000" flipH="1" flipV="1">
              <a:off x="4274736" y="1455071"/>
              <a:ext cx="853531" cy="2700973"/>
            </a:xfrm>
            <a:prstGeom prst="bentConnector3">
              <a:avLst>
                <a:gd name="adj1" fmla="val 50000"/>
              </a:avLst>
            </a:prstGeom>
            <a:noFill/>
            <a:ln w="12700" cap="flat" cmpd="sng">
              <a:solidFill>
                <a:srgbClr val="545454"/>
              </a:solidFill>
              <a:prstDash val="solid"/>
              <a:round/>
              <a:headEnd type="none" w="sm" len="sm"/>
              <a:tailEnd type="none" w="sm" len="sm"/>
            </a:ln>
          </p:spPr>
        </p:cxnSp>
        <p:sp>
          <p:nvSpPr>
            <p:cNvPr id="43" name="Google Shape;7235;p42">
              <a:extLst>
                <a:ext uri="{FF2B5EF4-FFF2-40B4-BE49-F238E27FC236}">
                  <a16:creationId xmlns:a16="http://schemas.microsoft.com/office/drawing/2014/main" id="{61E2316E-F6E5-9E4E-A043-9A8EA3D6E68B}"/>
                </a:ext>
              </a:extLst>
            </p:cNvPr>
            <p:cNvSpPr/>
            <p:nvPr/>
          </p:nvSpPr>
          <p:spPr>
            <a:xfrm>
              <a:off x="7580148" y="3232323"/>
              <a:ext cx="2345626" cy="837547"/>
            </a:xfrm>
            <a:prstGeom prst="roundRect">
              <a:avLst>
                <a:gd name="adj" fmla="val 50000"/>
              </a:avLst>
            </a:prstGeom>
            <a:solidFill>
              <a:srgbClr val="D9AA49"/>
            </a:solidFill>
            <a:ln w="9525" cap="flat" cmpd="sng">
              <a:solidFill>
                <a:srgbClr val="D9AA49"/>
              </a:solidFill>
              <a:prstDash val="solid"/>
              <a:round/>
              <a:headEnd type="none" w="sm" len="sm"/>
              <a:tailEnd type="none" w="sm" len="sm"/>
            </a:ln>
          </p:spPr>
          <p:txBody>
            <a:bodyPr spcFirstLastPara="1" wrap="square" lIns="121900" tIns="121900" rIns="121900" bIns="121900" anchor="ctr" anchorCtr="0">
              <a:noAutofit/>
            </a:bodyPr>
            <a:lstStyle/>
            <a:p>
              <a:pPr algn="ctr"/>
              <a:r>
                <a:rPr lang="en-US" sz="2000" dirty="0">
                  <a:solidFill>
                    <a:srgbClr val="FFFFFF"/>
                  </a:solidFill>
                  <a:latin typeface="League Spartan" pitchFamily="2" charset="77"/>
                </a:rPr>
                <a:t>EVALUATION APPROACH</a:t>
              </a:r>
            </a:p>
          </p:txBody>
        </p:sp>
        <p:sp>
          <p:nvSpPr>
            <p:cNvPr id="44" name="Google Shape;7237;p42">
              <a:extLst>
                <a:ext uri="{FF2B5EF4-FFF2-40B4-BE49-F238E27FC236}">
                  <a16:creationId xmlns:a16="http://schemas.microsoft.com/office/drawing/2014/main" id="{95426659-6503-0B4F-A8F4-67E149FAFF6E}"/>
                </a:ext>
              </a:extLst>
            </p:cNvPr>
            <p:cNvSpPr/>
            <p:nvPr/>
          </p:nvSpPr>
          <p:spPr>
            <a:xfrm>
              <a:off x="2178202" y="3232323"/>
              <a:ext cx="2345626" cy="837547"/>
            </a:xfrm>
            <a:prstGeom prst="roundRect">
              <a:avLst>
                <a:gd name="adj" fmla="val 50000"/>
              </a:avLst>
            </a:prstGeom>
            <a:solidFill>
              <a:srgbClr val="D9AA49"/>
            </a:solidFill>
            <a:ln w="9525" cap="flat" cmpd="sng">
              <a:solidFill>
                <a:srgbClr val="D9AA49"/>
              </a:solidFill>
              <a:prstDash val="solid"/>
              <a:round/>
              <a:headEnd type="none" w="sm" len="sm"/>
              <a:tailEnd type="none" w="sm" len="sm"/>
            </a:ln>
          </p:spPr>
          <p:txBody>
            <a:bodyPr spcFirstLastPara="1" wrap="square" lIns="121900" tIns="121900" rIns="121900" bIns="121900" anchor="ctr" anchorCtr="0">
              <a:noAutofit/>
            </a:bodyPr>
            <a:lstStyle/>
            <a:p>
              <a:pPr algn="ctr"/>
              <a:r>
                <a:rPr lang="en-US" sz="2000" dirty="0">
                  <a:solidFill>
                    <a:srgbClr val="FFFFFF"/>
                  </a:solidFill>
                  <a:latin typeface="League Spartan" pitchFamily="2" charset="77"/>
                </a:rPr>
                <a:t>EVALUATION TYPE</a:t>
              </a:r>
            </a:p>
          </p:txBody>
        </p:sp>
        <p:sp>
          <p:nvSpPr>
            <p:cNvPr id="45" name="Google Shape;7234;p42">
              <a:extLst>
                <a:ext uri="{FF2B5EF4-FFF2-40B4-BE49-F238E27FC236}">
                  <a16:creationId xmlns:a16="http://schemas.microsoft.com/office/drawing/2014/main" id="{8ECE330C-0661-A847-908A-2CC6330A3E46}"/>
                </a:ext>
              </a:extLst>
            </p:cNvPr>
            <p:cNvSpPr/>
            <p:nvPr/>
          </p:nvSpPr>
          <p:spPr>
            <a:xfrm>
              <a:off x="4879175" y="1272436"/>
              <a:ext cx="2345626" cy="1106355"/>
            </a:xfrm>
            <a:prstGeom prst="roundRect">
              <a:avLst>
                <a:gd name="adj" fmla="val 50000"/>
              </a:avLst>
            </a:prstGeom>
            <a:solidFill>
              <a:srgbClr val="6CADC5"/>
            </a:solidFill>
            <a:ln w="9525" cap="flat" cmpd="sng">
              <a:solidFill>
                <a:srgbClr val="6CADC5"/>
              </a:solidFill>
              <a:prstDash val="solid"/>
              <a:round/>
              <a:headEnd type="none" w="sm" len="sm"/>
              <a:tailEnd type="none" w="sm" len="sm"/>
            </a:ln>
          </p:spPr>
          <p:txBody>
            <a:bodyPr spcFirstLastPara="1" wrap="square" lIns="121900" tIns="121900" rIns="121900" bIns="121900" anchor="ctr" anchorCtr="0">
              <a:noAutofit/>
            </a:bodyPr>
            <a:lstStyle/>
            <a:p>
              <a:pPr algn="ctr"/>
              <a:r>
                <a:rPr lang="en-US" sz="2000" dirty="0">
                  <a:solidFill>
                    <a:srgbClr val="FFFFFF"/>
                  </a:solidFill>
                  <a:latin typeface="League Spartan" pitchFamily="2" charset="77"/>
                </a:rPr>
                <a:t>EVALUATION METHODOLOGY</a:t>
              </a:r>
              <a:endParaRPr sz="2000" dirty="0">
                <a:solidFill>
                  <a:srgbClr val="FFFFFF"/>
                </a:solidFill>
                <a:latin typeface="League Spartan" pitchFamily="2" charset="77"/>
              </a:endParaRPr>
            </a:p>
          </p:txBody>
        </p:sp>
      </p:grpSp>
      <p:sp>
        <p:nvSpPr>
          <p:cNvPr id="46" name="TextBox 45">
            <a:extLst>
              <a:ext uri="{FF2B5EF4-FFF2-40B4-BE49-F238E27FC236}">
                <a16:creationId xmlns:a16="http://schemas.microsoft.com/office/drawing/2014/main" id="{206DA14D-693C-8942-8C48-80D69175795B}"/>
              </a:ext>
            </a:extLst>
          </p:cNvPr>
          <p:cNvSpPr txBox="1"/>
          <p:nvPr/>
        </p:nvSpPr>
        <p:spPr>
          <a:xfrm>
            <a:off x="1246783" y="4550133"/>
            <a:ext cx="2830926" cy="707886"/>
          </a:xfrm>
          <a:prstGeom prst="rect">
            <a:avLst/>
          </a:prstGeom>
          <a:noFill/>
        </p:spPr>
        <p:txBody>
          <a:bodyPr wrap="square" rtlCol="0">
            <a:spAutoFit/>
          </a:bodyPr>
          <a:lstStyle/>
          <a:p>
            <a:pPr algn="ctr"/>
            <a:r>
              <a:rPr lang="en-US" sz="2000" dirty="0">
                <a:latin typeface="Nunito Sans" pitchFamily="2" charset="77"/>
              </a:rPr>
              <a:t>Process and Outcome Evaluation</a:t>
            </a:r>
          </a:p>
        </p:txBody>
      </p:sp>
      <p:grpSp>
        <p:nvGrpSpPr>
          <p:cNvPr id="22" name="Group 21">
            <a:extLst>
              <a:ext uri="{FF2B5EF4-FFF2-40B4-BE49-F238E27FC236}">
                <a16:creationId xmlns:a16="http://schemas.microsoft.com/office/drawing/2014/main" id="{C1D24378-9950-1C41-A7F3-7524B7D15291}"/>
              </a:ext>
            </a:extLst>
          </p:cNvPr>
          <p:cNvGrpSpPr/>
          <p:nvPr/>
        </p:nvGrpSpPr>
        <p:grpSpPr>
          <a:xfrm>
            <a:off x="0" y="5769"/>
            <a:ext cx="12192000" cy="809469"/>
            <a:chOff x="0" y="-1"/>
            <a:chExt cx="12192000" cy="809469"/>
          </a:xfrm>
        </p:grpSpPr>
        <p:sp>
          <p:nvSpPr>
            <p:cNvPr id="23" name="Rectangle 22">
              <a:extLst>
                <a:ext uri="{FF2B5EF4-FFF2-40B4-BE49-F238E27FC236}">
                  <a16:creationId xmlns:a16="http://schemas.microsoft.com/office/drawing/2014/main" id="{4621C529-6BF2-DA4C-81CC-8C5E899B9385}"/>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evron 23">
              <a:extLst>
                <a:ext uri="{FF2B5EF4-FFF2-40B4-BE49-F238E27FC236}">
                  <a16:creationId xmlns:a16="http://schemas.microsoft.com/office/drawing/2014/main" id="{21AC2FD2-C1B9-974E-9DA7-66048928CFCC}"/>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5" name="Pentagon 24">
              <a:extLst>
                <a:ext uri="{FF2B5EF4-FFF2-40B4-BE49-F238E27FC236}">
                  <a16:creationId xmlns:a16="http://schemas.microsoft.com/office/drawing/2014/main" id="{C73DA730-DBB0-1C4F-BDE1-A11B774EEC73}"/>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6" name="Chevron 25">
              <a:extLst>
                <a:ext uri="{FF2B5EF4-FFF2-40B4-BE49-F238E27FC236}">
                  <a16:creationId xmlns:a16="http://schemas.microsoft.com/office/drawing/2014/main" id="{AEB1A421-8514-E341-8A47-BDE686070862}"/>
                </a:ext>
              </a:extLst>
            </p:cNvPr>
            <p:cNvSpPr/>
            <p:nvPr/>
          </p:nvSpPr>
          <p:spPr>
            <a:xfrm>
              <a:off x="308282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7" name="Chevron 26">
              <a:extLst>
                <a:ext uri="{FF2B5EF4-FFF2-40B4-BE49-F238E27FC236}">
                  <a16:creationId xmlns:a16="http://schemas.microsoft.com/office/drawing/2014/main" id="{33401488-EFA0-6A42-97AC-32627985FFA8}"/>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8" name="Chevron 27">
              <a:extLst>
                <a:ext uri="{FF2B5EF4-FFF2-40B4-BE49-F238E27FC236}">
                  <a16:creationId xmlns:a16="http://schemas.microsoft.com/office/drawing/2014/main" id="{A28D753A-DFA6-E24E-ADEE-3BEC03C19E65}"/>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30" name="Chevron 29">
              <a:extLst>
                <a:ext uri="{FF2B5EF4-FFF2-40B4-BE49-F238E27FC236}">
                  <a16:creationId xmlns:a16="http://schemas.microsoft.com/office/drawing/2014/main" id="{7EE048BF-E2C8-A344-AD4E-AEDEF57878B9}"/>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33" name="Chevron 32">
              <a:extLst>
                <a:ext uri="{FF2B5EF4-FFF2-40B4-BE49-F238E27FC236}">
                  <a16:creationId xmlns:a16="http://schemas.microsoft.com/office/drawing/2014/main" id="{B1D66C08-A851-BB43-9257-990A61669FDB}"/>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34" name="Chevron 14">
              <a:extLst>
                <a:ext uri="{FF2B5EF4-FFF2-40B4-BE49-F238E27FC236}">
                  <a16:creationId xmlns:a16="http://schemas.microsoft.com/office/drawing/2014/main" id="{8407A1EE-737F-0E42-ADB4-9755B384E066}"/>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414400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74406"/>
            <a:ext cx="4612096" cy="630942"/>
          </a:xfrm>
          <a:prstGeom prst="rect">
            <a:avLst/>
          </a:prstGeom>
          <a:noFill/>
        </p:spPr>
        <p:txBody>
          <a:bodyPr wrap="none" rtlCol="0">
            <a:spAutoFit/>
          </a:bodyPr>
          <a:lstStyle/>
          <a:p>
            <a:r>
              <a:rPr lang="en-US" sz="3500" dirty="0">
                <a:solidFill>
                  <a:srgbClr val="6CADC5"/>
                </a:solidFill>
                <a:latin typeface="League Spartan" pitchFamily="2" charset="77"/>
              </a:rPr>
              <a:t>ADVISORY COMMITTEES</a:t>
            </a:r>
          </a:p>
        </p:txBody>
      </p:sp>
      <p:grpSp>
        <p:nvGrpSpPr>
          <p:cNvPr id="15" name="Group 14">
            <a:extLst>
              <a:ext uri="{FF2B5EF4-FFF2-40B4-BE49-F238E27FC236}">
                <a16:creationId xmlns:a16="http://schemas.microsoft.com/office/drawing/2014/main" id="{7C7A6FF2-9E32-A64C-81EF-72C3CD37E3EC}"/>
              </a:ext>
            </a:extLst>
          </p:cNvPr>
          <p:cNvGrpSpPr/>
          <p:nvPr/>
        </p:nvGrpSpPr>
        <p:grpSpPr>
          <a:xfrm>
            <a:off x="0" y="5769"/>
            <a:ext cx="12192000" cy="809469"/>
            <a:chOff x="0" y="-1"/>
            <a:chExt cx="12192000" cy="809469"/>
          </a:xfrm>
        </p:grpSpPr>
        <p:sp>
          <p:nvSpPr>
            <p:cNvPr id="25" name="Rectangle 24">
              <a:extLst>
                <a:ext uri="{FF2B5EF4-FFF2-40B4-BE49-F238E27FC236}">
                  <a16:creationId xmlns:a16="http://schemas.microsoft.com/office/drawing/2014/main" id="{F61CF783-B800-9F41-897F-5361D6247FA1}"/>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a:extLst>
                <a:ext uri="{FF2B5EF4-FFF2-40B4-BE49-F238E27FC236}">
                  <a16:creationId xmlns:a16="http://schemas.microsoft.com/office/drawing/2014/main" id="{C36DCA3A-7610-CE43-B123-B0B494739420}"/>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7" name="Pentagon 26">
              <a:extLst>
                <a:ext uri="{FF2B5EF4-FFF2-40B4-BE49-F238E27FC236}">
                  <a16:creationId xmlns:a16="http://schemas.microsoft.com/office/drawing/2014/main" id="{85EC3C54-79ED-9047-88B3-853020C862B4}"/>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8" name="Chevron 27">
              <a:extLst>
                <a:ext uri="{FF2B5EF4-FFF2-40B4-BE49-F238E27FC236}">
                  <a16:creationId xmlns:a16="http://schemas.microsoft.com/office/drawing/2014/main" id="{EF3198DB-EADF-CA4D-86BA-37E0C0467D84}"/>
                </a:ext>
              </a:extLst>
            </p:cNvPr>
            <p:cNvSpPr/>
            <p:nvPr/>
          </p:nvSpPr>
          <p:spPr>
            <a:xfrm>
              <a:off x="308282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9" name="Chevron 28">
              <a:extLst>
                <a:ext uri="{FF2B5EF4-FFF2-40B4-BE49-F238E27FC236}">
                  <a16:creationId xmlns:a16="http://schemas.microsoft.com/office/drawing/2014/main" id="{42D94A2E-798B-7841-93C7-5D016A76F6F7}"/>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30" name="Chevron 29">
              <a:extLst>
                <a:ext uri="{FF2B5EF4-FFF2-40B4-BE49-F238E27FC236}">
                  <a16:creationId xmlns:a16="http://schemas.microsoft.com/office/drawing/2014/main" id="{A3C8F693-5BAF-1D4B-AE35-BABA524B4BA5}"/>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31" name="Chevron 30">
              <a:extLst>
                <a:ext uri="{FF2B5EF4-FFF2-40B4-BE49-F238E27FC236}">
                  <a16:creationId xmlns:a16="http://schemas.microsoft.com/office/drawing/2014/main" id="{5FD53209-B918-BF47-9FC2-B1175D6F4D8C}"/>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32" name="Chevron 31">
              <a:extLst>
                <a:ext uri="{FF2B5EF4-FFF2-40B4-BE49-F238E27FC236}">
                  <a16:creationId xmlns:a16="http://schemas.microsoft.com/office/drawing/2014/main" id="{D8264B48-4E53-1242-A3E9-ED80CD68FC64}"/>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33" name="Chevron 14">
              <a:extLst>
                <a:ext uri="{FF2B5EF4-FFF2-40B4-BE49-F238E27FC236}">
                  <a16:creationId xmlns:a16="http://schemas.microsoft.com/office/drawing/2014/main" id="{CEE7EF32-275F-9A41-9D7E-0F8A0DA75935}"/>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5" name="Right Arrow 4">
            <a:extLst>
              <a:ext uri="{FF2B5EF4-FFF2-40B4-BE49-F238E27FC236}">
                <a16:creationId xmlns:a16="http://schemas.microsoft.com/office/drawing/2014/main" id="{7CF46FE9-EDA2-1D98-EBBD-0C649ADA9282}"/>
              </a:ext>
            </a:extLst>
          </p:cNvPr>
          <p:cNvSpPr/>
          <p:nvPr/>
        </p:nvSpPr>
        <p:spPr>
          <a:xfrm rot="5400000">
            <a:off x="5761158" y="2302313"/>
            <a:ext cx="743661" cy="370344"/>
          </a:xfrm>
          <a:prstGeom prst="rightArrow">
            <a:avLst>
              <a:gd name="adj1" fmla="val 50001"/>
              <a:gd name="adj2" fmla="val 50000"/>
            </a:avLst>
          </a:prstGeom>
          <a:solidFill>
            <a:schemeClr val="tx1"/>
          </a:solidFill>
          <a:ln>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B68A818-1368-90FC-1985-5894D088C9EC}"/>
              </a:ext>
            </a:extLst>
          </p:cNvPr>
          <p:cNvSpPr/>
          <p:nvPr/>
        </p:nvSpPr>
        <p:spPr>
          <a:xfrm>
            <a:off x="380422" y="3798279"/>
            <a:ext cx="2783737" cy="1906569"/>
          </a:xfrm>
          <a:prstGeom prst="roundRect">
            <a:avLst/>
          </a:prstGeom>
          <a:solidFill>
            <a:srgbClr val="7BABC2"/>
          </a:solidFill>
          <a:ln>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Atlantic: </a:t>
            </a:r>
            <a:r>
              <a:rPr lang="en-CA" sz="2000" b="0" i="0" dirty="0">
                <a:solidFill>
                  <a:schemeClr val="bg1"/>
                </a:solidFill>
                <a:effectLst/>
                <a:latin typeface="Calibri" panose="020F0502020204030204" pitchFamily="34" charset="0"/>
                <a:cs typeface="Calibri" panose="020F0502020204030204" pitchFamily="34" charset="0"/>
              </a:rPr>
              <a:t>Newfoundland, Prince Edward Island, Nova Scotia, New Brunswick</a:t>
            </a:r>
          </a:p>
          <a:p>
            <a:pPr algn="ctr"/>
            <a:endParaRPr lang="en-US" sz="2000" dirty="0"/>
          </a:p>
        </p:txBody>
      </p:sp>
      <p:sp>
        <p:nvSpPr>
          <p:cNvPr id="11" name="Rounded Rectangle 10">
            <a:extLst>
              <a:ext uri="{FF2B5EF4-FFF2-40B4-BE49-F238E27FC236}">
                <a16:creationId xmlns:a16="http://schemas.microsoft.com/office/drawing/2014/main" id="{EC141B81-EF87-F97B-4539-9EC73974E04B}"/>
              </a:ext>
            </a:extLst>
          </p:cNvPr>
          <p:cNvSpPr/>
          <p:nvPr/>
        </p:nvSpPr>
        <p:spPr>
          <a:xfrm>
            <a:off x="1480457" y="1548890"/>
            <a:ext cx="9390743" cy="523220"/>
          </a:xfrm>
          <a:prstGeom prst="roundRect">
            <a:avLst/>
          </a:prstGeom>
          <a:solidFill>
            <a:srgbClr val="D9AA49"/>
          </a:solidFill>
          <a:ln>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B82CCB0-0FB9-25BA-0EBC-0C5771D1501B}"/>
              </a:ext>
            </a:extLst>
          </p:cNvPr>
          <p:cNvSpPr txBox="1"/>
          <p:nvPr/>
        </p:nvSpPr>
        <p:spPr>
          <a:xfrm>
            <a:off x="4141340" y="1534376"/>
            <a:ext cx="3902426" cy="523220"/>
          </a:xfrm>
          <a:prstGeom prst="rect">
            <a:avLst/>
          </a:prstGeom>
          <a:noFill/>
        </p:spPr>
        <p:txBody>
          <a:bodyPr wrap="square" rtlCol="0">
            <a:spAutoFit/>
          </a:bodyPr>
          <a:lstStyle/>
          <a:p>
            <a:pPr algn="ctr"/>
            <a:r>
              <a:rPr lang="en-US" sz="2800" b="1" dirty="0"/>
              <a:t>NATIONAL </a:t>
            </a:r>
          </a:p>
        </p:txBody>
      </p:sp>
      <p:pic>
        <p:nvPicPr>
          <p:cNvPr id="17" name="Picture 16" descr="Logo, company name&#10;&#10;Description automatically generated">
            <a:extLst>
              <a:ext uri="{FF2B5EF4-FFF2-40B4-BE49-F238E27FC236}">
                <a16:creationId xmlns:a16="http://schemas.microsoft.com/office/drawing/2014/main" id="{C3988B20-A72F-A44A-FE05-EA8C45B3816A}"/>
              </a:ext>
            </a:extLst>
          </p:cNvPr>
          <p:cNvPicPr>
            <a:picLocks noChangeAspect="1"/>
          </p:cNvPicPr>
          <p:nvPr/>
        </p:nvPicPr>
        <p:blipFill rotWithShape="1">
          <a:blip r:embed="rId3"/>
          <a:srcRect l="29680" t="14282" r="29483" b="41343"/>
          <a:stretch/>
        </p:blipFill>
        <p:spPr>
          <a:xfrm>
            <a:off x="0" y="5765800"/>
            <a:ext cx="1005141" cy="1092200"/>
          </a:xfrm>
          <a:prstGeom prst="rect">
            <a:avLst/>
          </a:prstGeom>
          <a:solidFill>
            <a:srgbClr val="868686"/>
          </a:solidFill>
        </p:spPr>
      </p:pic>
      <p:sp>
        <p:nvSpPr>
          <p:cNvPr id="35" name="Rounded Rectangle 34">
            <a:extLst>
              <a:ext uri="{FF2B5EF4-FFF2-40B4-BE49-F238E27FC236}">
                <a16:creationId xmlns:a16="http://schemas.microsoft.com/office/drawing/2014/main" id="{A472806B-F161-C623-DBCD-E7DE02CD63ED}"/>
              </a:ext>
            </a:extLst>
          </p:cNvPr>
          <p:cNvSpPr/>
          <p:nvPr/>
        </p:nvSpPr>
        <p:spPr>
          <a:xfrm>
            <a:off x="1480456" y="2877990"/>
            <a:ext cx="9390743" cy="551010"/>
          </a:xfrm>
          <a:prstGeom prst="roundRect">
            <a:avLst/>
          </a:prstGeom>
          <a:solidFill>
            <a:srgbClr val="D9AA49"/>
          </a:solidFill>
          <a:ln>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REGIONAL</a:t>
            </a:r>
          </a:p>
        </p:txBody>
      </p:sp>
      <p:sp>
        <p:nvSpPr>
          <p:cNvPr id="2" name="Rounded Rectangle 1">
            <a:extLst>
              <a:ext uri="{FF2B5EF4-FFF2-40B4-BE49-F238E27FC236}">
                <a16:creationId xmlns:a16="http://schemas.microsoft.com/office/drawing/2014/main" id="{EAD58FC4-E825-C2E6-5AEE-EB864AF2E3E2}"/>
              </a:ext>
            </a:extLst>
          </p:cNvPr>
          <p:cNvSpPr/>
          <p:nvPr/>
        </p:nvSpPr>
        <p:spPr>
          <a:xfrm>
            <a:off x="6318161" y="3798277"/>
            <a:ext cx="2783737" cy="1906569"/>
          </a:xfrm>
          <a:prstGeom prst="roundRect">
            <a:avLst/>
          </a:prstGeom>
          <a:solidFill>
            <a:srgbClr val="7BABC2"/>
          </a:solidFill>
          <a:ln>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Prairies &amp; West: </a:t>
            </a:r>
            <a:r>
              <a:rPr lang="en-CA" sz="2000" b="0" i="0" dirty="0">
                <a:solidFill>
                  <a:schemeClr val="bg1"/>
                </a:solidFill>
                <a:effectLst/>
                <a:latin typeface="Söhne"/>
              </a:rPr>
              <a:t>Manitoba, Saskatchewan</a:t>
            </a:r>
            <a:r>
              <a:rPr lang="en-CA" sz="2000" dirty="0">
                <a:solidFill>
                  <a:schemeClr val="bg1"/>
                </a:solidFill>
                <a:latin typeface="Söhne"/>
              </a:rPr>
              <a:t>,</a:t>
            </a:r>
            <a:r>
              <a:rPr lang="en-CA" sz="2000" b="0" i="0" dirty="0">
                <a:solidFill>
                  <a:schemeClr val="bg1"/>
                </a:solidFill>
                <a:effectLst/>
                <a:latin typeface="Söhne"/>
              </a:rPr>
              <a:t> Alberta, British Columbia</a:t>
            </a:r>
            <a:endParaRPr lang="en-US" sz="2000" dirty="0">
              <a:solidFill>
                <a:schemeClr val="bg1"/>
              </a:solidFill>
            </a:endParaRPr>
          </a:p>
        </p:txBody>
      </p:sp>
      <p:sp>
        <p:nvSpPr>
          <p:cNvPr id="3" name="Rounded Rectangle 2">
            <a:extLst>
              <a:ext uri="{FF2B5EF4-FFF2-40B4-BE49-F238E27FC236}">
                <a16:creationId xmlns:a16="http://schemas.microsoft.com/office/drawing/2014/main" id="{C6EEFC19-69AF-CEDE-ABAB-6A74BA3C5346}"/>
              </a:ext>
            </a:extLst>
          </p:cNvPr>
          <p:cNvSpPr/>
          <p:nvPr/>
        </p:nvSpPr>
        <p:spPr>
          <a:xfrm>
            <a:off x="9325366" y="3798278"/>
            <a:ext cx="2783737" cy="1906569"/>
          </a:xfrm>
          <a:prstGeom prst="roundRect">
            <a:avLst/>
          </a:prstGeom>
          <a:solidFill>
            <a:srgbClr val="7BABC2"/>
          </a:solidFill>
          <a:ln>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North: </a:t>
            </a:r>
          </a:p>
          <a:p>
            <a:pPr algn="ctr"/>
            <a:r>
              <a:rPr lang="en-US" dirty="0"/>
              <a:t>Yukon, Northwest Territories, Nunavut* </a:t>
            </a:r>
          </a:p>
        </p:txBody>
      </p:sp>
      <p:sp>
        <p:nvSpPr>
          <p:cNvPr id="37" name="Rounded Rectangle 36">
            <a:extLst>
              <a:ext uri="{FF2B5EF4-FFF2-40B4-BE49-F238E27FC236}">
                <a16:creationId xmlns:a16="http://schemas.microsoft.com/office/drawing/2014/main" id="{17213990-8032-46DC-69CD-D121166726D8}"/>
              </a:ext>
            </a:extLst>
          </p:cNvPr>
          <p:cNvSpPr/>
          <p:nvPr/>
        </p:nvSpPr>
        <p:spPr>
          <a:xfrm>
            <a:off x="3387627" y="3798276"/>
            <a:ext cx="2707067" cy="1951487"/>
          </a:xfrm>
          <a:prstGeom prst="roundRect">
            <a:avLst/>
          </a:prstGeom>
          <a:solidFill>
            <a:srgbClr val="7BABC2"/>
          </a:solidFill>
          <a:ln>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Central: </a:t>
            </a:r>
          </a:p>
          <a:p>
            <a:pPr algn="ctr"/>
            <a:r>
              <a:rPr lang="en-CA" sz="2000" b="0" i="0" dirty="0">
                <a:solidFill>
                  <a:schemeClr val="bg1"/>
                </a:solidFill>
                <a:effectLst/>
                <a:latin typeface="Söhne"/>
              </a:rPr>
              <a:t>Ontario</a:t>
            </a:r>
            <a:r>
              <a:rPr lang="en-CA" sz="2000" dirty="0">
                <a:solidFill>
                  <a:schemeClr val="bg1"/>
                </a:solidFill>
                <a:latin typeface="Söhne"/>
              </a:rPr>
              <a:t>, Quebec</a:t>
            </a:r>
            <a:endParaRPr lang="en-CA" sz="2000" b="0" i="0" dirty="0">
              <a:solidFill>
                <a:schemeClr val="bg1"/>
              </a:solidFill>
              <a:effectLst/>
              <a:latin typeface="Söhne"/>
            </a:endParaRPr>
          </a:p>
          <a:p>
            <a:pPr algn="ctr"/>
            <a:endParaRPr lang="en-US" sz="2000" dirty="0"/>
          </a:p>
        </p:txBody>
      </p:sp>
      <p:sp>
        <p:nvSpPr>
          <p:cNvPr id="38" name="TextBox 37">
            <a:extLst>
              <a:ext uri="{FF2B5EF4-FFF2-40B4-BE49-F238E27FC236}">
                <a16:creationId xmlns:a16="http://schemas.microsoft.com/office/drawing/2014/main" id="{9C8B18F0-9DE8-EFCF-B622-27111996BBF8}"/>
              </a:ext>
            </a:extLst>
          </p:cNvPr>
          <p:cNvSpPr txBox="1"/>
          <p:nvPr/>
        </p:nvSpPr>
        <p:spPr>
          <a:xfrm>
            <a:off x="4145162" y="6357336"/>
            <a:ext cx="6452132" cy="369332"/>
          </a:xfrm>
          <a:prstGeom prst="rect">
            <a:avLst/>
          </a:prstGeom>
          <a:noFill/>
        </p:spPr>
        <p:txBody>
          <a:bodyPr wrap="square" rtlCol="0">
            <a:spAutoFit/>
          </a:bodyPr>
          <a:lstStyle/>
          <a:p>
            <a:r>
              <a:rPr lang="en-US" dirty="0"/>
              <a:t>* Nunavut participation to be confirmed</a:t>
            </a:r>
          </a:p>
        </p:txBody>
      </p:sp>
    </p:spTree>
    <p:extLst>
      <p:ext uri="{BB962C8B-B14F-4D97-AF65-F5344CB8AC3E}">
        <p14:creationId xmlns:p14="http://schemas.microsoft.com/office/powerpoint/2010/main" val="60973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2926" y="881102"/>
            <a:ext cx="6136616" cy="630942"/>
          </a:xfrm>
          <a:prstGeom prst="rect">
            <a:avLst/>
          </a:prstGeom>
          <a:noFill/>
        </p:spPr>
        <p:txBody>
          <a:bodyPr wrap="none" rtlCol="0">
            <a:spAutoFit/>
          </a:bodyPr>
          <a:lstStyle/>
          <a:p>
            <a:r>
              <a:rPr lang="en-US" sz="3500">
                <a:solidFill>
                  <a:srgbClr val="6CADC5"/>
                </a:solidFill>
                <a:latin typeface="League Spartan" pitchFamily="2" charset="77"/>
              </a:rPr>
              <a:t>EVALUATION QUESTIONS</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19" name="Rounded Rectangle 18">
            <a:extLst>
              <a:ext uri="{FF2B5EF4-FFF2-40B4-BE49-F238E27FC236}">
                <a16:creationId xmlns:a16="http://schemas.microsoft.com/office/drawing/2014/main" id="{355A53D8-68FF-D44F-BE3F-A1862230B3FC}"/>
              </a:ext>
            </a:extLst>
          </p:cNvPr>
          <p:cNvSpPr/>
          <p:nvPr/>
        </p:nvSpPr>
        <p:spPr>
          <a:xfrm>
            <a:off x="490328" y="4442095"/>
            <a:ext cx="11211339" cy="13071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0" name="TextBox 19">
            <a:extLst>
              <a:ext uri="{FF2B5EF4-FFF2-40B4-BE49-F238E27FC236}">
                <a16:creationId xmlns:a16="http://schemas.microsoft.com/office/drawing/2014/main" id="{9D3294C4-2138-C54B-87A0-52CF24D1F8D9}"/>
              </a:ext>
            </a:extLst>
          </p:cNvPr>
          <p:cNvSpPr txBox="1"/>
          <p:nvPr/>
        </p:nvSpPr>
        <p:spPr>
          <a:xfrm>
            <a:off x="755369" y="4657319"/>
            <a:ext cx="10946295" cy="461665"/>
          </a:xfrm>
          <a:prstGeom prst="rect">
            <a:avLst/>
          </a:prstGeom>
          <a:noFill/>
        </p:spPr>
        <p:txBody>
          <a:bodyPr wrap="square" rtlCol="0">
            <a:spAutoFit/>
          </a:bodyPr>
          <a:lstStyle/>
          <a:p>
            <a:r>
              <a:rPr lang="en-US" sz="2400">
                <a:solidFill>
                  <a:srgbClr val="D9AA49"/>
                </a:solidFill>
                <a:latin typeface="League Spartan" pitchFamily="2" charset="77"/>
              </a:rPr>
              <a:t>QUESTION #3: Impact</a:t>
            </a:r>
          </a:p>
        </p:txBody>
      </p:sp>
      <p:sp>
        <p:nvSpPr>
          <p:cNvPr id="21" name="Text Placeholder 1">
            <a:extLst>
              <a:ext uri="{FF2B5EF4-FFF2-40B4-BE49-F238E27FC236}">
                <a16:creationId xmlns:a16="http://schemas.microsoft.com/office/drawing/2014/main" id="{0132CD0E-FE02-144B-8536-5D3CFE47E72A}"/>
              </a:ext>
            </a:extLst>
          </p:cNvPr>
          <p:cNvSpPr txBox="1">
            <a:spLocks/>
          </p:cNvSpPr>
          <p:nvPr/>
        </p:nvSpPr>
        <p:spPr>
          <a:xfrm>
            <a:off x="741407" y="5215640"/>
            <a:ext cx="6506333" cy="461665"/>
          </a:xfrm>
          <a:prstGeom prst="rect">
            <a:avLst/>
          </a:prstGeom>
        </p:spPr>
        <p:txBody>
          <a:bodyPr>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Nunito Sans" pitchFamily="2" charset="77"/>
            </a:endParaRPr>
          </a:p>
        </p:txBody>
      </p:sp>
      <p:grpSp>
        <p:nvGrpSpPr>
          <p:cNvPr id="23" name="Group 22">
            <a:extLst>
              <a:ext uri="{FF2B5EF4-FFF2-40B4-BE49-F238E27FC236}">
                <a16:creationId xmlns:a16="http://schemas.microsoft.com/office/drawing/2014/main" id="{1C45C9E0-33BD-7E44-AFA4-ECCF5DCFCC1C}"/>
              </a:ext>
            </a:extLst>
          </p:cNvPr>
          <p:cNvGrpSpPr/>
          <p:nvPr/>
        </p:nvGrpSpPr>
        <p:grpSpPr>
          <a:xfrm>
            <a:off x="490327" y="1540137"/>
            <a:ext cx="11211339" cy="1307148"/>
            <a:chOff x="490327" y="1330035"/>
            <a:chExt cx="11211339" cy="1307148"/>
          </a:xfrm>
        </p:grpSpPr>
        <p:sp>
          <p:nvSpPr>
            <p:cNvPr id="39" name="Rounded Rectangle 38">
              <a:extLst>
                <a:ext uri="{FF2B5EF4-FFF2-40B4-BE49-F238E27FC236}">
                  <a16:creationId xmlns:a16="http://schemas.microsoft.com/office/drawing/2014/main" id="{8E058D79-C938-604D-B6C9-2E095C719F9C}"/>
                </a:ext>
              </a:extLst>
            </p:cNvPr>
            <p:cNvSpPr/>
            <p:nvPr/>
          </p:nvSpPr>
          <p:spPr>
            <a:xfrm>
              <a:off x="490327" y="1330035"/>
              <a:ext cx="11211339" cy="13071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0" name="TextBox 39">
              <a:extLst>
                <a:ext uri="{FF2B5EF4-FFF2-40B4-BE49-F238E27FC236}">
                  <a16:creationId xmlns:a16="http://schemas.microsoft.com/office/drawing/2014/main" id="{E89D7816-696A-444F-A671-6B99EF5DE93D}"/>
                </a:ext>
              </a:extLst>
            </p:cNvPr>
            <p:cNvSpPr txBox="1"/>
            <p:nvPr/>
          </p:nvSpPr>
          <p:spPr>
            <a:xfrm>
              <a:off x="755369" y="1542381"/>
              <a:ext cx="10681262" cy="461665"/>
            </a:xfrm>
            <a:prstGeom prst="rect">
              <a:avLst/>
            </a:prstGeom>
            <a:noFill/>
          </p:spPr>
          <p:txBody>
            <a:bodyPr wrap="square" rtlCol="0">
              <a:spAutoFit/>
            </a:bodyPr>
            <a:lstStyle/>
            <a:p>
              <a:r>
                <a:rPr lang="en-US" sz="2400">
                  <a:solidFill>
                    <a:srgbClr val="D9AA49"/>
                  </a:solidFill>
                  <a:latin typeface="League Spartan" pitchFamily="2" charset="77"/>
                </a:rPr>
                <a:t>QUESTION #1: Implementation</a:t>
              </a:r>
            </a:p>
          </p:txBody>
        </p:sp>
        <p:sp>
          <p:nvSpPr>
            <p:cNvPr id="41" name="TextBox 40">
              <a:extLst>
                <a:ext uri="{FF2B5EF4-FFF2-40B4-BE49-F238E27FC236}">
                  <a16:creationId xmlns:a16="http://schemas.microsoft.com/office/drawing/2014/main" id="{99E121C6-C1AC-3A44-AEB1-C4FD430112E2}"/>
                </a:ext>
              </a:extLst>
            </p:cNvPr>
            <p:cNvSpPr txBox="1"/>
            <p:nvPr/>
          </p:nvSpPr>
          <p:spPr>
            <a:xfrm>
              <a:off x="755368" y="2095185"/>
              <a:ext cx="10946297" cy="369332"/>
            </a:xfrm>
            <a:prstGeom prst="rect">
              <a:avLst/>
            </a:prstGeom>
            <a:noFill/>
          </p:spPr>
          <p:txBody>
            <a:bodyPr wrap="square">
              <a:spAutoFit/>
            </a:bodyPr>
            <a:lstStyle/>
            <a:p>
              <a:r>
                <a:rPr lang="en-US" dirty="0">
                  <a:latin typeface="Nunito Sans" pitchFamily="2" charset="77"/>
                </a:rPr>
                <a:t>To what extent have activities of the Canada’s Greener Homes Initiative been fully implemented?</a:t>
              </a:r>
            </a:p>
          </p:txBody>
        </p:sp>
      </p:grpSp>
      <p:sp>
        <p:nvSpPr>
          <p:cNvPr id="43" name="Rounded Rectangle 42">
            <a:extLst>
              <a:ext uri="{FF2B5EF4-FFF2-40B4-BE49-F238E27FC236}">
                <a16:creationId xmlns:a16="http://schemas.microsoft.com/office/drawing/2014/main" id="{7133FA3C-4683-7A4D-A1AD-A19BEB085C31}"/>
              </a:ext>
            </a:extLst>
          </p:cNvPr>
          <p:cNvSpPr/>
          <p:nvPr/>
        </p:nvSpPr>
        <p:spPr>
          <a:xfrm>
            <a:off x="490330" y="2996704"/>
            <a:ext cx="11211339" cy="13071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4" name="TextBox 43">
            <a:extLst>
              <a:ext uri="{FF2B5EF4-FFF2-40B4-BE49-F238E27FC236}">
                <a16:creationId xmlns:a16="http://schemas.microsoft.com/office/drawing/2014/main" id="{9E03F8B6-35A0-CC46-BC4A-C7DD843CE26B}"/>
              </a:ext>
            </a:extLst>
          </p:cNvPr>
          <p:cNvSpPr txBox="1"/>
          <p:nvPr/>
        </p:nvSpPr>
        <p:spPr>
          <a:xfrm>
            <a:off x="755368" y="3206257"/>
            <a:ext cx="6319199" cy="461665"/>
          </a:xfrm>
          <a:prstGeom prst="rect">
            <a:avLst/>
          </a:prstGeom>
          <a:noFill/>
        </p:spPr>
        <p:txBody>
          <a:bodyPr wrap="square" rtlCol="0">
            <a:spAutoFit/>
          </a:bodyPr>
          <a:lstStyle/>
          <a:p>
            <a:r>
              <a:rPr lang="en-US" sz="2400" dirty="0">
                <a:solidFill>
                  <a:srgbClr val="D9AA49"/>
                </a:solidFill>
                <a:latin typeface="League Spartan" pitchFamily="2" charset="77"/>
              </a:rPr>
              <a:t>QUESTION #2: Performance</a:t>
            </a:r>
          </a:p>
        </p:txBody>
      </p:sp>
      <p:sp>
        <p:nvSpPr>
          <p:cNvPr id="45" name="Text Placeholder 1">
            <a:extLst>
              <a:ext uri="{FF2B5EF4-FFF2-40B4-BE49-F238E27FC236}">
                <a16:creationId xmlns:a16="http://schemas.microsoft.com/office/drawing/2014/main" id="{03C2AB4E-DA8E-E047-856D-840C084B37B4}"/>
              </a:ext>
            </a:extLst>
          </p:cNvPr>
          <p:cNvSpPr txBox="1">
            <a:spLocks/>
          </p:cNvSpPr>
          <p:nvPr/>
        </p:nvSpPr>
        <p:spPr>
          <a:xfrm>
            <a:off x="755368" y="3755705"/>
            <a:ext cx="10946296" cy="626324"/>
          </a:xfrm>
          <a:prstGeom prst="rect">
            <a:avLst/>
          </a:prstGeom>
        </p:spPr>
        <p:txBody>
          <a:bodyPr>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Nunito Sans" pitchFamily="2" charset="77"/>
              </a:rPr>
              <a:t>What have been the effects of Canada’s Greener Homes Initiative for program users?</a:t>
            </a:r>
          </a:p>
        </p:txBody>
      </p:sp>
      <p:grpSp>
        <p:nvGrpSpPr>
          <p:cNvPr id="30" name="Group 29">
            <a:extLst>
              <a:ext uri="{FF2B5EF4-FFF2-40B4-BE49-F238E27FC236}">
                <a16:creationId xmlns:a16="http://schemas.microsoft.com/office/drawing/2014/main" id="{53EC67C4-C482-404A-97D4-B28223F5A5C2}"/>
              </a:ext>
            </a:extLst>
          </p:cNvPr>
          <p:cNvGrpSpPr/>
          <p:nvPr/>
        </p:nvGrpSpPr>
        <p:grpSpPr>
          <a:xfrm>
            <a:off x="0" y="5769"/>
            <a:ext cx="12192000" cy="809469"/>
            <a:chOff x="0" y="-1"/>
            <a:chExt cx="12192000" cy="809469"/>
          </a:xfrm>
        </p:grpSpPr>
        <p:sp>
          <p:nvSpPr>
            <p:cNvPr id="31" name="Rectangle 30">
              <a:extLst>
                <a:ext uri="{FF2B5EF4-FFF2-40B4-BE49-F238E27FC236}">
                  <a16:creationId xmlns:a16="http://schemas.microsoft.com/office/drawing/2014/main" id="{BCBBC37A-4F5C-5D48-AC38-EE9994B12818}"/>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evron 31">
              <a:extLst>
                <a:ext uri="{FF2B5EF4-FFF2-40B4-BE49-F238E27FC236}">
                  <a16:creationId xmlns:a16="http://schemas.microsoft.com/office/drawing/2014/main" id="{97787D8D-FCEC-D048-B3D6-1F474F9629B8}"/>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Program Logic Model </a:t>
              </a:r>
            </a:p>
          </p:txBody>
        </p:sp>
        <p:sp>
          <p:nvSpPr>
            <p:cNvPr id="33" name="Pentagon 32">
              <a:extLst>
                <a:ext uri="{FF2B5EF4-FFF2-40B4-BE49-F238E27FC236}">
                  <a16:creationId xmlns:a16="http://schemas.microsoft.com/office/drawing/2014/main" id="{3B09513D-66DD-2240-BB5C-14915B219FCD}"/>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Program Overview &amp; Stakeholders</a:t>
              </a:r>
            </a:p>
          </p:txBody>
        </p:sp>
        <p:sp>
          <p:nvSpPr>
            <p:cNvPr id="34" name="Chevron 33">
              <a:extLst>
                <a:ext uri="{FF2B5EF4-FFF2-40B4-BE49-F238E27FC236}">
                  <a16:creationId xmlns:a16="http://schemas.microsoft.com/office/drawing/2014/main" id="{F93D49FF-B4E9-0B4F-94B8-E19EE52308AF}"/>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Evaluation Design</a:t>
              </a:r>
            </a:p>
          </p:txBody>
        </p:sp>
        <p:sp>
          <p:nvSpPr>
            <p:cNvPr id="35" name="Chevron 34">
              <a:extLst>
                <a:ext uri="{FF2B5EF4-FFF2-40B4-BE49-F238E27FC236}">
                  <a16:creationId xmlns:a16="http://schemas.microsoft.com/office/drawing/2014/main" id="{2624B0B6-8E3E-8544-BE62-98388F0E2CA7}"/>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Program Evaluation Matrix</a:t>
              </a:r>
            </a:p>
          </p:txBody>
        </p:sp>
        <p:sp>
          <p:nvSpPr>
            <p:cNvPr id="37" name="Chevron 36">
              <a:extLst>
                <a:ext uri="{FF2B5EF4-FFF2-40B4-BE49-F238E27FC236}">
                  <a16:creationId xmlns:a16="http://schemas.microsoft.com/office/drawing/2014/main" id="{92F432DE-B4A7-3548-98AE-D2766A6A0DE7}"/>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Data Collection Methods &amp; Analysis</a:t>
              </a:r>
            </a:p>
          </p:txBody>
        </p:sp>
        <p:sp>
          <p:nvSpPr>
            <p:cNvPr id="42" name="Chevron 41">
              <a:extLst>
                <a:ext uri="{FF2B5EF4-FFF2-40B4-BE49-F238E27FC236}">
                  <a16:creationId xmlns:a16="http://schemas.microsoft.com/office/drawing/2014/main" id="{810AF9F2-377B-7F4F-B064-19E79D6227E6}"/>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Dissemination of Evaluation Findings</a:t>
              </a:r>
            </a:p>
          </p:txBody>
        </p:sp>
        <p:sp>
          <p:nvSpPr>
            <p:cNvPr id="46" name="Chevron 45">
              <a:extLst>
                <a:ext uri="{FF2B5EF4-FFF2-40B4-BE49-F238E27FC236}">
                  <a16:creationId xmlns:a16="http://schemas.microsoft.com/office/drawing/2014/main" id="{E5872BC0-E6B2-694F-BA30-0386BC107953}"/>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Timeline</a:t>
              </a:r>
            </a:p>
          </p:txBody>
        </p:sp>
        <p:sp>
          <p:nvSpPr>
            <p:cNvPr id="47" name="Chevron 14">
              <a:extLst>
                <a:ext uri="{FF2B5EF4-FFF2-40B4-BE49-F238E27FC236}">
                  <a16:creationId xmlns:a16="http://schemas.microsoft.com/office/drawing/2014/main" id="{FDBE02AF-C51B-764B-B084-4DA0F5A6DAA1}"/>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Nunito Sans SemiBold" pitchFamily="2" charset="77"/>
                </a:rPr>
                <a:t>     Challenges, Mitigation         Strategies &amp; CES Competencies </a:t>
              </a:r>
            </a:p>
          </p:txBody>
        </p:sp>
      </p:grpSp>
      <p:sp>
        <p:nvSpPr>
          <p:cNvPr id="2" name="Text Placeholder 1">
            <a:extLst>
              <a:ext uri="{FF2B5EF4-FFF2-40B4-BE49-F238E27FC236}">
                <a16:creationId xmlns:a16="http://schemas.microsoft.com/office/drawing/2014/main" id="{9A8A871C-0B5D-B3EC-98D1-38B27A44AA94}"/>
              </a:ext>
            </a:extLst>
          </p:cNvPr>
          <p:cNvSpPr txBox="1">
            <a:spLocks/>
          </p:cNvSpPr>
          <p:nvPr/>
        </p:nvSpPr>
        <p:spPr>
          <a:xfrm>
            <a:off x="741407" y="5171247"/>
            <a:ext cx="10946296" cy="626324"/>
          </a:xfrm>
          <a:prstGeom prst="rect">
            <a:avLst/>
          </a:prstGeom>
        </p:spPr>
        <p:txBody>
          <a:bodyPr>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Nunito Sans" pitchFamily="2" charset="77"/>
              </a:rPr>
              <a:t>How can the Greener Homes Initiative contribute to Canada’s commitments to climate change action?</a:t>
            </a:r>
          </a:p>
        </p:txBody>
      </p:sp>
    </p:spTree>
    <p:extLst>
      <p:ext uri="{BB962C8B-B14F-4D97-AF65-F5344CB8AC3E}">
        <p14:creationId xmlns:p14="http://schemas.microsoft.com/office/powerpoint/2010/main" val="251914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63800"/>
            <a:ext cx="8864927" cy="630942"/>
          </a:xfrm>
          <a:prstGeom prst="rect">
            <a:avLst/>
          </a:prstGeom>
          <a:noFill/>
        </p:spPr>
        <p:txBody>
          <a:bodyPr wrap="none" rtlCol="0">
            <a:spAutoFit/>
          </a:bodyPr>
          <a:lstStyle/>
          <a:p>
            <a:r>
              <a:rPr lang="en-US" sz="3500" dirty="0">
                <a:solidFill>
                  <a:srgbClr val="6CADC5"/>
                </a:solidFill>
                <a:latin typeface="League Spartan" pitchFamily="2" charset="77"/>
              </a:rPr>
              <a:t>PROGRAM EVALUATION MATRIX – Q1</a:t>
            </a:r>
          </a:p>
        </p:txBody>
      </p:sp>
      <p:graphicFrame>
        <p:nvGraphicFramePr>
          <p:cNvPr id="3" name="Table 3">
            <a:extLst>
              <a:ext uri="{FF2B5EF4-FFF2-40B4-BE49-F238E27FC236}">
                <a16:creationId xmlns:a16="http://schemas.microsoft.com/office/drawing/2014/main" id="{D8E5C48E-B86B-7244-965A-3FDE102295E2}"/>
              </a:ext>
            </a:extLst>
          </p:cNvPr>
          <p:cNvGraphicFramePr>
            <a:graphicFrameLocks noGrp="1"/>
          </p:cNvGraphicFramePr>
          <p:nvPr/>
        </p:nvGraphicFramePr>
        <p:xfrm>
          <a:off x="358181" y="1494742"/>
          <a:ext cx="11374036" cy="5289126"/>
        </p:xfrm>
        <a:graphic>
          <a:graphicData uri="http://schemas.openxmlformats.org/drawingml/2006/table">
            <a:tbl>
              <a:tblPr firstRow="1" bandRow="1">
                <a:tableStyleId>{5C22544A-7EE6-4342-B048-85BDC9FD1C3A}</a:tableStyleId>
              </a:tblPr>
              <a:tblGrid>
                <a:gridCol w="2458171">
                  <a:extLst>
                    <a:ext uri="{9D8B030D-6E8A-4147-A177-3AD203B41FA5}">
                      <a16:colId xmlns:a16="http://schemas.microsoft.com/office/drawing/2014/main" val="985375926"/>
                    </a:ext>
                  </a:extLst>
                </a:gridCol>
                <a:gridCol w="4620768">
                  <a:extLst>
                    <a:ext uri="{9D8B030D-6E8A-4147-A177-3AD203B41FA5}">
                      <a16:colId xmlns:a16="http://schemas.microsoft.com/office/drawing/2014/main" val="292926766"/>
                    </a:ext>
                  </a:extLst>
                </a:gridCol>
                <a:gridCol w="2255520">
                  <a:extLst>
                    <a:ext uri="{9D8B030D-6E8A-4147-A177-3AD203B41FA5}">
                      <a16:colId xmlns:a16="http://schemas.microsoft.com/office/drawing/2014/main" val="784208838"/>
                    </a:ext>
                  </a:extLst>
                </a:gridCol>
                <a:gridCol w="2039577">
                  <a:extLst>
                    <a:ext uri="{9D8B030D-6E8A-4147-A177-3AD203B41FA5}">
                      <a16:colId xmlns:a16="http://schemas.microsoft.com/office/drawing/2014/main" val="3850340750"/>
                    </a:ext>
                  </a:extLst>
                </a:gridCol>
              </a:tblGrid>
              <a:tr h="464177">
                <a:tc>
                  <a:txBody>
                    <a:bodyPr/>
                    <a:lstStyle/>
                    <a:p>
                      <a:pPr algn="ctr"/>
                      <a:r>
                        <a:rPr lang="en-US" sz="1700" b="1" i="0" dirty="0">
                          <a:latin typeface="Nunito Sans" pitchFamily="2" charset="77"/>
                        </a:rPr>
                        <a:t>Evaluation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Evidence/Indicator(s)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Method(s)/Tool(s)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Data Source(s)/Sample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extLst>
                  <a:ext uri="{0D108BD9-81ED-4DB2-BD59-A6C34878D82A}">
                    <a16:rowId xmlns:a16="http://schemas.microsoft.com/office/drawing/2014/main" val="1133288490"/>
                  </a:ext>
                </a:extLst>
              </a:tr>
              <a:tr h="4428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dirty="0">
                          <a:solidFill>
                            <a:schemeClr val="bg1"/>
                          </a:solidFill>
                          <a:latin typeface="Nunito Sans" pitchFamily="2" charset="77"/>
                        </a:rPr>
                        <a:t>Question #</a:t>
                      </a:r>
                      <a:r>
                        <a:rPr lang="en-US" sz="1700" b="0" i="0" kern="1200" dirty="0">
                          <a:solidFill>
                            <a:schemeClr val="bg1"/>
                          </a:solidFill>
                          <a:latin typeface="Nunito Sans" pitchFamily="2" charset="77"/>
                          <a:ea typeface="+mn-ea"/>
                          <a:cs typeface="+mn-cs"/>
                        </a:rPr>
                        <a:t>1: To what extent have programs of the Canada’s Greener Homes Initiative been fully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tc hMerge="1">
                  <a:txBody>
                    <a:bodyPr/>
                    <a:lstStyle/>
                    <a:p>
                      <a:endParaRPr lang="en-CA"/>
                    </a:p>
                  </a:txBody>
                  <a:tcPr/>
                </a:tc>
                <a:tc h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latin typeface="Nunito Sans" pitchFamily="2" charset="77"/>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extLst>
                  <a:ext uri="{0D108BD9-81ED-4DB2-BD59-A6C34878D82A}">
                    <a16:rowId xmlns:a16="http://schemas.microsoft.com/office/drawing/2014/main" val="828923670"/>
                  </a:ext>
                </a:extLst>
              </a:tr>
              <a:tr h="882804">
                <a:tc>
                  <a:txBody>
                    <a:bodyPr/>
                    <a:lstStyle/>
                    <a:p>
                      <a:r>
                        <a:rPr lang="en-US" sz="1400" b="1" i="0" dirty="0">
                          <a:solidFill>
                            <a:srgbClr val="7BABC2"/>
                          </a:solidFill>
                          <a:latin typeface="Nunito Sans" pitchFamily="2" charset="77"/>
                        </a:rPr>
                        <a:t>1.1</a:t>
                      </a:r>
                      <a:r>
                        <a:rPr lang="en-US" sz="1400" b="0" i="0" dirty="0">
                          <a:latin typeface="Nunito Sans" pitchFamily="2" charset="77"/>
                        </a:rPr>
                        <a:t> How effectively have programs been implemented by CMHC and </a:t>
                      </a:r>
                      <a:r>
                        <a:rPr lang="en-US" sz="1400" b="0" i="0" dirty="0" err="1">
                          <a:latin typeface="Nunito Sans" pitchFamily="2" charset="77"/>
                        </a:rPr>
                        <a:t>NRCan</a:t>
                      </a:r>
                      <a:r>
                        <a:rPr lang="en-US" sz="1400" b="0" i="0" dirty="0">
                          <a:latin typeface="Nunito Sans" pitchFamily="2"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 energy advisors trained</a:t>
                      </a:r>
                    </a:p>
                    <a:p>
                      <a:r>
                        <a:rPr lang="en-US" sz="1400" b="0" i="0" dirty="0">
                          <a:latin typeface="Nunito Sans" pitchFamily="2" charset="77"/>
                        </a:rPr>
                        <a:t># energy advisors registered</a:t>
                      </a:r>
                    </a:p>
                    <a:p>
                      <a:r>
                        <a:rPr lang="en-US" sz="1400" b="0" i="0" dirty="0">
                          <a:latin typeface="Nunito Sans" pitchFamily="2" charset="77"/>
                        </a:rPr>
                        <a:t># </a:t>
                      </a:r>
                      <a:r>
                        <a:rPr lang="en-US" sz="1400" b="0" i="0" dirty="0" err="1">
                          <a:latin typeface="Nunito Sans" pitchFamily="2" charset="77"/>
                        </a:rPr>
                        <a:t>NRCan</a:t>
                      </a:r>
                      <a:r>
                        <a:rPr lang="en-US" sz="1400" b="0" i="0" dirty="0">
                          <a:latin typeface="Nunito Sans" pitchFamily="2" charset="77"/>
                        </a:rPr>
                        <a:t>-licensed service organizations</a:t>
                      </a:r>
                    </a:p>
                    <a:p>
                      <a:r>
                        <a:rPr lang="en-US" sz="1400" b="0" i="0" dirty="0">
                          <a:latin typeface="Nunito Sans" pitchFamily="2" charset="77"/>
                        </a:rPr>
                        <a:t># visits to the program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 of funded retrofits (as proportion of # applicants)</a:t>
                      </a:r>
                    </a:p>
                    <a:p>
                      <a:r>
                        <a:rPr lang="en-US" sz="1400" b="0" i="0" dirty="0">
                          <a:latin typeface="Nunito Sans" pitchFamily="2" charset="77"/>
                        </a:rPr>
                        <a:t>Types of retrofits planned/completed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Review of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a:latin typeface="Nunito Sans" pitchFamily="2" charset="77"/>
                        </a:rPr>
                        <a:t>CMHC &amp; NRCan administrative data</a:t>
                      </a: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774146"/>
                  </a:ext>
                </a:extLst>
              </a:tr>
              <a:tr h="806281">
                <a:tc>
                  <a:txBody>
                    <a:bodyPr/>
                    <a:lstStyle/>
                    <a:p>
                      <a:r>
                        <a:rPr lang="en-US" sz="1400" b="1" i="0" dirty="0">
                          <a:solidFill>
                            <a:srgbClr val="7BABC2"/>
                          </a:solidFill>
                          <a:latin typeface="Nunito Sans" pitchFamily="2" charset="77"/>
                        </a:rPr>
                        <a:t>1.2 </a:t>
                      </a:r>
                      <a:r>
                        <a:rPr lang="en-US" sz="1400" b="0" i="0" dirty="0">
                          <a:latin typeface="Nunito Sans" pitchFamily="2" charset="77"/>
                        </a:rPr>
                        <a:t>How accessible are the programs for eligible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 pre-retrofit energy audits completed</a:t>
                      </a:r>
                    </a:p>
                    <a:p>
                      <a:r>
                        <a:rPr lang="en-US" sz="1400" b="0" i="0" dirty="0">
                          <a:latin typeface="Nunito Sans" pitchFamily="2" charset="77"/>
                        </a:rPr>
                        <a:t># post-retrofit energy audits completed</a:t>
                      </a:r>
                    </a:p>
                    <a:p>
                      <a:r>
                        <a:rPr lang="en-US" sz="1400" b="0" i="0" dirty="0">
                          <a:latin typeface="Nunito Sans" pitchFamily="2" charset="77"/>
                        </a:rPr>
                        <a:t># applicants</a:t>
                      </a:r>
                    </a:p>
                    <a:p>
                      <a:r>
                        <a:rPr lang="en-US" sz="1400" b="0" i="0" dirty="0">
                          <a:latin typeface="Nunito Sans" pitchFamily="2" charset="77"/>
                        </a:rPr>
                        <a:t>Value of grant requested/dispersed</a:t>
                      </a:r>
                    </a:p>
                    <a:p>
                      <a:r>
                        <a:rPr lang="en-US" sz="1400" b="0" i="0" dirty="0">
                          <a:latin typeface="Nunito Sans" pitchFamily="2" charset="77"/>
                        </a:rPr>
                        <a:t># loans dispersed</a:t>
                      </a:r>
                    </a:p>
                    <a:p>
                      <a:r>
                        <a:rPr lang="en-US" sz="1400" b="0" i="0" dirty="0">
                          <a:latin typeface="Nunito Sans" pitchFamily="2" charset="77"/>
                        </a:rPr>
                        <a:t># units with retrofits</a:t>
                      </a:r>
                    </a:p>
                    <a:p>
                      <a:r>
                        <a:rPr lang="en-US" sz="1400" b="0" i="0" dirty="0">
                          <a:latin typeface="Nunito Sans" pitchFamily="2" charset="77"/>
                        </a:rPr>
                        <a:t>Cost of retrofits planned/completed</a:t>
                      </a:r>
                    </a:p>
                    <a:p>
                      <a:endParaRPr lang="en-US" sz="1400" b="0" i="0" dirty="0">
                        <a:latin typeface="Nunito Sans" pitchFamily="2" charset="77"/>
                      </a:endParaRPr>
                    </a:p>
                    <a:p>
                      <a:r>
                        <a:rPr lang="en-US" sz="1400" b="0" i="0" dirty="0">
                          <a:latin typeface="Nunito Sans" pitchFamily="2" charset="77"/>
                        </a:rPr>
                        <a:t>Perceptions of accessibility by program users</a:t>
                      </a:r>
                    </a:p>
                    <a:p>
                      <a:endParaRPr lang="en-US" sz="1400" b="0" i="0" dirty="0">
                        <a:latin typeface="Nunito Sans" pitchFamily="2" charset="77"/>
                      </a:endParaRPr>
                    </a:p>
                    <a:p>
                      <a:endParaRPr lang="en-US" sz="1400" b="0" i="0" dirty="0">
                        <a:latin typeface="Nunito Sans" pitchFamily="2" charset="77"/>
                      </a:endParaRPr>
                    </a:p>
                    <a:p>
                      <a:r>
                        <a:rPr lang="en-US" sz="1400" b="0" i="0" dirty="0">
                          <a:latin typeface="Nunito Sans" pitchFamily="2" charset="77"/>
                        </a:rPr>
                        <a:t>Perceptions of accessibility by eligible program non-users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Review of administrative data</a:t>
                      </a: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r>
                        <a:rPr lang="en-US" sz="1400" b="0" i="0" dirty="0">
                          <a:latin typeface="Nunito Sans" pitchFamily="2" charset="77"/>
                        </a:rPr>
                        <a:t>Focus groups / Talking circles</a:t>
                      </a: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r>
                        <a:rPr lang="en-US" sz="1400" b="0" i="0" dirty="0">
                          <a:latin typeface="Nunito Sans" pitchFamily="2" charset="77"/>
                        </a:rPr>
                        <a:t>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CMHC &amp; </a:t>
                      </a:r>
                      <a:r>
                        <a:rPr lang="en-US" sz="1400" b="0" i="0" dirty="0" err="1">
                          <a:latin typeface="Nunito Sans" pitchFamily="2" charset="77"/>
                        </a:rPr>
                        <a:t>NRCan</a:t>
                      </a:r>
                      <a:r>
                        <a:rPr lang="en-US" sz="1400" b="0" i="0" dirty="0">
                          <a:latin typeface="Nunito Sans" pitchFamily="2" charset="77"/>
                        </a:rPr>
                        <a:t> administrative data</a:t>
                      </a: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r>
                        <a:rPr lang="en-US" sz="1400" b="0" i="0" dirty="0">
                          <a:latin typeface="Nunito Sans" pitchFamily="2" charset="77"/>
                        </a:rPr>
                        <a:t>Program users</a:t>
                      </a: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r>
                        <a:rPr lang="en-US" sz="1400" b="0" i="0" dirty="0">
                          <a:latin typeface="Nunito Sans" pitchFamily="2" charset="77"/>
                        </a:rPr>
                        <a:t>Eligible households who have not applied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390725"/>
                  </a:ext>
                </a:extLst>
              </a:tr>
            </a:tbl>
          </a:graphicData>
        </a:graphic>
      </p:graphicFrame>
      <p:grpSp>
        <p:nvGrpSpPr>
          <p:cNvPr id="17" name="Group 16">
            <a:extLst>
              <a:ext uri="{FF2B5EF4-FFF2-40B4-BE49-F238E27FC236}">
                <a16:creationId xmlns:a16="http://schemas.microsoft.com/office/drawing/2014/main" id="{3D34DE51-B1C2-864D-90C3-262DE90692F3}"/>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6C97881E-7BC7-4B43-A54D-CBC62CFD4A2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75A352FC-B6B3-734F-97B0-21960E7C9A29}"/>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C69B5BAC-6B53-1C40-B2CA-8E56CC70A92E}"/>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70033CD4-1038-A045-AB23-547F2818EB2D}"/>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09E7D947-BF3D-184A-ADAD-7CFAEC48F6D3}"/>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7967BAD0-701E-7B46-9906-105FCC6D30C3}"/>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419CF6D2-67BC-6549-A972-F007FA702CA0}"/>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FEC93763-7E6D-764B-A0FC-793F6FD07F1D}"/>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B05183E5-4D20-204E-9AE0-983FD88D88B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224463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63800"/>
            <a:ext cx="8864927" cy="630942"/>
          </a:xfrm>
          <a:prstGeom prst="rect">
            <a:avLst/>
          </a:prstGeom>
          <a:noFill/>
        </p:spPr>
        <p:txBody>
          <a:bodyPr wrap="none" rtlCol="0">
            <a:spAutoFit/>
          </a:bodyPr>
          <a:lstStyle/>
          <a:p>
            <a:r>
              <a:rPr lang="en-US" sz="3500" dirty="0">
                <a:solidFill>
                  <a:srgbClr val="6CADC5"/>
                </a:solidFill>
                <a:latin typeface="League Spartan" pitchFamily="2" charset="77"/>
              </a:rPr>
              <a:t>PROGRAM EVALUATION MATRIX – Q1</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2"/>
          <a:srcRect l="12010" t="12808" r="9852" b="51179"/>
          <a:stretch/>
        </p:blipFill>
        <p:spPr>
          <a:xfrm>
            <a:off x="4828737" y="5739332"/>
            <a:ext cx="2621611" cy="1208315"/>
          </a:xfrm>
          <a:prstGeom prst="rect">
            <a:avLst/>
          </a:prstGeom>
        </p:spPr>
      </p:pic>
      <p:graphicFrame>
        <p:nvGraphicFramePr>
          <p:cNvPr id="3" name="Table 3">
            <a:extLst>
              <a:ext uri="{FF2B5EF4-FFF2-40B4-BE49-F238E27FC236}">
                <a16:creationId xmlns:a16="http://schemas.microsoft.com/office/drawing/2014/main" id="{D8E5C48E-B86B-7244-965A-3FDE102295E2}"/>
              </a:ext>
            </a:extLst>
          </p:cNvPr>
          <p:cNvGraphicFramePr>
            <a:graphicFrameLocks noGrp="1"/>
          </p:cNvGraphicFramePr>
          <p:nvPr/>
        </p:nvGraphicFramePr>
        <p:xfrm>
          <a:off x="358181" y="1494742"/>
          <a:ext cx="11374036" cy="4503623"/>
        </p:xfrm>
        <a:graphic>
          <a:graphicData uri="http://schemas.openxmlformats.org/drawingml/2006/table">
            <a:tbl>
              <a:tblPr firstRow="1" bandRow="1">
                <a:tableStyleId>{5C22544A-7EE6-4342-B048-85BDC9FD1C3A}</a:tableStyleId>
              </a:tblPr>
              <a:tblGrid>
                <a:gridCol w="2843509">
                  <a:extLst>
                    <a:ext uri="{9D8B030D-6E8A-4147-A177-3AD203B41FA5}">
                      <a16:colId xmlns:a16="http://schemas.microsoft.com/office/drawing/2014/main" val="985375926"/>
                    </a:ext>
                  </a:extLst>
                </a:gridCol>
                <a:gridCol w="3479526">
                  <a:extLst>
                    <a:ext uri="{9D8B030D-6E8A-4147-A177-3AD203B41FA5}">
                      <a16:colId xmlns:a16="http://schemas.microsoft.com/office/drawing/2014/main" val="2525260646"/>
                    </a:ext>
                  </a:extLst>
                </a:gridCol>
                <a:gridCol w="2560320">
                  <a:extLst>
                    <a:ext uri="{9D8B030D-6E8A-4147-A177-3AD203B41FA5}">
                      <a16:colId xmlns:a16="http://schemas.microsoft.com/office/drawing/2014/main" val="3308872259"/>
                    </a:ext>
                  </a:extLst>
                </a:gridCol>
                <a:gridCol w="2490681">
                  <a:extLst>
                    <a:ext uri="{9D8B030D-6E8A-4147-A177-3AD203B41FA5}">
                      <a16:colId xmlns:a16="http://schemas.microsoft.com/office/drawing/2014/main" val="1691725186"/>
                    </a:ext>
                  </a:extLst>
                </a:gridCol>
              </a:tblGrid>
              <a:tr h="464177">
                <a:tc>
                  <a:txBody>
                    <a:bodyPr/>
                    <a:lstStyle/>
                    <a:p>
                      <a:pPr algn="ctr"/>
                      <a:r>
                        <a:rPr lang="en-US" sz="1700" b="1" i="0" dirty="0">
                          <a:latin typeface="Nunito Sans" pitchFamily="2" charset="77"/>
                        </a:rPr>
                        <a:t>Evaluation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Evidence/Indicator(s)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Method(s)/Tool(s)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Data Source(s)/Sample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extLst>
                  <a:ext uri="{0D108BD9-81ED-4DB2-BD59-A6C34878D82A}">
                    <a16:rowId xmlns:a16="http://schemas.microsoft.com/office/drawing/2014/main" val="1133288490"/>
                  </a:ext>
                </a:extLst>
              </a:tr>
              <a:tr h="4428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dirty="0">
                          <a:solidFill>
                            <a:schemeClr val="bg1"/>
                          </a:solidFill>
                          <a:latin typeface="Nunito Sans" pitchFamily="2" charset="77"/>
                        </a:rPr>
                        <a:t>Question #</a:t>
                      </a:r>
                      <a:r>
                        <a:rPr lang="en-US" sz="1700" b="0" i="0" kern="1200" dirty="0">
                          <a:solidFill>
                            <a:schemeClr val="bg1"/>
                          </a:solidFill>
                          <a:latin typeface="Nunito Sans" pitchFamily="2" charset="77"/>
                          <a:ea typeface="+mn-ea"/>
                          <a:cs typeface="+mn-cs"/>
                        </a:rPr>
                        <a:t>1: To what extent have programs of the Canada’s Greener Homes Initiative been fully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tc hMerge="1">
                  <a:txBody>
                    <a:bodyPr/>
                    <a:lstStyle/>
                    <a:p>
                      <a:endParaRPr lang="en-US" dirty="0"/>
                    </a:p>
                  </a:txBody>
                  <a:tcPr/>
                </a:tc>
                <a:tc h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kern="1200" dirty="0">
                        <a:solidFill>
                          <a:schemeClr val="bg1"/>
                        </a:solidFill>
                        <a:latin typeface="Nunito Sans" pitchFamily="2" charset="77"/>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extLst>
                  <a:ext uri="{0D108BD9-81ED-4DB2-BD59-A6C34878D82A}">
                    <a16:rowId xmlns:a16="http://schemas.microsoft.com/office/drawing/2014/main" val="828923670"/>
                  </a:ext>
                </a:extLst>
              </a:tr>
              <a:tr h="806281">
                <a:tc>
                  <a:txBody>
                    <a:bodyPr/>
                    <a:lstStyle/>
                    <a:p>
                      <a:r>
                        <a:rPr lang="en-US" sz="1400" b="1" i="0" dirty="0">
                          <a:solidFill>
                            <a:srgbClr val="7BABC2"/>
                          </a:solidFill>
                          <a:latin typeface="Nunito Sans" pitchFamily="2" charset="77"/>
                        </a:rPr>
                        <a:t>1.3</a:t>
                      </a:r>
                      <a:r>
                        <a:rPr lang="en-US" sz="1400" b="0" i="0" dirty="0">
                          <a:latin typeface="Nunito Sans" pitchFamily="2" charset="77"/>
                        </a:rPr>
                        <a:t> What are the facilitators and barriers of effective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Perceptions of barriers &amp; facilitators by program users</a:t>
                      </a:r>
                    </a:p>
                    <a:p>
                      <a:endParaRPr lang="en-US" sz="1400" b="0" i="0" dirty="0">
                        <a:latin typeface="Nunito Sans" pitchFamily="2" charset="77"/>
                      </a:endParaRPr>
                    </a:p>
                    <a:p>
                      <a:r>
                        <a:rPr lang="en-US" sz="1400" b="0" i="0" dirty="0">
                          <a:latin typeface="Nunito Sans" pitchFamily="2" charset="77"/>
                        </a:rPr>
                        <a:t>Perceptions of barriers &amp; facilitators by internal program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a:latin typeface="Nunito Sans" pitchFamily="2" charset="77"/>
                        </a:rPr>
                        <a:t>Focus groups / Talking circles</a:t>
                      </a:r>
                    </a:p>
                    <a:p>
                      <a:endParaRPr lang="en-US" sz="1400" b="0" i="0">
                        <a:latin typeface="Nunito Sans" pitchFamily="2" charset="77"/>
                      </a:endParaRPr>
                    </a:p>
                    <a:p>
                      <a:endParaRPr lang="en-US" sz="1400" b="0" i="0">
                        <a:latin typeface="Nunito Sans" pitchFamily="2" charset="77"/>
                      </a:endParaRPr>
                    </a:p>
                    <a:p>
                      <a:r>
                        <a:rPr lang="en-US" sz="1400" b="0" i="0">
                          <a:latin typeface="Nunito Sans" pitchFamily="2" charset="77"/>
                        </a:rPr>
                        <a:t>Key informant interviews</a:t>
                      </a: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a:latin typeface="Nunito Sans" pitchFamily="2" charset="77"/>
                        </a:rPr>
                        <a:t>Program users</a:t>
                      </a:r>
                    </a:p>
                    <a:p>
                      <a:endParaRPr lang="en-US" sz="1400" b="0" i="0">
                        <a:latin typeface="Nunito Sans" pitchFamily="2" charset="77"/>
                      </a:endParaRPr>
                    </a:p>
                    <a:p>
                      <a:endParaRPr lang="en-US" sz="1400" b="0" i="0">
                        <a:latin typeface="Nunito Sans" pitchFamily="2" charset="77"/>
                      </a:endParaRPr>
                    </a:p>
                    <a:p>
                      <a:r>
                        <a:rPr lang="en-US" sz="1400" b="0" i="0">
                          <a:latin typeface="Nunito Sans" pitchFamily="2" charset="77"/>
                        </a:rPr>
                        <a:t>CMHC &amp; NRCAN staff, energy auditors</a:t>
                      </a: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576335"/>
                  </a:ext>
                </a:extLst>
              </a:tr>
              <a:tr h="806281">
                <a:tc>
                  <a:txBody>
                    <a:bodyPr/>
                    <a:lstStyle/>
                    <a:p>
                      <a:r>
                        <a:rPr lang="en-US" sz="1400" b="1" i="0" dirty="0">
                          <a:solidFill>
                            <a:srgbClr val="7BABC2"/>
                          </a:solidFill>
                          <a:latin typeface="Nunito Sans" pitchFamily="2" charset="77"/>
                        </a:rPr>
                        <a:t>1.4</a:t>
                      </a:r>
                      <a:r>
                        <a:rPr lang="en-US" sz="1400" b="0" i="0" dirty="0">
                          <a:latin typeface="Nunito Sans" pitchFamily="2" charset="77"/>
                        </a:rPr>
                        <a:t> What variance exists in program uptake across sociodemographic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Indicators of accessibility above, stratified by:</a:t>
                      </a:r>
                    </a:p>
                    <a:p>
                      <a:r>
                        <a:rPr lang="en-US" sz="1400" b="0" i="0" dirty="0">
                          <a:latin typeface="Nunito Sans" pitchFamily="2" charset="77"/>
                        </a:rPr>
                        <a:t>Geographic data on location of applicant</a:t>
                      </a:r>
                    </a:p>
                    <a:p>
                      <a:r>
                        <a:rPr lang="en-US" sz="1400" b="0" i="0" dirty="0">
                          <a:latin typeface="Nunito Sans" pitchFamily="2" charset="77"/>
                        </a:rPr>
                        <a:t>Age of dwelling</a:t>
                      </a:r>
                    </a:p>
                    <a:p>
                      <a:r>
                        <a:rPr lang="en-US" sz="1400" b="0" i="0" dirty="0">
                          <a:latin typeface="Nunito Sans" pitchFamily="2" charset="77"/>
                        </a:rPr>
                        <a:t>Type of house</a:t>
                      </a:r>
                    </a:p>
                    <a:p>
                      <a:r>
                        <a:rPr lang="en-US" sz="1400" b="0" i="0" dirty="0">
                          <a:latin typeface="Nunito Sans" pitchFamily="2" charset="77"/>
                        </a:rPr>
                        <a:t>Age of applicant</a:t>
                      </a:r>
                    </a:p>
                    <a:p>
                      <a:r>
                        <a:rPr lang="en-US" sz="1400" b="0" i="0" dirty="0">
                          <a:latin typeface="Nunito Sans" pitchFamily="2" charset="77"/>
                        </a:rPr>
                        <a:t>Gender identify of applicant</a:t>
                      </a:r>
                    </a:p>
                    <a:p>
                      <a:r>
                        <a:rPr lang="en-US" sz="1400" b="0" i="0" dirty="0">
                          <a:latin typeface="Nunito Sans" pitchFamily="2" charset="77"/>
                        </a:rPr>
                        <a:t>Indigenous identity of applicant</a:t>
                      </a:r>
                    </a:p>
                    <a:p>
                      <a:r>
                        <a:rPr lang="en-US" sz="1400" b="0" i="0" dirty="0">
                          <a:latin typeface="Nunito Sans" pitchFamily="2" charset="77"/>
                        </a:rPr>
                        <a:t>Racial identity of applicant</a:t>
                      </a:r>
                    </a:p>
                    <a:p>
                      <a:r>
                        <a:rPr lang="en-US" sz="1400" b="0" i="0" dirty="0">
                          <a:latin typeface="Nunito Sans" pitchFamily="2" charset="77"/>
                        </a:rPr>
                        <a:t>TDS Ratio of applicant</a:t>
                      </a:r>
                    </a:p>
                    <a:p>
                      <a:r>
                        <a:rPr lang="en-US" sz="1400" b="0" i="0" dirty="0">
                          <a:latin typeface="Nunito Sans" pitchFamily="2" charset="77"/>
                        </a:rPr>
                        <a:t>Income level of applicant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Review of administrative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CMHC &amp; </a:t>
                      </a:r>
                      <a:r>
                        <a:rPr lang="en-US" sz="1400" b="0" i="0" dirty="0" err="1">
                          <a:latin typeface="Nunito Sans" pitchFamily="2" charset="77"/>
                        </a:rPr>
                        <a:t>NRCan</a:t>
                      </a:r>
                      <a:r>
                        <a:rPr lang="en-US" sz="1400" b="0" i="0" dirty="0">
                          <a:latin typeface="Nunito Sans" pitchFamily="2" charset="77"/>
                        </a:rPr>
                        <a:t>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049000"/>
                  </a:ext>
                </a:extLst>
              </a:tr>
            </a:tbl>
          </a:graphicData>
        </a:graphic>
      </p:graphicFrame>
      <p:grpSp>
        <p:nvGrpSpPr>
          <p:cNvPr id="17" name="Group 16">
            <a:extLst>
              <a:ext uri="{FF2B5EF4-FFF2-40B4-BE49-F238E27FC236}">
                <a16:creationId xmlns:a16="http://schemas.microsoft.com/office/drawing/2014/main" id="{3D34DE51-B1C2-864D-90C3-262DE90692F3}"/>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6C97881E-7BC7-4B43-A54D-CBC62CFD4A2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75A352FC-B6B3-734F-97B0-21960E7C9A29}"/>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C69B5BAC-6B53-1C40-B2CA-8E56CC70A92E}"/>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70033CD4-1038-A045-AB23-547F2818EB2D}"/>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09E7D947-BF3D-184A-ADAD-7CFAEC48F6D3}"/>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7967BAD0-701E-7B46-9906-105FCC6D30C3}"/>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419CF6D2-67BC-6549-A972-F007FA702CA0}"/>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FEC93763-7E6D-764B-A0FC-793F6FD07F1D}"/>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B05183E5-4D20-204E-9AE0-983FD88D88B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364742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59881"/>
            <a:ext cx="9182322" cy="630942"/>
          </a:xfrm>
          <a:prstGeom prst="rect">
            <a:avLst/>
          </a:prstGeom>
          <a:noFill/>
        </p:spPr>
        <p:txBody>
          <a:bodyPr wrap="none" rtlCol="0">
            <a:spAutoFit/>
          </a:bodyPr>
          <a:lstStyle/>
          <a:p>
            <a:r>
              <a:rPr lang="en-US" sz="3500" dirty="0">
                <a:solidFill>
                  <a:srgbClr val="6CADC5"/>
                </a:solidFill>
                <a:latin typeface="League Spartan" pitchFamily="2" charset="77"/>
              </a:rPr>
              <a:t>PROGRAM EVALUATION MATRIX – Q2</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2"/>
          <a:srcRect l="12010" t="12808" r="9852" b="51179"/>
          <a:stretch/>
        </p:blipFill>
        <p:spPr>
          <a:xfrm>
            <a:off x="4828737" y="5739332"/>
            <a:ext cx="2621611" cy="1208315"/>
          </a:xfrm>
          <a:prstGeom prst="rect">
            <a:avLst/>
          </a:prstGeom>
        </p:spPr>
      </p:pic>
      <p:graphicFrame>
        <p:nvGraphicFramePr>
          <p:cNvPr id="3" name="Table 3">
            <a:extLst>
              <a:ext uri="{FF2B5EF4-FFF2-40B4-BE49-F238E27FC236}">
                <a16:creationId xmlns:a16="http://schemas.microsoft.com/office/drawing/2014/main" id="{D8E5C48E-B86B-7244-965A-3FDE102295E2}"/>
              </a:ext>
            </a:extLst>
          </p:cNvPr>
          <p:cNvGraphicFramePr>
            <a:graphicFrameLocks noGrp="1"/>
          </p:cNvGraphicFramePr>
          <p:nvPr>
            <p:extLst>
              <p:ext uri="{D42A27DB-BD31-4B8C-83A1-F6EECF244321}">
                <p14:modId xmlns:p14="http://schemas.microsoft.com/office/powerpoint/2010/main" val="1532830437"/>
              </p:ext>
            </p:extLst>
          </p:nvPr>
        </p:nvGraphicFramePr>
        <p:xfrm>
          <a:off x="358181" y="1510240"/>
          <a:ext cx="11374037" cy="4222326"/>
        </p:xfrm>
        <a:graphic>
          <a:graphicData uri="http://schemas.openxmlformats.org/drawingml/2006/table">
            <a:tbl>
              <a:tblPr firstRow="1" bandRow="1">
                <a:tableStyleId>{5C22544A-7EE6-4342-B048-85BDC9FD1C3A}</a:tableStyleId>
              </a:tblPr>
              <a:tblGrid>
                <a:gridCol w="2843509">
                  <a:extLst>
                    <a:ext uri="{9D8B030D-6E8A-4147-A177-3AD203B41FA5}">
                      <a16:colId xmlns:a16="http://schemas.microsoft.com/office/drawing/2014/main" val="985375926"/>
                    </a:ext>
                  </a:extLst>
                </a:gridCol>
                <a:gridCol w="4223238">
                  <a:extLst>
                    <a:ext uri="{9D8B030D-6E8A-4147-A177-3AD203B41FA5}">
                      <a16:colId xmlns:a16="http://schemas.microsoft.com/office/drawing/2014/main" val="2525260646"/>
                    </a:ext>
                  </a:extLst>
                </a:gridCol>
                <a:gridCol w="2221096">
                  <a:extLst>
                    <a:ext uri="{9D8B030D-6E8A-4147-A177-3AD203B41FA5}">
                      <a16:colId xmlns:a16="http://schemas.microsoft.com/office/drawing/2014/main" val="943523090"/>
                    </a:ext>
                  </a:extLst>
                </a:gridCol>
                <a:gridCol w="2086194">
                  <a:extLst>
                    <a:ext uri="{9D8B030D-6E8A-4147-A177-3AD203B41FA5}">
                      <a16:colId xmlns:a16="http://schemas.microsoft.com/office/drawing/2014/main" val="1062294953"/>
                    </a:ext>
                  </a:extLst>
                </a:gridCol>
              </a:tblGrid>
              <a:tr h="464177">
                <a:tc>
                  <a:txBody>
                    <a:bodyPr/>
                    <a:lstStyle/>
                    <a:p>
                      <a:pPr algn="ctr"/>
                      <a:r>
                        <a:rPr lang="en-US" sz="1700" b="1" i="0" dirty="0">
                          <a:latin typeface="Nunito Sans" pitchFamily="2" charset="77"/>
                        </a:rPr>
                        <a:t>Evaluation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Evidence/Indicator(s)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Method(s)/Tool(s)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Data Source(s)/Sample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extLst>
                  <a:ext uri="{0D108BD9-81ED-4DB2-BD59-A6C34878D82A}">
                    <a16:rowId xmlns:a16="http://schemas.microsoft.com/office/drawing/2014/main" val="1133288490"/>
                  </a:ext>
                </a:extLst>
              </a:tr>
              <a:tr h="442806">
                <a:tc gridSpan="4">
                  <a:txBody>
                    <a:bodyPr/>
                    <a:lstStyle/>
                    <a:p>
                      <a:r>
                        <a:rPr lang="en-US" sz="1700" b="0" i="0" dirty="0">
                          <a:solidFill>
                            <a:schemeClr val="bg1"/>
                          </a:solidFill>
                          <a:latin typeface="Nunito Sans" pitchFamily="2" charset="77"/>
                        </a:rPr>
                        <a:t>Question #2: What have been the effects of Canada’s Greener Homes Initiative for 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tc hMerge="1">
                  <a:txBody>
                    <a:bodyPr/>
                    <a:lstStyle/>
                    <a:p>
                      <a:endParaRPr lang="en-US" dirty="0"/>
                    </a:p>
                  </a:txBody>
                  <a:tcPr/>
                </a:tc>
                <a:tc h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828923670"/>
                  </a:ext>
                </a:extLst>
              </a:tr>
              <a:tr h="806281">
                <a:tc>
                  <a:txBody>
                    <a:bodyPr/>
                    <a:lstStyle/>
                    <a:p>
                      <a:r>
                        <a:rPr lang="en-US" sz="1400" b="1" i="0" dirty="0">
                          <a:solidFill>
                            <a:srgbClr val="7BABC2"/>
                          </a:solidFill>
                          <a:latin typeface="Nunito Sans" pitchFamily="2" charset="77"/>
                        </a:rPr>
                        <a:t>2.1</a:t>
                      </a:r>
                      <a:r>
                        <a:rPr lang="en-US" sz="1400" b="0" i="0" dirty="0">
                          <a:latin typeface="Nunito Sans" pitchFamily="2" charset="77"/>
                        </a:rPr>
                        <a:t> To what extent have the programs resulted in household savings? (environmental/financial)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PJ savings from </a:t>
                      </a:r>
                      <a:r>
                        <a:rPr lang="en-US" sz="1400" b="0" i="0" dirty="0" err="1">
                          <a:latin typeface="Nunito Sans" pitchFamily="2" charset="77"/>
                        </a:rPr>
                        <a:t>EnerGuide</a:t>
                      </a:r>
                      <a:r>
                        <a:rPr lang="en-US" sz="1400" b="0" i="0" dirty="0">
                          <a:latin typeface="Nunito Sans" pitchFamily="2" charset="77"/>
                        </a:rPr>
                        <a:t> evaluation</a:t>
                      </a:r>
                    </a:p>
                    <a:p>
                      <a:r>
                        <a:rPr lang="en-US" sz="1400" b="0" i="0" dirty="0">
                          <a:latin typeface="Nunito Sans" pitchFamily="2" charset="77"/>
                        </a:rPr>
                        <a:t>Average annual savings on energy bills</a:t>
                      </a:r>
                    </a:p>
                    <a:p>
                      <a:r>
                        <a:rPr lang="en-US" sz="1400" b="0" i="0" dirty="0">
                          <a:latin typeface="Nunito Sans" pitchFamily="2" charset="77"/>
                        </a:rPr>
                        <a:t>Average housing shelter cost reduction</a:t>
                      </a:r>
                    </a:p>
                    <a:p>
                      <a:endParaRPr lang="en-US" sz="1400" b="0" i="0" dirty="0">
                        <a:latin typeface="Nunito Sans" pitchFamily="2" charset="77"/>
                      </a:endParaRPr>
                    </a:p>
                    <a:p>
                      <a:r>
                        <a:rPr lang="en-US" sz="1400" b="0" i="0" dirty="0">
                          <a:latin typeface="Nunito Sans" pitchFamily="2" charset="77"/>
                        </a:rPr>
                        <a:t>Perception of savings/program outcomes from 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Review of administrative data</a:t>
                      </a: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endParaRPr lang="en-US" sz="1400" b="0" i="0" dirty="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Focus groups / Talking circles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a:latin typeface="Nunito Sans" pitchFamily="2" charset="77"/>
                        </a:rPr>
                        <a:t>CMHC &amp; NRCan administrative data</a:t>
                      </a:r>
                    </a:p>
                    <a:p>
                      <a:endParaRPr lang="en-US" sz="1400" b="0" i="0">
                        <a:latin typeface="Nunito Sans" pitchFamily="2" charset="77"/>
                      </a:endParaRPr>
                    </a:p>
                    <a:p>
                      <a:endParaRPr lang="en-US" sz="1400" b="0" i="0">
                        <a:latin typeface="Nunito Sans" pitchFamily="2" charset="77"/>
                      </a:endParaRPr>
                    </a:p>
                    <a:p>
                      <a:endParaRPr lang="en-US" sz="1400" b="0" i="0">
                        <a:latin typeface="Nunito Sans" pitchFamily="2" charset="77"/>
                      </a:endParaRPr>
                    </a:p>
                    <a:p>
                      <a:endParaRPr lang="en-US" sz="1400" b="0" i="0">
                        <a:latin typeface="Nunito Sans" pitchFamily="2" charset="77"/>
                      </a:endParaRPr>
                    </a:p>
                    <a:p>
                      <a:endParaRPr lang="en-US" sz="1400" b="0" i="0">
                        <a:latin typeface="Nunito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latin typeface="Nunito Sans" pitchFamily="2" charset="77"/>
                        </a:rPr>
                        <a:t>Program users</a:t>
                      </a: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390725"/>
                  </a:ext>
                </a:extLst>
              </a:tr>
              <a:tr h="898323">
                <a:tc>
                  <a:txBody>
                    <a:bodyPr/>
                    <a:lstStyle/>
                    <a:p>
                      <a:r>
                        <a:rPr lang="en-US" sz="1400" b="1" i="0" dirty="0">
                          <a:solidFill>
                            <a:srgbClr val="7BABC2"/>
                          </a:solidFill>
                          <a:latin typeface="Nunito Sans" pitchFamily="2" charset="77"/>
                        </a:rPr>
                        <a:t>2.2</a:t>
                      </a:r>
                      <a:r>
                        <a:rPr lang="en-US" sz="1400" b="0" i="0" dirty="0">
                          <a:latin typeface="Nunito Sans" pitchFamily="2" charset="77"/>
                        </a:rPr>
                        <a:t> What other intended/unintended outcomes has the program had for 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Perceptions of program outcomes from 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a:latin typeface="Nunito Sans" pitchFamily="2" charset="77"/>
                        </a:rPr>
                        <a:t>Focus groups / Talking circles</a:t>
                      </a:r>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576335"/>
                  </a:ext>
                </a:extLst>
              </a:tr>
            </a:tbl>
          </a:graphicData>
        </a:graphic>
      </p:graphicFrame>
      <p:grpSp>
        <p:nvGrpSpPr>
          <p:cNvPr id="17" name="Group 16">
            <a:extLst>
              <a:ext uri="{FF2B5EF4-FFF2-40B4-BE49-F238E27FC236}">
                <a16:creationId xmlns:a16="http://schemas.microsoft.com/office/drawing/2014/main" id="{FA36B48B-0A8B-B144-89DC-A7B1B5B055D7}"/>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B0D07F2B-F98D-124C-9B93-B8C80D783355}"/>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ED3CDEB4-EE53-BA41-93C6-1A0B9704EFAB}"/>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D0DE048D-A557-DA41-AF55-FCAF8B8C0FFB}"/>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F42064AC-DED1-9D40-B3F8-D901A123E62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09C093E1-E2C1-DC41-B531-9CA99BF41D58}"/>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E8E7BB8A-C38C-F848-87D1-BD9BBC615C3B}"/>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0791B6F2-9F63-2B47-98E5-8119CE93FC0A}"/>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29E34896-2468-6446-8F78-15B3A9BC0E75}"/>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383702DA-4BE1-8746-AA73-5ED26362C05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244688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59881"/>
            <a:ext cx="9182322" cy="630942"/>
          </a:xfrm>
          <a:prstGeom prst="rect">
            <a:avLst/>
          </a:prstGeom>
          <a:noFill/>
        </p:spPr>
        <p:txBody>
          <a:bodyPr wrap="none" rtlCol="0">
            <a:spAutoFit/>
          </a:bodyPr>
          <a:lstStyle/>
          <a:p>
            <a:r>
              <a:rPr lang="en-US" sz="3500" dirty="0">
                <a:solidFill>
                  <a:srgbClr val="6CADC5"/>
                </a:solidFill>
                <a:latin typeface="League Spartan" pitchFamily="2" charset="77"/>
              </a:rPr>
              <a:t>PROGRAM EVALUATION MATRIX – Q2</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2"/>
          <a:srcRect l="12010" t="12808" r="9852" b="51179"/>
          <a:stretch/>
        </p:blipFill>
        <p:spPr>
          <a:xfrm>
            <a:off x="4828737" y="5739332"/>
            <a:ext cx="2621611" cy="1208315"/>
          </a:xfrm>
          <a:prstGeom prst="rect">
            <a:avLst/>
          </a:prstGeom>
        </p:spPr>
      </p:pic>
      <p:graphicFrame>
        <p:nvGraphicFramePr>
          <p:cNvPr id="3" name="Table 3">
            <a:extLst>
              <a:ext uri="{FF2B5EF4-FFF2-40B4-BE49-F238E27FC236}">
                <a16:creationId xmlns:a16="http://schemas.microsoft.com/office/drawing/2014/main" id="{D8E5C48E-B86B-7244-965A-3FDE102295E2}"/>
              </a:ext>
            </a:extLst>
          </p:cNvPr>
          <p:cNvGraphicFramePr>
            <a:graphicFrameLocks noGrp="1"/>
          </p:cNvGraphicFramePr>
          <p:nvPr>
            <p:extLst>
              <p:ext uri="{D42A27DB-BD31-4B8C-83A1-F6EECF244321}">
                <p14:modId xmlns:p14="http://schemas.microsoft.com/office/powerpoint/2010/main" val="636451626"/>
              </p:ext>
            </p:extLst>
          </p:nvPr>
        </p:nvGraphicFramePr>
        <p:xfrm>
          <a:off x="358181" y="1510240"/>
          <a:ext cx="11374036" cy="3704166"/>
        </p:xfrm>
        <a:graphic>
          <a:graphicData uri="http://schemas.openxmlformats.org/drawingml/2006/table">
            <a:tbl>
              <a:tblPr firstRow="1" bandRow="1">
                <a:tableStyleId>{5C22544A-7EE6-4342-B048-85BDC9FD1C3A}</a:tableStyleId>
              </a:tblPr>
              <a:tblGrid>
                <a:gridCol w="2843509">
                  <a:extLst>
                    <a:ext uri="{9D8B030D-6E8A-4147-A177-3AD203B41FA5}">
                      <a16:colId xmlns:a16="http://schemas.microsoft.com/office/drawing/2014/main" val="985375926"/>
                    </a:ext>
                  </a:extLst>
                </a:gridCol>
                <a:gridCol w="4223238">
                  <a:extLst>
                    <a:ext uri="{9D8B030D-6E8A-4147-A177-3AD203B41FA5}">
                      <a16:colId xmlns:a16="http://schemas.microsoft.com/office/drawing/2014/main" val="2525260646"/>
                    </a:ext>
                  </a:extLst>
                </a:gridCol>
                <a:gridCol w="2095590">
                  <a:extLst>
                    <a:ext uri="{9D8B030D-6E8A-4147-A177-3AD203B41FA5}">
                      <a16:colId xmlns:a16="http://schemas.microsoft.com/office/drawing/2014/main" val="943523090"/>
                    </a:ext>
                  </a:extLst>
                </a:gridCol>
                <a:gridCol w="2211699">
                  <a:extLst>
                    <a:ext uri="{9D8B030D-6E8A-4147-A177-3AD203B41FA5}">
                      <a16:colId xmlns:a16="http://schemas.microsoft.com/office/drawing/2014/main" val="635962364"/>
                    </a:ext>
                  </a:extLst>
                </a:gridCol>
              </a:tblGrid>
              <a:tr h="464177">
                <a:tc>
                  <a:txBody>
                    <a:bodyPr/>
                    <a:lstStyle/>
                    <a:p>
                      <a:pPr algn="ctr"/>
                      <a:r>
                        <a:rPr lang="en-US" sz="1700" b="1" i="0" dirty="0">
                          <a:latin typeface="Nunito Sans" pitchFamily="2" charset="77"/>
                        </a:rPr>
                        <a:t>Evaluation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Evidence/Indicator(s)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Method(s)/Tool(s)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Data Source(s)/Sample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extLst>
                  <a:ext uri="{0D108BD9-81ED-4DB2-BD59-A6C34878D82A}">
                    <a16:rowId xmlns:a16="http://schemas.microsoft.com/office/drawing/2014/main" val="1133288490"/>
                  </a:ext>
                </a:extLst>
              </a:tr>
              <a:tr h="442806">
                <a:tc gridSpan="4">
                  <a:txBody>
                    <a:bodyPr/>
                    <a:lstStyle/>
                    <a:p>
                      <a:r>
                        <a:rPr lang="en-US" sz="1700" b="0" i="0" dirty="0">
                          <a:solidFill>
                            <a:schemeClr val="bg1"/>
                          </a:solidFill>
                          <a:latin typeface="Nunito Sans" pitchFamily="2" charset="77"/>
                        </a:rPr>
                        <a:t>Question #2: What have been the effects of Canada’s Greener Homes Initiative for program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tc hMerge="1">
                  <a:txBody>
                    <a:bodyPr/>
                    <a:lstStyle/>
                    <a:p>
                      <a:endParaRPr lang="en-US" dirty="0"/>
                    </a:p>
                  </a:txBody>
                  <a:tcPr/>
                </a:tc>
                <a:tc h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828923670"/>
                  </a:ext>
                </a:extLst>
              </a:tr>
              <a:tr h="806281">
                <a:tc>
                  <a:txBody>
                    <a:bodyPr/>
                    <a:lstStyle/>
                    <a:p>
                      <a:r>
                        <a:rPr lang="en-US" sz="1400" b="1" i="0" kern="1200" dirty="0">
                          <a:solidFill>
                            <a:srgbClr val="7BABC2"/>
                          </a:solidFill>
                          <a:latin typeface="Nunito Sans" pitchFamily="2" charset="77"/>
                          <a:ea typeface="+mn-ea"/>
                          <a:cs typeface="+mn-cs"/>
                        </a:rPr>
                        <a:t>2.3 </a:t>
                      </a:r>
                      <a:r>
                        <a:rPr lang="en-US" sz="1400" b="0" i="0" dirty="0">
                          <a:latin typeface="Nunito Sans" pitchFamily="2" charset="77"/>
                        </a:rPr>
                        <a:t>What variance exists in program outcomes for households across sociodemographic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Indicators of household outcomes above, stratified by:</a:t>
                      </a:r>
                    </a:p>
                    <a:p>
                      <a:r>
                        <a:rPr lang="en-US" sz="1400" b="0" i="0" dirty="0">
                          <a:latin typeface="Nunito Sans" pitchFamily="2" charset="77"/>
                        </a:rPr>
                        <a:t>Geographic data on location of applicant</a:t>
                      </a:r>
                    </a:p>
                    <a:p>
                      <a:r>
                        <a:rPr lang="en-US" sz="1400" b="0" i="0" dirty="0">
                          <a:latin typeface="Nunito Sans" pitchFamily="2" charset="77"/>
                        </a:rPr>
                        <a:t>Age of dwelling</a:t>
                      </a:r>
                    </a:p>
                    <a:p>
                      <a:r>
                        <a:rPr lang="en-US" sz="1400" b="0" i="0" dirty="0">
                          <a:latin typeface="Nunito Sans" pitchFamily="2" charset="77"/>
                        </a:rPr>
                        <a:t>Type of house</a:t>
                      </a:r>
                    </a:p>
                    <a:p>
                      <a:r>
                        <a:rPr lang="en-US" sz="1400" b="0" i="0" dirty="0">
                          <a:latin typeface="Nunito Sans" pitchFamily="2" charset="77"/>
                        </a:rPr>
                        <a:t>Age of applicant</a:t>
                      </a:r>
                    </a:p>
                    <a:p>
                      <a:r>
                        <a:rPr lang="en-US" sz="1400" b="0" i="0" dirty="0">
                          <a:latin typeface="Nunito Sans" pitchFamily="2" charset="77"/>
                        </a:rPr>
                        <a:t>Gender identify of applicant</a:t>
                      </a:r>
                    </a:p>
                    <a:p>
                      <a:r>
                        <a:rPr lang="en-US" sz="1400" b="0" i="0" dirty="0">
                          <a:latin typeface="Nunito Sans" pitchFamily="2" charset="77"/>
                        </a:rPr>
                        <a:t>Indigenous identity of applicant</a:t>
                      </a:r>
                    </a:p>
                    <a:p>
                      <a:r>
                        <a:rPr lang="en-US" sz="1400" b="0" i="0" dirty="0">
                          <a:latin typeface="Nunito Sans" pitchFamily="2" charset="77"/>
                        </a:rPr>
                        <a:t>Racial identity of applicant</a:t>
                      </a:r>
                    </a:p>
                    <a:p>
                      <a:r>
                        <a:rPr lang="en-US" sz="1400" b="0" i="0" dirty="0">
                          <a:latin typeface="Nunito Sans" pitchFamily="2" charset="77"/>
                        </a:rPr>
                        <a:t>TDS Ratio of applicant</a:t>
                      </a:r>
                    </a:p>
                    <a:p>
                      <a:r>
                        <a:rPr lang="en-US" sz="1400" b="0" i="0" dirty="0">
                          <a:latin typeface="Nunito Sans" pitchFamily="2" charset="77"/>
                        </a:rPr>
                        <a:t>Income level of applicant</a:t>
                      </a:r>
                    </a:p>
                    <a:p>
                      <a:endParaRPr lang="en-US" sz="1400" b="0" i="0" dirty="0">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Review of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CMHC &amp; NRCan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768784"/>
                  </a:ext>
                </a:extLst>
              </a:tr>
            </a:tbl>
          </a:graphicData>
        </a:graphic>
      </p:graphicFrame>
      <p:grpSp>
        <p:nvGrpSpPr>
          <p:cNvPr id="17" name="Group 16">
            <a:extLst>
              <a:ext uri="{FF2B5EF4-FFF2-40B4-BE49-F238E27FC236}">
                <a16:creationId xmlns:a16="http://schemas.microsoft.com/office/drawing/2014/main" id="{FA36B48B-0A8B-B144-89DC-A7B1B5B055D7}"/>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B0D07F2B-F98D-124C-9B93-B8C80D783355}"/>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ED3CDEB4-EE53-BA41-93C6-1A0B9704EFAB}"/>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D0DE048D-A557-DA41-AF55-FCAF8B8C0FFB}"/>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F42064AC-DED1-9D40-B3F8-D901A123E62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09C093E1-E2C1-DC41-B531-9CA99BF41D58}"/>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E8E7BB8A-C38C-F848-87D1-BD9BBC615C3B}"/>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0791B6F2-9F63-2B47-98E5-8119CE93FC0A}"/>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29E34896-2468-6446-8F78-15B3A9BC0E75}"/>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383702DA-4BE1-8746-AA73-5ED26362C05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223988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A2942C-0DFC-554D-92ED-D3FE26005CD2}"/>
              </a:ext>
            </a:extLst>
          </p:cNvPr>
          <p:cNvSpPr txBox="1"/>
          <p:nvPr/>
        </p:nvSpPr>
        <p:spPr>
          <a:xfrm>
            <a:off x="675926" y="1710926"/>
            <a:ext cx="6724918" cy="630942"/>
          </a:xfrm>
          <a:prstGeom prst="rect">
            <a:avLst/>
          </a:prstGeom>
          <a:noFill/>
        </p:spPr>
        <p:txBody>
          <a:bodyPr wrap="none" rtlCol="0">
            <a:spAutoFit/>
          </a:bodyPr>
          <a:lstStyle/>
          <a:p>
            <a:r>
              <a:rPr lang="en-US" sz="3500" dirty="0">
                <a:solidFill>
                  <a:srgbClr val="6CADC5"/>
                </a:solidFill>
                <a:latin typeface="League Spartan" pitchFamily="2" charset="77"/>
              </a:rPr>
              <a:t>LAND ACKNOWLEDGEMENT</a:t>
            </a:r>
          </a:p>
        </p:txBody>
      </p:sp>
      <p:sp>
        <p:nvSpPr>
          <p:cNvPr id="6" name="Rectangle 5">
            <a:extLst>
              <a:ext uri="{FF2B5EF4-FFF2-40B4-BE49-F238E27FC236}">
                <a16:creationId xmlns:a16="http://schemas.microsoft.com/office/drawing/2014/main" id="{3612F3FE-E504-F04F-B784-CABDC6F2C6E7}"/>
              </a:ext>
            </a:extLst>
          </p:cNvPr>
          <p:cNvSpPr/>
          <p:nvPr/>
        </p:nvSpPr>
        <p:spPr>
          <a:xfrm>
            <a:off x="0" y="0"/>
            <a:ext cx="12192000" cy="355600"/>
          </a:xfrm>
          <a:prstGeom prst="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FE32032-FB57-6E40-9A56-4637670517F2}"/>
              </a:ext>
            </a:extLst>
          </p:cNvPr>
          <p:cNvCxnSpPr/>
          <p:nvPr/>
        </p:nvCxnSpPr>
        <p:spPr>
          <a:xfrm>
            <a:off x="698500" y="2390522"/>
            <a:ext cx="6813688" cy="0"/>
          </a:xfrm>
          <a:prstGeom prst="line">
            <a:avLst/>
          </a:prstGeom>
          <a:ln w="38100">
            <a:solidFill>
              <a:srgbClr val="D9AA49"/>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id="{6B0758FD-9D16-6442-835D-F19C97A7794D}"/>
              </a:ext>
            </a:extLst>
          </p:cNvPr>
          <p:cNvSpPr txBox="1">
            <a:spLocks/>
          </p:cNvSpPr>
          <p:nvPr/>
        </p:nvSpPr>
        <p:spPr>
          <a:xfrm>
            <a:off x="660400" y="2764349"/>
            <a:ext cx="10871200" cy="38303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CA" sz="2400" dirty="0">
                <a:latin typeface="Nunito Sans" pitchFamily="2" charset="77"/>
              </a:rPr>
              <a:t>Today, we recognize we have the privilege to be working on the Territory of the </a:t>
            </a:r>
            <a:r>
              <a:rPr lang="en-CA" sz="2400" dirty="0" err="1">
                <a:latin typeface="Nunito Sans" pitchFamily="2" charset="77"/>
              </a:rPr>
              <a:t>Nitassinan</a:t>
            </a:r>
            <a:r>
              <a:rPr lang="en-CA" sz="2400" dirty="0">
                <a:latin typeface="Nunito Sans" pitchFamily="2" charset="77"/>
              </a:rPr>
              <a:t> and </a:t>
            </a:r>
            <a:r>
              <a:rPr lang="en-CA" sz="2400" dirty="0" err="1">
                <a:latin typeface="Nunito Sans" pitchFamily="2" charset="77"/>
              </a:rPr>
              <a:t>Wendake-Nionwentsïo</a:t>
            </a:r>
            <a:r>
              <a:rPr lang="en-CA" sz="2400" dirty="0">
                <a:latin typeface="Nunito Sans" pitchFamily="2" charset="77"/>
              </a:rPr>
              <a:t> Peoples. </a:t>
            </a:r>
          </a:p>
          <a:p>
            <a:pPr marL="0" indent="0">
              <a:lnSpc>
                <a:spcPct val="120000"/>
              </a:lnSpc>
              <a:buNone/>
            </a:pPr>
            <a:endParaRPr lang="en-CA" sz="2400" dirty="0">
              <a:latin typeface="Nunito Sans" pitchFamily="2" charset="77"/>
            </a:endParaRPr>
          </a:p>
          <a:p>
            <a:pPr marL="0" indent="0">
              <a:lnSpc>
                <a:spcPct val="120000"/>
              </a:lnSpc>
              <a:buNone/>
            </a:pPr>
            <a:r>
              <a:rPr lang="en-CA" sz="2400" dirty="0">
                <a:latin typeface="Nunito Sans" pitchFamily="2" charset="77"/>
              </a:rPr>
              <a:t>Recognizing colonization among First Nations, Inuit, and Métis Peoples is critical when evaluating Canada’s Greener Homes Initiative. </a:t>
            </a:r>
          </a:p>
          <a:p>
            <a:pPr marL="0" indent="0">
              <a:lnSpc>
                <a:spcPct val="120000"/>
              </a:lnSpc>
              <a:buNone/>
            </a:pPr>
            <a:endParaRPr lang="en-CA" sz="2400" dirty="0">
              <a:latin typeface="Nunito Sans" pitchFamily="2" charset="77"/>
            </a:endParaRPr>
          </a:p>
        </p:txBody>
      </p:sp>
      <p:pic>
        <p:nvPicPr>
          <p:cNvPr id="11" name="Picture 10" descr="Logo, company name&#10;&#10;Description automatically generated">
            <a:extLst>
              <a:ext uri="{FF2B5EF4-FFF2-40B4-BE49-F238E27FC236}">
                <a16:creationId xmlns:a16="http://schemas.microsoft.com/office/drawing/2014/main" id="{DAB31091-5F18-C246-A879-A7792F4CB392}"/>
              </a:ext>
            </a:extLst>
          </p:cNvPr>
          <p:cNvPicPr/>
          <p:nvPr/>
        </p:nvPicPr>
        <p:blipFill rotWithShape="1">
          <a:blip r:embed="rId3">
            <a:extLst>
              <a:ext uri="{28A0092B-C50C-407E-A947-70E740481C1C}">
                <a14:useLocalDpi xmlns:a14="http://schemas.microsoft.com/office/drawing/2010/main" val="0"/>
              </a:ext>
            </a:extLst>
          </a:blip>
          <a:srcRect l="30229" t="16213" r="29149" b="41978"/>
          <a:stretch/>
        </p:blipFill>
        <p:spPr bwMode="auto">
          <a:xfrm>
            <a:off x="10578351" y="5232070"/>
            <a:ext cx="1528562" cy="1573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898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79301"/>
            <a:ext cx="8977138" cy="630942"/>
          </a:xfrm>
          <a:prstGeom prst="rect">
            <a:avLst/>
          </a:prstGeom>
          <a:noFill/>
        </p:spPr>
        <p:txBody>
          <a:bodyPr wrap="none" rtlCol="0">
            <a:spAutoFit/>
          </a:bodyPr>
          <a:lstStyle/>
          <a:p>
            <a:r>
              <a:rPr lang="en-US" sz="3500" dirty="0">
                <a:solidFill>
                  <a:srgbClr val="6CADC5"/>
                </a:solidFill>
                <a:latin typeface="League Spartan" pitchFamily="2" charset="77"/>
              </a:rPr>
              <a:t>PROGRAM EVALUATION MATRIX – Q3</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2"/>
          <a:srcRect l="12010" t="12808" r="9852" b="51179"/>
          <a:stretch/>
        </p:blipFill>
        <p:spPr>
          <a:xfrm>
            <a:off x="4828737" y="5739332"/>
            <a:ext cx="2621611" cy="1208315"/>
          </a:xfrm>
          <a:prstGeom prst="rect">
            <a:avLst/>
          </a:prstGeom>
        </p:spPr>
      </p:pic>
      <p:graphicFrame>
        <p:nvGraphicFramePr>
          <p:cNvPr id="3" name="Table 3">
            <a:extLst>
              <a:ext uri="{FF2B5EF4-FFF2-40B4-BE49-F238E27FC236}">
                <a16:creationId xmlns:a16="http://schemas.microsoft.com/office/drawing/2014/main" id="{D8E5C48E-B86B-7244-965A-3FDE102295E2}"/>
              </a:ext>
            </a:extLst>
          </p:cNvPr>
          <p:cNvGraphicFramePr>
            <a:graphicFrameLocks noGrp="1"/>
          </p:cNvGraphicFramePr>
          <p:nvPr>
            <p:extLst>
              <p:ext uri="{D42A27DB-BD31-4B8C-83A1-F6EECF244321}">
                <p14:modId xmlns:p14="http://schemas.microsoft.com/office/powerpoint/2010/main" val="95325606"/>
              </p:ext>
            </p:extLst>
          </p:nvPr>
        </p:nvGraphicFramePr>
        <p:xfrm>
          <a:off x="358181" y="1510243"/>
          <a:ext cx="11374036" cy="2961827"/>
        </p:xfrm>
        <a:graphic>
          <a:graphicData uri="http://schemas.openxmlformats.org/drawingml/2006/table">
            <a:tbl>
              <a:tblPr firstRow="1" bandRow="1">
                <a:tableStyleId>{5C22544A-7EE6-4342-B048-85BDC9FD1C3A}</a:tableStyleId>
              </a:tblPr>
              <a:tblGrid>
                <a:gridCol w="2843509">
                  <a:extLst>
                    <a:ext uri="{9D8B030D-6E8A-4147-A177-3AD203B41FA5}">
                      <a16:colId xmlns:a16="http://schemas.microsoft.com/office/drawing/2014/main" val="985375926"/>
                    </a:ext>
                  </a:extLst>
                </a:gridCol>
                <a:gridCol w="2843509">
                  <a:extLst>
                    <a:ext uri="{9D8B030D-6E8A-4147-A177-3AD203B41FA5}">
                      <a16:colId xmlns:a16="http://schemas.microsoft.com/office/drawing/2014/main" val="2525260646"/>
                    </a:ext>
                  </a:extLst>
                </a:gridCol>
                <a:gridCol w="2843509">
                  <a:extLst>
                    <a:ext uri="{9D8B030D-6E8A-4147-A177-3AD203B41FA5}">
                      <a16:colId xmlns:a16="http://schemas.microsoft.com/office/drawing/2014/main" val="3174373774"/>
                    </a:ext>
                  </a:extLst>
                </a:gridCol>
                <a:gridCol w="2843509">
                  <a:extLst>
                    <a:ext uri="{9D8B030D-6E8A-4147-A177-3AD203B41FA5}">
                      <a16:colId xmlns:a16="http://schemas.microsoft.com/office/drawing/2014/main" val="1793792483"/>
                    </a:ext>
                  </a:extLst>
                </a:gridCol>
              </a:tblGrid>
              <a:tr h="462467">
                <a:tc>
                  <a:txBody>
                    <a:bodyPr/>
                    <a:lstStyle/>
                    <a:p>
                      <a:pPr algn="ctr"/>
                      <a:r>
                        <a:rPr lang="en-US" sz="1700" b="1" i="0" dirty="0">
                          <a:latin typeface="Nunito Sans" pitchFamily="2" charset="77"/>
                        </a:rPr>
                        <a:t>Evaluation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Evidence/Indicator(s)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Method(s)/Tool(s)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tc>
                  <a:txBody>
                    <a:bodyPr/>
                    <a:lstStyle/>
                    <a:p>
                      <a:pPr algn="ctr"/>
                      <a:r>
                        <a:rPr lang="en-US" sz="1700" b="1" i="0" dirty="0">
                          <a:latin typeface="Nunito Sans" pitchFamily="2" charset="77"/>
                        </a:rPr>
                        <a:t>Data Source(s)/Sample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A49"/>
                    </a:solidFill>
                  </a:tcPr>
                </a:tc>
                <a:extLst>
                  <a:ext uri="{0D108BD9-81ED-4DB2-BD59-A6C34878D82A}">
                    <a16:rowId xmlns:a16="http://schemas.microsoft.com/office/drawing/2014/main" val="1133288490"/>
                  </a:ext>
                </a:extLst>
              </a:tr>
              <a:tr h="441175">
                <a:tc gridSpan="4">
                  <a:txBody>
                    <a:bodyPr/>
                    <a:lstStyle/>
                    <a:p>
                      <a:r>
                        <a:rPr lang="en-US" sz="1700" b="0" i="0" dirty="0">
                          <a:solidFill>
                            <a:schemeClr val="bg1"/>
                          </a:solidFill>
                          <a:latin typeface="Nunito Sans" pitchFamily="2" charset="77"/>
                        </a:rPr>
                        <a:t>Question #3: How can the Greener Homes Initiative contribute to Canada’s commitments to climate change action?</a:t>
                      </a:r>
                    </a:p>
                    <a:p>
                      <a:endParaRPr lang="en-US" sz="1700" b="0" i="0" dirty="0">
                        <a:solidFill>
                          <a:schemeClr val="bg1"/>
                        </a:solidFill>
                        <a:latin typeface="Nunito Sa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ADC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28923670"/>
                  </a:ext>
                </a:extLst>
              </a:tr>
              <a:tr h="879553">
                <a:tc>
                  <a:txBody>
                    <a:bodyPr/>
                    <a:lstStyle/>
                    <a:p>
                      <a:r>
                        <a:rPr lang="en-US" sz="1400" b="1" i="0" dirty="0">
                          <a:solidFill>
                            <a:srgbClr val="7BABC2"/>
                          </a:solidFill>
                          <a:latin typeface="Nunito Sans" pitchFamily="2" charset="77"/>
                        </a:rPr>
                        <a:t>3.1</a:t>
                      </a:r>
                      <a:r>
                        <a:rPr lang="en-US" sz="1400" b="0" i="0" dirty="0">
                          <a:latin typeface="Nunito Sans" pitchFamily="2" charset="77"/>
                        </a:rPr>
                        <a:t> What is the projected contribution of the programs towards the 2023 goals at the current rate of uptake?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Nunito Sans" pitchFamily="2" charset="77"/>
                        </a:rPr>
                        <a:t>Projected GHG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Review of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CMHC &amp; </a:t>
                      </a:r>
                      <a:r>
                        <a:rPr lang="en-US" sz="1400" b="0" i="0" dirty="0" err="1">
                          <a:latin typeface="Nunito Sans" pitchFamily="2" charset="77"/>
                        </a:rPr>
                        <a:t>NRCan</a:t>
                      </a:r>
                      <a:r>
                        <a:rPr lang="en-US" sz="1400" b="0" i="0" dirty="0">
                          <a:latin typeface="Nunito Sans" pitchFamily="2" charset="77"/>
                        </a:rPr>
                        <a:t> administrative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774146"/>
                  </a:ext>
                </a:extLst>
              </a:tr>
              <a:tr h="803312">
                <a:tc>
                  <a:txBody>
                    <a:bodyPr/>
                    <a:lstStyle/>
                    <a:p>
                      <a:r>
                        <a:rPr lang="en-US" sz="1400" b="1" i="0" dirty="0">
                          <a:solidFill>
                            <a:srgbClr val="7BABC2"/>
                          </a:solidFill>
                          <a:latin typeface="Nunito Sans" pitchFamily="2" charset="77"/>
                        </a:rPr>
                        <a:t>3.2</a:t>
                      </a:r>
                      <a:r>
                        <a:rPr lang="en-US" sz="1400" b="0" i="0" dirty="0">
                          <a:latin typeface="Nunito Sans" pitchFamily="2" charset="77"/>
                        </a:rPr>
                        <a:t> What program refinements are recommended to maximize program impacts for greenhouse gas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Analysis of indicators of implementation &amp;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Participatory data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latin typeface="Nunito Sans" pitchFamily="2" charset="77"/>
                        </a:rPr>
                        <a:t>National &amp; P/T advisory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576335"/>
                  </a:ext>
                </a:extLst>
              </a:tr>
            </a:tbl>
          </a:graphicData>
        </a:graphic>
      </p:graphicFrame>
      <p:grpSp>
        <p:nvGrpSpPr>
          <p:cNvPr id="17" name="Group 16">
            <a:extLst>
              <a:ext uri="{FF2B5EF4-FFF2-40B4-BE49-F238E27FC236}">
                <a16:creationId xmlns:a16="http://schemas.microsoft.com/office/drawing/2014/main" id="{1382BBD2-2456-9B42-82AC-A2B5D7590BA3}"/>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95B636B7-BC6C-8B45-AFF4-2E7316D7B671}"/>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1C193D2A-858F-B141-98AF-0422B2090014}"/>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0" name="Pentagon 19">
              <a:extLst>
                <a:ext uri="{FF2B5EF4-FFF2-40B4-BE49-F238E27FC236}">
                  <a16:creationId xmlns:a16="http://schemas.microsoft.com/office/drawing/2014/main" id="{9846BA16-93C5-D74E-A006-CDDC616C8587}"/>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1" name="Chevron 20">
              <a:extLst>
                <a:ext uri="{FF2B5EF4-FFF2-40B4-BE49-F238E27FC236}">
                  <a16:creationId xmlns:a16="http://schemas.microsoft.com/office/drawing/2014/main" id="{AD5ACC2C-5AAA-9643-8097-C76DCB5799D9}"/>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2" name="Chevron 21">
              <a:extLst>
                <a:ext uri="{FF2B5EF4-FFF2-40B4-BE49-F238E27FC236}">
                  <a16:creationId xmlns:a16="http://schemas.microsoft.com/office/drawing/2014/main" id="{669B7A4D-A4F8-BD44-8862-F7EF40E1D237}"/>
                </a:ext>
              </a:extLst>
            </p:cNvPr>
            <p:cNvSpPr/>
            <p:nvPr/>
          </p:nvSpPr>
          <p:spPr>
            <a:xfrm>
              <a:off x="456478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3" name="Chevron 22">
              <a:extLst>
                <a:ext uri="{FF2B5EF4-FFF2-40B4-BE49-F238E27FC236}">
                  <a16:creationId xmlns:a16="http://schemas.microsoft.com/office/drawing/2014/main" id="{DBF8B0B6-CF31-8E4F-A1E8-F84EABEC2381}"/>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4" name="Chevron 23">
              <a:extLst>
                <a:ext uri="{FF2B5EF4-FFF2-40B4-BE49-F238E27FC236}">
                  <a16:creationId xmlns:a16="http://schemas.microsoft.com/office/drawing/2014/main" id="{5698E6F2-1F5D-3745-B636-F61262F08EBE}"/>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5" name="Chevron 24">
              <a:extLst>
                <a:ext uri="{FF2B5EF4-FFF2-40B4-BE49-F238E27FC236}">
                  <a16:creationId xmlns:a16="http://schemas.microsoft.com/office/drawing/2014/main" id="{F824C2C2-ADAB-0B4B-B1C1-3F942336DC08}"/>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6" name="Chevron 14">
              <a:extLst>
                <a:ext uri="{FF2B5EF4-FFF2-40B4-BE49-F238E27FC236}">
                  <a16:creationId xmlns:a16="http://schemas.microsoft.com/office/drawing/2014/main" id="{57411166-6D4D-6844-9A96-DDB29F96211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404315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900740"/>
            <a:ext cx="7061549" cy="630942"/>
          </a:xfrm>
          <a:prstGeom prst="rect">
            <a:avLst/>
          </a:prstGeom>
          <a:noFill/>
        </p:spPr>
        <p:txBody>
          <a:bodyPr wrap="none" rtlCol="0">
            <a:spAutoFit/>
          </a:bodyPr>
          <a:lstStyle/>
          <a:p>
            <a:r>
              <a:rPr lang="en-US" sz="3500" dirty="0">
                <a:solidFill>
                  <a:srgbClr val="6CADC5"/>
                </a:solidFill>
                <a:latin typeface="League Spartan" pitchFamily="2" charset="77"/>
              </a:rPr>
              <a:t>DATA COLLECTION METHODS</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grpSp>
        <p:nvGrpSpPr>
          <p:cNvPr id="27" name="Google Shape;1318;p41">
            <a:extLst>
              <a:ext uri="{FF2B5EF4-FFF2-40B4-BE49-F238E27FC236}">
                <a16:creationId xmlns:a16="http://schemas.microsoft.com/office/drawing/2014/main" id="{2C596579-590C-8246-BB1C-A064BFCAA957}"/>
              </a:ext>
            </a:extLst>
          </p:cNvPr>
          <p:cNvGrpSpPr/>
          <p:nvPr/>
        </p:nvGrpSpPr>
        <p:grpSpPr>
          <a:xfrm>
            <a:off x="4574547" y="2137995"/>
            <a:ext cx="3042906" cy="3601337"/>
            <a:chOff x="557511" y="3214925"/>
            <a:chExt cx="719836" cy="720150"/>
          </a:xfrm>
        </p:grpSpPr>
        <p:sp>
          <p:nvSpPr>
            <p:cNvPr id="28" name="Google Shape;1319;p41">
              <a:extLst>
                <a:ext uri="{FF2B5EF4-FFF2-40B4-BE49-F238E27FC236}">
                  <a16:creationId xmlns:a16="http://schemas.microsoft.com/office/drawing/2014/main" id="{4FCD6E50-05FA-6146-BAC6-849D845E61CA}"/>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6CADC5"/>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29" name="Google Shape;1320;p41">
              <a:extLst>
                <a:ext uri="{FF2B5EF4-FFF2-40B4-BE49-F238E27FC236}">
                  <a16:creationId xmlns:a16="http://schemas.microsoft.com/office/drawing/2014/main" id="{EB0F1009-E084-DD41-81AF-31999DBE376F}"/>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D9AA49"/>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30" name="Google Shape;1321;p41">
              <a:extLst>
                <a:ext uri="{FF2B5EF4-FFF2-40B4-BE49-F238E27FC236}">
                  <a16:creationId xmlns:a16="http://schemas.microsoft.com/office/drawing/2014/main" id="{EB23C005-D1ED-CA4B-93AA-3138F72A1307}"/>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D9AA49"/>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31" name="Google Shape;1322;p41">
              <a:extLst>
                <a:ext uri="{FF2B5EF4-FFF2-40B4-BE49-F238E27FC236}">
                  <a16:creationId xmlns:a16="http://schemas.microsoft.com/office/drawing/2014/main" id="{166A4FCE-A1FA-CD40-AC6A-32DEE22F454C}"/>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6CADC5"/>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33" name="TextBox 32">
            <a:extLst>
              <a:ext uri="{FF2B5EF4-FFF2-40B4-BE49-F238E27FC236}">
                <a16:creationId xmlns:a16="http://schemas.microsoft.com/office/drawing/2014/main" id="{610D78A4-D10A-C440-ABED-B7911A3D94FD}"/>
              </a:ext>
            </a:extLst>
          </p:cNvPr>
          <p:cNvSpPr txBox="1"/>
          <p:nvPr/>
        </p:nvSpPr>
        <p:spPr>
          <a:xfrm>
            <a:off x="578407" y="2190532"/>
            <a:ext cx="3687701" cy="369332"/>
          </a:xfrm>
          <a:prstGeom prst="rect">
            <a:avLst/>
          </a:prstGeom>
          <a:noFill/>
        </p:spPr>
        <p:txBody>
          <a:bodyPr wrap="square" rtlCol="0">
            <a:spAutoFit/>
          </a:bodyPr>
          <a:lstStyle/>
          <a:p>
            <a:pPr algn="ctr"/>
            <a:r>
              <a:rPr lang="en-US" dirty="0">
                <a:solidFill>
                  <a:srgbClr val="545454"/>
                </a:solidFill>
                <a:latin typeface="League Spartan" pitchFamily="2" charset="77"/>
              </a:rPr>
              <a:t>Key Informant Interviews</a:t>
            </a:r>
          </a:p>
        </p:txBody>
      </p:sp>
      <p:sp>
        <p:nvSpPr>
          <p:cNvPr id="34" name="TextBox 33">
            <a:extLst>
              <a:ext uri="{FF2B5EF4-FFF2-40B4-BE49-F238E27FC236}">
                <a16:creationId xmlns:a16="http://schemas.microsoft.com/office/drawing/2014/main" id="{EB8ACA4C-36DE-BE4A-B37D-5628ED4DBBF3}"/>
              </a:ext>
            </a:extLst>
          </p:cNvPr>
          <p:cNvSpPr txBox="1"/>
          <p:nvPr/>
        </p:nvSpPr>
        <p:spPr>
          <a:xfrm>
            <a:off x="157983" y="4648956"/>
            <a:ext cx="4146557" cy="369332"/>
          </a:xfrm>
          <a:prstGeom prst="rect">
            <a:avLst/>
          </a:prstGeom>
          <a:noFill/>
        </p:spPr>
        <p:txBody>
          <a:bodyPr wrap="square" rtlCol="0">
            <a:spAutoFit/>
          </a:bodyPr>
          <a:lstStyle/>
          <a:p>
            <a:pPr algn="ctr"/>
            <a:r>
              <a:rPr lang="en-US" dirty="0">
                <a:solidFill>
                  <a:srgbClr val="545454"/>
                </a:solidFill>
                <a:latin typeface="League Spartan" pitchFamily="2" charset="77"/>
              </a:rPr>
              <a:t>Review of Administrative Data</a:t>
            </a:r>
          </a:p>
        </p:txBody>
      </p:sp>
      <p:sp>
        <p:nvSpPr>
          <p:cNvPr id="35" name="TextBox 34">
            <a:extLst>
              <a:ext uri="{FF2B5EF4-FFF2-40B4-BE49-F238E27FC236}">
                <a16:creationId xmlns:a16="http://schemas.microsoft.com/office/drawing/2014/main" id="{08257518-7A7E-5844-A5D9-4114E4A1C4FD}"/>
              </a:ext>
            </a:extLst>
          </p:cNvPr>
          <p:cNvSpPr txBox="1"/>
          <p:nvPr/>
        </p:nvSpPr>
        <p:spPr>
          <a:xfrm>
            <a:off x="7866965" y="1962385"/>
            <a:ext cx="4085284" cy="646331"/>
          </a:xfrm>
          <a:prstGeom prst="rect">
            <a:avLst/>
          </a:prstGeom>
          <a:noFill/>
        </p:spPr>
        <p:txBody>
          <a:bodyPr wrap="square" rtlCol="0">
            <a:spAutoFit/>
          </a:bodyPr>
          <a:lstStyle/>
          <a:p>
            <a:pPr algn="ctr"/>
            <a:r>
              <a:rPr lang="en-US" dirty="0">
                <a:solidFill>
                  <a:srgbClr val="545454"/>
                </a:solidFill>
                <a:latin typeface="League Spartan" pitchFamily="2" charset="77"/>
              </a:rPr>
              <a:t>Online Focus Groups and</a:t>
            </a:r>
          </a:p>
          <a:p>
            <a:pPr algn="ctr"/>
            <a:r>
              <a:rPr lang="en-US" dirty="0">
                <a:solidFill>
                  <a:srgbClr val="545454"/>
                </a:solidFill>
                <a:latin typeface="League Spartan" pitchFamily="2" charset="77"/>
              </a:rPr>
              <a:t> In-Person Talking Circles (TC)</a:t>
            </a:r>
          </a:p>
        </p:txBody>
      </p:sp>
      <p:sp>
        <p:nvSpPr>
          <p:cNvPr id="39" name="TextBox 38">
            <a:extLst>
              <a:ext uri="{FF2B5EF4-FFF2-40B4-BE49-F238E27FC236}">
                <a16:creationId xmlns:a16="http://schemas.microsoft.com/office/drawing/2014/main" id="{AD75FC32-BAF5-124E-A36E-03179453A8D1}"/>
              </a:ext>
            </a:extLst>
          </p:cNvPr>
          <p:cNvSpPr txBox="1"/>
          <p:nvPr/>
        </p:nvSpPr>
        <p:spPr>
          <a:xfrm>
            <a:off x="8121114" y="4557919"/>
            <a:ext cx="3687701" cy="369332"/>
          </a:xfrm>
          <a:prstGeom prst="rect">
            <a:avLst/>
          </a:prstGeom>
          <a:noFill/>
        </p:spPr>
        <p:txBody>
          <a:bodyPr wrap="square" rtlCol="0">
            <a:spAutoFit/>
          </a:bodyPr>
          <a:lstStyle/>
          <a:p>
            <a:pPr algn="ctr"/>
            <a:r>
              <a:rPr lang="en-US" dirty="0">
                <a:solidFill>
                  <a:srgbClr val="545454"/>
                </a:solidFill>
                <a:latin typeface="League Spartan" pitchFamily="2" charset="77"/>
              </a:rPr>
              <a:t>Online Surveys</a:t>
            </a:r>
          </a:p>
        </p:txBody>
      </p:sp>
      <p:grpSp>
        <p:nvGrpSpPr>
          <p:cNvPr id="58" name="Group 57">
            <a:extLst>
              <a:ext uri="{FF2B5EF4-FFF2-40B4-BE49-F238E27FC236}">
                <a16:creationId xmlns:a16="http://schemas.microsoft.com/office/drawing/2014/main" id="{5FA576E7-0F2E-AC45-87C1-6DEEF2D919F7}"/>
              </a:ext>
            </a:extLst>
          </p:cNvPr>
          <p:cNvGrpSpPr/>
          <p:nvPr/>
        </p:nvGrpSpPr>
        <p:grpSpPr>
          <a:xfrm>
            <a:off x="0" y="5769"/>
            <a:ext cx="12192000" cy="809469"/>
            <a:chOff x="0" y="-1"/>
            <a:chExt cx="12192000" cy="809469"/>
          </a:xfrm>
        </p:grpSpPr>
        <p:sp>
          <p:nvSpPr>
            <p:cNvPr id="59" name="Rectangle 58">
              <a:extLst>
                <a:ext uri="{FF2B5EF4-FFF2-40B4-BE49-F238E27FC236}">
                  <a16:creationId xmlns:a16="http://schemas.microsoft.com/office/drawing/2014/main" id="{6094B1CE-0F88-4542-9DAF-6221DA22213B}"/>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evron 59">
              <a:extLst>
                <a:ext uri="{FF2B5EF4-FFF2-40B4-BE49-F238E27FC236}">
                  <a16:creationId xmlns:a16="http://schemas.microsoft.com/office/drawing/2014/main" id="{1FFF1E10-5A82-6344-92C3-C1FB3ACD4709}"/>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61" name="Pentagon 60">
              <a:extLst>
                <a:ext uri="{FF2B5EF4-FFF2-40B4-BE49-F238E27FC236}">
                  <a16:creationId xmlns:a16="http://schemas.microsoft.com/office/drawing/2014/main" id="{371F0F41-28BC-2F49-BD0C-0F577327DD34}"/>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62" name="Chevron 61">
              <a:extLst>
                <a:ext uri="{FF2B5EF4-FFF2-40B4-BE49-F238E27FC236}">
                  <a16:creationId xmlns:a16="http://schemas.microsoft.com/office/drawing/2014/main" id="{676E5C96-294C-6647-B307-204F4E965B1A}"/>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63" name="Chevron 62">
              <a:extLst>
                <a:ext uri="{FF2B5EF4-FFF2-40B4-BE49-F238E27FC236}">
                  <a16:creationId xmlns:a16="http://schemas.microsoft.com/office/drawing/2014/main" id="{49D7851C-AEEB-114E-8EF5-C0A2C796CA1F}"/>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64" name="Chevron 63">
              <a:extLst>
                <a:ext uri="{FF2B5EF4-FFF2-40B4-BE49-F238E27FC236}">
                  <a16:creationId xmlns:a16="http://schemas.microsoft.com/office/drawing/2014/main" id="{F77DC726-E85C-C842-9AC0-F43A3F2C9F97}"/>
                </a:ext>
              </a:extLst>
            </p:cNvPr>
            <p:cNvSpPr/>
            <p:nvPr/>
          </p:nvSpPr>
          <p:spPr>
            <a:xfrm>
              <a:off x="604026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65" name="Chevron 64">
              <a:extLst>
                <a:ext uri="{FF2B5EF4-FFF2-40B4-BE49-F238E27FC236}">
                  <a16:creationId xmlns:a16="http://schemas.microsoft.com/office/drawing/2014/main" id="{B065FBA6-6B17-B940-8852-A8B5F322FDB8}"/>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66" name="Chevron 65">
              <a:extLst>
                <a:ext uri="{FF2B5EF4-FFF2-40B4-BE49-F238E27FC236}">
                  <a16:creationId xmlns:a16="http://schemas.microsoft.com/office/drawing/2014/main" id="{94F5C0DA-C5FF-2C46-9B5B-BF9C6B37540E}"/>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67" name="Chevron 14">
              <a:extLst>
                <a:ext uri="{FF2B5EF4-FFF2-40B4-BE49-F238E27FC236}">
                  <a16:creationId xmlns:a16="http://schemas.microsoft.com/office/drawing/2014/main" id="{0D7D4D18-2D6D-1740-9F1A-97E9F3C34C75}"/>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2" name="TextBox 1">
            <a:extLst>
              <a:ext uri="{FF2B5EF4-FFF2-40B4-BE49-F238E27FC236}">
                <a16:creationId xmlns:a16="http://schemas.microsoft.com/office/drawing/2014/main" id="{D15294B0-A6B0-4E68-B0DB-EB7699766353}"/>
              </a:ext>
            </a:extLst>
          </p:cNvPr>
          <p:cNvSpPr txBox="1"/>
          <p:nvPr/>
        </p:nvSpPr>
        <p:spPr>
          <a:xfrm>
            <a:off x="563052" y="2617034"/>
            <a:ext cx="4059125" cy="646331"/>
          </a:xfrm>
          <a:prstGeom prst="rect">
            <a:avLst/>
          </a:prstGeom>
          <a:noFill/>
        </p:spPr>
        <p:txBody>
          <a:bodyPr wrap="none" rtlCol="0">
            <a:spAutoFit/>
          </a:bodyPr>
          <a:lstStyle/>
          <a:p>
            <a:r>
              <a:rPr lang="en-US" b="1" dirty="0">
                <a:latin typeface="Nunito Sans" pitchFamily="2" charset="77"/>
              </a:rPr>
              <a:t>Focus: </a:t>
            </a:r>
            <a:r>
              <a:rPr lang="en-US" dirty="0">
                <a:latin typeface="Nunito Sans" pitchFamily="2" charset="77"/>
              </a:rPr>
              <a:t>Implementation Process (EQ1)</a:t>
            </a:r>
          </a:p>
          <a:p>
            <a:r>
              <a:rPr lang="en-US" b="1" dirty="0">
                <a:latin typeface="Nunito Sans" pitchFamily="2" charset="77"/>
              </a:rPr>
              <a:t>Group: </a:t>
            </a:r>
            <a:r>
              <a:rPr lang="en-US" dirty="0">
                <a:latin typeface="Nunito Sans" pitchFamily="2" charset="77"/>
              </a:rPr>
              <a:t>Key Program Stakeholders</a:t>
            </a:r>
          </a:p>
        </p:txBody>
      </p:sp>
      <p:sp>
        <p:nvSpPr>
          <p:cNvPr id="3" name="TextBox 2">
            <a:extLst>
              <a:ext uri="{FF2B5EF4-FFF2-40B4-BE49-F238E27FC236}">
                <a16:creationId xmlns:a16="http://schemas.microsoft.com/office/drawing/2014/main" id="{07BB5FEF-B309-9D95-FF53-045422529710}"/>
              </a:ext>
            </a:extLst>
          </p:cNvPr>
          <p:cNvSpPr txBox="1"/>
          <p:nvPr/>
        </p:nvSpPr>
        <p:spPr>
          <a:xfrm>
            <a:off x="7980589" y="2617034"/>
            <a:ext cx="4107215" cy="1200329"/>
          </a:xfrm>
          <a:prstGeom prst="rect">
            <a:avLst/>
          </a:prstGeom>
          <a:noFill/>
        </p:spPr>
        <p:txBody>
          <a:bodyPr wrap="square" rtlCol="0">
            <a:spAutoFit/>
          </a:bodyPr>
          <a:lstStyle/>
          <a:p>
            <a:r>
              <a:rPr lang="en-US" b="1" dirty="0">
                <a:latin typeface="Nunito Sans" pitchFamily="2" charset="77"/>
              </a:rPr>
              <a:t>Focus: </a:t>
            </a:r>
            <a:r>
              <a:rPr lang="en-US" dirty="0">
                <a:latin typeface="Nunito Sans" pitchFamily="2" charset="77"/>
              </a:rPr>
              <a:t>Implementation (Accessibility) (EQ1), Outcome (EQ2)</a:t>
            </a:r>
          </a:p>
          <a:p>
            <a:r>
              <a:rPr lang="en-US" b="1" dirty="0">
                <a:latin typeface="Nunito Sans" pitchFamily="2" charset="77"/>
              </a:rPr>
              <a:t>Group: </a:t>
            </a:r>
            <a:r>
              <a:rPr lang="en-US" dirty="0">
                <a:latin typeface="Nunito Sans" pitchFamily="2" charset="77"/>
              </a:rPr>
              <a:t>Eligible Program Participants</a:t>
            </a:r>
          </a:p>
          <a:p>
            <a:pPr marL="285750" indent="-285750">
              <a:buFont typeface="Arial" panose="020B0604020202020204" pitchFamily="34" charset="0"/>
              <a:buChar char="•"/>
            </a:pPr>
            <a:r>
              <a:rPr lang="en-US" dirty="0">
                <a:latin typeface="Nunito Sans" pitchFamily="2" charset="77"/>
              </a:rPr>
              <a:t>Regional and P/T</a:t>
            </a:r>
          </a:p>
        </p:txBody>
      </p:sp>
      <p:sp>
        <p:nvSpPr>
          <p:cNvPr id="4" name="TextBox 3">
            <a:extLst>
              <a:ext uri="{FF2B5EF4-FFF2-40B4-BE49-F238E27FC236}">
                <a16:creationId xmlns:a16="http://schemas.microsoft.com/office/drawing/2014/main" id="{099EBAA0-7712-4C7A-303F-3B73509D1975}"/>
              </a:ext>
            </a:extLst>
          </p:cNvPr>
          <p:cNvSpPr txBox="1"/>
          <p:nvPr/>
        </p:nvSpPr>
        <p:spPr>
          <a:xfrm>
            <a:off x="7980589" y="4995647"/>
            <a:ext cx="4107215" cy="1200329"/>
          </a:xfrm>
          <a:prstGeom prst="rect">
            <a:avLst/>
          </a:prstGeom>
          <a:noFill/>
        </p:spPr>
        <p:txBody>
          <a:bodyPr wrap="square" rtlCol="0">
            <a:spAutoFit/>
          </a:bodyPr>
          <a:lstStyle/>
          <a:p>
            <a:r>
              <a:rPr lang="en-US" b="1" dirty="0">
                <a:latin typeface="Nunito Sans" pitchFamily="2" charset="77"/>
              </a:rPr>
              <a:t>Focus: </a:t>
            </a:r>
            <a:r>
              <a:rPr lang="en-US" dirty="0">
                <a:latin typeface="Nunito Sans" pitchFamily="2" charset="77"/>
              </a:rPr>
              <a:t>Implementation (Accessibility) (EQ1) </a:t>
            </a:r>
          </a:p>
          <a:p>
            <a:r>
              <a:rPr lang="en-US" b="1" dirty="0">
                <a:latin typeface="Nunito Sans" pitchFamily="2" charset="77"/>
              </a:rPr>
              <a:t>Group: </a:t>
            </a:r>
            <a:r>
              <a:rPr lang="en-US" dirty="0">
                <a:latin typeface="Nunito Sans" pitchFamily="2" charset="77"/>
              </a:rPr>
              <a:t>Eligible Program </a:t>
            </a:r>
            <a:r>
              <a:rPr lang="en-US" u="sng" dirty="0">
                <a:latin typeface="Nunito Sans" pitchFamily="2" charset="77"/>
              </a:rPr>
              <a:t>Non-participants</a:t>
            </a:r>
          </a:p>
        </p:txBody>
      </p:sp>
      <p:sp>
        <p:nvSpPr>
          <p:cNvPr id="5" name="TextBox 4">
            <a:extLst>
              <a:ext uri="{FF2B5EF4-FFF2-40B4-BE49-F238E27FC236}">
                <a16:creationId xmlns:a16="http://schemas.microsoft.com/office/drawing/2014/main" id="{5FE64275-AF18-6EDC-7BB0-94E678BC3152}"/>
              </a:ext>
            </a:extLst>
          </p:cNvPr>
          <p:cNvSpPr txBox="1"/>
          <p:nvPr/>
        </p:nvSpPr>
        <p:spPr>
          <a:xfrm>
            <a:off x="338105" y="5070608"/>
            <a:ext cx="4107215" cy="923330"/>
          </a:xfrm>
          <a:prstGeom prst="rect">
            <a:avLst/>
          </a:prstGeom>
          <a:noFill/>
        </p:spPr>
        <p:txBody>
          <a:bodyPr wrap="square" rtlCol="0">
            <a:spAutoFit/>
          </a:bodyPr>
          <a:lstStyle/>
          <a:p>
            <a:r>
              <a:rPr lang="en-US" b="1" dirty="0">
                <a:latin typeface="Nunito Sans" pitchFamily="2" charset="77"/>
              </a:rPr>
              <a:t>Focus: </a:t>
            </a:r>
            <a:r>
              <a:rPr lang="en-US" dirty="0">
                <a:latin typeface="Nunito Sans" pitchFamily="2" charset="77"/>
              </a:rPr>
              <a:t>Implementation (EQ1), Outcome (EQ2), Impact (EQ3)</a:t>
            </a:r>
          </a:p>
          <a:p>
            <a:r>
              <a:rPr lang="en-US" b="1" dirty="0">
                <a:latin typeface="Nunito Sans" pitchFamily="2" charset="77"/>
              </a:rPr>
              <a:t>Group: </a:t>
            </a:r>
            <a:r>
              <a:rPr lang="en-US" dirty="0">
                <a:latin typeface="Nunito Sans" pitchFamily="2" charset="77"/>
              </a:rPr>
              <a:t>Eligible Program Participants</a:t>
            </a:r>
          </a:p>
        </p:txBody>
      </p:sp>
    </p:spTree>
    <p:extLst>
      <p:ext uri="{BB962C8B-B14F-4D97-AF65-F5344CB8AC3E}">
        <p14:creationId xmlns:p14="http://schemas.microsoft.com/office/powerpoint/2010/main" val="209197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12632" y="879373"/>
            <a:ext cx="4011034" cy="630942"/>
          </a:xfrm>
          <a:prstGeom prst="rect">
            <a:avLst/>
          </a:prstGeom>
          <a:noFill/>
        </p:spPr>
        <p:txBody>
          <a:bodyPr wrap="none" rtlCol="0">
            <a:spAutoFit/>
          </a:bodyPr>
          <a:lstStyle/>
          <a:p>
            <a:r>
              <a:rPr lang="en-US" sz="3500" dirty="0">
                <a:solidFill>
                  <a:srgbClr val="6CADC5"/>
                </a:solidFill>
                <a:latin typeface="League Spartan" pitchFamily="2" charset="77"/>
              </a:rPr>
              <a:t>DATA ANALYSIS</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cxnSp>
        <p:nvCxnSpPr>
          <p:cNvPr id="6" name="Straight Connector 5">
            <a:extLst>
              <a:ext uri="{FF2B5EF4-FFF2-40B4-BE49-F238E27FC236}">
                <a16:creationId xmlns:a16="http://schemas.microsoft.com/office/drawing/2014/main" id="{62253B8D-E6CE-B94F-922E-1C1849337757}"/>
              </a:ext>
            </a:extLst>
          </p:cNvPr>
          <p:cNvCxnSpPr>
            <a:cxnSpLocks/>
          </p:cNvCxnSpPr>
          <p:nvPr/>
        </p:nvCxnSpPr>
        <p:spPr>
          <a:xfrm>
            <a:off x="6099117" y="1219173"/>
            <a:ext cx="2" cy="4333893"/>
          </a:xfrm>
          <a:prstGeom prst="line">
            <a:avLst/>
          </a:prstGeom>
          <a:ln w="38100">
            <a:solidFill>
              <a:srgbClr val="D9AA49"/>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599E928-4EF5-5445-A88C-1D58BE2BAF3D}"/>
              </a:ext>
            </a:extLst>
          </p:cNvPr>
          <p:cNvSpPr/>
          <p:nvPr/>
        </p:nvSpPr>
        <p:spPr>
          <a:xfrm>
            <a:off x="5533758" y="1668426"/>
            <a:ext cx="1130719" cy="1168427"/>
          </a:xfrm>
          <a:prstGeom prst="roundRect">
            <a:avLst/>
          </a:prstGeom>
          <a:solidFill>
            <a:schemeClr val="bg1"/>
          </a:solidFill>
          <a:ln w="381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Connector 12">
            <a:extLst>
              <a:ext uri="{FF2B5EF4-FFF2-40B4-BE49-F238E27FC236}">
                <a16:creationId xmlns:a16="http://schemas.microsoft.com/office/drawing/2014/main" id="{F765BA2D-99B1-8F44-8B8F-BFA39B2AC07B}"/>
              </a:ext>
            </a:extLst>
          </p:cNvPr>
          <p:cNvCxnSpPr>
            <a:cxnSpLocks/>
          </p:cNvCxnSpPr>
          <p:nvPr/>
        </p:nvCxnSpPr>
        <p:spPr>
          <a:xfrm>
            <a:off x="3996815" y="3961224"/>
            <a:ext cx="1525011" cy="0"/>
          </a:xfrm>
          <a:prstGeom prst="line">
            <a:avLst/>
          </a:prstGeom>
          <a:ln w="38100">
            <a:solidFill>
              <a:srgbClr val="D9AA4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46330DD-57F4-4541-9513-5CF75E7E7443}"/>
              </a:ext>
            </a:extLst>
          </p:cNvPr>
          <p:cNvSpPr/>
          <p:nvPr/>
        </p:nvSpPr>
        <p:spPr>
          <a:xfrm>
            <a:off x="5533758" y="3353613"/>
            <a:ext cx="1130719" cy="1168427"/>
          </a:xfrm>
          <a:prstGeom prst="roundRect">
            <a:avLst/>
          </a:prstGeom>
          <a:solidFill>
            <a:schemeClr val="bg1"/>
          </a:solidFill>
          <a:ln w="381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Box 14">
            <a:extLst>
              <a:ext uri="{FF2B5EF4-FFF2-40B4-BE49-F238E27FC236}">
                <a16:creationId xmlns:a16="http://schemas.microsoft.com/office/drawing/2014/main" id="{FEB1C5BC-3E82-9846-A0AA-8AF2D47F4DA7}"/>
              </a:ext>
            </a:extLst>
          </p:cNvPr>
          <p:cNvSpPr txBox="1"/>
          <p:nvPr/>
        </p:nvSpPr>
        <p:spPr>
          <a:xfrm>
            <a:off x="7731761" y="2083936"/>
            <a:ext cx="4402660" cy="369332"/>
          </a:xfrm>
          <a:prstGeom prst="rect">
            <a:avLst/>
          </a:prstGeom>
          <a:noFill/>
        </p:spPr>
        <p:txBody>
          <a:bodyPr wrap="square" rtlCol="0">
            <a:spAutoFit/>
          </a:bodyPr>
          <a:lstStyle/>
          <a:p>
            <a:pPr algn="ctr"/>
            <a:r>
              <a:rPr lang="en-US" dirty="0">
                <a:solidFill>
                  <a:srgbClr val="D9AA49"/>
                </a:solidFill>
                <a:latin typeface="League Spartan" pitchFamily="2" charset="77"/>
              </a:rPr>
              <a:t>QUANTITATIVE ANALYSIS</a:t>
            </a:r>
          </a:p>
        </p:txBody>
      </p:sp>
      <p:sp>
        <p:nvSpPr>
          <p:cNvPr id="16" name="TextBox 15">
            <a:extLst>
              <a:ext uri="{FF2B5EF4-FFF2-40B4-BE49-F238E27FC236}">
                <a16:creationId xmlns:a16="http://schemas.microsoft.com/office/drawing/2014/main" id="{8D57878A-4D5A-524E-A7EA-6B731C9E6F44}"/>
              </a:ext>
            </a:extLst>
          </p:cNvPr>
          <p:cNvSpPr txBox="1"/>
          <p:nvPr/>
        </p:nvSpPr>
        <p:spPr>
          <a:xfrm>
            <a:off x="857210" y="3838096"/>
            <a:ext cx="3210278" cy="369332"/>
          </a:xfrm>
          <a:prstGeom prst="rect">
            <a:avLst/>
          </a:prstGeom>
          <a:noFill/>
        </p:spPr>
        <p:txBody>
          <a:bodyPr wrap="square" rtlCol="0">
            <a:spAutoFit/>
          </a:bodyPr>
          <a:lstStyle/>
          <a:p>
            <a:pPr algn="ctr"/>
            <a:r>
              <a:rPr lang="en-US" dirty="0">
                <a:solidFill>
                  <a:srgbClr val="D9AA49"/>
                </a:solidFill>
                <a:latin typeface="League Spartan" pitchFamily="2" charset="77"/>
              </a:rPr>
              <a:t>QUALITATIVE ANALYSIS</a:t>
            </a:r>
          </a:p>
        </p:txBody>
      </p:sp>
      <p:grpSp>
        <p:nvGrpSpPr>
          <p:cNvPr id="17" name="Google Shape;9454;p48">
            <a:extLst>
              <a:ext uri="{FF2B5EF4-FFF2-40B4-BE49-F238E27FC236}">
                <a16:creationId xmlns:a16="http://schemas.microsoft.com/office/drawing/2014/main" id="{0DC89149-FF81-984F-8FA9-CFA2EE14A0AC}"/>
              </a:ext>
            </a:extLst>
          </p:cNvPr>
          <p:cNvGrpSpPr/>
          <p:nvPr/>
        </p:nvGrpSpPr>
        <p:grpSpPr>
          <a:xfrm>
            <a:off x="5639810" y="3480092"/>
            <a:ext cx="931539" cy="862912"/>
            <a:chOff x="3094217" y="1976585"/>
            <a:chExt cx="350198" cy="350548"/>
          </a:xfrm>
          <a:solidFill>
            <a:srgbClr val="6CADC5"/>
          </a:solidFill>
        </p:grpSpPr>
        <p:sp>
          <p:nvSpPr>
            <p:cNvPr id="18" name="Google Shape;9455;p48">
              <a:extLst>
                <a:ext uri="{FF2B5EF4-FFF2-40B4-BE49-F238E27FC236}">
                  <a16:creationId xmlns:a16="http://schemas.microsoft.com/office/drawing/2014/main" id="{B74F616E-100E-1645-BEE8-33B0D21DEB51}"/>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grpFill/>
            <a:ln>
              <a:noFill/>
            </a:ln>
          </p:spPr>
          <p:txBody>
            <a:bodyPr spcFirstLastPara="1" wrap="square" lIns="121900" tIns="121900" rIns="121900" bIns="121900" anchor="ctr" anchorCtr="0">
              <a:noAutofit/>
            </a:bodyPr>
            <a:lstStyle/>
            <a:p>
              <a:endParaRPr sz="2400"/>
            </a:p>
          </p:txBody>
        </p:sp>
        <p:sp>
          <p:nvSpPr>
            <p:cNvPr id="19" name="Google Shape;9456;p48">
              <a:extLst>
                <a:ext uri="{FF2B5EF4-FFF2-40B4-BE49-F238E27FC236}">
                  <a16:creationId xmlns:a16="http://schemas.microsoft.com/office/drawing/2014/main" id="{D8FE70A2-4182-AC4E-BFA4-9E57A32C183D}"/>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20" name="Google Shape;9457;p48">
              <a:extLst>
                <a:ext uri="{FF2B5EF4-FFF2-40B4-BE49-F238E27FC236}">
                  <a16:creationId xmlns:a16="http://schemas.microsoft.com/office/drawing/2014/main" id="{C26F981E-97BB-8547-BF7B-7CB6A321C57A}"/>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grpFill/>
            <a:ln>
              <a:noFill/>
            </a:ln>
          </p:spPr>
          <p:txBody>
            <a:bodyPr spcFirstLastPara="1" wrap="square" lIns="121900" tIns="121900" rIns="121900" bIns="121900" anchor="ctr" anchorCtr="0">
              <a:noAutofit/>
            </a:bodyPr>
            <a:lstStyle/>
            <a:p>
              <a:endParaRPr sz="2400"/>
            </a:p>
          </p:txBody>
        </p:sp>
        <p:sp>
          <p:nvSpPr>
            <p:cNvPr id="21" name="Google Shape;9458;p48">
              <a:extLst>
                <a:ext uri="{FF2B5EF4-FFF2-40B4-BE49-F238E27FC236}">
                  <a16:creationId xmlns:a16="http://schemas.microsoft.com/office/drawing/2014/main" id="{D1EA82A2-774B-EC40-9C70-033FDF29049C}"/>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grpFill/>
            <a:ln>
              <a:noFill/>
            </a:ln>
          </p:spPr>
          <p:txBody>
            <a:bodyPr spcFirstLastPara="1" wrap="square" lIns="121900" tIns="121900" rIns="121900" bIns="121900" anchor="ctr" anchorCtr="0">
              <a:noAutofit/>
            </a:bodyPr>
            <a:lstStyle/>
            <a:p>
              <a:endParaRPr sz="2400"/>
            </a:p>
          </p:txBody>
        </p:sp>
        <p:sp>
          <p:nvSpPr>
            <p:cNvPr id="22" name="Google Shape;9459;p48">
              <a:extLst>
                <a:ext uri="{FF2B5EF4-FFF2-40B4-BE49-F238E27FC236}">
                  <a16:creationId xmlns:a16="http://schemas.microsoft.com/office/drawing/2014/main" id="{374DA06E-3561-2544-AC62-372F6C43CEB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grpFill/>
            <a:ln>
              <a:noFill/>
            </a:ln>
          </p:spPr>
          <p:txBody>
            <a:bodyPr spcFirstLastPara="1" wrap="square" lIns="121900" tIns="121900" rIns="121900" bIns="121900" anchor="ctr" anchorCtr="0">
              <a:noAutofit/>
            </a:bodyPr>
            <a:lstStyle/>
            <a:p>
              <a:endParaRPr sz="2400"/>
            </a:p>
          </p:txBody>
        </p:sp>
        <p:sp>
          <p:nvSpPr>
            <p:cNvPr id="23" name="Google Shape;9460;p48">
              <a:extLst>
                <a:ext uri="{FF2B5EF4-FFF2-40B4-BE49-F238E27FC236}">
                  <a16:creationId xmlns:a16="http://schemas.microsoft.com/office/drawing/2014/main" id="{B1D4BEC3-5B9F-2948-AAB0-D9A9C8F2FCD6}"/>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24" name="Google Shape;9461;p48">
              <a:extLst>
                <a:ext uri="{FF2B5EF4-FFF2-40B4-BE49-F238E27FC236}">
                  <a16:creationId xmlns:a16="http://schemas.microsoft.com/office/drawing/2014/main" id="{540D3821-3EA0-2E4E-80DB-BC8BA7F1C48D}"/>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25" name="Google Shape;9462;p48">
              <a:extLst>
                <a:ext uri="{FF2B5EF4-FFF2-40B4-BE49-F238E27FC236}">
                  <a16:creationId xmlns:a16="http://schemas.microsoft.com/office/drawing/2014/main" id="{9FA1AA35-F92D-BB41-BA6C-36D0A284D5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grpFill/>
            <a:ln>
              <a:noFill/>
            </a:ln>
          </p:spPr>
          <p:txBody>
            <a:bodyPr spcFirstLastPara="1" wrap="square" lIns="121900" tIns="121900" rIns="121900" bIns="121900" anchor="ctr" anchorCtr="0">
              <a:noAutofit/>
            </a:bodyPr>
            <a:lstStyle/>
            <a:p>
              <a:endParaRPr sz="2400"/>
            </a:p>
          </p:txBody>
        </p:sp>
        <p:sp>
          <p:nvSpPr>
            <p:cNvPr id="26" name="Google Shape;9463;p48">
              <a:extLst>
                <a:ext uri="{FF2B5EF4-FFF2-40B4-BE49-F238E27FC236}">
                  <a16:creationId xmlns:a16="http://schemas.microsoft.com/office/drawing/2014/main" id="{6330B02E-C360-5244-B3B1-D1DC3914953D}"/>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grpFill/>
            <a:ln>
              <a:noFill/>
            </a:ln>
          </p:spPr>
          <p:txBody>
            <a:bodyPr spcFirstLastPara="1" wrap="square" lIns="121900" tIns="121900" rIns="121900" bIns="121900" anchor="ctr" anchorCtr="0">
              <a:noAutofit/>
            </a:bodyPr>
            <a:lstStyle/>
            <a:p>
              <a:endParaRPr sz="2400"/>
            </a:p>
          </p:txBody>
        </p:sp>
        <p:sp>
          <p:nvSpPr>
            <p:cNvPr id="27" name="Google Shape;9464;p48">
              <a:extLst>
                <a:ext uri="{FF2B5EF4-FFF2-40B4-BE49-F238E27FC236}">
                  <a16:creationId xmlns:a16="http://schemas.microsoft.com/office/drawing/2014/main" id="{24737CA9-4549-5E4F-9E66-D32202DCA24F}"/>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grpFill/>
            <a:ln>
              <a:noFill/>
            </a:ln>
          </p:spPr>
          <p:txBody>
            <a:bodyPr spcFirstLastPara="1" wrap="square" lIns="121900" tIns="121900" rIns="121900" bIns="121900" anchor="ctr" anchorCtr="0">
              <a:noAutofit/>
            </a:bodyPr>
            <a:lstStyle/>
            <a:p>
              <a:endParaRPr sz="2400"/>
            </a:p>
          </p:txBody>
        </p:sp>
        <p:sp>
          <p:nvSpPr>
            <p:cNvPr id="28" name="Google Shape;9465;p48">
              <a:extLst>
                <a:ext uri="{FF2B5EF4-FFF2-40B4-BE49-F238E27FC236}">
                  <a16:creationId xmlns:a16="http://schemas.microsoft.com/office/drawing/2014/main" id="{5BD48967-9DFE-6946-9C61-4B69EDD0FBD0}"/>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grpFill/>
            <a:ln>
              <a:noFill/>
            </a:ln>
          </p:spPr>
          <p:txBody>
            <a:bodyPr spcFirstLastPara="1" wrap="square" lIns="121900" tIns="121900" rIns="121900" bIns="121900" anchor="ctr" anchorCtr="0">
              <a:noAutofit/>
            </a:bodyPr>
            <a:lstStyle/>
            <a:p>
              <a:endParaRPr sz="2400"/>
            </a:p>
          </p:txBody>
        </p:sp>
        <p:sp>
          <p:nvSpPr>
            <p:cNvPr id="29" name="Google Shape;9466;p48">
              <a:extLst>
                <a:ext uri="{FF2B5EF4-FFF2-40B4-BE49-F238E27FC236}">
                  <a16:creationId xmlns:a16="http://schemas.microsoft.com/office/drawing/2014/main" id="{4E54D1C8-B62A-4E49-86AD-5EF2E4D3DA3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grpFill/>
            <a:ln>
              <a:noFill/>
            </a:ln>
          </p:spPr>
          <p:txBody>
            <a:bodyPr spcFirstLastPara="1" wrap="square" lIns="121900" tIns="121900" rIns="121900" bIns="121900" anchor="ctr" anchorCtr="0">
              <a:noAutofit/>
            </a:bodyPr>
            <a:lstStyle/>
            <a:p>
              <a:endParaRPr sz="2400"/>
            </a:p>
          </p:txBody>
        </p:sp>
        <p:sp>
          <p:nvSpPr>
            <p:cNvPr id="30" name="Google Shape;9467;p48">
              <a:extLst>
                <a:ext uri="{FF2B5EF4-FFF2-40B4-BE49-F238E27FC236}">
                  <a16:creationId xmlns:a16="http://schemas.microsoft.com/office/drawing/2014/main" id="{ABC0315F-4C26-604B-8EAE-6A2D48F046C6}"/>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31" name="Google Shape;12238;p52">
            <a:extLst>
              <a:ext uri="{FF2B5EF4-FFF2-40B4-BE49-F238E27FC236}">
                <a16:creationId xmlns:a16="http://schemas.microsoft.com/office/drawing/2014/main" id="{7A0CA3C0-A28E-1C43-86E1-3643461FE2E9}"/>
              </a:ext>
            </a:extLst>
          </p:cNvPr>
          <p:cNvGrpSpPr/>
          <p:nvPr/>
        </p:nvGrpSpPr>
        <p:grpSpPr>
          <a:xfrm>
            <a:off x="5639811" y="1872648"/>
            <a:ext cx="884122" cy="811962"/>
            <a:chOff x="5626762" y="2013829"/>
            <a:chExt cx="351722" cy="274788"/>
          </a:xfrm>
          <a:solidFill>
            <a:srgbClr val="6CADC5"/>
          </a:solidFill>
        </p:grpSpPr>
        <p:sp>
          <p:nvSpPr>
            <p:cNvPr id="32" name="Google Shape;12239;p52">
              <a:extLst>
                <a:ext uri="{FF2B5EF4-FFF2-40B4-BE49-F238E27FC236}">
                  <a16:creationId xmlns:a16="http://schemas.microsoft.com/office/drawing/2014/main" id="{A6ED5D96-E22D-2245-BCC1-EA1A8F92DB05}"/>
                </a:ext>
              </a:extLst>
            </p:cNvPr>
            <p:cNvSpPr/>
            <p:nvPr/>
          </p:nvSpPr>
          <p:spPr>
            <a:xfrm>
              <a:off x="5626762" y="2013829"/>
              <a:ext cx="351722" cy="274788"/>
            </a:xfrm>
            <a:custGeom>
              <a:avLst/>
              <a:gdLst/>
              <a:ahLst/>
              <a:cxnLst/>
              <a:rect l="l" t="t" r="r" b="b"/>
              <a:pathLst>
                <a:path w="11050" h="8633" extrusionOk="0">
                  <a:moveTo>
                    <a:pt x="10657" y="345"/>
                  </a:moveTo>
                  <a:lnTo>
                    <a:pt x="10681" y="714"/>
                  </a:lnTo>
                  <a:lnTo>
                    <a:pt x="9395" y="714"/>
                  </a:lnTo>
                  <a:cubicBezTo>
                    <a:pt x="9312" y="714"/>
                    <a:pt x="9216" y="786"/>
                    <a:pt x="9216" y="893"/>
                  </a:cubicBezTo>
                  <a:cubicBezTo>
                    <a:pt x="9216" y="1000"/>
                    <a:pt x="9288" y="1072"/>
                    <a:pt x="9395" y="1072"/>
                  </a:cubicBezTo>
                  <a:lnTo>
                    <a:pt x="10383" y="1072"/>
                  </a:lnTo>
                  <a:lnTo>
                    <a:pt x="10383" y="6191"/>
                  </a:lnTo>
                  <a:lnTo>
                    <a:pt x="4466" y="6191"/>
                  </a:lnTo>
                  <a:lnTo>
                    <a:pt x="4466" y="6025"/>
                  </a:lnTo>
                  <a:cubicBezTo>
                    <a:pt x="4466" y="5929"/>
                    <a:pt x="4394" y="5846"/>
                    <a:pt x="4287" y="5846"/>
                  </a:cubicBezTo>
                  <a:lnTo>
                    <a:pt x="4001" y="5846"/>
                  </a:lnTo>
                  <a:cubicBezTo>
                    <a:pt x="3978" y="5739"/>
                    <a:pt x="3930" y="5644"/>
                    <a:pt x="3871" y="5536"/>
                  </a:cubicBezTo>
                  <a:lnTo>
                    <a:pt x="4085" y="5322"/>
                  </a:lnTo>
                  <a:cubicBezTo>
                    <a:pt x="4156" y="5251"/>
                    <a:pt x="4156" y="5144"/>
                    <a:pt x="4085" y="5072"/>
                  </a:cubicBezTo>
                  <a:lnTo>
                    <a:pt x="3549" y="4536"/>
                  </a:lnTo>
                  <a:cubicBezTo>
                    <a:pt x="3513" y="4512"/>
                    <a:pt x="3478" y="4489"/>
                    <a:pt x="3430" y="4489"/>
                  </a:cubicBezTo>
                  <a:cubicBezTo>
                    <a:pt x="3382" y="4489"/>
                    <a:pt x="3335" y="4512"/>
                    <a:pt x="3311" y="4536"/>
                  </a:cubicBezTo>
                  <a:lnTo>
                    <a:pt x="3097" y="4739"/>
                  </a:lnTo>
                  <a:cubicBezTo>
                    <a:pt x="2989" y="4679"/>
                    <a:pt x="2894" y="4643"/>
                    <a:pt x="2787" y="4608"/>
                  </a:cubicBezTo>
                  <a:lnTo>
                    <a:pt x="2787" y="4334"/>
                  </a:lnTo>
                  <a:cubicBezTo>
                    <a:pt x="2787" y="4239"/>
                    <a:pt x="2716" y="4155"/>
                    <a:pt x="2608" y="4155"/>
                  </a:cubicBezTo>
                  <a:lnTo>
                    <a:pt x="2180" y="4155"/>
                  </a:lnTo>
                  <a:lnTo>
                    <a:pt x="2180" y="1060"/>
                  </a:lnTo>
                  <a:lnTo>
                    <a:pt x="8788" y="1060"/>
                  </a:lnTo>
                  <a:cubicBezTo>
                    <a:pt x="8871" y="1060"/>
                    <a:pt x="8966" y="976"/>
                    <a:pt x="8966" y="881"/>
                  </a:cubicBezTo>
                  <a:cubicBezTo>
                    <a:pt x="8966" y="786"/>
                    <a:pt x="8895" y="702"/>
                    <a:pt x="8788" y="702"/>
                  </a:cubicBezTo>
                  <a:lnTo>
                    <a:pt x="1894" y="702"/>
                  </a:lnTo>
                  <a:lnTo>
                    <a:pt x="1894" y="345"/>
                  </a:lnTo>
                  <a:close/>
                  <a:moveTo>
                    <a:pt x="10681" y="6537"/>
                  </a:moveTo>
                  <a:lnTo>
                    <a:pt x="10681" y="6870"/>
                  </a:lnTo>
                  <a:lnTo>
                    <a:pt x="4430" y="6870"/>
                  </a:lnTo>
                  <a:cubicBezTo>
                    <a:pt x="4454" y="6846"/>
                    <a:pt x="4466" y="6798"/>
                    <a:pt x="4466" y="6751"/>
                  </a:cubicBezTo>
                  <a:lnTo>
                    <a:pt x="4466" y="6560"/>
                  </a:lnTo>
                  <a:lnTo>
                    <a:pt x="10562" y="6560"/>
                  </a:lnTo>
                  <a:cubicBezTo>
                    <a:pt x="10598" y="6560"/>
                    <a:pt x="10633" y="6548"/>
                    <a:pt x="10657" y="6537"/>
                  </a:cubicBezTo>
                  <a:close/>
                  <a:moveTo>
                    <a:pt x="2477" y="4524"/>
                  </a:moveTo>
                  <a:lnTo>
                    <a:pt x="2477" y="4763"/>
                  </a:lnTo>
                  <a:cubicBezTo>
                    <a:pt x="2477" y="4834"/>
                    <a:pt x="2537" y="4905"/>
                    <a:pt x="2608" y="4929"/>
                  </a:cubicBezTo>
                  <a:cubicBezTo>
                    <a:pt x="2775" y="4965"/>
                    <a:pt x="2942" y="5024"/>
                    <a:pt x="3073" y="5120"/>
                  </a:cubicBezTo>
                  <a:cubicBezTo>
                    <a:pt x="3099" y="5137"/>
                    <a:pt x="3128" y="5145"/>
                    <a:pt x="3157" y="5145"/>
                  </a:cubicBezTo>
                  <a:cubicBezTo>
                    <a:pt x="3206" y="5145"/>
                    <a:pt x="3253" y="5122"/>
                    <a:pt x="3275" y="5084"/>
                  </a:cubicBezTo>
                  <a:lnTo>
                    <a:pt x="3454" y="4905"/>
                  </a:lnTo>
                  <a:lnTo>
                    <a:pt x="3740" y="5191"/>
                  </a:lnTo>
                  <a:lnTo>
                    <a:pt x="3561" y="5370"/>
                  </a:lnTo>
                  <a:cubicBezTo>
                    <a:pt x="3501" y="5429"/>
                    <a:pt x="3490" y="5525"/>
                    <a:pt x="3537" y="5584"/>
                  </a:cubicBezTo>
                  <a:cubicBezTo>
                    <a:pt x="3620" y="5727"/>
                    <a:pt x="3680" y="5882"/>
                    <a:pt x="3728" y="6036"/>
                  </a:cubicBezTo>
                  <a:cubicBezTo>
                    <a:pt x="3740" y="6120"/>
                    <a:pt x="3811" y="6179"/>
                    <a:pt x="3894" y="6179"/>
                  </a:cubicBezTo>
                  <a:lnTo>
                    <a:pt x="4132" y="6179"/>
                  </a:lnTo>
                  <a:lnTo>
                    <a:pt x="4132" y="6572"/>
                  </a:lnTo>
                  <a:lnTo>
                    <a:pt x="3894" y="6572"/>
                  </a:lnTo>
                  <a:cubicBezTo>
                    <a:pt x="3811" y="6572"/>
                    <a:pt x="3740" y="6632"/>
                    <a:pt x="3728" y="6715"/>
                  </a:cubicBezTo>
                  <a:cubicBezTo>
                    <a:pt x="3680" y="6870"/>
                    <a:pt x="3620" y="7037"/>
                    <a:pt x="3537" y="7168"/>
                  </a:cubicBezTo>
                  <a:cubicBezTo>
                    <a:pt x="3490" y="7251"/>
                    <a:pt x="3501" y="7334"/>
                    <a:pt x="3561" y="7382"/>
                  </a:cubicBezTo>
                  <a:lnTo>
                    <a:pt x="3740" y="7560"/>
                  </a:lnTo>
                  <a:lnTo>
                    <a:pt x="3454" y="7834"/>
                  </a:lnTo>
                  <a:lnTo>
                    <a:pt x="3275" y="7656"/>
                  </a:lnTo>
                  <a:cubicBezTo>
                    <a:pt x="3238" y="7626"/>
                    <a:pt x="3193" y="7606"/>
                    <a:pt x="3149" y="7606"/>
                  </a:cubicBezTo>
                  <a:cubicBezTo>
                    <a:pt x="3122" y="7606"/>
                    <a:pt x="3096" y="7614"/>
                    <a:pt x="3073" y="7632"/>
                  </a:cubicBezTo>
                  <a:cubicBezTo>
                    <a:pt x="2918" y="7727"/>
                    <a:pt x="2775" y="7787"/>
                    <a:pt x="2608" y="7822"/>
                  </a:cubicBezTo>
                  <a:cubicBezTo>
                    <a:pt x="2537" y="7846"/>
                    <a:pt x="2477" y="7918"/>
                    <a:pt x="2477" y="7989"/>
                  </a:cubicBezTo>
                  <a:lnTo>
                    <a:pt x="2477" y="8227"/>
                  </a:lnTo>
                  <a:lnTo>
                    <a:pt x="2073" y="8227"/>
                  </a:lnTo>
                  <a:lnTo>
                    <a:pt x="2073" y="7989"/>
                  </a:lnTo>
                  <a:cubicBezTo>
                    <a:pt x="2073" y="7918"/>
                    <a:pt x="2013" y="7846"/>
                    <a:pt x="1942" y="7822"/>
                  </a:cubicBezTo>
                  <a:cubicBezTo>
                    <a:pt x="1775" y="7787"/>
                    <a:pt x="1608" y="7727"/>
                    <a:pt x="1477" y="7632"/>
                  </a:cubicBezTo>
                  <a:cubicBezTo>
                    <a:pt x="1450" y="7614"/>
                    <a:pt x="1419" y="7606"/>
                    <a:pt x="1390" y="7606"/>
                  </a:cubicBezTo>
                  <a:cubicBezTo>
                    <a:pt x="1342" y="7606"/>
                    <a:pt x="1297" y="7626"/>
                    <a:pt x="1275" y="7656"/>
                  </a:cubicBezTo>
                  <a:lnTo>
                    <a:pt x="1096" y="7834"/>
                  </a:lnTo>
                  <a:lnTo>
                    <a:pt x="811" y="7560"/>
                  </a:lnTo>
                  <a:lnTo>
                    <a:pt x="989" y="7382"/>
                  </a:lnTo>
                  <a:cubicBezTo>
                    <a:pt x="1049" y="7322"/>
                    <a:pt x="1061" y="7227"/>
                    <a:pt x="1013" y="7168"/>
                  </a:cubicBezTo>
                  <a:cubicBezTo>
                    <a:pt x="930" y="7025"/>
                    <a:pt x="870" y="6870"/>
                    <a:pt x="823" y="6715"/>
                  </a:cubicBezTo>
                  <a:cubicBezTo>
                    <a:pt x="811" y="6632"/>
                    <a:pt x="739" y="6572"/>
                    <a:pt x="656" y="6572"/>
                  </a:cubicBezTo>
                  <a:lnTo>
                    <a:pt x="418" y="6572"/>
                  </a:lnTo>
                  <a:lnTo>
                    <a:pt x="418" y="6179"/>
                  </a:lnTo>
                  <a:lnTo>
                    <a:pt x="656" y="6179"/>
                  </a:lnTo>
                  <a:cubicBezTo>
                    <a:pt x="739" y="6179"/>
                    <a:pt x="811" y="6120"/>
                    <a:pt x="823" y="6036"/>
                  </a:cubicBezTo>
                  <a:cubicBezTo>
                    <a:pt x="870" y="5882"/>
                    <a:pt x="930" y="5715"/>
                    <a:pt x="1013" y="5584"/>
                  </a:cubicBezTo>
                  <a:cubicBezTo>
                    <a:pt x="1061" y="5501"/>
                    <a:pt x="1049" y="5417"/>
                    <a:pt x="989" y="5370"/>
                  </a:cubicBezTo>
                  <a:lnTo>
                    <a:pt x="811" y="5191"/>
                  </a:lnTo>
                  <a:lnTo>
                    <a:pt x="1096" y="4905"/>
                  </a:lnTo>
                  <a:lnTo>
                    <a:pt x="1275" y="5084"/>
                  </a:lnTo>
                  <a:cubicBezTo>
                    <a:pt x="1313" y="5122"/>
                    <a:pt x="1360" y="5145"/>
                    <a:pt x="1405" y="5145"/>
                  </a:cubicBezTo>
                  <a:cubicBezTo>
                    <a:pt x="1430" y="5145"/>
                    <a:pt x="1456" y="5137"/>
                    <a:pt x="1477" y="5120"/>
                  </a:cubicBezTo>
                  <a:cubicBezTo>
                    <a:pt x="1632" y="5024"/>
                    <a:pt x="1775" y="4965"/>
                    <a:pt x="1942" y="4929"/>
                  </a:cubicBezTo>
                  <a:cubicBezTo>
                    <a:pt x="2013" y="4905"/>
                    <a:pt x="2073" y="4834"/>
                    <a:pt x="2073" y="4763"/>
                  </a:cubicBezTo>
                  <a:lnTo>
                    <a:pt x="2073" y="4524"/>
                  </a:lnTo>
                  <a:close/>
                  <a:moveTo>
                    <a:pt x="1715" y="0"/>
                  </a:moveTo>
                  <a:cubicBezTo>
                    <a:pt x="1632" y="0"/>
                    <a:pt x="1537" y="71"/>
                    <a:pt x="1537" y="179"/>
                  </a:cubicBezTo>
                  <a:lnTo>
                    <a:pt x="1537" y="881"/>
                  </a:lnTo>
                  <a:cubicBezTo>
                    <a:pt x="1537" y="964"/>
                    <a:pt x="1608" y="1060"/>
                    <a:pt x="1715" y="1060"/>
                  </a:cubicBezTo>
                  <a:lnTo>
                    <a:pt x="1835" y="1060"/>
                  </a:lnTo>
                  <a:lnTo>
                    <a:pt x="1835" y="4155"/>
                  </a:lnTo>
                  <a:cubicBezTo>
                    <a:pt x="1751" y="4167"/>
                    <a:pt x="1692" y="4239"/>
                    <a:pt x="1692" y="4310"/>
                  </a:cubicBezTo>
                  <a:lnTo>
                    <a:pt x="1692" y="4596"/>
                  </a:lnTo>
                  <a:cubicBezTo>
                    <a:pt x="1585" y="4632"/>
                    <a:pt x="1477" y="4667"/>
                    <a:pt x="1370" y="4727"/>
                  </a:cubicBezTo>
                  <a:lnTo>
                    <a:pt x="1168" y="4524"/>
                  </a:lnTo>
                  <a:cubicBezTo>
                    <a:pt x="1132" y="4489"/>
                    <a:pt x="1096" y="4477"/>
                    <a:pt x="1049" y="4477"/>
                  </a:cubicBezTo>
                  <a:cubicBezTo>
                    <a:pt x="1001" y="4477"/>
                    <a:pt x="953" y="4489"/>
                    <a:pt x="930" y="4524"/>
                  </a:cubicBezTo>
                  <a:lnTo>
                    <a:pt x="394" y="5060"/>
                  </a:lnTo>
                  <a:cubicBezTo>
                    <a:pt x="322" y="5132"/>
                    <a:pt x="322" y="5239"/>
                    <a:pt x="394" y="5310"/>
                  </a:cubicBezTo>
                  <a:lnTo>
                    <a:pt x="596" y="5525"/>
                  </a:lnTo>
                  <a:cubicBezTo>
                    <a:pt x="537" y="5620"/>
                    <a:pt x="501" y="5727"/>
                    <a:pt x="465" y="5834"/>
                  </a:cubicBezTo>
                  <a:lnTo>
                    <a:pt x="180" y="5834"/>
                  </a:lnTo>
                  <a:cubicBezTo>
                    <a:pt x="96" y="5834"/>
                    <a:pt x="1" y="5906"/>
                    <a:pt x="1" y="6013"/>
                  </a:cubicBezTo>
                  <a:lnTo>
                    <a:pt x="1" y="6751"/>
                  </a:lnTo>
                  <a:cubicBezTo>
                    <a:pt x="1" y="6846"/>
                    <a:pt x="84" y="6929"/>
                    <a:pt x="180" y="6929"/>
                  </a:cubicBezTo>
                  <a:lnTo>
                    <a:pt x="465" y="6929"/>
                  </a:lnTo>
                  <a:cubicBezTo>
                    <a:pt x="501" y="7037"/>
                    <a:pt x="537" y="7144"/>
                    <a:pt x="596" y="7251"/>
                  </a:cubicBezTo>
                  <a:lnTo>
                    <a:pt x="394" y="7453"/>
                  </a:lnTo>
                  <a:cubicBezTo>
                    <a:pt x="322" y="7525"/>
                    <a:pt x="322" y="7632"/>
                    <a:pt x="394" y="7703"/>
                  </a:cubicBezTo>
                  <a:lnTo>
                    <a:pt x="930" y="8239"/>
                  </a:lnTo>
                  <a:cubicBezTo>
                    <a:pt x="965" y="8281"/>
                    <a:pt x="1010" y="8302"/>
                    <a:pt x="1055" y="8302"/>
                  </a:cubicBezTo>
                  <a:cubicBezTo>
                    <a:pt x="1099" y="8302"/>
                    <a:pt x="1144" y="8281"/>
                    <a:pt x="1180" y="8239"/>
                  </a:cubicBezTo>
                  <a:lnTo>
                    <a:pt x="1394" y="8037"/>
                  </a:lnTo>
                  <a:cubicBezTo>
                    <a:pt x="1489" y="8096"/>
                    <a:pt x="1596" y="8144"/>
                    <a:pt x="1704" y="8168"/>
                  </a:cubicBezTo>
                  <a:lnTo>
                    <a:pt x="1704" y="8453"/>
                  </a:lnTo>
                  <a:cubicBezTo>
                    <a:pt x="1704" y="8537"/>
                    <a:pt x="1775" y="8632"/>
                    <a:pt x="1882" y="8632"/>
                  </a:cubicBezTo>
                  <a:lnTo>
                    <a:pt x="2620" y="8632"/>
                  </a:lnTo>
                  <a:cubicBezTo>
                    <a:pt x="2716" y="8632"/>
                    <a:pt x="2799" y="8549"/>
                    <a:pt x="2799" y="8453"/>
                  </a:cubicBezTo>
                  <a:lnTo>
                    <a:pt x="2799" y="8168"/>
                  </a:lnTo>
                  <a:cubicBezTo>
                    <a:pt x="2906" y="8144"/>
                    <a:pt x="3013" y="8096"/>
                    <a:pt x="3120" y="8037"/>
                  </a:cubicBezTo>
                  <a:lnTo>
                    <a:pt x="3323" y="8239"/>
                  </a:lnTo>
                  <a:cubicBezTo>
                    <a:pt x="3359" y="8281"/>
                    <a:pt x="3403" y="8302"/>
                    <a:pt x="3448" y="8302"/>
                  </a:cubicBezTo>
                  <a:cubicBezTo>
                    <a:pt x="3492" y="8302"/>
                    <a:pt x="3537" y="8281"/>
                    <a:pt x="3573" y="8239"/>
                  </a:cubicBezTo>
                  <a:lnTo>
                    <a:pt x="4109" y="7703"/>
                  </a:lnTo>
                  <a:cubicBezTo>
                    <a:pt x="4192" y="7632"/>
                    <a:pt x="4192" y="7525"/>
                    <a:pt x="4109" y="7453"/>
                  </a:cubicBezTo>
                  <a:lnTo>
                    <a:pt x="3906" y="7251"/>
                  </a:lnTo>
                  <a:cubicBezTo>
                    <a:pt x="3906" y="7227"/>
                    <a:pt x="3918" y="7227"/>
                    <a:pt x="3918" y="7215"/>
                  </a:cubicBezTo>
                  <a:lnTo>
                    <a:pt x="10871" y="7215"/>
                  </a:lnTo>
                  <a:cubicBezTo>
                    <a:pt x="10955" y="7215"/>
                    <a:pt x="11050" y="7144"/>
                    <a:pt x="11050" y="7037"/>
                  </a:cubicBezTo>
                  <a:lnTo>
                    <a:pt x="11050" y="6358"/>
                  </a:lnTo>
                  <a:cubicBezTo>
                    <a:pt x="11050" y="6263"/>
                    <a:pt x="10979" y="6179"/>
                    <a:pt x="10871" y="6179"/>
                  </a:cubicBezTo>
                  <a:lnTo>
                    <a:pt x="10752" y="6179"/>
                  </a:lnTo>
                  <a:lnTo>
                    <a:pt x="10752" y="1060"/>
                  </a:lnTo>
                  <a:lnTo>
                    <a:pt x="10836" y="1060"/>
                  </a:lnTo>
                  <a:cubicBezTo>
                    <a:pt x="10931" y="1060"/>
                    <a:pt x="11014" y="976"/>
                    <a:pt x="11014" y="881"/>
                  </a:cubicBezTo>
                  <a:lnTo>
                    <a:pt x="11014" y="179"/>
                  </a:lnTo>
                  <a:cubicBezTo>
                    <a:pt x="11014" y="83"/>
                    <a:pt x="10943" y="0"/>
                    <a:pt x="10836" y="0"/>
                  </a:cubicBezTo>
                  <a:close/>
                </a:path>
              </a:pathLst>
            </a:custGeom>
            <a:grpFill/>
            <a:ln>
              <a:noFill/>
            </a:ln>
          </p:spPr>
          <p:txBody>
            <a:bodyPr spcFirstLastPara="1" wrap="square" lIns="121900" tIns="121900" rIns="121900" bIns="121900" anchor="ctr" anchorCtr="0">
              <a:noAutofit/>
            </a:bodyPr>
            <a:lstStyle/>
            <a:p>
              <a:endParaRPr sz="2400"/>
            </a:p>
          </p:txBody>
        </p:sp>
        <p:sp>
          <p:nvSpPr>
            <p:cNvPr id="33" name="Google Shape;12240;p52">
              <a:extLst>
                <a:ext uri="{FF2B5EF4-FFF2-40B4-BE49-F238E27FC236}">
                  <a16:creationId xmlns:a16="http://schemas.microsoft.com/office/drawing/2014/main" id="{1C40C551-8673-3142-920F-10DFBE7E7E82}"/>
                </a:ext>
              </a:extLst>
            </p:cNvPr>
            <p:cNvSpPr/>
            <p:nvPr/>
          </p:nvSpPr>
          <p:spPr>
            <a:xfrm>
              <a:off x="5784799" y="2125234"/>
              <a:ext cx="33390" cy="70503"/>
            </a:xfrm>
            <a:custGeom>
              <a:avLst/>
              <a:gdLst/>
              <a:ahLst/>
              <a:cxnLst/>
              <a:rect l="l" t="t" r="r" b="b"/>
              <a:pathLst>
                <a:path w="1049" h="2215" extrusionOk="0">
                  <a:moveTo>
                    <a:pt x="691" y="334"/>
                  </a:moveTo>
                  <a:lnTo>
                    <a:pt x="691" y="1858"/>
                  </a:lnTo>
                  <a:lnTo>
                    <a:pt x="334" y="1858"/>
                  </a:lnTo>
                  <a:lnTo>
                    <a:pt x="334" y="334"/>
                  </a:lnTo>
                  <a:close/>
                  <a:moveTo>
                    <a:pt x="179" y="0"/>
                  </a:moveTo>
                  <a:cubicBezTo>
                    <a:pt x="84" y="0"/>
                    <a:pt x="1" y="72"/>
                    <a:pt x="1" y="179"/>
                  </a:cubicBezTo>
                  <a:lnTo>
                    <a:pt x="1" y="2036"/>
                  </a:lnTo>
                  <a:cubicBezTo>
                    <a:pt x="1" y="2120"/>
                    <a:pt x="72" y="2215"/>
                    <a:pt x="179" y="2215"/>
                  </a:cubicBezTo>
                  <a:lnTo>
                    <a:pt x="870" y="2215"/>
                  </a:lnTo>
                  <a:cubicBezTo>
                    <a:pt x="965" y="2215"/>
                    <a:pt x="1049" y="2144"/>
                    <a:pt x="1049" y="2036"/>
                  </a:cubicBezTo>
                  <a:lnTo>
                    <a:pt x="1049" y="179"/>
                  </a:lnTo>
                  <a:cubicBezTo>
                    <a:pt x="1049" y="72"/>
                    <a:pt x="965" y="0"/>
                    <a:pt x="870" y="0"/>
                  </a:cubicBezTo>
                  <a:close/>
                </a:path>
              </a:pathLst>
            </a:custGeom>
            <a:grpFill/>
            <a:ln>
              <a:noFill/>
            </a:ln>
          </p:spPr>
          <p:txBody>
            <a:bodyPr spcFirstLastPara="1" wrap="square" lIns="121900" tIns="121900" rIns="121900" bIns="121900" anchor="ctr" anchorCtr="0">
              <a:noAutofit/>
            </a:bodyPr>
            <a:lstStyle/>
            <a:p>
              <a:endParaRPr sz="2400"/>
            </a:p>
          </p:txBody>
        </p:sp>
        <p:sp>
          <p:nvSpPr>
            <p:cNvPr id="34" name="Google Shape;12241;p52">
              <a:extLst>
                <a:ext uri="{FF2B5EF4-FFF2-40B4-BE49-F238E27FC236}">
                  <a16:creationId xmlns:a16="http://schemas.microsoft.com/office/drawing/2014/main" id="{10161351-9B11-9747-B39D-B5D677F17ECA}"/>
                </a:ext>
              </a:extLst>
            </p:cNvPr>
            <p:cNvSpPr/>
            <p:nvPr/>
          </p:nvSpPr>
          <p:spPr>
            <a:xfrm>
              <a:off x="5824236" y="2097956"/>
              <a:ext cx="33740" cy="97782"/>
            </a:xfrm>
            <a:custGeom>
              <a:avLst/>
              <a:gdLst/>
              <a:ahLst/>
              <a:cxnLst/>
              <a:rect l="l" t="t" r="r" b="b"/>
              <a:pathLst>
                <a:path w="1060" h="3072" extrusionOk="0">
                  <a:moveTo>
                    <a:pt x="703" y="345"/>
                  </a:moveTo>
                  <a:lnTo>
                    <a:pt x="703" y="2715"/>
                  </a:lnTo>
                  <a:lnTo>
                    <a:pt x="345" y="2715"/>
                  </a:lnTo>
                  <a:lnTo>
                    <a:pt x="345" y="345"/>
                  </a:lnTo>
                  <a:close/>
                  <a:moveTo>
                    <a:pt x="179" y="0"/>
                  </a:moveTo>
                  <a:cubicBezTo>
                    <a:pt x="95" y="0"/>
                    <a:pt x="0" y="84"/>
                    <a:pt x="0" y="179"/>
                  </a:cubicBezTo>
                  <a:lnTo>
                    <a:pt x="0" y="2893"/>
                  </a:lnTo>
                  <a:cubicBezTo>
                    <a:pt x="0" y="2977"/>
                    <a:pt x="83" y="3072"/>
                    <a:pt x="179" y="3072"/>
                  </a:cubicBezTo>
                  <a:lnTo>
                    <a:pt x="881" y="3072"/>
                  </a:lnTo>
                  <a:cubicBezTo>
                    <a:pt x="976" y="3072"/>
                    <a:pt x="1060" y="3001"/>
                    <a:pt x="1060" y="2893"/>
                  </a:cubicBezTo>
                  <a:lnTo>
                    <a:pt x="1060" y="179"/>
                  </a:lnTo>
                  <a:cubicBezTo>
                    <a:pt x="1048" y="84"/>
                    <a:pt x="976" y="0"/>
                    <a:pt x="881" y="0"/>
                  </a:cubicBezTo>
                  <a:close/>
                </a:path>
              </a:pathLst>
            </a:custGeom>
            <a:grpFill/>
            <a:ln>
              <a:noFill/>
            </a:ln>
          </p:spPr>
          <p:txBody>
            <a:bodyPr spcFirstLastPara="1" wrap="square" lIns="121900" tIns="121900" rIns="121900" bIns="121900" anchor="ctr" anchorCtr="0">
              <a:noAutofit/>
            </a:bodyPr>
            <a:lstStyle/>
            <a:p>
              <a:endParaRPr sz="2400"/>
            </a:p>
          </p:txBody>
        </p:sp>
        <p:sp>
          <p:nvSpPr>
            <p:cNvPr id="35" name="Google Shape;12242;p52">
              <a:extLst>
                <a:ext uri="{FF2B5EF4-FFF2-40B4-BE49-F238E27FC236}">
                  <a16:creationId xmlns:a16="http://schemas.microsoft.com/office/drawing/2014/main" id="{74426E66-94F8-B147-9560-9479F6B65693}"/>
                </a:ext>
              </a:extLst>
            </p:cNvPr>
            <p:cNvSpPr/>
            <p:nvPr/>
          </p:nvSpPr>
          <p:spPr>
            <a:xfrm>
              <a:off x="5864024" y="2111961"/>
              <a:ext cx="33740" cy="83426"/>
            </a:xfrm>
            <a:custGeom>
              <a:avLst/>
              <a:gdLst/>
              <a:ahLst/>
              <a:cxnLst/>
              <a:rect l="l" t="t" r="r" b="b"/>
              <a:pathLst>
                <a:path w="1060" h="2621" extrusionOk="0">
                  <a:moveTo>
                    <a:pt x="703" y="358"/>
                  </a:moveTo>
                  <a:lnTo>
                    <a:pt x="703" y="2275"/>
                  </a:lnTo>
                  <a:lnTo>
                    <a:pt x="346" y="2275"/>
                  </a:lnTo>
                  <a:lnTo>
                    <a:pt x="346" y="358"/>
                  </a:lnTo>
                  <a:close/>
                  <a:moveTo>
                    <a:pt x="191" y="1"/>
                  </a:moveTo>
                  <a:cubicBezTo>
                    <a:pt x="96" y="1"/>
                    <a:pt x="0" y="72"/>
                    <a:pt x="0" y="179"/>
                  </a:cubicBezTo>
                  <a:lnTo>
                    <a:pt x="0" y="2442"/>
                  </a:lnTo>
                  <a:cubicBezTo>
                    <a:pt x="0" y="2525"/>
                    <a:pt x="84" y="2620"/>
                    <a:pt x="191" y="2620"/>
                  </a:cubicBezTo>
                  <a:lnTo>
                    <a:pt x="881" y="2620"/>
                  </a:lnTo>
                  <a:cubicBezTo>
                    <a:pt x="977" y="2620"/>
                    <a:pt x="1060" y="2537"/>
                    <a:pt x="1060" y="2442"/>
                  </a:cubicBezTo>
                  <a:lnTo>
                    <a:pt x="1060" y="179"/>
                  </a:lnTo>
                  <a:cubicBezTo>
                    <a:pt x="1048" y="84"/>
                    <a:pt x="977" y="1"/>
                    <a:pt x="881" y="1"/>
                  </a:cubicBezTo>
                  <a:close/>
                </a:path>
              </a:pathLst>
            </a:custGeom>
            <a:grpFill/>
            <a:ln>
              <a:noFill/>
            </a:ln>
          </p:spPr>
          <p:txBody>
            <a:bodyPr spcFirstLastPara="1" wrap="square" lIns="121900" tIns="121900" rIns="121900" bIns="121900" anchor="ctr" anchorCtr="0">
              <a:noAutofit/>
            </a:bodyPr>
            <a:lstStyle/>
            <a:p>
              <a:endParaRPr sz="2400"/>
            </a:p>
          </p:txBody>
        </p:sp>
        <p:sp>
          <p:nvSpPr>
            <p:cNvPr id="39" name="Google Shape;12243;p52">
              <a:extLst>
                <a:ext uri="{FF2B5EF4-FFF2-40B4-BE49-F238E27FC236}">
                  <a16:creationId xmlns:a16="http://schemas.microsoft.com/office/drawing/2014/main" id="{E67F4C22-86AA-7A43-A663-B75479D0A050}"/>
                </a:ext>
              </a:extLst>
            </p:cNvPr>
            <p:cNvSpPr/>
            <p:nvPr/>
          </p:nvSpPr>
          <p:spPr>
            <a:xfrm>
              <a:off x="5904193" y="2065744"/>
              <a:ext cx="33390" cy="129644"/>
            </a:xfrm>
            <a:custGeom>
              <a:avLst/>
              <a:gdLst/>
              <a:ahLst/>
              <a:cxnLst/>
              <a:rect l="l" t="t" r="r" b="b"/>
              <a:pathLst>
                <a:path w="1049" h="4073" extrusionOk="0">
                  <a:moveTo>
                    <a:pt x="691" y="357"/>
                  </a:moveTo>
                  <a:lnTo>
                    <a:pt x="691" y="3727"/>
                  </a:lnTo>
                  <a:lnTo>
                    <a:pt x="334" y="3727"/>
                  </a:lnTo>
                  <a:lnTo>
                    <a:pt x="334" y="357"/>
                  </a:lnTo>
                  <a:close/>
                  <a:moveTo>
                    <a:pt x="179" y="0"/>
                  </a:moveTo>
                  <a:cubicBezTo>
                    <a:pt x="72" y="24"/>
                    <a:pt x="0" y="95"/>
                    <a:pt x="0" y="179"/>
                  </a:cubicBezTo>
                  <a:lnTo>
                    <a:pt x="0" y="3894"/>
                  </a:lnTo>
                  <a:cubicBezTo>
                    <a:pt x="0" y="3977"/>
                    <a:pt x="72" y="4072"/>
                    <a:pt x="179" y="4072"/>
                  </a:cubicBezTo>
                  <a:lnTo>
                    <a:pt x="870" y="4072"/>
                  </a:lnTo>
                  <a:cubicBezTo>
                    <a:pt x="965" y="4072"/>
                    <a:pt x="1048" y="3989"/>
                    <a:pt x="1048" y="3894"/>
                  </a:cubicBezTo>
                  <a:lnTo>
                    <a:pt x="1048" y="179"/>
                  </a:lnTo>
                  <a:cubicBezTo>
                    <a:pt x="1048" y="95"/>
                    <a:pt x="977" y="0"/>
                    <a:pt x="870" y="0"/>
                  </a:cubicBezTo>
                  <a:close/>
                </a:path>
              </a:pathLst>
            </a:custGeom>
            <a:grpFill/>
            <a:ln>
              <a:noFill/>
            </a:ln>
          </p:spPr>
          <p:txBody>
            <a:bodyPr spcFirstLastPara="1" wrap="square" lIns="121900" tIns="121900" rIns="121900" bIns="121900" anchor="ctr" anchorCtr="0">
              <a:noAutofit/>
            </a:bodyPr>
            <a:lstStyle/>
            <a:p>
              <a:endParaRPr sz="2400"/>
            </a:p>
          </p:txBody>
        </p:sp>
        <p:sp>
          <p:nvSpPr>
            <p:cNvPr id="40" name="Google Shape;12244;p52">
              <a:extLst>
                <a:ext uri="{FF2B5EF4-FFF2-40B4-BE49-F238E27FC236}">
                  <a16:creationId xmlns:a16="http://schemas.microsoft.com/office/drawing/2014/main" id="{3DF75921-684F-294A-B37B-447DB64F027C}"/>
                </a:ext>
              </a:extLst>
            </p:cNvPr>
            <p:cNvSpPr/>
            <p:nvPr/>
          </p:nvSpPr>
          <p:spPr>
            <a:xfrm>
              <a:off x="5713563" y="2080131"/>
              <a:ext cx="40965" cy="11395"/>
            </a:xfrm>
            <a:custGeom>
              <a:avLst/>
              <a:gdLst/>
              <a:ahLst/>
              <a:cxnLst/>
              <a:rect l="l" t="t" r="r" b="b"/>
              <a:pathLst>
                <a:path w="1287" h="358" extrusionOk="0">
                  <a:moveTo>
                    <a:pt x="179" y="1"/>
                  </a:moveTo>
                  <a:cubicBezTo>
                    <a:pt x="96" y="1"/>
                    <a:pt x="1" y="72"/>
                    <a:pt x="1" y="179"/>
                  </a:cubicBezTo>
                  <a:cubicBezTo>
                    <a:pt x="12" y="263"/>
                    <a:pt x="96" y="358"/>
                    <a:pt x="179" y="358"/>
                  </a:cubicBezTo>
                  <a:lnTo>
                    <a:pt x="1108" y="358"/>
                  </a:lnTo>
                  <a:cubicBezTo>
                    <a:pt x="1191" y="358"/>
                    <a:pt x="1286" y="286"/>
                    <a:pt x="1286" y="179"/>
                  </a:cubicBezTo>
                  <a:cubicBezTo>
                    <a:pt x="1286" y="72"/>
                    <a:pt x="1203" y="1"/>
                    <a:pt x="1108" y="1"/>
                  </a:cubicBezTo>
                  <a:close/>
                </a:path>
              </a:pathLst>
            </a:custGeom>
            <a:grpFill/>
            <a:ln>
              <a:noFill/>
            </a:ln>
          </p:spPr>
          <p:txBody>
            <a:bodyPr spcFirstLastPara="1" wrap="square" lIns="121900" tIns="121900" rIns="121900" bIns="121900" anchor="ctr" anchorCtr="0">
              <a:noAutofit/>
            </a:bodyPr>
            <a:lstStyle/>
            <a:p>
              <a:endParaRPr sz="2400"/>
            </a:p>
          </p:txBody>
        </p:sp>
        <p:sp>
          <p:nvSpPr>
            <p:cNvPr id="41" name="Google Shape;12245;p52">
              <a:extLst>
                <a:ext uri="{FF2B5EF4-FFF2-40B4-BE49-F238E27FC236}">
                  <a16:creationId xmlns:a16="http://schemas.microsoft.com/office/drawing/2014/main" id="{DB790B57-D887-B24D-8FFC-BB4345CDD1EE}"/>
                </a:ext>
              </a:extLst>
            </p:cNvPr>
            <p:cNvSpPr/>
            <p:nvPr/>
          </p:nvSpPr>
          <p:spPr>
            <a:xfrm>
              <a:off x="5713945" y="2097574"/>
              <a:ext cx="56880" cy="11395"/>
            </a:xfrm>
            <a:custGeom>
              <a:avLst/>
              <a:gdLst/>
              <a:ahLst/>
              <a:cxnLst/>
              <a:rect l="l" t="t" r="r" b="b"/>
              <a:pathLst>
                <a:path w="1787" h="358" extrusionOk="0">
                  <a:moveTo>
                    <a:pt x="179" y="0"/>
                  </a:moveTo>
                  <a:cubicBezTo>
                    <a:pt x="96" y="0"/>
                    <a:pt x="0" y="72"/>
                    <a:pt x="0" y="179"/>
                  </a:cubicBezTo>
                  <a:cubicBezTo>
                    <a:pt x="0" y="274"/>
                    <a:pt x="84" y="357"/>
                    <a:pt x="179" y="357"/>
                  </a:cubicBezTo>
                  <a:lnTo>
                    <a:pt x="1608" y="357"/>
                  </a:lnTo>
                  <a:cubicBezTo>
                    <a:pt x="1703" y="357"/>
                    <a:pt x="1786" y="286"/>
                    <a:pt x="1786" y="179"/>
                  </a:cubicBezTo>
                  <a:cubicBezTo>
                    <a:pt x="1774" y="72"/>
                    <a:pt x="1703" y="0"/>
                    <a:pt x="1608" y="0"/>
                  </a:cubicBezTo>
                  <a:close/>
                </a:path>
              </a:pathLst>
            </a:custGeom>
            <a:grpFill/>
            <a:ln>
              <a:noFill/>
            </a:ln>
          </p:spPr>
          <p:txBody>
            <a:bodyPr spcFirstLastPara="1" wrap="square" lIns="121900" tIns="121900" rIns="121900" bIns="121900" anchor="ctr" anchorCtr="0">
              <a:noAutofit/>
            </a:bodyPr>
            <a:lstStyle/>
            <a:p>
              <a:endParaRPr sz="2400"/>
            </a:p>
          </p:txBody>
        </p:sp>
        <p:sp>
          <p:nvSpPr>
            <p:cNvPr id="42" name="Google Shape;12246;p52">
              <a:extLst>
                <a:ext uri="{FF2B5EF4-FFF2-40B4-BE49-F238E27FC236}">
                  <a16:creationId xmlns:a16="http://schemas.microsoft.com/office/drawing/2014/main" id="{58492CFB-A175-AB44-9BED-5AD60C547E36}"/>
                </a:ext>
              </a:extLst>
            </p:cNvPr>
            <p:cNvSpPr/>
            <p:nvPr/>
          </p:nvSpPr>
          <p:spPr>
            <a:xfrm>
              <a:off x="5713945" y="2114985"/>
              <a:ext cx="56880" cy="11427"/>
            </a:xfrm>
            <a:custGeom>
              <a:avLst/>
              <a:gdLst/>
              <a:ahLst/>
              <a:cxnLst/>
              <a:rect l="l" t="t" r="r" b="b"/>
              <a:pathLst>
                <a:path w="1787" h="359" extrusionOk="0">
                  <a:moveTo>
                    <a:pt x="179" y="1"/>
                  </a:moveTo>
                  <a:cubicBezTo>
                    <a:pt x="96" y="1"/>
                    <a:pt x="0" y="84"/>
                    <a:pt x="0" y="180"/>
                  </a:cubicBezTo>
                  <a:cubicBezTo>
                    <a:pt x="0" y="275"/>
                    <a:pt x="84" y="358"/>
                    <a:pt x="179" y="358"/>
                  </a:cubicBezTo>
                  <a:lnTo>
                    <a:pt x="1608" y="358"/>
                  </a:lnTo>
                  <a:cubicBezTo>
                    <a:pt x="1703" y="358"/>
                    <a:pt x="1786" y="287"/>
                    <a:pt x="1786" y="180"/>
                  </a:cubicBezTo>
                  <a:cubicBezTo>
                    <a:pt x="1774" y="84"/>
                    <a:pt x="1703" y="1"/>
                    <a:pt x="1608" y="1"/>
                  </a:cubicBezTo>
                  <a:close/>
                </a:path>
              </a:pathLst>
            </a:custGeom>
            <a:grpFill/>
            <a:ln>
              <a:noFill/>
            </a:ln>
          </p:spPr>
          <p:txBody>
            <a:bodyPr spcFirstLastPara="1" wrap="square" lIns="121900" tIns="121900" rIns="121900" bIns="121900" anchor="ctr" anchorCtr="0">
              <a:noAutofit/>
            </a:bodyPr>
            <a:lstStyle/>
            <a:p>
              <a:endParaRPr sz="2400"/>
            </a:p>
          </p:txBody>
        </p:sp>
        <p:sp>
          <p:nvSpPr>
            <p:cNvPr id="43" name="Google Shape;12247;p52">
              <a:extLst>
                <a:ext uri="{FF2B5EF4-FFF2-40B4-BE49-F238E27FC236}">
                  <a16:creationId xmlns:a16="http://schemas.microsoft.com/office/drawing/2014/main" id="{138C1AB7-F5D8-944D-B2D5-47032344DBB2}"/>
                </a:ext>
              </a:extLst>
            </p:cNvPr>
            <p:cNvSpPr/>
            <p:nvPr/>
          </p:nvSpPr>
          <p:spPr>
            <a:xfrm>
              <a:off x="5713945" y="2132810"/>
              <a:ext cx="56880" cy="11013"/>
            </a:xfrm>
            <a:custGeom>
              <a:avLst/>
              <a:gdLst/>
              <a:ahLst/>
              <a:cxnLst/>
              <a:rect l="l" t="t" r="r" b="b"/>
              <a:pathLst>
                <a:path w="1787" h="346" extrusionOk="0">
                  <a:moveTo>
                    <a:pt x="179" y="1"/>
                  </a:moveTo>
                  <a:cubicBezTo>
                    <a:pt x="96" y="1"/>
                    <a:pt x="0" y="72"/>
                    <a:pt x="0" y="179"/>
                  </a:cubicBezTo>
                  <a:cubicBezTo>
                    <a:pt x="0" y="263"/>
                    <a:pt x="84" y="346"/>
                    <a:pt x="179" y="346"/>
                  </a:cubicBezTo>
                  <a:lnTo>
                    <a:pt x="1608" y="346"/>
                  </a:lnTo>
                  <a:cubicBezTo>
                    <a:pt x="1703" y="346"/>
                    <a:pt x="1786" y="274"/>
                    <a:pt x="1786" y="179"/>
                  </a:cubicBezTo>
                  <a:cubicBezTo>
                    <a:pt x="1774" y="72"/>
                    <a:pt x="1703" y="1"/>
                    <a:pt x="1608" y="1"/>
                  </a:cubicBezTo>
                  <a:close/>
                </a:path>
              </a:pathLst>
            </a:custGeom>
            <a:grpFill/>
            <a:ln>
              <a:noFill/>
            </a:ln>
          </p:spPr>
          <p:txBody>
            <a:bodyPr spcFirstLastPara="1" wrap="square" lIns="121900" tIns="121900" rIns="121900" bIns="121900" anchor="ctr" anchorCtr="0">
              <a:noAutofit/>
            </a:bodyPr>
            <a:lstStyle/>
            <a:p>
              <a:endParaRPr sz="2400"/>
            </a:p>
          </p:txBody>
        </p:sp>
        <p:sp>
          <p:nvSpPr>
            <p:cNvPr id="44" name="Google Shape;12248;p52">
              <a:extLst>
                <a:ext uri="{FF2B5EF4-FFF2-40B4-BE49-F238E27FC236}">
                  <a16:creationId xmlns:a16="http://schemas.microsoft.com/office/drawing/2014/main" id="{A49E9746-E84D-A34B-9892-35F65345E9BB}"/>
                </a:ext>
              </a:extLst>
            </p:cNvPr>
            <p:cNvSpPr/>
            <p:nvPr/>
          </p:nvSpPr>
          <p:spPr>
            <a:xfrm>
              <a:off x="5663526" y="2182464"/>
              <a:ext cx="69389" cy="68625"/>
            </a:xfrm>
            <a:custGeom>
              <a:avLst/>
              <a:gdLst/>
              <a:ahLst/>
              <a:cxnLst/>
              <a:rect l="l" t="t" r="r" b="b"/>
              <a:pathLst>
                <a:path w="2180" h="2156" extrusionOk="0">
                  <a:moveTo>
                    <a:pt x="1084" y="0"/>
                  </a:moveTo>
                  <a:cubicBezTo>
                    <a:pt x="489" y="0"/>
                    <a:pt x="1" y="488"/>
                    <a:pt x="1" y="1084"/>
                  </a:cubicBezTo>
                  <a:cubicBezTo>
                    <a:pt x="1" y="1322"/>
                    <a:pt x="72" y="1548"/>
                    <a:pt x="215" y="1739"/>
                  </a:cubicBezTo>
                  <a:cubicBezTo>
                    <a:pt x="250" y="1780"/>
                    <a:pt x="300" y="1806"/>
                    <a:pt x="351" y="1806"/>
                  </a:cubicBezTo>
                  <a:cubicBezTo>
                    <a:pt x="387" y="1806"/>
                    <a:pt x="423" y="1792"/>
                    <a:pt x="453" y="1762"/>
                  </a:cubicBezTo>
                  <a:cubicBezTo>
                    <a:pt x="537" y="1715"/>
                    <a:pt x="549" y="1608"/>
                    <a:pt x="489" y="1524"/>
                  </a:cubicBezTo>
                  <a:cubicBezTo>
                    <a:pt x="382" y="1393"/>
                    <a:pt x="334" y="1250"/>
                    <a:pt x="334" y="1084"/>
                  </a:cubicBezTo>
                  <a:cubicBezTo>
                    <a:pt x="334" y="679"/>
                    <a:pt x="668" y="334"/>
                    <a:pt x="1084" y="334"/>
                  </a:cubicBezTo>
                  <a:cubicBezTo>
                    <a:pt x="1489" y="334"/>
                    <a:pt x="1823" y="667"/>
                    <a:pt x="1823" y="1084"/>
                  </a:cubicBezTo>
                  <a:cubicBezTo>
                    <a:pt x="1823" y="1334"/>
                    <a:pt x="1703" y="1560"/>
                    <a:pt x="1501" y="1691"/>
                  </a:cubicBezTo>
                  <a:cubicBezTo>
                    <a:pt x="1489" y="1691"/>
                    <a:pt x="1489" y="1715"/>
                    <a:pt x="1465" y="1715"/>
                  </a:cubicBezTo>
                  <a:lnTo>
                    <a:pt x="1453" y="1715"/>
                  </a:lnTo>
                  <a:lnTo>
                    <a:pt x="1442" y="1727"/>
                  </a:lnTo>
                  <a:lnTo>
                    <a:pt x="1430" y="1727"/>
                  </a:lnTo>
                  <a:cubicBezTo>
                    <a:pt x="1406" y="1727"/>
                    <a:pt x="1406" y="1739"/>
                    <a:pt x="1394" y="1739"/>
                  </a:cubicBezTo>
                  <a:cubicBezTo>
                    <a:pt x="1382" y="1739"/>
                    <a:pt x="1382" y="1751"/>
                    <a:pt x="1370" y="1751"/>
                  </a:cubicBezTo>
                  <a:lnTo>
                    <a:pt x="1346" y="1751"/>
                  </a:lnTo>
                  <a:cubicBezTo>
                    <a:pt x="1346" y="1751"/>
                    <a:pt x="1334" y="1751"/>
                    <a:pt x="1334" y="1774"/>
                  </a:cubicBezTo>
                  <a:lnTo>
                    <a:pt x="1322" y="1774"/>
                  </a:lnTo>
                  <a:cubicBezTo>
                    <a:pt x="1311" y="1774"/>
                    <a:pt x="1311" y="1774"/>
                    <a:pt x="1287" y="1786"/>
                  </a:cubicBezTo>
                  <a:cubicBezTo>
                    <a:pt x="1275" y="1786"/>
                    <a:pt x="1275" y="1786"/>
                    <a:pt x="1263" y="1798"/>
                  </a:cubicBezTo>
                  <a:lnTo>
                    <a:pt x="834" y="1798"/>
                  </a:lnTo>
                  <a:cubicBezTo>
                    <a:pt x="811" y="1798"/>
                    <a:pt x="811" y="1798"/>
                    <a:pt x="799" y="1786"/>
                  </a:cubicBezTo>
                  <a:cubicBezTo>
                    <a:pt x="787" y="1786"/>
                    <a:pt x="787" y="1786"/>
                    <a:pt x="775" y="1774"/>
                  </a:cubicBezTo>
                  <a:lnTo>
                    <a:pt x="751" y="1774"/>
                  </a:lnTo>
                  <a:cubicBezTo>
                    <a:pt x="732" y="1766"/>
                    <a:pt x="712" y="1762"/>
                    <a:pt x="691" y="1762"/>
                  </a:cubicBezTo>
                  <a:cubicBezTo>
                    <a:pt x="623" y="1762"/>
                    <a:pt x="555" y="1805"/>
                    <a:pt x="537" y="1870"/>
                  </a:cubicBezTo>
                  <a:cubicBezTo>
                    <a:pt x="501" y="1965"/>
                    <a:pt x="549" y="2072"/>
                    <a:pt x="632" y="2096"/>
                  </a:cubicBezTo>
                  <a:lnTo>
                    <a:pt x="656" y="2096"/>
                  </a:lnTo>
                  <a:cubicBezTo>
                    <a:pt x="668" y="2096"/>
                    <a:pt x="680" y="2108"/>
                    <a:pt x="691" y="2108"/>
                  </a:cubicBezTo>
                  <a:cubicBezTo>
                    <a:pt x="715" y="2108"/>
                    <a:pt x="727" y="2132"/>
                    <a:pt x="739" y="2132"/>
                  </a:cubicBezTo>
                  <a:lnTo>
                    <a:pt x="751" y="2132"/>
                  </a:lnTo>
                  <a:cubicBezTo>
                    <a:pt x="775" y="2132"/>
                    <a:pt x="787" y="2132"/>
                    <a:pt x="787" y="2143"/>
                  </a:cubicBezTo>
                  <a:lnTo>
                    <a:pt x="799" y="2143"/>
                  </a:lnTo>
                  <a:cubicBezTo>
                    <a:pt x="811" y="2143"/>
                    <a:pt x="834" y="2143"/>
                    <a:pt x="846" y="2155"/>
                  </a:cubicBezTo>
                  <a:lnTo>
                    <a:pt x="1156" y="2155"/>
                  </a:lnTo>
                  <a:cubicBezTo>
                    <a:pt x="1168" y="2155"/>
                    <a:pt x="1180" y="2155"/>
                    <a:pt x="1203" y="2143"/>
                  </a:cubicBezTo>
                  <a:lnTo>
                    <a:pt x="1215" y="2143"/>
                  </a:lnTo>
                  <a:cubicBezTo>
                    <a:pt x="1227" y="2143"/>
                    <a:pt x="1239" y="2143"/>
                    <a:pt x="1239" y="2132"/>
                  </a:cubicBezTo>
                  <a:lnTo>
                    <a:pt x="1263" y="2132"/>
                  </a:lnTo>
                  <a:cubicBezTo>
                    <a:pt x="1275" y="2132"/>
                    <a:pt x="1287" y="2108"/>
                    <a:pt x="1299" y="2108"/>
                  </a:cubicBezTo>
                  <a:cubicBezTo>
                    <a:pt x="1322" y="2108"/>
                    <a:pt x="1334" y="2096"/>
                    <a:pt x="1346" y="2096"/>
                  </a:cubicBezTo>
                  <a:lnTo>
                    <a:pt x="1358" y="2096"/>
                  </a:lnTo>
                  <a:cubicBezTo>
                    <a:pt x="1382" y="2096"/>
                    <a:pt x="1382" y="2084"/>
                    <a:pt x="1394" y="2084"/>
                  </a:cubicBezTo>
                  <a:lnTo>
                    <a:pt x="1406" y="2084"/>
                  </a:lnTo>
                  <a:cubicBezTo>
                    <a:pt x="1418" y="2084"/>
                    <a:pt x="1442" y="2072"/>
                    <a:pt x="1453" y="2072"/>
                  </a:cubicBezTo>
                  <a:cubicBezTo>
                    <a:pt x="1465" y="2072"/>
                    <a:pt x="1477" y="2048"/>
                    <a:pt x="1501" y="2048"/>
                  </a:cubicBezTo>
                  <a:lnTo>
                    <a:pt x="1513" y="2048"/>
                  </a:lnTo>
                  <a:cubicBezTo>
                    <a:pt x="1525" y="2048"/>
                    <a:pt x="1525" y="2036"/>
                    <a:pt x="1537" y="2036"/>
                  </a:cubicBezTo>
                  <a:lnTo>
                    <a:pt x="1561" y="2036"/>
                  </a:lnTo>
                  <a:cubicBezTo>
                    <a:pt x="1573" y="2024"/>
                    <a:pt x="1584" y="2024"/>
                    <a:pt x="1596" y="2012"/>
                  </a:cubicBezTo>
                  <a:cubicBezTo>
                    <a:pt x="1894" y="1798"/>
                    <a:pt x="2073" y="1465"/>
                    <a:pt x="2073" y="1096"/>
                  </a:cubicBezTo>
                  <a:cubicBezTo>
                    <a:pt x="2180" y="488"/>
                    <a:pt x="1692" y="0"/>
                    <a:pt x="1084" y="0"/>
                  </a:cubicBezTo>
                  <a:close/>
                </a:path>
              </a:pathLst>
            </a:custGeom>
            <a:grpFill/>
            <a:ln>
              <a:noFill/>
            </a:ln>
          </p:spPr>
          <p:txBody>
            <a:bodyPr spcFirstLastPara="1" wrap="square" lIns="121900" tIns="121900" rIns="121900" bIns="121900" anchor="ctr" anchorCtr="0">
              <a:noAutofit/>
            </a:bodyPr>
            <a:lstStyle/>
            <a:p>
              <a:endParaRPr sz="2400"/>
            </a:p>
          </p:txBody>
        </p:sp>
      </p:grpSp>
      <p:cxnSp>
        <p:nvCxnSpPr>
          <p:cNvPr id="48" name="Straight Connector 47">
            <a:extLst>
              <a:ext uri="{FF2B5EF4-FFF2-40B4-BE49-F238E27FC236}">
                <a16:creationId xmlns:a16="http://schemas.microsoft.com/office/drawing/2014/main" id="{46EB77FA-E4D0-D34C-9C1C-B53CB39B5801}"/>
              </a:ext>
            </a:extLst>
          </p:cNvPr>
          <p:cNvCxnSpPr>
            <a:cxnSpLocks/>
          </p:cNvCxnSpPr>
          <p:nvPr/>
        </p:nvCxnSpPr>
        <p:spPr>
          <a:xfrm>
            <a:off x="6664477" y="2240492"/>
            <a:ext cx="1525011" cy="0"/>
          </a:xfrm>
          <a:prstGeom prst="line">
            <a:avLst/>
          </a:prstGeom>
          <a:ln w="38100">
            <a:solidFill>
              <a:srgbClr val="D9AA49"/>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4740374-215C-1C45-B913-B4A46C94F533}"/>
              </a:ext>
            </a:extLst>
          </p:cNvPr>
          <p:cNvSpPr txBox="1"/>
          <p:nvPr/>
        </p:nvSpPr>
        <p:spPr>
          <a:xfrm>
            <a:off x="988143" y="4340262"/>
            <a:ext cx="379635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Nunito Sans" pitchFamily="2" charset="77"/>
              </a:rPr>
              <a:t>Thematic content analysis</a:t>
            </a:r>
          </a:p>
          <a:p>
            <a:pPr marL="285750" indent="-285750">
              <a:buFont typeface="Arial" panose="020B0604020202020204" pitchFamily="34" charset="0"/>
              <a:buChar char="•"/>
            </a:pPr>
            <a:r>
              <a:rPr lang="en-US" dirty="0">
                <a:latin typeface="Nunito Sans" pitchFamily="2" charset="77"/>
              </a:rPr>
              <a:t>Consideration paid to themes of how sociodemographic factors moderate program experience</a:t>
            </a:r>
          </a:p>
        </p:txBody>
      </p:sp>
      <p:sp>
        <p:nvSpPr>
          <p:cNvPr id="50" name="TextBox 49">
            <a:extLst>
              <a:ext uri="{FF2B5EF4-FFF2-40B4-BE49-F238E27FC236}">
                <a16:creationId xmlns:a16="http://schemas.microsoft.com/office/drawing/2014/main" id="{FE96D5AB-7436-3D43-9FD5-AF5496CAFF58}"/>
              </a:ext>
            </a:extLst>
          </p:cNvPr>
          <p:cNvSpPr txBox="1"/>
          <p:nvPr/>
        </p:nvSpPr>
        <p:spPr>
          <a:xfrm>
            <a:off x="8145244" y="2614949"/>
            <a:ext cx="37963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Nunito Sans" pitchFamily="2" charset="77"/>
              </a:rPr>
              <a:t>Descriptive statistics</a:t>
            </a:r>
          </a:p>
          <a:p>
            <a:pPr marL="285750" indent="-285750">
              <a:buFont typeface="Arial" panose="020B0604020202020204" pitchFamily="34" charset="0"/>
              <a:buChar char="•"/>
            </a:pPr>
            <a:r>
              <a:rPr lang="en-US" dirty="0">
                <a:latin typeface="Nunito Sans" pitchFamily="2" charset="77"/>
              </a:rPr>
              <a:t>Stratified analysis by sociodemographic variables</a:t>
            </a:r>
          </a:p>
          <a:p>
            <a:pPr marL="285750" indent="-285750">
              <a:buFont typeface="Arial" panose="020B0604020202020204" pitchFamily="34" charset="0"/>
              <a:buChar char="•"/>
            </a:pPr>
            <a:r>
              <a:rPr lang="en-US" dirty="0">
                <a:latin typeface="Nunito Sans" pitchFamily="2" charset="77"/>
              </a:rPr>
              <a:t>Predictive modelling methods</a:t>
            </a:r>
          </a:p>
          <a:p>
            <a:pPr marL="285750" indent="-285750">
              <a:buFont typeface="Arial" panose="020B0604020202020204" pitchFamily="34" charset="0"/>
              <a:buChar char="•"/>
            </a:pPr>
            <a:endParaRPr lang="en-US" dirty="0">
              <a:latin typeface="Nunito Sans" pitchFamily="2" charset="77"/>
            </a:endParaRPr>
          </a:p>
          <a:p>
            <a:pPr marL="285750" indent="-285750">
              <a:buFont typeface="Arial" panose="020B0604020202020204" pitchFamily="34" charset="0"/>
              <a:buChar char="•"/>
            </a:pPr>
            <a:endParaRPr lang="en-US" dirty="0">
              <a:solidFill>
                <a:schemeClr val="tx1"/>
              </a:solidFill>
              <a:latin typeface="Nunito Sans" pitchFamily="2" charset="77"/>
            </a:endParaRPr>
          </a:p>
        </p:txBody>
      </p:sp>
      <p:grpSp>
        <p:nvGrpSpPr>
          <p:cNvPr id="59" name="Group 58">
            <a:extLst>
              <a:ext uri="{FF2B5EF4-FFF2-40B4-BE49-F238E27FC236}">
                <a16:creationId xmlns:a16="http://schemas.microsoft.com/office/drawing/2014/main" id="{1829F970-B71A-A240-88EF-751FB371A354}"/>
              </a:ext>
            </a:extLst>
          </p:cNvPr>
          <p:cNvGrpSpPr/>
          <p:nvPr/>
        </p:nvGrpSpPr>
        <p:grpSpPr>
          <a:xfrm>
            <a:off x="0" y="5769"/>
            <a:ext cx="12192000" cy="809469"/>
            <a:chOff x="0" y="-1"/>
            <a:chExt cx="12192000" cy="809469"/>
          </a:xfrm>
        </p:grpSpPr>
        <p:sp>
          <p:nvSpPr>
            <p:cNvPr id="60" name="Rectangle 59">
              <a:extLst>
                <a:ext uri="{FF2B5EF4-FFF2-40B4-BE49-F238E27FC236}">
                  <a16:creationId xmlns:a16="http://schemas.microsoft.com/office/drawing/2014/main" id="{2C2DBAF1-D21B-274E-8790-148A458A2F1B}"/>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hevron 60">
              <a:extLst>
                <a:ext uri="{FF2B5EF4-FFF2-40B4-BE49-F238E27FC236}">
                  <a16:creationId xmlns:a16="http://schemas.microsoft.com/office/drawing/2014/main" id="{D6E2A64A-DAB4-0E4A-ADE3-086E976410E4}"/>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62" name="Pentagon 61">
              <a:extLst>
                <a:ext uri="{FF2B5EF4-FFF2-40B4-BE49-F238E27FC236}">
                  <a16:creationId xmlns:a16="http://schemas.microsoft.com/office/drawing/2014/main" id="{08164245-737F-8843-BBAD-0DD975F50755}"/>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63" name="Chevron 62">
              <a:extLst>
                <a:ext uri="{FF2B5EF4-FFF2-40B4-BE49-F238E27FC236}">
                  <a16:creationId xmlns:a16="http://schemas.microsoft.com/office/drawing/2014/main" id="{C29FEC45-4870-D34D-B5A5-C1930DCD6001}"/>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64" name="Chevron 63">
              <a:extLst>
                <a:ext uri="{FF2B5EF4-FFF2-40B4-BE49-F238E27FC236}">
                  <a16:creationId xmlns:a16="http://schemas.microsoft.com/office/drawing/2014/main" id="{7B4A0059-8D8C-8040-B0D5-1DF895E6999C}"/>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65" name="Chevron 64">
              <a:extLst>
                <a:ext uri="{FF2B5EF4-FFF2-40B4-BE49-F238E27FC236}">
                  <a16:creationId xmlns:a16="http://schemas.microsoft.com/office/drawing/2014/main" id="{18CFAD2F-BE5B-414F-A243-8CDB612B083D}"/>
                </a:ext>
              </a:extLst>
            </p:cNvPr>
            <p:cNvSpPr/>
            <p:nvPr/>
          </p:nvSpPr>
          <p:spPr>
            <a:xfrm>
              <a:off x="6040266"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66" name="Chevron 65">
              <a:extLst>
                <a:ext uri="{FF2B5EF4-FFF2-40B4-BE49-F238E27FC236}">
                  <a16:creationId xmlns:a16="http://schemas.microsoft.com/office/drawing/2014/main" id="{7E64E6B9-7AA5-B04D-AC39-C91AF60AF265}"/>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67" name="Chevron 66">
              <a:extLst>
                <a:ext uri="{FF2B5EF4-FFF2-40B4-BE49-F238E27FC236}">
                  <a16:creationId xmlns:a16="http://schemas.microsoft.com/office/drawing/2014/main" id="{D7DB7BE6-BD14-D54B-A9C5-8B6CCE838D41}"/>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68" name="Chevron 14">
              <a:extLst>
                <a:ext uri="{FF2B5EF4-FFF2-40B4-BE49-F238E27FC236}">
                  <a16:creationId xmlns:a16="http://schemas.microsoft.com/office/drawing/2014/main" id="{A40C4FA8-2C45-BB4D-B6E2-A7E00C0F3E36}"/>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51" name="TextBox 50">
            <a:extLst>
              <a:ext uri="{FF2B5EF4-FFF2-40B4-BE49-F238E27FC236}">
                <a16:creationId xmlns:a16="http://schemas.microsoft.com/office/drawing/2014/main" id="{5E926BEC-E9A5-2C4F-B26D-C1E11778B0B8}"/>
              </a:ext>
            </a:extLst>
          </p:cNvPr>
          <p:cNvSpPr txBox="1"/>
          <p:nvPr/>
        </p:nvSpPr>
        <p:spPr>
          <a:xfrm>
            <a:off x="7462280" y="3904148"/>
            <a:ext cx="4563884" cy="2585323"/>
          </a:xfrm>
          <a:prstGeom prst="rect">
            <a:avLst/>
          </a:prstGeom>
          <a:solidFill>
            <a:srgbClr val="EBEBEB"/>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D9AA49"/>
                </a:solidFill>
                <a:latin typeface="Nunito Sans"/>
              </a:rPr>
              <a:t>Principles (all approaches):</a:t>
            </a:r>
          </a:p>
          <a:p>
            <a:pPr marL="285750" indent="-285750">
              <a:buFont typeface="Arial"/>
              <a:buChar char="•"/>
            </a:pPr>
            <a:r>
              <a:rPr lang="en-US" dirty="0">
                <a:latin typeface="Nunito Sans"/>
                <a:ea typeface="+mn-lt"/>
                <a:cs typeface="+mn-lt"/>
              </a:rPr>
              <a:t>Equity, Diversity, Inclusion will be considered to investigate variance/inequity</a:t>
            </a:r>
          </a:p>
          <a:p>
            <a:pPr marL="285750" indent="-285750">
              <a:buFont typeface="Arial"/>
              <a:buChar char="•"/>
            </a:pPr>
            <a:endParaRPr lang="en-US" dirty="0">
              <a:latin typeface="Nunito Sans"/>
              <a:ea typeface="+mn-lt"/>
              <a:cs typeface="+mn-lt"/>
            </a:endParaRPr>
          </a:p>
          <a:p>
            <a:pPr marL="285750" indent="-285750">
              <a:buFont typeface="Arial"/>
              <a:buChar char="•"/>
            </a:pPr>
            <a:r>
              <a:rPr lang="en-US" dirty="0">
                <a:latin typeface="Nunito Sans"/>
                <a:ea typeface="+mn-lt"/>
                <a:cs typeface="+mn-lt"/>
              </a:rPr>
              <a:t>Recommendations will be co-created through participatory data interpretation with National &amp; P/T advisory groups</a:t>
            </a:r>
          </a:p>
        </p:txBody>
      </p:sp>
    </p:spTree>
    <p:extLst>
      <p:ext uri="{BB962C8B-B14F-4D97-AF65-F5344CB8AC3E}">
        <p14:creationId xmlns:p14="http://schemas.microsoft.com/office/powerpoint/2010/main" val="208863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4001" y="875962"/>
            <a:ext cx="7263527" cy="630942"/>
          </a:xfrm>
          <a:prstGeom prst="rect">
            <a:avLst/>
          </a:prstGeom>
          <a:noFill/>
        </p:spPr>
        <p:txBody>
          <a:bodyPr wrap="none" rtlCol="0">
            <a:spAutoFit/>
          </a:bodyPr>
          <a:lstStyle/>
          <a:p>
            <a:r>
              <a:rPr lang="en-US" sz="3500" dirty="0">
                <a:solidFill>
                  <a:srgbClr val="6CADC5"/>
                </a:solidFill>
                <a:latin typeface="League Spartan" pitchFamily="2" charset="77"/>
              </a:rPr>
              <a:t>DISSEMINATION OF FINDINGS</a:t>
            </a:r>
          </a:p>
        </p:txBody>
      </p:sp>
      <p:grpSp>
        <p:nvGrpSpPr>
          <p:cNvPr id="10" name="Google Shape;3503;p67">
            <a:extLst>
              <a:ext uri="{FF2B5EF4-FFF2-40B4-BE49-F238E27FC236}">
                <a16:creationId xmlns:a16="http://schemas.microsoft.com/office/drawing/2014/main" id="{0BE9433C-9693-DC4C-BC04-5257F08BC45D}"/>
              </a:ext>
            </a:extLst>
          </p:cNvPr>
          <p:cNvGrpSpPr/>
          <p:nvPr/>
        </p:nvGrpSpPr>
        <p:grpSpPr>
          <a:xfrm>
            <a:off x="4843205" y="1741353"/>
            <a:ext cx="2222583" cy="5139164"/>
            <a:chOff x="-3289046" y="-51704"/>
            <a:chExt cx="2400975" cy="5551651"/>
          </a:xfrm>
        </p:grpSpPr>
        <p:sp>
          <p:nvSpPr>
            <p:cNvPr id="12" name="Google Shape;3504;p67">
              <a:extLst>
                <a:ext uri="{FF2B5EF4-FFF2-40B4-BE49-F238E27FC236}">
                  <a16:creationId xmlns:a16="http://schemas.microsoft.com/office/drawing/2014/main" id="{B8B89DE8-3927-FF4E-A697-733078F547E4}"/>
                </a:ext>
              </a:extLst>
            </p:cNvPr>
            <p:cNvSpPr/>
            <p:nvPr/>
          </p:nvSpPr>
          <p:spPr>
            <a:xfrm>
              <a:off x="-2173341" y="3143871"/>
              <a:ext cx="98988" cy="2356076"/>
            </a:xfrm>
            <a:custGeom>
              <a:avLst/>
              <a:gdLst/>
              <a:ahLst/>
              <a:cxnLst/>
              <a:rect l="l" t="t" r="r" b="b"/>
              <a:pathLst>
                <a:path w="2803" h="66716" extrusionOk="0">
                  <a:moveTo>
                    <a:pt x="1369" y="1"/>
                  </a:moveTo>
                  <a:lnTo>
                    <a:pt x="1" y="66715"/>
                  </a:lnTo>
                  <a:lnTo>
                    <a:pt x="1369" y="66715"/>
                  </a:lnTo>
                  <a:lnTo>
                    <a:pt x="2803" y="1"/>
                  </a:lnTo>
                  <a:close/>
                </a:path>
              </a:pathLst>
            </a:custGeom>
            <a:solidFill>
              <a:srgbClr val="6CA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05;p67">
              <a:extLst>
                <a:ext uri="{FF2B5EF4-FFF2-40B4-BE49-F238E27FC236}">
                  <a16:creationId xmlns:a16="http://schemas.microsoft.com/office/drawing/2014/main" id="{6D4CD75D-7801-C54F-8B49-211188025458}"/>
                </a:ext>
              </a:extLst>
            </p:cNvPr>
            <p:cNvSpPr/>
            <p:nvPr/>
          </p:nvSpPr>
          <p:spPr>
            <a:xfrm>
              <a:off x="-3040324" y="3134477"/>
              <a:ext cx="561932" cy="2303032"/>
            </a:xfrm>
            <a:custGeom>
              <a:avLst/>
              <a:gdLst/>
              <a:ahLst/>
              <a:cxnLst/>
              <a:rect l="l" t="t" r="r" b="b"/>
              <a:pathLst>
                <a:path w="15912" h="65214" extrusionOk="0">
                  <a:moveTo>
                    <a:pt x="14577" y="0"/>
                  </a:moveTo>
                  <a:lnTo>
                    <a:pt x="0" y="64880"/>
                  </a:lnTo>
                  <a:lnTo>
                    <a:pt x="1334" y="65213"/>
                  </a:lnTo>
                  <a:lnTo>
                    <a:pt x="15911" y="334"/>
                  </a:lnTo>
                  <a:lnTo>
                    <a:pt x="14577" y="0"/>
                  </a:lnTo>
                  <a:close/>
                </a:path>
              </a:pathLst>
            </a:custGeom>
            <a:solidFill>
              <a:srgbClr val="6CA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06;p67">
              <a:extLst>
                <a:ext uri="{FF2B5EF4-FFF2-40B4-BE49-F238E27FC236}">
                  <a16:creationId xmlns:a16="http://schemas.microsoft.com/office/drawing/2014/main" id="{0269B0FA-253A-B442-8072-91F8A9EE51D0}"/>
                </a:ext>
              </a:extLst>
            </p:cNvPr>
            <p:cNvSpPr/>
            <p:nvPr/>
          </p:nvSpPr>
          <p:spPr>
            <a:xfrm>
              <a:off x="-1718625" y="3134477"/>
              <a:ext cx="563133" cy="2303032"/>
            </a:xfrm>
            <a:custGeom>
              <a:avLst/>
              <a:gdLst/>
              <a:ahLst/>
              <a:cxnLst/>
              <a:rect l="l" t="t" r="r" b="b"/>
              <a:pathLst>
                <a:path w="15946" h="65214" extrusionOk="0">
                  <a:moveTo>
                    <a:pt x="1335" y="0"/>
                  </a:moveTo>
                  <a:lnTo>
                    <a:pt x="1" y="334"/>
                  </a:lnTo>
                  <a:lnTo>
                    <a:pt x="14611" y="65213"/>
                  </a:lnTo>
                  <a:lnTo>
                    <a:pt x="15946" y="64880"/>
                  </a:lnTo>
                  <a:lnTo>
                    <a:pt x="1335" y="0"/>
                  </a:lnTo>
                  <a:close/>
                </a:path>
              </a:pathLst>
            </a:custGeom>
            <a:solidFill>
              <a:srgbClr val="6CA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07;p67">
              <a:extLst>
                <a:ext uri="{FF2B5EF4-FFF2-40B4-BE49-F238E27FC236}">
                  <a16:creationId xmlns:a16="http://schemas.microsoft.com/office/drawing/2014/main" id="{F029C085-9B9F-AF43-96A6-8EE382580475}"/>
                </a:ext>
              </a:extLst>
            </p:cNvPr>
            <p:cNvSpPr/>
            <p:nvPr/>
          </p:nvSpPr>
          <p:spPr>
            <a:xfrm>
              <a:off x="-3228836" y="164482"/>
              <a:ext cx="2280678" cy="2952338"/>
            </a:xfrm>
            <a:custGeom>
              <a:avLst/>
              <a:gdLst/>
              <a:ahLst/>
              <a:cxnLst/>
              <a:rect l="l" t="t" r="r" b="b"/>
              <a:pathLst>
                <a:path w="64581" h="75622" extrusionOk="0">
                  <a:moveTo>
                    <a:pt x="1168" y="1"/>
                  </a:moveTo>
                  <a:lnTo>
                    <a:pt x="1" y="75622"/>
                  </a:lnTo>
                  <a:lnTo>
                    <a:pt x="63413" y="75622"/>
                  </a:lnTo>
                  <a:lnTo>
                    <a:pt x="64580" y="1"/>
                  </a:lnTo>
                  <a:close/>
                </a:path>
              </a:pathLst>
            </a:custGeom>
            <a:solidFill>
              <a:srgbClr val="A37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08;p67">
              <a:extLst>
                <a:ext uri="{FF2B5EF4-FFF2-40B4-BE49-F238E27FC236}">
                  <a16:creationId xmlns:a16="http://schemas.microsoft.com/office/drawing/2014/main" id="{16CA99AC-CD0C-F546-A7B0-69CBC492DAD5}"/>
                </a:ext>
              </a:extLst>
            </p:cNvPr>
            <p:cNvSpPr/>
            <p:nvPr/>
          </p:nvSpPr>
          <p:spPr>
            <a:xfrm>
              <a:off x="-3052119" y="522827"/>
              <a:ext cx="1903690" cy="2419643"/>
            </a:xfrm>
            <a:custGeom>
              <a:avLst/>
              <a:gdLst/>
              <a:ahLst/>
              <a:cxnLst/>
              <a:rect l="l" t="t" r="r" b="b"/>
              <a:pathLst>
                <a:path w="53906" h="68516" extrusionOk="0">
                  <a:moveTo>
                    <a:pt x="1001" y="0"/>
                  </a:moveTo>
                  <a:lnTo>
                    <a:pt x="1" y="68516"/>
                  </a:lnTo>
                  <a:lnTo>
                    <a:pt x="52938" y="68516"/>
                  </a:lnTo>
                  <a:lnTo>
                    <a:pt x="539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09;p67">
              <a:extLst>
                <a:ext uri="{FF2B5EF4-FFF2-40B4-BE49-F238E27FC236}">
                  <a16:creationId xmlns:a16="http://schemas.microsoft.com/office/drawing/2014/main" id="{69FDD852-E04E-4C41-8BE1-08BF7BB93492}"/>
                </a:ext>
              </a:extLst>
            </p:cNvPr>
            <p:cNvSpPr/>
            <p:nvPr/>
          </p:nvSpPr>
          <p:spPr>
            <a:xfrm>
              <a:off x="-3286540" y="3106190"/>
              <a:ext cx="2361938" cy="76598"/>
            </a:xfrm>
            <a:custGeom>
              <a:avLst/>
              <a:gdLst/>
              <a:ahLst/>
              <a:cxnLst/>
              <a:rect l="l" t="t" r="r" b="b"/>
              <a:pathLst>
                <a:path w="66882" h="2169" extrusionOk="0">
                  <a:moveTo>
                    <a:pt x="34" y="1"/>
                  </a:moveTo>
                  <a:lnTo>
                    <a:pt x="0" y="2169"/>
                  </a:lnTo>
                  <a:lnTo>
                    <a:pt x="66715" y="2169"/>
                  </a:lnTo>
                  <a:lnTo>
                    <a:pt x="66882"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511;p67">
              <a:extLst>
                <a:ext uri="{FF2B5EF4-FFF2-40B4-BE49-F238E27FC236}">
                  <a16:creationId xmlns:a16="http://schemas.microsoft.com/office/drawing/2014/main" id="{8F719581-65B1-524C-9568-CD7F381DCEE2}"/>
                </a:ext>
              </a:extLst>
            </p:cNvPr>
            <p:cNvSpPr/>
            <p:nvPr/>
          </p:nvSpPr>
          <p:spPr>
            <a:xfrm>
              <a:off x="-3052119" y="374398"/>
              <a:ext cx="1977923" cy="130771"/>
            </a:xfrm>
            <a:custGeom>
              <a:avLst/>
              <a:gdLst/>
              <a:ahLst/>
              <a:cxnLst/>
              <a:rect l="l" t="t" r="r" b="b"/>
              <a:pathLst>
                <a:path w="56008" h="3703" extrusionOk="0">
                  <a:moveTo>
                    <a:pt x="34" y="0"/>
                  </a:moveTo>
                  <a:lnTo>
                    <a:pt x="1" y="3703"/>
                  </a:lnTo>
                  <a:lnTo>
                    <a:pt x="55774" y="3703"/>
                  </a:lnTo>
                  <a:lnTo>
                    <a:pt x="560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12;p67">
              <a:extLst>
                <a:ext uri="{FF2B5EF4-FFF2-40B4-BE49-F238E27FC236}">
                  <a16:creationId xmlns:a16="http://schemas.microsoft.com/office/drawing/2014/main" id="{96986864-44C2-7741-A47C-EEB808662081}"/>
                </a:ext>
              </a:extLst>
            </p:cNvPr>
            <p:cNvSpPr/>
            <p:nvPr/>
          </p:nvSpPr>
          <p:spPr>
            <a:xfrm>
              <a:off x="-3273580" y="64161"/>
              <a:ext cx="2281842" cy="3052658"/>
            </a:xfrm>
            <a:custGeom>
              <a:avLst/>
              <a:gdLst/>
              <a:ahLst/>
              <a:cxnLst/>
              <a:rect l="l" t="t" r="r" b="b"/>
              <a:pathLst>
                <a:path w="64614" h="75622" extrusionOk="0">
                  <a:moveTo>
                    <a:pt x="1235" y="1"/>
                  </a:moveTo>
                  <a:lnTo>
                    <a:pt x="0" y="75622"/>
                  </a:lnTo>
                  <a:lnTo>
                    <a:pt x="63412" y="75622"/>
                  </a:lnTo>
                  <a:lnTo>
                    <a:pt x="64613" y="1"/>
                  </a:lnTo>
                  <a:close/>
                </a:path>
              </a:pathLst>
            </a:custGeom>
            <a:solidFill>
              <a:srgbClr val="D9A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13;p67">
              <a:extLst>
                <a:ext uri="{FF2B5EF4-FFF2-40B4-BE49-F238E27FC236}">
                  <a16:creationId xmlns:a16="http://schemas.microsoft.com/office/drawing/2014/main" id="{E1F9A522-8B54-374D-8096-BACDB7046800}"/>
                </a:ext>
              </a:extLst>
            </p:cNvPr>
            <p:cNvSpPr/>
            <p:nvPr/>
          </p:nvSpPr>
          <p:spPr>
            <a:xfrm>
              <a:off x="-3096898" y="278198"/>
              <a:ext cx="1906056" cy="2719150"/>
            </a:xfrm>
            <a:custGeom>
              <a:avLst/>
              <a:gdLst/>
              <a:ahLst/>
              <a:cxnLst/>
              <a:rect l="l" t="t" r="r" b="b"/>
              <a:pathLst>
                <a:path w="53973" h="67282" extrusionOk="0">
                  <a:moveTo>
                    <a:pt x="1002" y="0"/>
                  </a:moveTo>
                  <a:lnTo>
                    <a:pt x="1" y="67282"/>
                  </a:lnTo>
                  <a:lnTo>
                    <a:pt x="52972" y="67282"/>
                  </a:lnTo>
                  <a:lnTo>
                    <a:pt x="539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14;p67">
              <a:extLst>
                <a:ext uri="{FF2B5EF4-FFF2-40B4-BE49-F238E27FC236}">
                  <a16:creationId xmlns:a16="http://schemas.microsoft.com/office/drawing/2014/main" id="{5C606771-4797-F54E-A219-EC2180069C6D}"/>
                </a:ext>
              </a:extLst>
            </p:cNvPr>
            <p:cNvSpPr/>
            <p:nvPr/>
          </p:nvSpPr>
          <p:spPr>
            <a:xfrm>
              <a:off x="-3289046" y="3106190"/>
              <a:ext cx="2360772" cy="76598"/>
            </a:xfrm>
            <a:custGeom>
              <a:avLst/>
              <a:gdLst/>
              <a:ahLst/>
              <a:cxnLst/>
              <a:rect l="l" t="t" r="r" b="b"/>
              <a:pathLst>
                <a:path w="66849" h="2169" extrusionOk="0">
                  <a:moveTo>
                    <a:pt x="34" y="1"/>
                  </a:moveTo>
                  <a:lnTo>
                    <a:pt x="1" y="2169"/>
                  </a:lnTo>
                  <a:lnTo>
                    <a:pt x="66715" y="2169"/>
                  </a:lnTo>
                  <a:lnTo>
                    <a:pt x="66848" y="1"/>
                  </a:lnTo>
                  <a:close/>
                </a:path>
              </a:pathLst>
            </a:custGeom>
            <a:solidFill>
              <a:srgbClr val="A37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15;p67">
              <a:extLst>
                <a:ext uri="{FF2B5EF4-FFF2-40B4-BE49-F238E27FC236}">
                  <a16:creationId xmlns:a16="http://schemas.microsoft.com/office/drawing/2014/main" id="{A8E277D3-C4F1-7A4B-B975-ECF20F8EF5F5}"/>
                </a:ext>
              </a:extLst>
            </p:cNvPr>
            <p:cNvSpPr/>
            <p:nvPr/>
          </p:nvSpPr>
          <p:spPr>
            <a:xfrm>
              <a:off x="-3250608" y="4259"/>
              <a:ext cx="2352508" cy="160224"/>
            </a:xfrm>
            <a:custGeom>
              <a:avLst/>
              <a:gdLst/>
              <a:ahLst/>
              <a:cxnLst/>
              <a:rect l="l" t="t" r="r" b="b"/>
              <a:pathLst>
                <a:path w="66615" h="4537" extrusionOk="0">
                  <a:moveTo>
                    <a:pt x="34" y="0"/>
                  </a:moveTo>
                  <a:lnTo>
                    <a:pt x="1" y="4537"/>
                  </a:lnTo>
                  <a:lnTo>
                    <a:pt x="66381" y="4537"/>
                  </a:lnTo>
                  <a:lnTo>
                    <a:pt x="66615" y="0"/>
                  </a:lnTo>
                  <a:close/>
                </a:path>
              </a:pathLst>
            </a:custGeom>
            <a:solidFill>
              <a:srgbClr val="A37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16;p67">
              <a:extLst>
                <a:ext uri="{FF2B5EF4-FFF2-40B4-BE49-F238E27FC236}">
                  <a16:creationId xmlns:a16="http://schemas.microsoft.com/office/drawing/2014/main" id="{42056AC3-5CAC-B846-BBB2-BBF2E04D2534}"/>
                </a:ext>
              </a:extLst>
            </p:cNvPr>
            <p:cNvSpPr/>
            <p:nvPr/>
          </p:nvSpPr>
          <p:spPr>
            <a:xfrm>
              <a:off x="-3063316" y="-51704"/>
              <a:ext cx="1977923" cy="130771"/>
            </a:xfrm>
            <a:custGeom>
              <a:avLst/>
              <a:gdLst/>
              <a:ahLst/>
              <a:cxnLst/>
              <a:rect l="l" t="t" r="r" b="b"/>
              <a:pathLst>
                <a:path w="56008" h="3703" extrusionOk="0">
                  <a:moveTo>
                    <a:pt x="68" y="0"/>
                  </a:moveTo>
                  <a:lnTo>
                    <a:pt x="1" y="3703"/>
                  </a:lnTo>
                  <a:lnTo>
                    <a:pt x="55841" y="3703"/>
                  </a:lnTo>
                  <a:lnTo>
                    <a:pt x="56008" y="0"/>
                  </a:lnTo>
                  <a:close/>
                </a:path>
              </a:pathLst>
            </a:custGeom>
            <a:solidFill>
              <a:srgbClr val="CEA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17;p67">
              <a:extLst>
                <a:ext uri="{FF2B5EF4-FFF2-40B4-BE49-F238E27FC236}">
                  <a16:creationId xmlns:a16="http://schemas.microsoft.com/office/drawing/2014/main" id="{5A68BFC1-8E86-F84C-A73F-951D7A8EC8AA}"/>
                </a:ext>
              </a:extLst>
            </p:cNvPr>
            <p:cNvSpPr/>
            <p:nvPr/>
          </p:nvSpPr>
          <p:spPr>
            <a:xfrm>
              <a:off x="-888106" y="2339899"/>
              <a:ext cx="35" cy="35"/>
            </a:xfrm>
            <a:custGeom>
              <a:avLst/>
              <a:gdLst/>
              <a:ahLst/>
              <a:cxnLst/>
              <a:rect l="l" t="t" r="r" b="b"/>
              <a:pathLst>
                <a:path w="1" h="1" extrusionOk="0">
                  <a:moveTo>
                    <a:pt x="1" y="1"/>
                  </a:moveTo>
                  <a:lnTo>
                    <a:pt x="1" y="1"/>
                  </a:lnTo>
                  <a:lnTo>
                    <a:pt x="1" y="1"/>
                  </a:lnTo>
                  <a:lnTo>
                    <a:pt x="1" y="1"/>
                  </a:lnTo>
                  <a:close/>
                </a:path>
              </a:pathLst>
            </a:custGeom>
            <a:solidFill>
              <a:srgbClr val="D0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 name="Google Shape;3530;p67">
            <a:extLst>
              <a:ext uri="{FF2B5EF4-FFF2-40B4-BE49-F238E27FC236}">
                <a16:creationId xmlns:a16="http://schemas.microsoft.com/office/drawing/2014/main" id="{E136E87F-CCAF-DB46-BD40-D3052660CF49}"/>
              </a:ext>
            </a:extLst>
          </p:cNvPr>
          <p:cNvCxnSpPr>
            <a:cxnSpLocks/>
          </p:cNvCxnSpPr>
          <p:nvPr/>
        </p:nvCxnSpPr>
        <p:spPr>
          <a:xfrm flipH="1" flipV="1">
            <a:off x="6486369" y="2478840"/>
            <a:ext cx="2490925" cy="119716"/>
          </a:xfrm>
          <a:prstGeom prst="straightConnector1">
            <a:avLst/>
          </a:prstGeom>
          <a:noFill/>
          <a:ln w="15875" cap="flat" cmpd="sng">
            <a:solidFill>
              <a:srgbClr val="545454"/>
            </a:solidFill>
            <a:prstDash val="solid"/>
            <a:round/>
            <a:headEnd type="none" w="med" len="med"/>
            <a:tailEnd type="oval" w="med" len="med"/>
          </a:ln>
        </p:spPr>
      </p:cxnSp>
      <p:cxnSp>
        <p:nvCxnSpPr>
          <p:cNvPr id="31" name="Google Shape;3530;p67">
            <a:extLst>
              <a:ext uri="{FF2B5EF4-FFF2-40B4-BE49-F238E27FC236}">
                <a16:creationId xmlns:a16="http://schemas.microsoft.com/office/drawing/2014/main" id="{31368B90-CAFF-EA49-87AB-ADA603E77C64}"/>
              </a:ext>
            </a:extLst>
          </p:cNvPr>
          <p:cNvCxnSpPr>
            <a:cxnSpLocks/>
          </p:cNvCxnSpPr>
          <p:nvPr/>
        </p:nvCxnSpPr>
        <p:spPr>
          <a:xfrm flipV="1">
            <a:off x="3220513" y="3282784"/>
            <a:ext cx="2166863" cy="298508"/>
          </a:xfrm>
          <a:prstGeom prst="straightConnector1">
            <a:avLst/>
          </a:prstGeom>
          <a:noFill/>
          <a:ln w="15875" cap="flat" cmpd="sng">
            <a:solidFill>
              <a:srgbClr val="545454"/>
            </a:solidFill>
            <a:prstDash val="solid"/>
            <a:round/>
            <a:headEnd type="none" w="med" len="med"/>
            <a:tailEnd type="oval" w="med" len="med"/>
          </a:ln>
        </p:spPr>
      </p:cxnSp>
      <p:sp>
        <p:nvSpPr>
          <p:cNvPr id="6" name="TextBox 5">
            <a:extLst>
              <a:ext uri="{FF2B5EF4-FFF2-40B4-BE49-F238E27FC236}">
                <a16:creationId xmlns:a16="http://schemas.microsoft.com/office/drawing/2014/main" id="{6FCCA5CA-CBA2-D142-BE50-021788B43522}"/>
              </a:ext>
            </a:extLst>
          </p:cNvPr>
          <p:cNvSpPr txBox="1"/>
          <p:nvPr/>
        </p:nvSpPr>
        <p:spPr>
          <a:xfrm>
            <a:off x="-8451" y="3425851"/>
            <a:ext cx="3687701" cy="369332"/>
          </a:xfrm>
          <a:prstGeom prst="rect">
            <a:avLst/>
          </a:prstGeom>
          <a:noFill/>
        </p:spPr>
        <p:txBody>
          <a:bodyPr wrap="square" rtlCol="0">
            <a:spAutoFit/>
          </a:bodyPr>
          <a:lstStyle/>
          <a:p>
            <a:pPr algn="ctr"/>
            <a:r>
              <a:rPr lang="en-US" dirty="0">
                <a:solidFill>
                  <a:srgbClr val="D9AA49"/>
                </a:solidFill>
                <a:latin typeface="League Spartan" pitchFamily="2" charset="77"/>
              </a:rPr>
              <a:t>1:3:25 REPORTS</a:t>
            </a:r>
          </a:p>
        </p:txBody>
      </p:sp>
      <p:sp>
        <p:nvSpPr>
          <p:cNvPr id="34" name="TextBox 33">
            <a:extLst>
              <a:ext uri="{FF2B5EF4-FFF2-40B4-BE49-F238E27FC236}">
                <a16:creationId xmlns:a16="http://schemas.microsoft.com/office/drawing/2014/main" id="{7BF9F8A2-514E-524F-A7CE-BBC01A64879D}"/>
              </a:ext>
            </a:extLst>
          </p:cNvPr>
          <p:cNvSpPr txBox="1"/>
          <p:nvPr/>
        </p:nvSpPr>
        <p:spPr>
          <a:xfrm>
            <a:off x="8065116" y="2394457"/>
            <a:ext cx="3687701" cy="369332"/>
          </a:xfrm>
          <a:prstGeom prst="rect">
            <a:avLst/>
          </a:prstGeom>
          <a:noFill/>
        </p:spPr>
        <p:txBody>
          <a:bodyPr wrap="square" rtlCol="0">
            <a:spAutoFit/>
          </a:bodyPr>
          <a:lstStyle/>
          <a:p>
            <a:pPr algn="ctr"/>
            <a:r>
              <a:rPr lang="en-US" dirty="0">
                <a:solidFill>
                  <a:srgbClr val="D9AA49"/>
                </a:solidFill>
                <a:latin typeface="League Spartan" pitchFamily="2" charset="77"/>
              </a:rPr>
              <a:t>LAUNCH EVENTS</a:t>
            </a:r>
          </a:p>
        </p:txBody>
      </p:sp>
      <p:pic>
        <p:nvPicPr>
          <p:cNvPr id="39" name="Picture 38" descr="Logo, company name&#10;&#10;Description automatically generated">
            <a:extLst>
              <a:ext uri="{FF2B5EF4-FFF2-40B4-BE49-F238E27FC236}">
                <a16:creationId xmlns:a16="http://schemas.microsoft.com/office/drawing/2014/main" id="{B7014749-E9DE-AE47-9573-75C4BDF2FBC6}"/>
              </a:ext>
            </a:extLst>
          </p:cNvPr>
          <p:cNvPicPr>
            <a:picLocks noChangeAspect="1"/>
          </p:cNvPicPr>
          <p:nvPr/>
        </p:nvPicPr>
        <p:blipFill rotWithShape="1">
          <a:blip r:embed="rId3"/>
          <a:srcRect l="29680" t="14282" r="29483" b="41343"/>
          <a:stretch/>
        </p:blipFill>
        <p:spPr>
          <a:xfrm>
            <a:off x="58365" y="5412615"/>
            <a:ext cx="1294365" cy="1406475"/>
          </a:xfrm>
          <a:prstGeom prst="rect">
            <a:avLst/>
          </a:prstGeom>
          <a:solidFill>
            <a:srgbClr val="868686"/>
          </a:solidFill>
        </p:spPr>
      </p:pic>
      <p:sp>
        <p:nvSpPr>
          <p:cNvPr id="2" name="Rounded Rectangle 1">
            <a:extLst>
              <a:ext uri="{FF2B5EF4-FFF2-40B4-BE49-F238E27FC236}">
                <a16:creationId xmlns:a16="http://schemas.microsoft.com/office/drawing/2014/main" id="{6104F0C8-705B-104C-A103-1374EE4A9EEC}"/>
              </a:ext>
            </a:extLst>
          </p:cNvPr>
          <p:cNvSpPr/>
          <p:nvPr/>
        </p:nvSpPr>
        <p:spPr>
          <a:xfrm>
            <a:off x="141134" y="3813511"/>
            <a:ext cx="3632041" cy="11890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Nunito Sans" pitchFamily="2" charset="77"/>
              </a:rPr>
              <a:t>National and P/T level</a:t>
            </a:r>
          </a:p>
          <a:p>
            <a:pPr marL="285750" indent="-285750">
              <a:buFont typeface="Arial" panose="020B0604020202020204" pitchFamily="34" charset="0"/>
              <a:buChar char="•"/>
            </a:pPr>
            <a:r>
              <a:rPr lang="en-US" sz="1700" b="1" dirty="0">
                <a:solidFill>
                  <a:schemeClr val="tx1"/>
                </a:solidFill>
                <a:latin typeface="Nunito Sans" pitchFamily="2" charset="77"/>
              </a:rPr>
              <a:t>1 page</a:t>
            </a:r>
            <a:r>
              <a:rPr lang="en-US" sz="1700" dirty="0">
                <a:solidFill>
                  <a:schemeClr val="tx1"/>
                </a:solidFill>
                <a:latin typeface="Nunito Sans" pitchFamily="2" charset="77"/>
              </a:rPr>
              <a:t>: Report cards</a:t>
            </a:r>
          </a:p>
          <a:p>
            <a:pPr marL="285750" indent="-285750">
              <a:buFont typeface="Arial" panose="020B0604020202020204" pitchFamily="34" charset="0"/>
              <a:buChar char="•"/>
            </a:pPr>
            <a:r>
              <a:rPr lang="en-US" sz="1700" b="1" dirty="0">
                <a:solidFill>
                  <a:schemeClr val="tx1"/>
                </a:solidFill>
                <a:latin typeface="Nunito Sans" pitchFamily="2" charset="77"/>
              </a:rPr>
              <a:t>3 pages</a:t>
            </a:r>
            <a:r>
              <a:rPr lang="en-US" sz="1700" dirty="0">
                <a:solidFill>
                  <a:schemeClr val="tx1"/>
                </a:solidFill>
                <a:latin typeface="Nunito Sans" pitchFamily="2" charset="77"/>
              </a:rPr>
              <a:t>: Executive Summary </a:t>
            </a:r>
          </a:p>
          <a:p>
            <a:pPr marL="285750" indent="-285750">
              <a:buFont typeface="Arial" panose="020B0604020202020204" pitchFamily="34" charset="0"/>
              <a:buChar char="•"/>
            </a:pPr>
            <a:r>
              <a:rPr lang="en-US" sz="1700" b="1" dirty="0">
                <a:solidFill>
                  <a:schemeClr val="tx1"/>
                </a:solidFill>
                <a:latin typeface="Nunito Sans" pitchFamily="2" charset="77"/>
              </a:rPr>
              <a:t>25 pages</a:t>
            </a:r>
            <a:r>
              <a:rPr lang="en-US" sz="1700" dirty="0">
                <a:solidFill>
                  <a:schemeClr val="tx1"/>
                </a:solidFill>
                <a:latin typeface="Nunito Sans" pitchFamily="2" charset="77"/>
              </a:rPr>
              <a:t>: detailed findings</a:t>
            </a:r>
          </a:p>
        </p:txBody>
      </p:sp>
      <p:sp>
        <p:nvSpPr>
          <p:cNvPr id="28" name="Rounded Rectangle 27">
            <a:extLst>
              <a:ext uri="{FF2B5EF4-FFF2-40B4-BE49-F238E27FC236}">
                <a16:creationId xmlns:a16="http://schemas.microsoft.com/office/drawing/2014/main" id="{C70DB623-25B5-2143-9DCB-70DC76AE6C23}"/>
              </a:ext>
            </a:extLst>
          </p:cNvPr>
          <p:cNvSpPr/>
          <p:nvPr/>
        </p:nvSpPr>
        <p:spPr>
          <a:xfrm>
            <a:off x="8065116" y="2819762"/>
            <a:ext cx="3875572" cy="11970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Nunito Sans" pitchFamily="2" charset="77"/>
              </a:rPr>
              <a:t>National and P/T level</a:t>
            </a:r>
            <a:endParaRPr lang="en-US" sz="1700" dirty="0">
              <a:solidFill>
                <a:schemeClr val="tx1"/>
              </a:solidFill>
              <a:latin typeface="Nunito Sans" pitchFamily="2" charset="77"/>
            </a:endParaRPr>
          </a:p>
          <a:p>
            <a:pPr marL="285750" indent="-285750">
              <a:buFont typeface="Arial" panose="020B0604020202020204" pitchFamily="34" charset="0"/>
              <a:buChar char="•"/>
            </a:pPr>
            <a:r>
              <a:rPr lang="en-US" sz="1700" dirty="0">
                <a:solidFill>
                  <a:schemeClr val="tx1"/>
                </a:solidFill>
                <a:latin typeface="Nunito Sans" pitchFamily="2" charset="77"/>
              </a:rPr>
              <a:t>Review data &amp; recommendations</a:t>
            </a:r>
          </a:p>
          <a:p>
            <a:pPr marL="285750" indent="-285750">
              <a:buFont typeface="Arial" panose="020B0604020202020204" pitchFamily="34" charset="0"/>
              <a:buChar char="•"/>
            </a:pPr>
            <a:r>
              <a:rPr lang="en-US" sz="1700" dirty="0">
                <a:solidFill>
                  <a:schemeClr val="tx1"/>
                </a:solidFill>
                <a:latin typeface="Nunito Sans" pitchFamily="2" charset="77"/>
              </a:rPr>
              <a:t>CGHI discuss next steps</a:t>
            </a:r>
          </a:p>
        </p:txBody>
      </p:sp>
      <p:grpSp>
        <p:nvGrpSpPr>
          <p:cNvPr id="47" name="Google Shape;8902;p47">
            <a:extLst>
              <a:ext uri="{FF2B5EF4-FFF2-40B4-BE49-F238E27FC236}">
                <a16:creationId xmlns:a16="http://schemas.microsoft.com/office/drawing/2014/main" id="{021C9E04-4C69-ED4D-A803-85D9072C1722}"/>
              </a:ext>
            </a:extLst>
          </p:cNvPr>
          <p:cNvGrpSpPr/>
          <p:nvPr/>
        </p:nvGrpSpPr>
        <p:grpSpPr>
          <a:xfrm>
            <a:off x="5651166" y="3734679"/>
            <a:ext cx="585117" cy="666097"/>
            <a:chOff x="1761909" y="3811961"/>
            <a:chExt cx="307974" cy="371716"/>
          </a:xfrm>
          <a:solidFill>
            <a:schemeClr val="tx1"/>
          </a:solidFill>
        </p:grpSpPr>
        <p:sp>
          <p:nvSpPr>
            <p:cNvPr id="48" name="Google Shape;8903;p47">
              <a:extLst>
                <a:ext uri="{FF2B5EF4-FFF2-40B4-BE49-F238E27FC236}">
                  <a16:creationId xmlns:a16="http://schemas.microsoft.com/office/drawing/2014/main" id="{1A9CC17C-CB9D-9542-912A-23E7F92DA222}"/>
                </a:ext>
              </a:extLst>
            </p:cNvPr>
            <p:cNvSpPr/>
            <p:nvPr/>
          </p:nvSpPr>
          <p:spPr>
            <a:xfrm>
              <a:off x="1761909" y="3811961"/>
              <a:ext cx="307974" cy="371716"/>
            </a:xfrm>
            <a:custGeom>
              <a:avLst/>
              <a:gdLst/>
              <a:ahLst/>
              <a:cxnLst/>
              <a:rect l="l" t="t" r="r" b="b"/>
              <a:pathLst>
                <a:path w="9668" h="11669" extrusionOk="0">
                  <a:moveTo>
                    <a:pt x="8930" y="310"/>
                  </a:moveTo>
                  <a:cubicBezTo>
                    <a:pt x="8954" y="310"/>
                    <a:pt x="8977" y="334"/>
                    <a:pt x="8977" y="370"/>
                  </a:cubicBezTo>
                  <a:lnTo>
                    <a:pt x="8977" y="608"/>
                  </a:lnTo>
                  <a:cubicBezTo>
                    <a:pt x="8977" y="632"/>
                    <a:pt x="8954" y="668"/>
                    <a:pt x="8930" y="668"/>
                  </a:cubicBezTo>
                  <a:lnTo>
                    <a:pt x="7989" y="668"/>
                  </a:lnTo>
                  <a:cubicBezTo>
                    <a:pt x="7894" y="668"/>
                    <a:pt x="7811" y="739"/>
                    <a:pt x="7811" y="846"/>
                  </a:cubicBezTo>
                  <a:cubicBezTo>
                    <a:pt x="7811" y="953"/>
                    <a:pt x="7882" y="1025"/>
                    <a:pt x="7989" y="1025"/>
                  </a:cubicBezTo>
                  <a:lnTo>
                    <a:pt x="8668" y="1025"/>
                  </a:lnTo>
                  <a:lnTo>
                    <a:pt x="8668" y="10216"/>
                  </a:lnTo>
                  <a:lnTo>
                    <a:pt x="7263" y="10216"/>
                  </a:lnTo>
                  <a:cubicBezTo>
                    <a:pt x="7168" y="10216"/>
                    <a:pt x="7084" y="10288"/>
                    <a:pt x="7084" y="10395"/>
                  </a:cubicBezTo>
                  <a:cubicBezTo>
                    <a:pt x="7084" y="10502"/>
                    <a:pt x="7156" y="10574"/>
                    <a:pt x="7263" y="10574"/>
                  </a:cubicBezTo>
                  <a:lnTo>
                    <a:pt x="9168" y="10574"/>
                  </a:lnTo>
                  <a:cubicBezTo>
                    <a:pt x="9251" y="10574"/>
                    <a:pt x="9323" y="10657"/>
                    <a:pt x="9323" y="10740"/>
                  </a:cubicBezTo>
                  <a:lnTo>
                    <a:pt x="9323" y="11324"/>
                  </a:lnTo>
                  <a:lnTo>
                    <a:pt x="333" y="11324"/>
                  </a:lnTo>
                  <a:lnTo>
                    <a:pt x="333" y="10740"/>
                  </a:lnTo>
                  <a:cubicBezTo>
                    <a:pt x="333" y="10657"/>
                    <a:pt x="417" y="10574"/>
                    <a:pt x="500" y="10574"/>
                  </a:cubicBezTo>
                  <a:lnTo>
                    <a:pt x="6513" y="10574"/>
                  </a:lnTo>
                  <a:cubicBezTo>
                    <a:pt x="6608" y="10574"/>
                    <a:pt x="6691" y="10502"/>
                    <a:pt x="6691" y="10395"/>
                  </a:cubicBezTo>
                  <a:cubicBezTo>
                    <a:pt x="6691" y="10288"/>
                    <a:pt x="6620" y="10216"/>
                    <a:pt x="6513" y="10216"/>
                  </a:cubicBezTo>
                  <a:lnTo>
                    <a:pt x="976" y="10216"/>
                  </a:lnTo>
                  <a:lnTo>
                    <a:pt x="976" y="1025"/>
                  </a:lnTo>
                  <a:lnTo>
                    <a:pt x="7263" y="1025"/>
                  </a:lnTo>
                  <a:cubicBezTo>
                    <a:pt x="7346" y="1025"/>
                    <a:pt x="7442" y="953"/>
                    <a:pt x="7442" y="846"/>
                  </a:cubicBezTo>
                  <a:cubicBezTo>
                    <a:pt x="7442" y="739"/>
                    <a:pt x="7358" y="668"/>
                    <a:pt x="7263" y="668"/>
                  </a:cubicBezTo>
                  <a:lnTo>
                    <a:pt x="750" y="668"/>
                  </a:lnTo>
                  <a:cubicBezTo>
                    <a:pt x="726" y="668"/>
                    <a:pt x="691" y="632"/>
                    <a:pt x="691" y="608"/>
                  </a:cubicBezTo>
                  <a:lnTo>
                    <a:pt x="691" y="370"/>
                  </a:lnTo>
                  <a:cubicBezTo>
                    <a:pt x="691" y="334"/>
                    <a:pt x="726" y="310"/>
                    <a:pt x="750" y="310"/>
                  </a:cubicBezTo>
                  <a:close/>
                  <a:moveTo>
                    <a:pt x="738" y="1"/>
                  </a:moveTo>
                  <a:cubicBezTo>
                    <a:pt x="512" y="1"/>
                    <a:pt x="333" y="179"/>
                    <a:pt x="333" y="394"/>
                  </a:cubicBezTo>
                  <a:lnTo>
                    <a:pt x="333" y="632"/>
                  </a:lnTo>
                  <a:cubicBezTo>
                    <a:pt x="333" y="810"/>
                    <a:pt x="453" y="977"/>
                    <a:pt x="619" y="1025"/>
                  </a:cubicBezTo>
                  <a:lnTo>
                    <a:pt x="619" y="10240"/>
                  </a:lnTo>
                  <a:lnTo>
                    <a:pt x="500" y="10240"/>
                  </a:lnTo>
                  <a:cubicBezTo>
                    <a:pt x="214" y="10240"/>
                    <a:pt x="0" y="10454"/>
                    <a:pt x="0" y="10740"/>
                  </a:cubicBezTo>
                  <a:lnTo>
                    <a:pt x="0" y="11490"/>
                  </a:lnTo>
                  <a:cubicBezTo>
                    <a:pt x="0" y="11574"/>
                    <a:pt x="72" y="11669"/>
                    <a:pt x="179" y="11669"/>
                  </a:cubicBezTo>
                  <a:lnTo>
                    <a:pt x="9489" y="11669"/>
                  </a:lnTo>
                  <a:cubicBezTo>
                    <a:pt x="9585" y="11669"/>
                    <a:pt x="9668" y="11586"/>
                    <a:pt x="9668" y="11490"/>
                  </a:cubicBezTo>
                  <a:lnTo>
                    <a:pt x="9668" y="10740"/>
                  </a:lnTo>
                  <a:cubicBezTo>
                    <a:pt x="9656" y="10454"/>
                    <a:pt x="9430" y="10240"/>
                    <a:pt x="9144" y="10240"/>
                  </a:cubicBezTo>
                  <a:lnTo>
                    <a:pt x="9001" y="10240"/>
                  </a:lnTo>
                  <a:lnTo>
                    <a:pt x="9001" y="1025"/>
                  </a:lnTo>
                  <a:cubicBezTo>
                    <a:pt x="9180" y="977"/>
                    <a:pt x="9311" y="810"/>
                    <a:pt x="9311" y="632"/>
                  </a:cubicBezTo>
                  <a:lnTo>
                    <a:pt x="9311" y="394"/>
                  </a:lnTo>
                  <a:cubicBezTo>
                    <a:pt x="9311" y="179"/>
                    <a:pt x="9132" y="1"/>
                    <a:pt x="8906" y="1"/>
                  </a:cubicBezTo>
                  <a:close/>
                </a:path>
              </a:pathLst>
            </a:custGeom>
            <a:grpFill/>
            <a:ln>
              <a:noFill/>
            </a:ln>
          </p:spPr>
          <p:txBody>
            <a:bodyPr spcFirstLastPara="1" wrap="square" lIns="121900" tIns="121900" rIns="121900" bIns="121900" anchor="ctr" anchorCtr="0">
              <a:noAutofit/>
            </a:bodyPr>
            <a:lstStyle/>
            <a:p>
              <a:endParaRPr sz="2400"/>
            </a:p>
          </p:txBody>
        </p:sp>
        <p:sp>
          <p:nvSpPr>
            <p:cNvPr id="49" name="Google Shape;8904;p47">
              <a:extLst>
                <a:ext uri="{FF2B5EF4-FFF2-40B4-BE49-F238E27FC236}">
                  <a16:creationId xmlns:a16="http://schemas.microsoft.com/office/drawing/2014/main" id="{8537CDD3-DDA4-264D-9175-543C263CFB13}"/>
                </a:ext>
              </a:extLst>
            </p:cNvPr>
            <p:cNvSpPr/>
            <p:nvPr/>
          </p:nvSpPr>
          <p:spPr>
            <a:xfrm>
              <a:off x="1921566" y="3855953"/>
              <a:ext cx="105854" cy="271213"/>
            </a:xfrm>
            <a:custGeom>
              <a:avLst/>
              <a:gdLst/>
              <a:ahLst/>
              <a:cxnLst/>
              <a:rect l="l" t="t" r="r" b="b"/>
              <a:pathLst>
                <a:path w="3323" h="8514" extrusionOk="0">
                  <a:moveTo>
                    <a:pt x="2977" y="346"/>
                  </a:moveTo>
                  <a:lnTo>
                    <a:pt x="2977" y="1370"/>
                  </a:lnTo>
                  <a:lnTo>
                    <a:pt x="2394" y="1370"/>
                  </a:lnTo>
                  <a:cubicBezTo>
                    <a:pt x="2203" y="1370"/>
                    <a:pt x="2049" y="1513"/>
                    <a:pt x="2049" y="1704"/>
                  </a:cubicBezTo>
                  <a:lnTo>
                    <a:pt x="2049" y="2168"/>
                  </a:lnTo>
                  <a:lnTo>
                    <a:pt x="1715" y="2168"/>
                  </a:lnTo>
                  <a:cubicBezTo>
                    <a:pt x="1548" y="2168"/>
                    <a:pt x="1417" y="2287"/>
                    <a:pt x="1382" y="2442"/>
                  </a:cubicBezTo>
                  <a:lnTo>
                    <a:pt x="1025" y="2442"/>
                  </a:lnTo>
                  <a:lnTo>
                    <a:pt x="1025" y="1739"/>
                  </a:lnTo>
                  <a:cubicBezTo>
                    <a:pt x="1025" y="1549"/>
                    <a:pt x="882" y="1394"/>
                    <a:pt x="679" y="1394"/>
                  </a:cubicBezTo>
                  <a:lnTo>
                    <a:pt x="346" y="1394"/>
                  </a:lnTo>
                  <a:lnTo>
                    <a:pt x="346" y="346"/>
                  </a:lnTo>
                  <a:close/>
                  <a:moveTo>
                    <a:pt x="679" y="1739"/>
                  </a:moveTo>
                  <a:lnTo>
                    <a:pt x="679" y="2763"/>
                  </a:lnTo>
                  <a:lnTo>
                    <a:pt x="679" y="3954"/>
                  </a:lnTo>
                  <a:lnTo>
                    <a:pt x="346" y="3954"/>
                  </a:lnTo>
                  <a:lnTo>
                    <a:pt x="346" y="1739"/>
                  </a:lnTo>
                  <a:close/>
                  <a:moveTo>
                    <a:pt x="1370" y="2763"/>
                  </a:moveTo>
                  <a:lnTo>
                    <a:pt x="1370" y="3954"/>
                  </a:lnTo>
                  <a:lnTo>
                    <a:pt x="1025" y="3954"/>
                  </a:lnTo>
                  <a:lnTo>
                    <a:pt x="1025" y="2763"/>
                  </a:lnTo>
                  <a:close/>
                  <a:moveTo>
                    <a:pt x="2049" y="2513"/>
                  </a:moveTo>
                  <a:lnTo>
                    <a:pt x="2049" y="3954"/>
                  </a:lnTo>
                  <a:lnTo>
                    <a:pt x="1715" y="3954"/>
                  </a:lnTo>
                  <a:lnTo>
                    <a:pt x="1715" y="2763"/>
                  </a:lnTo>
                  <a:lnTo>
                    <a:pt x="1715" y="2513"/>
                  </a:lnTo>
                  <a:close/>
                  <a:moveTo>
                    <a:pt x="2977" y="1727"/>
                  </a:moveTo>
                  <a:lnTo>
                    <a:pt x="2977" y="3954"/>
                  </a:lnTo>
                  <a:lnTo>
                    <a:pt x="2394" y="3954"/>
                  </a:lnTo>
                  <a:lnTo>
                    <a:pt x="2394" y="2513"/>
                  </a:lnTo>
                  <a:lnTo>
                    <a:pt x="2394" y="1727"/>
                  </a:lnTo>
                  <a:close/>
                  <a:moveTo>
                    <a:pt x="2977" y="4299"/>
                  </a:moveTo>
                  <a:lnTo>
                    <a:pt x="2977" y="4644"/>
                  </a:lnTo>
                  <a:lnTo>
                    <a:pt x="346" y="4644"/>
                  </a:lnTo>
                  <a:lnTo>
                    <a:pt x="346" y="4299"/>
                  </a:lnTo>
                  <a:close/>
                  <a:moveTo>
                    <a:pt x="2977" y="4990"/>
                  </a:moveTo>
                  <a:lnTo>
                    <a:pt x="2977" y="7347"/>
                  </a:lnTo>
                  <a:lnTo>
                    <a:pt x="2453" y="6085"/>
                  </a:lnTo>
                  <a:cubicBezTo>
                    <a:pt x="2430" y="6014"/>
                    <a:pt x="2346" y="5942"/>
                    <a:pt x="2275" y="5906"/>
                  </a:cubicBezTo>
                  <a:cubicBezTo>
                    <a:pt x="2239" y="5889"/>
                    <a:pt x="2197" y="5880"/>
                    <a:pt x="2154" y="5880"/>
                  </a:cubicBezTo>
                  <a:cubicBezTo>
                    <a:pt x="2111" y="5880"/>
                    <a:pt x="2066" y="5889"/>
                    <a:pt x="2025" y="5906"/>
                  </a:cubicBezTo>
                  <a:lnTo>
                    <a:pt x="1679" y="6061"/>
                  </a:lnTo>
                  <a:cubicBezTo>
                    <a:pt x="1596" y="6085"/>
                    <a:pt x="1537" y="6156"/>
                    <a:pt x="1501" y="6240"/>
                  </a:cubicBezTo>
                  <a:cubicBezTo>
                    <a:pt x="1477" y="6311"/>
                    <a:pt x="1477" y="6395"/>
                    <a:pt x="1501" y="6490"/>
                  </a:cubicBezTo>
                  <a:lnTo>
                    <a:pt x="1513" y="6537"/>
                  </a:lnTo>
                  <a:cubicBezTo>
                    <a:pt x="1477" y="6514"/>
                    <a:pt x="1429" y="6502"/>
                    <a:pt x="1382" y="6502"/>
                  </a:cubicBezTo>
                  <a:lnTo>
                    <a:pt x="1025" y="6502"/>
                  </a:lnTo>
                  <a:lnTo>
                    <a:pt x="1025" y="5942"/>
                  </a:lnTo>
                  <a:cubicBezTo>
                    <a:pt x="1025" y="5740"/>
                    <a:pt x="882" y="5597"/>
                    <a:pt x="679" y="5597"/>
                  </a:cubicBezTo>
                  <a:lnTo>
                    <a:pt x="346" y="5597"/>
                  </a:lnTo>
                  <a:lnTo>
                    <a:pt x="346" y="4990"/>
                  </a:lnTo>
                  <a:close/>
                  <a:moveTo>
                    <a:pt x="2132" y="6252"/>
                  </a:moveTo>
                  <a:lnTo>
                    <a:pt x="2858" y="7990"/>
                  </a:lnTo>
                  <a:lnTo>
                    <a:pt x="2549" y="8121"/>
                  </a:lnTo>
                  <a:lnTo>
                    <a:pt x="1810" y="6383"/>
                  </a:lnTo>
                  <a:lnTo>
                    <a:pt x="2132" y="6252"/>
                  </a:lnTo>
                  <a:close/>
                  <a:moveTo>
                    <a:pt x="679" y="5954"/>
                  </a:moveTo>
                  <a:lnTo>
                    <a:pt x="679" y="6835"/>
                  </a:lnTo>
                  <a:lnTo>
                    <a:pt x="679" y="8169"/>
                  </a:lnTo>
                  <a:lnTo>
                    <a:pt x="346" y="8169"/>
                  </a:lnTo>
                  <a:lnTo>
                    <a:pt x="346" y="5954"/>
                  </a:lnTo>
                  <a:close/>
                  <a:moveTo>
                    <a:pt x="1370" y="6847"/>
                  </a:moveTo>
                  <a:lnTo>
                    <a:pt x="1370" y="8169"/>
                  </a:lnTo>
                  <a:lnTo>
                    <a:pt x="1025" y="8169"/>
                  </a:lnTo>
                  <a:lnTo>
                    <a:pt x="1025" y="6847"/>
                  </a:lnTo>
                  <a:close/>
                  <a:moveTo>
                    <a:pt x="1715" y="6990"/>
                  </a:moveTo>
                  <a:lnTo>
                    <a:pt x="2203" y="8169"/>
                  </a:lnTo>
                  <a:lnTo>
                    <a:pt x="1715" y="8169"/>
                  </a:lnTo>
                  <a:lnTo>
                    <a:pt x="1715" y="6990"/>
                  </a:lnTo>
                  <a:close/>
                  <a:moveTo>
                    <a:pt x="251" y="1"/>
                  </a:moveTo>
                  <a:cubicBezTo>
                    <a:pt x="120" y="1"/>
                    <a:pt x="1" y="120"/>
                    <a:pt x="1" y="251"/>
                  </a:cubicBezTo>
                  <a:lnTo>
                    <a:pt x="1" y="8252"/>
                  </a:lnTo>
                  <a:cubicBezTo>
                    <a:pt x="1" y="8395"/>
                    <a:pt x="120" y="8514"/>
                    <a:pt x="251" y="8514"/>
                  </a:cubicBezTo>
                  <a:lnTo>
                    <a:pt x="3061" y="8514"/>
                  </a:lnTo>
                  <a:cubicBezTo>
                    <a:pt x="3203" y="8514"/>
                    <a:pt x="3322" y="8395"/>
                    <a:pt x="3322" y="8252"/>
                  </a:cubicBezTo>
                  <a:lnTo>
                    <a:pt x="3322" y="1704"/>
                  </a:lnTo>
                  <a:lnTo>
                    <a:pt x="3322" y="251"/>
                  </a:lnTo>
                  <a:cubicBezTo>
                    <a:pt x="3322" y="120"/>
                    <a:pt x="3203" y="1"/>
                    <a:pt x="3061" y="1"/>
                  </a:cubicBezTo>
                  <a:close/>
                </a:path>
              </a:pathLst>
            </a:custGeom>
            <a:grpFill/>
            <a:ln>
              <a:noFill/>
            </a:ln>
          </p:spPr>
          <p:txBody>
            <a:bodyPr spcFirstLastPara="1" wrap="square" lIns="121900" tIns="121900" rIns="121900" bIns="121900" anchor="ctr" anchorCtr="0">
              <a:noAutofit/>
            </a:bodyPr>
            <a:lstStyle/>
            <a:p>
              <a:endParaRPr sz="2400"/>
            </a:p>
          </p:txBody>
        </p:sp>
        <p:sp>
          <p:nvSpPr>
            <p:cNvPr id="50" name="Google Shape;8905;p47">
              <a:extLst>
                <a:ext uri="{FF2B5EF4-FFF2-40B4-BE49-F238E27FC236}">
                  <a16:creationId xmlns:a16="http://schemas.microsoft.com/office/drawing/2014/main" id="{25FB4056-E483-FF4D-BBAF-51F4E53A7B9D}"/>
                </a:ext>
              </a:extLst>
            </p:cNvPr>
            <p:cNvSpPr/>
            <p:nvPr/>
          </p:nvSpPr>
          <p:spPr>
            <a:xfrm>
              <a:off x="1803990" y="3855953"/>
              <a:ext cx="106619" cy="165773"/>
            </a:xfrm>
            <a:custGeom>
              <a:avLst/>
              <a:gdLst/>
              <a:ahLst/>
              <a:cxnLst/>
              <a:rect l="l" t="t" r="r" b="b"/>
              <a:pathLst>
                <a:path w="3347" h="5204" extrusionOk="0">
                  <a:moveTo>
                    <a:pt x="251" y="1"/>
                  </a:moveTo>
                  <a:cubicBezTo>
                    <a:pt x="120" y="1"/>
                    <a:pt x="1" y="120"/>
                    <a:pt x="1" y="251"/>
                  </a:cubicBezTo>
                  <a:lnTo>
                    <a:pt x="1" y="4954"/>
                  </a:lnTo>
                  <a:cubicBezTo>
                    <a:pt x="1" y="5085"/>
                    <a:pt x="120" y="5204"/>
                    <a:pt x="251" y="5204"/>
                  </a:cubicBezTo>
                  <a:lnTo>
                    <a:pt x="715" y="5204"/>
                  </a:lnTo>
                  <a:cubicBezTo>
                    <a:pt x="798" y="5204"/>
                    <a:pt x="894" y="5133"/>
                    <a:pt x="894" y="5025"/>
                  </a:cubicBezTo>
                  <a:cubicBezTo>
                    <a:pt x="894" y="4930"/>
                    <a:pt x="822" y="4847"/>
                    <a:pt x="715" y="4847"/>
                  </a:cubicBezTo>
                  <a:lnTo>
                    <a:pt x="346" y="4847"/>
                  </a:lnTo>
                  <a:lnTo>
                    <a:pt x="346" y="322"/>
                  </a:lnTo>
                  <a:lnTo>
                    <a:pt x="3001" y="322"/>
                  </a:lnTo>
                  <a:lnTo>
                    <a:pt x="3001" y="4847"/>
                  </a:lnTo>
                  <a:lnTo>
                    <a:pt x="1441" y="4847"/>
                  </a:lnTo>
                  <a:cubicBezTo>
                    <a:pt x="1358" y="4847"/>
                    <a:pt x="1263" y="4930"/>
                    <a:pt x="1263" y="5025"/>
                  </a:cubicBezTo>
                  <a:cubicBezTo>
                    <a:pt x="1263" y="5133"/>
                    <a:pt x="1334" y="5204"/>
                    <a:pt x="1441" y="5204"/>
                  </a:cubicBezTo>
                  <a:lnTo>
                    <a:pt x="3096" y="5204"/>
                  </a:lnTo>
                  <a:cubicBezTo>
                    <a:pt x="3227" y="5204"/>
                    <a:pt x="3346" y="5085"/>
                    <a:pt x="3346" y="4954"/>
                  </a:cubicBezTo>
                  <a:lnTo>
                    <a:pt x="3346" y="251"/>
                  </a:lnTo>
                  <a:cubicBezTo>
                    <a:pt x="3346" y="120"/>
                    <a:pt x="3227" y="1"/>
                    <a:pt x="3096" y="1"/>
                  </a:cubicBezTo>
                  <a:close/>
                </a:path>
              </a:pathLst>
            </a:custGeom>
            <a:grpFill/>
            <a:ln>
              <a:noFill/>
            </a:ln>
          </p:spPr>
          <p:txBody>
            <a:bodyPr spcFirstLastPara="1" wrap="square" lIns="121900" tIns="121900" rIns="121900" bIns="121900" anchor="ctr" anchorCtr="0">
              <a:noAutofit/>
            </a:bodyPr>
            <a:lstStyle/>
            <a:p>
              <a:endParaRPr sz="2400"/>
            </a:p>
          </p:txBody>
        </p:sp>
        <p:sp>
          <p:nvSpPr>
            <p:cNvPr id="51" name="Google Shape;8906;p47">
              <a:extLst>
                <a:ext uri="{FF2B5EF4-FFF2-40B4-BE49-F238E27FC236}">
                  <a16:creationId xmlns:a16="http://schemas.microsoft.com/office/drawing/2014/main" id="{41B2EB50-B98C-CE45-B9F8-F6B30321A57A}"/>
                </a:ext>
              </a:extLst>
            </p:cNvPr>
            <p:cNvSpPr/>
            <p:nvPr/>
          </p:nvSpPr>
          <p:spPr>
            <a:xfrm>
              <a:off x="1824472" y="3932565"/>
              <a:ext cx="63360" cy="11436"/>
            </a:xfrm>
            <a:custGeom>
              <a:avLst/>
              <a:gdLst/>
              <a:ahLst/>
              <a:cxnLst/>
              <a:rect l="l" t="t" r="r" b="b"/>
              <a:pathLst>
                <a:path w="1989" h="359" extrusionOk="0">
                  <a:moveTo>
                    <a:pt x="179" y="1"/>
                  </a:moveTo>
                  <a:cubicBezTo>
                    <a:pt x="84" y="1"/>
                    <a:pt x="1" y="84"/>
                    <a:pt x="1" y="180"/>
                  </a:cubicBezTo>
                  <a:cubicBezTo>
                    <a:pt x="1" y="287"/>
                    <a:pt x="84" y="358"/>
                    <a:pt x="179" y="358"/>
                  </a:cubicBezTo>
                  <a:lnTo>
                    <a:pt x="1810" y="358"/>
                  </a:lnTo>
                  <a:cubicBezTo>
                    <a:pt x="1906" y="358"/>
                    <a:pt x="1989" y="287"/>
                    <a:pt x="1989" y="180"/>
                  </a:cubicBezTo>
                  <a:cubicBezTo>
                    <a:pt x="1989" y="84"/>
                    <a:pt x="1918" y="1"/>
                    <a:pt x="1810" y="1"/>
                  </a:cubicBezTo>
                  <a:close/>
                </a:path>
              </a:pathLst>
            </a:custGeom>
            <a:grpFill/>
            <a:ln>
              <a:noFill/>
            </a:ln>
          </p:spPr>
          <p:txBody>
            <a:bodyPr spcFirstLastPara="1" wrap="square" lIns="121900" tIns="121900" rIns="121900" bIns="121900" anchor="ctr" anchorCtr="0">
              <a:noAutofit/>
            </a:bodyPr>
            <a:lstStyle/>
            <a:p>
              <a:endParaRPr sz="2400"/>
            </a:p>
          </p:txBody>
        </p:sp>
        <p:sp>
          <p:nvSpPr>
            <p:cNvPr id="52" name="Google Shape;8907;p47">
              <a:extLst>
                <a:ext uri="{FF2B5EF4-FFF2-40B4-BE49-F238E27FC236}">
                  <a16:creationId xmlns:a16="http://schemas.microsoft.com/office/drawing/2014/main" id="{A4AF9C3E-D81D-1044-9906-8BE834750A10}"/>
                </a:ext>
              </a:extLst>
            </p:cNvPr>
            <p:cNvSpPr/>
            <p:nvPr/>
          </p:nvSpPr>
          <p:spPr>
            <a:xfrm>
              <a:off x="1824472" y="3907941"/>
              <a:ext cx="63360" cy="11404"/>
            </a:xfrm>
            <a:custGeom>
              <a:avLst/>
              <a:gdLst/>
              <a:ahLst/>
              <a:cxnLst/>
              <a:rect l="l" t="t" r="r" b="b"/>
              <a:pathLst>
                <a:path w="1989" h="358" extrusionOk="0">
                  <a:moveTo>
                    <a:pt x="179" y="0"/>
                  </a:moveTo>
                  <a:cubicBezTo>
                    <a:pt x="84" y="0"/>
                    <a:pt x="1" y="72"/>
                    <a:pt x="1" y="179"/>
                  </a:cubicBezTo>
                  <a:cubicBezTo>
                    <a:pt x="1" y="286"/>
                    <a:pt x="84" y="357"/>
                    <a:pt x="179" y="357"/>
                  </a:cubicBezTo>
                  <a:lnTo>
                    <a:pt x="1810" y="357"/>
                  </a:lnTo>
                  <a:cubicBezTo>
                    <a:pt x="1906" y="357"/>
                    <a:pt x="1989" y="286"/>
                    <a:pt x="1989" y="179"/>
                  </a:cubicBezTo>
                  <a:cubicBezTo>
                    <a:pt x="1989" y="72"/>
                    <a:pt x="1918" y="0"/>
                    <a:pt x="1810" y="0"/>
                  </a:cubicBezTo>
                  <a:close/>
                </a:path>
              </a:pathLst>
            </a:custGeom>
            <a:grpFill/>
            <a:ln>
              <a:noFill/>
            </a:ln>
          </p:spPr>
          <p:txBody>
            <a:bodyPr spcFirstLastPara="1" wrap="square" lIns="121900" tIns="121900" rIns="121900" bIns="121900" anchor="ctr" anchorCtr="0">
              <a:noAutofit/>
            </a:bodyPr>
            <a:lstStyle/>
            <a:p>
              <a:endParaRPr sz="2400"/>
            </a:p>
          </p:txBody>
        </p:sp>
        <p:sp>
          <p:nvSpPr>
            <p:cNvPr id="53" name="Google Shape;8908;p47">
              <a:extLst>
                <a:ext uri="{FF2B5EF4-FFF2-40B4-BE49-F238E27FC236}">
                  <a16:creationId xmlns:a16="http://schemas.microsoft.com/office/drawing/2014/main" id="{74906101-24B8-214D-9D47-27DDCA654CA6}"/>
                </a:ext>
              </a:extLst>
            </p:cNvPr>
            <p:cNvSpPr/>
            <p:nvPr/>
          </p:nvSpPr>
          <p:spPr>
            <a:xfrm>
              <a:off x="1824472" y="3882903"/>
              <a:ext cx="63360" cy="11404"/>
            </a:xfrm>
            <a:custGeom>
              <a:avLst/>
              <a:gdLst/>
              <a:ahLst/>
              <a:cxnLst/>
              <a:rect l="l" t="t" r="r" b="b"/>
              <a:pathLst>
                <a:path w="1989" h="358" extrusionOk="0">
                  <a:moveTo>
                    <a:pt x="179" y="0"/>
                  </a:moveTo>
                  <a:cubicBezTo>
                    <a:pt x="84" y="0"/>
                    <a:pt x="1" y="72"/>
                    <a:pt x="1" y="179"/>
                  </a:cubicBezTo>
                  <a:cubicBezTo>
                    <a:pt x="13" y="286"/>
                    <a:pt x="84" y="357"/>
                    <a:pt x="179" y="357"/>
                  </a:cubicBezTo>
                  <a:lnTo>
                    <a:pt x="1810" y="357"/>
                  </a:lnTo>
                  <a:cubicBezTo>
                    <a:pt x="1906" y="357"/>
                    <a:pt x="1989" y="286"/>
                    <a:pt x="1989" y="179"/>
                  </a:cubicBezTo>
                  <a:cubicBezTo>
                    <a:pt x="1989" y="96"/>
                    <a:pt x="1918" y="0"/>
                    <a:pt x="1810" y="0"/>
                  </a:cubicBezTo>
                  <a:close/>
                </a:path>
              </a:pathLst>
            </a:custGeom>
            <a:grpFill/>
            <a:ln>
              <a:noFill/>
            </a:ln>
          </p:spPr>
          <p:txBody>
            <a:bodyPr spcFirstLastPara="1" wrap="square" lIns="121900" tIns="121900" rIns="121900" bIns="121900" anchor="ctr" anchorCtr="0">
              <a:noAutofit/>
            </a:bodyPr>
            <a:lstStyle/>
            <a:p>
              <a:endParaRPr sz="2400"/>
            </a:p>
          </p:txBody>
        </p:sp>
        <p:sp>
          <p:nvSpPr>
            <p:cNvPr id="54" name="Google Shape;8909;p47">
              <a:extLst>
                <a:ext uri="{FF2B5EF4-FFF2-40B4-BE49-F238E27FC236}">
                  <a16:creationId xmlns:a16="http://schemas.microsoft.com/office/drawing/2014/main" id="{B9033AF0-30AA-3F4F-8E57-4A8504511B4B}"/>
                </a:ext>
              </a:extLst>
            </p:cNvPr>
            <p:cNvSpPr/>
            <p:nvPr/>
          </p:nvSpPr>
          <p:spPr>
            <a:xfrm>
              <a:off x="1824472" y="3957603"/>
              <a:ext cx="63360" cy="11786"/>
            </a:xfrm>
            <a:custGeom>
              <a:avLst/>
              <a:gdLst/>
              <a:ahLst/>
              <a:cxnLst/>
              <a:rect l="l" t="t" r="r" b="b"/>
              <a:pathLst>
                <a:path w="1989" h="370" extrusionOk="0">
                  <a:moveTo>
                    <a:pt x="179" y="1"/>
                  </a:moveTo>
                  <a:cubicBezTo>
                    <a:pt x="84" y="1"/>
                    <a:pt x="1" y="84"/>
                    <a:pt x="1" y="191"/>
                  </a:cubicBezTo>
                  <a:cubicBezTo>
                    <a:pt x="1" y="287"/>
                    <a:pt x="84" y="370"/>
                    <a:pt x="179" y="370"/>
                  </a:cubicBezTo>
                  <a:lnTo>
                    <a:pt x="1810" y="370"/>
                  </a:lnTo>
                  <a:cubicBezTo>
                    <a:pt x="1906" y="370"/>
                    <a:pt x="1989" y="287"/>
                    <a:pt x="1989" y="191"/>
                  </a:cubicBezTo>
                  <a:cubicBezTo>
                    <a:pt x="1989" y="84"/>
                    <a:pt x="1918" y="1"/>
                    <a:pt x="1810" y="1"/>
                  </a:cubicBezTo>
                  <a:close/>
                </a:path>
              </a:pathLst>
            </a:custGeom>
            <a:grpFill/>
            <a:ln>
              <a:noFill/>
            </a:ln>
          </p:spPr>
          <p:txBody>
            <a:bodyPr spcFirstLastPara="1" wrap="square" lIns="121900" tIns="121900" rIns="121900" bIns="121900" anchor="ctr" anchorCtr="0">
              <a:noAutofit/>
            </a:bodyPr>
            <a:lstStyle/>
            <a:p>
              <a:endParaRPr sz="2400"/>
            </a:p>
          </p:txBody>
        </p:sp>
        <p:sp>
          <p:nvSpPr>
            <p:cNvPr id="55" name="Google Shape;8910;p47">
              <a:extLst>
                <a:ext uri="{FF2B5EF4-FFF2-40B4-BE49-F238E27FC236}">
                  <a16:creationId xmlns:a16="http://schemas.microsoft.com/office/drawing/2014/main" id="{782772D9-8FC2-F748-842A-210368F842AA}"/>
                </a:ext>
              </a:extLst>
            </p:cNvPr>
            <p:cNvSpPr/>
            <p:nvPr/>
          </p:nvSpPr>
          <p:spPr>
            <a:xfrm>
              <a:off x="1824472" y="3983023"/>
              <a:ext cx="63360" cy="11404"/>
            </a:xfrm>
            <a:custGeom>
              <a:avLst/>
              <a:gdLst/>
              <a:ahLst/>
              <a:cxnLst/>
              <a:rect l="l" t="t" r="r" b="b"/>
              <a:pathLst>
                <a:path w="1989" h="358" extrusionOk="0">
                  <a:moveTo>
                    <a:pt x="179" y="1"/>
                  </a:moveTo>
                  <a:cubicBezTo>
                    <a:pt x="84" y="1"/>
                    <a:pt x="1" y="72"/>
                    <a:pt x="1" y="179"/>
                  </a:cubicBezTo>
                  <a:cubicBezTo>
                    <a:pt x="13" y="286"/>
                    <a:pt x="84" y="358"/>
                    <a:pt x="179" y="358"/>
                  </a:cubicBezTo>
                  <a:lnTo>
                    <a:pt x="1810" y="358"/>
                  </a:lnTo>
                  <a:cubicBezTo>
                    <a:pt x="1906" y="358"/>
                    <a:pt x="1989" y="286"/>
                    <a:pt x="1989" y="179"/>
                  </a:cubicBezTo>
                  <a:cubicBezTo>
                    <a:pt x="1989" y="84"/>
                    <a:pt x="1918" y="1"/>
                    <a:pt x="1810" y="1"/>
                  </a:cubicBezTo>
                  <a:close/>
                </a:path>
              </a:pathLst>
            </a:custGeom>
            <a:grpFill/>
            <a:ln>
              <a:noFill/>
            </a:ln>
          </p:spPr>
          <p:txBody>
            <a:bodyPr spcFirstLastPara="1" wrap="square" lIns="121900" tIns="121900" rIns="121900" bIns="121900" anchor="ctr" anchorCtr="0">
              <a:noAutofit/>
            </a:bodyPr>
            <a:lstStyle/>
            <a:p>
              <a:endParaRPr sz="2400"/>
            </a:p>
          </p:txBody>
        </p:sp>
        <p:sp>
          <p:nvSpPr>
            <p:cNvPr id="56" name="Google Shape;8911;p47">
              <a:extLst>
                <a:ext uri="{FF2B5EF4-FFF2-40B4-BE49-F238E27FC236}">
                  <a16:creationId xmlns:a16="http://schemas.microsoft.com/office/drawing/2014/main" id="{0386183F-B2D1-AD4C-BEBD-615754D6785B}"/>
                </a:ext>
              </a:extLst>
            </p:cNvPr>
            <p:cNvSpPr/>
            <p:nvPr/>
          </p:nvSpPr>
          <p:spPr>
            <a:xfrm>
              <a:off x="1852919" y="4057372"/>
              <a:ext cx="32269" cy="32269"/>
            </a:xfrm>
            <a:custGeom>
              <a:avLst/>
              <a:gdLst/>
              <a:ahLst/>
              <a:cxnLst/>
              <a:rect l="l" t="t" r="r" b="b"/>
              <a:pathLst>
                <a:path w="1013" h="1013" extrusionOk="0">
                  <a:moveTo>
                    <a:pt x="501" y="345"/>
                  </a:moveTo>
                  <a:cubicBezTo>
                    <a:pt x="596" y="345"/>
                    <a:pt x="667" y="417"/>
                    <a:pt x="667" y="512"/>
                  </a:cubicBezTo>
                  <a:cubicBezTo>
                    <a:pt x="667" y="595"/>
                    <a:pt x="596" y="667"/>
                    <a:pt x="501" y="667"/>
                  </a:cubicBezTo>
                  <a:cubicBezTo>
                    <a:pt x="417" y="667"/>
                    <a:pt x="334" y="595"/>
                    <a:pt x="334" y="512"/>
                  </a:cubicBezTo>
                  <a:cubicBezTo>
                    <a:pt x="334" y="417"/>
                    <a:pt x="417" y="345"/>
                    <a:pt x="501" y="345"/>
                  </a:cubicBezTo>
                  <a:close/>
                  <a:moveTo>
                    <a:pt x="501" y="0"/>
                  </a:moveTo>
                  <a:cubicBezTo>
                    <a:pt x="215" y="0"/>
                    <a:pt x="1" y="226"/>
                    <a:pt x="1" y="512"/>
                  </a:cubicBezTo>
                  <a:cubicBezTo>
                    <a:pt x="1" y="786"/>
                    <a:pt x="215" y="1012"/>
                    <a:pt x="501" y="1012"/>
                  </a:cubicBezTo>
                  <a:cubicBezTo>
                    <a:pt x="786" y="1012"/>
                    <a:pt x="1013" y="786"/>
                    <a:pt x="1013" y="512"/>
                  </a:cubicBezTo>
                  <a:cubicBezTo>
                    <a:pt x="1013" y="226"/>
                    <a:pt x="786" y="0"/>
                    <a:pt x="501" y="0"/>
                  </a:cubicBezTo>
                  <a:close/>
                </a:path>
              </a:pathLst>
            </a:custGeom>
            <a:grpFill/>
            <a:ln>
              <a:noFill/>
            </a:ln>
          </p:spPr>
          <p:txBody>
            <a:bodyPr spcFirstLastPara="1" wrap="square" lIns="121900" tIns="121900" rIns="121900" bIns="121900" anchor="ctr" anchorCtr="0">
              <a:noAutofit/>
            </a:bodyPr>
            <a:lstStyle/>
            <a:p>
              <a:endParaRPr sz="2400"/>
            </a:p>
          </p:txBody>
        </p:sp>
        <p:sp>
          <p:nvSpPr>
            <p:cNvPr id="57" name="Google Shape;8912;p47">
              <a:extLst>
                <a:ext uri="{FF2B5EF4-FFF2-40B4-BE49-F238E27FC236}">
                  <a16:creationId xmlns:a16="http://schemas.microsoft.com/office/drawing/2014/main" id="{2A564F95-8214-E044-BF2E-94F7CFB9D93E}"/>
                </a:ext>
              </a:extLst>
            </p:cNvPr>
            <p:cNvSpPr/>
            <p:nvPr/>
          </p:nvSpPr>
          <p:spPr>
            <a:xfrm>
              <a:off x="1803607" y="4031188"/>
              <a:ext cx="34563" cy="88398"/>
            </a:xfrm>
            <a:custGeom>
              <a:avLst/>
              <a:gdLst/>
              <a:ahLst/>
              <a:cxnLst/>
              <a:rect l="l" t="t" r="r" b="b"/>
              <a:pathLst>
                <a:path w="1085" h="2775" extrusionOk="0">
                  <a:moveTo>
                    <a:pt x="596" y="584"/>
                  </a:moveTo>
                  <a:cubicBezTo>
                    <a:pt x="668" y="584"/>
                    <a:pt x="739" y="644"/>
                    <a:pt x="739" y="739"/>
                  </a:cubicBezTo>
                  <a:lnTo>
                    <a:pt x="739" y="2025"/>
                  </a:lnTo>
                  <a:cubicBezTo>
                    <a:pt x="739" y="2108"/>
                    <a:pt x="679" y="2179"/>
                    <a:pt x="596" y="2179"/>
                  </a:cubicBezTo>
                  <a:lnTo>
                    <a:pt x="358" y="2179"/>
                  </a:lnTo>
                  <a:lnTo>
                    <a:pt x="358" y="584"/>
                  </a:lnTo>
                  <a:close/>
                  <a:moveTo>
                    <a:pt x="179" y="1"/>
                  </a:moveTo>
                  <a:cubicBezTo>
                    <a:pt x="84" y="1"/>
                    <a:pt x="1" y="84"/>
                    <a:pt x="1" y="179"/>
                  </a:cubicBezTo>
                  <a:lnTo>
                    <a:pt x="1" y="417"/>
                  </a:lnTo>
                  <a:lnTo>
                    <a:pt x="1" y="2358"/>
                  </a:lnTo>
                  <a:lnTo>
                    <a:pt x="1" y="2596"/>
                  </a:lnTo>
                  <a:cubicBezTo>
                    <a:pt x="1" y="2680"/>
                    <a:pt x="72" y="2775"/>
                    <a:pt x="179" y="2775"/>
                  </a:cubicBezTo>
                  <a:cubicBezTo>
                    <a:pt x="263" y="2775"/>
                    <a:pt x="358" y="2703"/>
                    <a:pt x="358" y="2596"/>
                  </a:cubicBezTo>
                  <a:lnTo>
                    <a:pt x="358" y="2525"/>
                  </a:lnTo>
                  <a:lnTo>
                    <a:pt x="596" y="2525"/>
                  </a:lnTo>
                  <a:cubicBezTo>
                    <a:pt x="858" y="2525"/>
                    <a:pt x="1084" y="2299"/>
                    <a:pt x="1084" y="2025"/>
                  </a:cubicBezTo>
                  <a:lnTo>
                    <a:pt x="1084" y="739"/>
                  </a:lnTo>
                  <a:cubicBezTo>
                    <a:pt x="1084" y="465"/>
                    <a:pt x="870" y="239"/>
                    <a:pt x="596" y="239"/>
                  </a:cubicBezTo>
                  <a:lnTo>
                    <a:pt x="358" y="239"/>
                  </a:lnTo>
                  <a:lnTo>
                    <a:pt x="358" y="179"/>
                  </a:lnTo>
                  <a:cubicBezTo>
                    <a:pt x="358" y="96"/>
                    <a:pt x="275" y="1"/>
                    <a:pt x="179"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58" name="Google Shape;9138;p47">
            <a:extLst>
              <a:ext uri="{FF2B5EF4-FFF2-40B4-BE49-F238E27FC236}">
                <a16:creationId xmlns:a16="http://schemas.microsoft.com/office/drawing/2014/main" id="{5B14AF39-4A1C-6148-ABDB-4E548F67D8D0}"/>
              </a:ext>
            </a:extLst>
          </p:cNvPr>
          <p:cNvSpPr/>
          <p:nvPr/>
        </p:nvSpPr>
        <p:spPr>
          <a:xfrm>
            <a:off x="5560261" y="2982842"/>
            <a:ext cx="713976" cy="573197"/>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grpSp>
        <p:nvGrpSpPr>
          <p:cNvPr id="59" name="Google Shape;9833;p48">
            <a:extLst>
              <a:ext uri="{FF2B5EF4-FFF2-40B4-BE49-F238E27FC236}">
                <a16:creationId xmlns:a16="http://schemas.microsoft.com/office/drawing/2014/main" id="{31A5E009-4FBB-6147-90B0-CF73238F6D2D}"/>
              </a:ext>
            </a:extLst>
          </p:cNvPr>
          <p:cNvGrpSpPr/>
          <p:nvPr/>
        </p:nvGrpSpPr>
        <p:grpSpPr>
          <a:xfrm>
            <a:off x="5602133" y="2139242"/>
            <a:ext cx="721862" cy="615180"/>
            <a:chOff x="5776798" y="3409778"/>
            <a:chExt cx="346379" cy="264518"/>
          </a:xfrm>
          <a:solidFill>
            <a:schemeClr val="tx1"/>
          </a:solidFill>
        </p:grpSpPr>
        <p:sp>
          <p:nvSpPr>
            <p:cNvPr id="60" name="Google Shape;9834;p48">
              <a:extLst>
                <a:ext uri="{FF2B5EF4-FFF2-40B4-BE49-F238E27FC236}">
                  <a16:creationId xmlns:a16="http://schemas.microsoft.com/office/drawing/2014/main" id="{020CF125-D9D9-144B-A680-3EC597AB778E}"/>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61" name="Google Shape;9835;p48">
              <a:extLst>
                <a:ext uri="{FF2B5EF4-FFF2-40B4-BE49-F238E27FC236}">
                  <a16:creationId xmlns:a16="http://schemas.microsoft.com/office/drawing/2014/main" id="{D542AD2F-4333-0C4B-9279-22E3422718E5}"/>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62" name="Google Shape;9836;p48">
              <a:extLst>
                <a:ext uri="{FF2B5EF4-FFF2-40B4-BE49-F238E27FC236}">
                  <a16:creationId xmlns:a16="http://schemas.microsoft.com/office/drawing/2014/main" id="{6EF9363B-DAFB-3F42-B7EF-9CAABEE5D19A}"/>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63" name="Google Shape;9837;p48">
              <a:extLst>
                <a:ext uri="{FF2B5EF4-FFF2-40B4-BE49-F238E27FC236}">
                  <a16:creationId xmlns:a16="http://schemas.microsoft.com/office/drawing/2014/main" id="{D2C05652-3619-E84A-9D2F-5F1AF5000540}"/>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64" name="Google Shape;9838;p48">
              <a:extLst>
                <a:ext uri="{FF2B5EF4-FFF2-40B4-BE49-F238E27FC236}">
                  <a16:creationId xmlns:a16="http://schemas.microsoft.com/office/drawing/2014/main" id="{C2C9F3C9-0260-F740-9048-96C8BAD049BD}"/>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grpFill/>
            <a:ln>
              <a:noFill/>
            </a:ln>
          </p:spPr>
          <p:txBody>
            <a:bodyPr spcFirstLastPara="1" wrap="square" lIns="121900" tIns="121900" rIns="121900" bIns="121900" anchor="ctr" anchorCtr="0">
              <a:noAutofit/>
            </a:bodyPr>
            <a:lstStyle/>
            <a:p>
              <a:endParaRPr sz="2400"/>
            </a:p>
          </p:txBody>
        </p:sp>
        <p:sp>
          <p:nvSpPr>
            <p:cNvPr id="65" name="Google Shape;9839;p48">
              <a:extLst>
                <a:ext uri="{FF2B5EF4-FFF2-40B4-BE49-F238E27FC236}">
                  <a16:creationId xmlns:a16="http://schemas.microsoft.com/office/drawing/2014/main" id="{7B5C428D-1AB6-6D45-AA11-B50FE8819087}"/>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66" name="Group 65">
            <a:extLst>
              <a:ext uri="{FF2B5EF4-FFF2-40B4-BE49-F238E27FC236}">
                <a16:creationId xmlns:a16="http://schemas.microsoft.com/office/drawing/2014/main" id="{610F816D-083F-DC47-BCEB-1E2BEE25C666}"/>
              </a:ext>
            </a:extLst>
          </p:cNvPr>
          <p:cNvGrpSpPr/>
          <p:nvPr/>
        </p:nvGrpSpPr>
        <p:grpSpPr>
          <a:xfrm>
            <a:off x="0" y="5769"/>
            <a:ext cx="12192000" cy="809469"/>
            <a:chOff x="0" y="-1"/>
            <a:chExt cx="12192000" cy="809469"/>
          </a:xfrm>
        </p:grpSpPr>
        <p:sp>
          <p:nvSpPr>
            <p:cNvPr id="67" name="Rectangle 66">
              <a:extLst>
                <a:ext uri="{FF2B5EF4-FFF2-40B4-BE49-F238E27FC236}">
                  <a16:creationId xmlns:a16="http://schemas.microsoft.com/office/drawing/2014/main" id="{0C67DCC5-94DC-174E-9CB9-04B4C6F14A0A}"/>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hevron 67">
              <a:extLst>
                <a:ext uri="{FF2B5EF4-FFF2-40B4-BE49-F238E27FC236}">
                  <a16:creationId xmlns:a16="http://schemas.microsoft.com/office/drawing/2014/main" id="{ED6BF697-A7AA-1148-AC28-BC38840AEC42}"/>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69" name="Pentagon 68">
              <a:extLst>
                <a:ext uri="{FF2B5EF4-FFF2-40B4-BE49-F238E27FC236}">
                  <a16:creationId xmlns:a16="http://schemas.microsoft.com/office/drawing/2014/main" id="{A2FE6A8D-072C-CF47-9FD0-D8B4AF805273}"/>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70" name="Chevron 69">
              <a:extLst>
                <a:ext uri="{FF2B5EF4-FFF2-40B4-BE49-F238E27FC236}">
                  <a16:creationId xmlns:a16="http://schemas.microsoft.com/office/drawing/2014/main" id="{6F8B0917-6A2A-3C47-BFF8-714CF445B20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71" name="Chevron 70">
              <a:extLst>
                <a:ext uri="{FF2B5EF4-FFF2-40B4-BE49-F238E27FC236}">
                  <a16:creationId xmlns:a16="http://schemas.microsoft.com/office/drawing/2014/main" id="{8CFA1004-66F8-0C48-A766-21E680244A58}"/>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72" name="Chevron 71">
              <a:extLst>
                <a:ext uri="{FF2B5EF4-FFF2-40B4-BE49-F238E27FC236}">
                  <a16:creationId xmlns:a16="http://schemas.microsoft.com/office/drawing/2014/main" id="{08551B23-D27A-1140-97C4-CDFD993C7A7E}"/>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73" name="Chevron 72">
              <a:extLst>
                <a:ext uri="{FF2B5EF4-FFF2-40B4-BE49-F238E27FC236}">
                  <a16:creationId xmlns:a16="http://schemas.microsoft.com/office/drawing/2014/main" id="{D6427B7E-1077-6B40-974B-C8D01EE4D090}"/>
                </a:ext>
              </a:extLst>
            </p:cNvPr>
            <p:cNvSpPr/>
            <p:nvPr/>
          </p:nvSpPr>
          <p:spPr>
            <a:xfrm>
              <a:off x="7514474"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74" name="Chevron 73">
              <a:extLst>
                <a:ext uri="{FF2B5EF4-FFF2-40B4-BE49-F238E27FC236}">
                  <a16:creationId xmlns:a16="http://schemas.microsoft.com/office/drawing/2014/main" id="{0EDA1255-1D04-FD45-AA2C-BE92E95A0AD6}"/>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75" name="Chevron 14">
              <a:extLst>
                <a:ext uri="{FF2B5EF4-FFF2-40B4-BE49-F238E27FC236}">
                  <a16:creationId xmlns:a16="http://schemas.microsoft.com/office/drawing/2014/main" id="{91838A59-D99F-0E43-BF6D-8EAAC5FAECFC}"/>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cxnSp>
        <p:nvCxnSpPr>
          <p:cNvPr id="3" name="Google Shape;3530;p67">
            <a:extLst>
              <a:ext uri="{FF2B5EF4-FFF2-40B4-BE49-F238E27FC236}">
                <a16:creationId xmlns:a16="http://schemas.microsoft.com/office/drawing/2014/main" id="{B099867B-C7F0-09CA-FEB4-292E283EF881}"/>
              </a:ext>
            </a:extLst>
          </p:cNvPr>
          <p:cNvCxnSpPr>
            <a:cxnSpLocks/>
          </p:cNvCxnSpPr>
          <p:nvPr/>
        </p:nvCxnSpPr>
        <p:spPr>
          <a:xfrm>
            <a:off x="3248905" y="3701363"/>
            <a:ext cx="2138471" cy="269926"/>
          </a:xfrm>
          <a:prstGeom prst="straightConnector1">
            <a:avLst/>
          </a:prstGeom>
          <a:noFill/>
          <a:ln w="15875" cap="flat" cmpd="sng">
            <a:solidFill>
              <a:srgbClr val="545454"/>
            </a:solidFill>
            <a:prstDash val="solid"/>
            <a:round/>
            <a:headEnd type="none" w="med" len="med"/>
            <a:tailEnd type="oval" w="med" len="med"/>
          </a:ln>
        </p:spPr>
      </p:cxnSp>
    </p:spTree>
    <p:extLst>
      <p:ext uri="{BB962C8B-B14F-4D97-AF65-F5344CB8AC3E}">
        <p14:creationId xmlns:p14="http://schemas.microsoft.com/office/powerpoint/2010/main" val="16921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972900"/>
            <a:ext cx="5658921" cy="630942"/>
          </a:xfrm>
          <a:prstGeom prst="rect">
            <a:avLst/>
          </a:prstGeom>
          <a:noFill/>
        </p:spPr>
        <p:txBody>
          <a:bodyPr wrap="none" rtlCol="0">
            <a:spAutoFit/>
          </a:bodyPr>
          <a:lstStyle/>
          <a:p>
            <a:r>
              <a:rPr lang="en-US" sz="3500" dirty="0">
                <a:solidFill>
                  <a:srgbClr val="6CADC5"/>
                </a:solidFill>
                <a:latin typeface="League Spartan" pitchFamily="2" charset="77"/>
              </a:rPr>
              <a:t>TIMELINE / WORKPLAN</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grpSp>
        <p:nvGrpSpPr>
          <p:cNvPr id="17" name="Group 16">
            <a:extLst>
              <a:ext uri="{FF2B5EF4-FFF2-40B4-BE49-F238E27FC236}">
                <a16:creationId xmlns:a16="http://schemas.microsoft.com/office/drawing/2014/main" id="{17B9D1EC-4AF5-854A-88DD-4FE710E33150}"/>
              </a:ext>
            </a:extLst>
          </p:cNvPr>
          <p:cNvGrpSpPr/>
          <p:nvPr/>
        </p:nvGrpSpPr>
        <p:grpSpPr>
          <a:xfrm>
            <a:off x="0" y="5769"/>
            <a:ext cx="12192000" cy="809469"/>
            <a:chOff x="0" y="-1"/>
            <a:chExt cx="12192000" cy="809469"/>
          </a:xfrm>
        </p:grpSpPr>
        <p:sp>
          <p:nvSpPr>
            <p:cNvPr id="18" name="Rectangle 17">
              <a:extLst>
                <a:ext uri="{FF2B5EF4-FFF2-40B4-BE49-F238E27FC236}">
                  <a16:creationId xmlns:a16="http://schemas.microsoft.com/office/drawing/2014/main" id="{0F061A2D-3B92-A44F-A594-009D6C5EDF1D}"/>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extLst>
                <a:ext uri="{FF2B5EF4-FFF2-40B4-BE49-F238E27FC236}">
                  <a16:creationId xmlns:a16="http://schemas.microsoft.com/office/drawing/2014/main" id="{7B71EF04-7E34-9644-83D8-F71F5FFDAF58}"/>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1" name="Pentagon 20">
              <a:extLst>
                <a:ext uri="{FF2B5EF4-FFF2-40B4-BE49-F238E27FC236}">
                  <a16:creationId xmlns:a16="http://schemas.microsoft.com/office/drawing/2014/main" id="{5886C004-1BF9-9548-8D08-CD2078321C0C}"/>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2" name="Chevron 21">
              <a:extLst>
                <a:ext uri="{FF2B5EF4-FFF2-40B4-BE49-F238E27FC236}">
                  <a16:creationId xmlns:a16="http://schemas.microsoft.com/office/drawing/2014/main" id="{4395B5D4-3901-B94F-9F6B-2384339A507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3" name="Chevron 22">
              <a:extLst>
                <a:ext uri="{FF2B5EF4-FFF2-40B4-BE49-F238E27FC236}">
                  <a16:creationId xmlns:a16="http://schemas.microsoft.com/office/drawing/2014/main" id="{64CC4D36-12AA-E644-ACB8-0832B7373737}"/>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4" name="Chevron 23">
              <a:extLst>
                <a:ext uri="{FF2B5EF4-FFF2-40B4-BE49-F238E27FC236}">
                  <a16:creationId xmlns:a16="http://schemas.microsoft.com/office/drawing/2014/main" id="{BC887B06-32DE-A545-A74C-5E169904D019}"/>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5" name="Chevron 24">
              <a:extLst>
                <a:ext uri="{FF2B5EF4-FFF2-40B4-BE49-F238E27FC236}">
                  <a16:creationId xmlns:a16="http://schemas.microsoft.com/office/drawing/2014/main" id="{1904DE3B-9DE7-1947-892F-8BDE7F76D4B9}"/>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6" name="Chevron 25">
              <a:extLst>
                <a:ext uri="{FF2B5EF4-FFF2-40B4-BE49-F238E27FC236}">
                  <a16:creationId xmlns:a16="http://schemas.microsoft.com/office/drawing/2014/main" id="{62BCFAB3-58A0-E94A-A800-D6D49E35AEDE}"/>
                </a:ext>
              </a:extLst>
            </p:cNvPr>
            <p:cNvSpPr/>
            <p:nvPr/>
          </p:nvSpPr>
          <p:spPr>
            <a:xfrm>
              <a:off x="8977294"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7" name="Chevron 14">
              <a:extLst>
                <a:ext uri="{FF2B5EF4-FFF2-40B4-BE49-F238E27FC236}">
                  <a16:creationId xmlns:a16="http://schemas.microsoft.com/office/drawing/2014/main" id="{20A588B2-9B11-184F-81E7-F42751FA4E66}"/>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graphicFrame>
        <p:nvGraphicFramePr>
          <p:cNvPr id="28" name="Google Shape;536;p65">
            <a:extLst>
              <a:ext uri="{FF2B5EF4-FFF2-40B4-BE49-F238E27FC236}">
                <a16:creationId xmlns:a16="http://schemas.microsoft.com/office/drawing/2014/main" id="{4138231B-48D5-E642-AB77-D8F460ABBFD0}"/>
              </a:ext>
            </a:extLst>
          </p:cNvPr>
          <p:cNvGraphicFramePr/>
          <p:nvPr/>
        </p:nvGraphicFramePr>
        <p:xfrm>
          <a:off x="451880" y="1543882"/>
          <a:ext cx="10969215" cy="4528827"/>
        </p:xfrm>
        <a:graphic>
          <a:graphicData uri="http://schemas.openxmlformats.org/drawingml/2006/table">
            <a:tbl>
              <a:tblPr>
                <a:noFill/>
              </a:tblPr>
              <a:tblGrid>
                <a:gridCol w="4042299">
                  <a:extLst>
                    <a:ext uri="{9D8B030D-6E8A-4147-A177-3AD203B41FA5}">
                      <a16:colId xmlns:a16="http://schemas.microsoft.com/office/drawing/2014/main" val="20000"/>
                    </a:ext>
                  </a:extLst>
                </a:gridCol>
                <a:gridCol w="577243">
                  <a:extLst>
                    <a:ext uri="{9D8B030D-6E8A-4147-A177-3AD203B41FA5}">
                      <a16:colId xmlns:a16="http://schemas.microsoft.com/office/drawing/2014/main" val="20001"/>
                    </a:ext>
                  </a:extLst>
                </a:gridCol>
                <a:gridCol w="577243">
                  <a:extLst>
                    <a:ext uri="{9D8B030D-6E8A-4147-A177-3AD203B41FA5}">
                      <a16:colId xmlns:a16="http://schemas.microsoft.com/office/drawing/2014/main" val="20002"/>
                    </a:ext>
                  </a:extLst>
                </a:gridCol>
                <a:gridCol w="577243">
                  <a:extLst>
                    <a:ext uri="{9D8B030D-6E8A-4147-A177-3AD203B41FA5}">
                      <a16:colId xmlns:a16="http://schemas.microsoft.com/office/drawing/2014/main" val="20003"/>
                    </a:ext>
                  </a:extLst>
                </a:gridCol>
                <a:gridCol w="577243">
                  <a:extLst>
                    <a:ext uri="{9D8B030D-6E8A-4147-A177-3AD203B41FA5}">
                      <a16:colId xmlns:a16="http://schemas.microsoft.com/office/drawing/2014/main" val="20004"/>
                    </a:ext>
                  </a:extLst>
                </a:gridCol>
                <a:gridCol w="577243">
                  <a:extLst>
                    <a:ext uri="{9D8B030D-6E8A-4147-A177-3AD203B41FA5}">
                      <a16:colId xmlns:a16="http://schemas.microsoft.com/office/drawing/2014/main" val="20005"/>
                    </a:ext>
                  </a:extLst>
                </a:gridCol>
                <a:gridCol w="577243">
                  <a:extLst>
                    <a:ext uri="{9D8B030D-6E8A-4147-A177-3AD203B41FA5}">
                      <a16:colId xmlns:a16="http://schemas.microsoft.com/office/drawing/2014/main" val="20006"/>
                    </a:ext>
                  </a:extLst>
                </a:gridCol>
                <a:gridCol w="577243">
                  <a:extLst>
                    <a:ext uri="{9D8B030D-6E8A-4147-A177-3AD203B41FA5}">
                      <a16:colId xmlns:a16="http://schemas.microsoft.com/office/drawing/2014/main" val="20007"/>
                    </a:ext>
                  </a:extLst>
                </a:gridCol>
                <a:gridCol w="577243">
                  <a:extLst>
                    <a:ext uri="{9D8B030D-6E8A-4147-A177-3AD203B41FA5}">
                      <a16:colId xmlns:a16="http://schemas.microsoft.com/office/drawing/2014/main" val="20008"/>
                    </a:ext>
                  </a:extLst>
                </a:gridCol>
                <a:gridCol w="577243">
                  <a:extLst>
                    <a:ext uri="{9D8B030D-6E8A-4147-A177-3AD203B41FA5}">
                      <a16:colId xmlns:a16="http://schemas.microsoft.com/office/drawing/2014/main" val="20009"/>
                    </a:ext>
                  </a:extLst>
                </a:gridCol>
                <a:gridCol w="577243">
                  <a:extLst>
                    <a:ext uri="{9D8B030D-6E8A-4147-A177-3AD203B41FA5}">
                      <a16:colId xmlns:a16="http://schemas.microsoft.com/office/drawing/2014/main" val="20010"/>
                    </a:ext>
                  </a:extLst>
                </a:gridCol>
                <a:gridCol w="577243">
                  <a:extLst>
                    <a:ext uri="{9D8B030D-6E8A-4147-A177-3AD203B41FA5}">
                      <a16:colId xmlns:a16="http://schemas.microsoft.com/office/drawing/2014/main" val="1486393751"/>
                    </a:ext>
                  </a:extLst>
                </a:gridCol>
                <a:gridCol w="577243">
                  <a:extLst>
                    <a:ext uri="{9D8B030D-6E8A-4147-A177-3AD203B41FA5}">
                      <a16:colId xmlns:a16="http://schemas.microsoft.com/office/drawing/2014/main" val="3379422096"/>
                    </a:ext>
                  </a:extLst>
                </a:gridCol>
              </a:tblGrid>
              <a:tr h="428400">
                <a:tc>
                  <a:txBody>
                    <a:bodyPr/>
                    <a:lstStyle/>
                    <a:p>
                      <a:pPr marL="0" lvl="0" indent="0" algn="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tcPr>
                </a:tc>
                <a:tc gridSpan="3">
                  <a:txBody>
                    <a:bodyPr/>
                    <a:lstStyle/>
                    <a:p>
                      <a:pPr marL="0" lvl="0" indent="0" algn="ct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Q1</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gridSpan="3">
                  <a:txBody>
                    <a:bodyPr/>
                    <a:lstStyle/>
                    <a:p>
                      <a:pPr marL="0" lvl="0" indent="0" algn="ct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Q2</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gridSpan="3">
                  <a:txBody>
                    <a:bodyPr/>
                    <a:lstStyle/>
                    <a:p>
                      <a:pPr marL="0" lvl="0" indent="0" algn="ct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Q3</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gridSpan="3">
                  <a:txBody>
                    <a:bodyPr/>
                    <a:lstStyle/>
                    <a:p>
                      <a:pPr marL="0" lvl="0" indent="0" algn="ct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Q4</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tc hMerge="1">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438527369"/>
                  </a:ext>
                </a:extLst>
              </a:tr>
              <a:tr h="428400">
                <a:tc>
                  <a:txBody>
                    <a:bodyPr/>
                    <a:lstStyle/>
                    <a:p>
                      <a:pPr marL="0" lvl="0" indent="0" algn="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Month</a:t>
                      </a:r>
                      <a:endParaRPr sz="1400" b="1" i="0" dirty="0">
                        <a:latin typeface="Nunito Sans" pitchFamily="2" charset="77"/>
                        <a:ea typeface="Libre Baskerville"/>
                        <a:cs typeface="Libre Baskerville"/>
                        <a:sym typeface="Libre Baskerville"/>
                      </a:endParaRPr>
                    </a:p>
                  </a:txBody>
                  <a:tcPr marL="66675" marR="66675" marT="95250" marB="95250">
                    <a:lnR w="12700" cap="flat" cmpd="sng">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1</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2</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3</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4</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5</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6</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7</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8</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9</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 sz="1400" b="1" i="0" dirty="0">
                          <a:latin typeface="Nunito Sans" pitchFamily="2" charset="77"/>
                          <a:ea typeface="Libre Baskerville"/>
                          <a:cs typeface="Libre Baskerville"/>
                          <a:sym typeface="Libre Baskerville"/>
                        </a:rPr>
                        <a:t>10</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CA" sz="1400" b="1" i="0" dirty="0">
                          <a:latin typeface="Nunito Sans" pitchFamily="2" charset="77"/>
                          <a:ea typeface="Libre Baskerville"/>
                          <a:cs typeface="Libre Baskerville"/>
                          <a:sym typeface="Libre Baskerville"/>
                        </a:rPr>
                        <a:t>11</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tc>
                  <a:txBody>
                    <a:bodyPr/>
                    <a:lstStyle/>
                    <a:p>
                      <a:pPr marL="0" lvl="0" indent="0" algn="ctr" rtl="0">
                        <a:lnSpc>
                          <a:spcPct val="115000"/>
                        </a:lnSpc>
                        <a:spcBef>
                          <a:spcPts val="0"/>
                        </a:spcBef>
                        <a:spcAft>
                          <a:spcPts val="0"/>
                        </a:spcAft>
                        <a:buNone/>
                      </a:pPr>
                      <a:r>
                        <a:rPr lang="en-CA" sz="1400" b="1" i="0" dirty="0">
                          <a:latin typeface="Nunito Sans" pitchFamily="2" charset="77"/>
                          <a:ea typeface="Libre Baskerville"/>
                          <a:cs typeface="Libre Baskerville"/>
                          <a:sym typeface="Libre Baskerville"/>
                        </a:rPr>
                        <a:t>12</a:t>
                      </a:r>
                      <a:endParaRPr sz="1400" b="1"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428400">
                <a:tc>
                  <a:txBody>
                    <a:bodyPr/>
                    <a:lstStyle/>
                    <a:p>
                      <a:pPr marL="0" lvl="0" indent="0" algn="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Form Evaluation Advisory Committees</a:t>
                      </a: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428400">
                <a:tc>
                  <a:txBody>
                    <a:bodyPr/>
                    <a:lstStyle/>
                    <a:p>
                      <a:pPr marL="0" lvl="0" indent="0" algn="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Create &amp; Validate Logic Model</a:t>
                      </a: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9558888"/>
                  </a:ext>
                </a:extLst>
              </a:tr>
              <a:tr h="428400">
                <a:tc>
                  <a:txBody>
                    <a:bodyPr/>
                    <a:lstStyle/>
                    <a:p>
                      <a:pPr marL="0" lvl="0" indent="0" algn="r" rtl="0">
                        <a:lnSpc>
                          <a:spcPct val="115000"/>
                        </a:lnSpc>
                        <a:spcBef>
                          <a:spcPts val="0"/>
                        </a:spcBef>
                        <a:spcAft>
                          <a:spcPts val="0"/>
                        </a:spcAft>
                        <a:buNone/>
                      </a:pPr>
                      <a:r>
                        <a:rPr lang="en-CA" sz="1400" b="0" i="0" dirty="0">
                          <a:latin typeface="Nunito Sans" pitchFamily="2" charset="77"/>
                          <a:ea typeface="Libre Baskerville"/>
                          <a:cs typeface="Libre Baskerville"/>
                          <a:sym typeface="Libre Baskerville"/>
                        </a:rPr>
                        <a:t>Identification of Existing Data Sources</a:t>
                      </a: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201345929"/>
                  </a:ext>
                </a:extLst>
              </a:tr>
              <a:tr h="428400">
                <a:tc>
                  <a:txBody>
                    <a:bodyPr/>
                    <a:lstStyle/>
                    <a:p>
                      <a:pPr marL="0" lvl="0" indent="0" algn="r" rtl="0">
                        <a:lnSpc>
                          <a:spcPct val="115000"/>
                        </a:lnSpc>
                        <a:spcBef>
                          <a:spcPts val="0"/>
                        </a:spcBef>
                        <a:spcAft>
                          <a:spcPts val="0"/>
                        </a:spcAft>
                        <a:buNone/>
                      </a:pPr>
                      <a:r>
                        <a:rPr lang="en-US" sz="1400" b="0" i="0" dirty="0">
                          <a:latin typeface="Nunito Sans" pitchFamily="2" charset="77"/>
                          <a:ea typeface="Libre Baskerville"/>
                          <a:cs typeface="Libre Baskerville"/>
                          <a:sym typeface="Libre Baskerville"/>
                        </a:rPr>
                        <a:t>Development of data collection tools</a:t>
                      </a: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3837403411"/>
                  </a:ext>
                </a:extLst>
              </a:tr>
              <a:tr h="428400">
                <a:tc>
                  <a:txBody>
                    <a:bodyPr/>
                    <a:lstStyle/>
                    <a:p>
                      <a:pPr marL="0" lvl="0" indent="0" algn="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Recruitment</a:t>
                      </a:r>
                      <a:endParaRPr sz="1400" b="0" i="0" dirty="0">
                        <a:latin typeface="Nunito Sans" pitchFamily="2" charset="77"/>
                        <a:ea typeface="Libre Baskerville"/>
                        <a:cs typeface="Libre Baskerville"/>
                        <a:sym typeface="Libre Baskerville"/>
                      </a:endParaRPr>
                    </a:p>
                  </a:txBody>
                  <a:tcPr marL="66675" marR="66675" marT="95250" marB="95250">
                    <a:lnR w="12700" cap="flat" cmpd="sng">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28400">
                <a:tc>
                  <a:txBody>
                    <a:bodyPr/>
                    <a:lstStyle/>
                    <a:p>
                      <a:pPr marL="0" lvl="0" indent="0" algn="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Data Collection</a:t>
                      </a:r>
                      <a:endParaRPr sz="1400" b="0" i="0" dirty="0">
                        <a:latin typeface="Nunito Sans" pitchFamily="2" charset="77"/>
                        <a:ea typeface="Libre Baskerville"/>
                        <a:cs typeface="Libre Baskerville"/>
                        <a:sym typeface="Libre Baskerville"/>
                      </a:endParaRPr>
                    </a:p>
                  </a:txBody>
                  <a:tcPr marL="66675" marR="66675" marT="95250" marB="95250">
                    <a:lnR w="12700" cap="flat" cmpd="sng">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428400">
                <a:tc>
                  <a:txBody>
                    <a:bodyPr/>
                    <a:lstStyle/>
                    <a:p>
                      <a:pPr marL="0" lvl="0" indent="0" algn="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Data Analysis</a:t>
                      </a:r>
                      <a:endParaRPr sz="1400" b="0" i="0" dirty="0">
                        <a:latin typeface="Nunito Sans" pitchFamily="2" charset="77"/>
                        <a:ea typeface="Libre Baskerville"/>
                        <a:cs typeface="Libre Baskerville"/>
                        <a:sym typeface="Libre Baskerville"/>
                      </a:endParaRPr>
                    </a:p>
                  </a:txBody>
                  <a:tcPr marL="66675" marR="66675" marT="95250" marB="95250">
                    <a:lnR w="12700" cap="flat" cmpd="sng">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a:latin typeface="Nunito Sans" pitchFamily="2" charset="77"/>
                          <a:ea typeface="Libre Baskerville"/>
                          <a:cs typeface="Libre Baskerville"/>
                          <a:sym typeface="Libre Baskerville"/>
                        </a:rPr>
                        <a:t> </a:t>
                      </a:r>
                      <a:endParaRPr sz="1400" b="0" i="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AA49"/>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428400">
                <a:tc>
                  <a:txBody>
                    <a:bodyPr/>
                    <a:lstStyle/>
                    <a:p>
                      <a:pPr marL="0" lvl="0" indent="0" algn="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Creating Final Reports &amp; Knowledge Dissemination </a:t>
                      </a:r>
                      <a:endParaRPr sz="1400" b="0" i="0" dirty="0">
                        <a:latin typeface="Nunito Sans" pitchFamily="2" charset="77"/>
                        <a:ea typeface="Libre Baskerville"/>
                        <a:cs typeface="Libre Baskerville"/>
                        <a:sym typeface="Libre Baskerville"/>
                      </a:endParaRPr>
                    </a:p>
                  </a:txBody>
                  <a:tcPr marL="66675" marR="66675" marT="95250" marB="95250">
                    <a:lnR w="12700" cap="flat" cmpd="sng" algn="ctr">
                      <a:solidFill>
                        <a:srgbClr val="000000"/>
                      </a:solidFill>
                      <a:prstDash val="solid"/>
                      <a:round/>
                      <a:headEnd type="none" w="sm" len="sm"/>
                      <a:tailEnd type="none" w="sm" len="sm"/>
                    </a:lnR>
                    <a:solidFill>
                      <a:schemeClr val="bg1">
                        <a:lumMod val="85000"/>
                      </a:schemeClr>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r>
                        <a:rPr lang="en" sz="1400" b="0" i="0" dirty="0">
                          <a:latin typeface="Nunito Sans" pitchFamily="2" charset="77"/>
                          <a:ea typeface="Libre Baskerville"/>
                          <a:cs typeface="Libre Baskerville"/>
                          <a:sym typeface="Libre Baskerville"/>
                        </a:rPr>
                        <a:t> </a:t>
                      </a: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6CADC5"/>
                    </a:solidFill>
                  </a:tcPr>
                </a:tc>
                <a:tc>
                  <a:txBody>
                    <a:bodyPr/>
                    <a:lstStyle/>
                    <a:p>
                      <a:pPr marL="0" lvl="0" indent="0" algn="ctr" rtl="0">
                        <a:lnSpc>
                          <a:spcPct val="115000"/>
                        </a:lnSpc>
                        <a:spcBef>
                          <a:spcPts val="0"/>
                        </a:spcBef>
                        <a:spcAft>
                          <a:spcPts val="0"/>
                        </a:spcAft>
                        <a:buNone/>
                      </a:pPr>
                      <a:endParaRPr sz="1400" b="0" i="0" dirty="0">
                        <a:latin typeface="Nunito Sans" pitchFamily="2" charset="77"/>
                        <a:ea typeface="Libre Baskerville"/>
                        <a:cs typeface="Libre Baskerville"/>
                        <a:sym typeface="Libre Baskerville"/>
                      </a:endParaRPr>
                    </a:p>
                  </a:txBody>
                  <a:tcPr marL="66675" marR="66675" marT="95250" marB="952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6CADC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279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80583"/>
            <a:ext cx="9850774" cy="630942"/>
          </a:xfrm>
          <a:prstGeom prst="rect">
            <a:avLst/>
          </a:prstGeom>
          <a:noFill/>
        </p:spPr>
        <p:txBody>
          <a:bodyPr wrap="none" rtlCol="0">
            <a:spAutoFit/>
          </a:bodyPr>
          <a:lstStyle/>
          <a:p>
            <a:r>
              <a:rPr lang="en-US" sz="3500" dirty="0">
                <a:solidFill>
                  <a:srgbClr val="6CADC5"/>
                </a:solidFill>
                <a:latin typeface="League Spartan" pitchFamily="2" charset="77"/>
              </a:rPr>
              <a:t>CHALLENGES &amp; MITIGATION STRATEGIES </a:t>
            </a:r>
          </a:p>
        </p:txBody>
      </p:sp>
      <p:grpSp>
        <p:nvGrpSpPr>
          <p:cNvPr id="5" name="Group 4">
            <a:extLst>
              <a:ext uri="{FF2B5EF4-FFF2-40B4-BE49-F238E27FC236}">
                <a16:creationId xmlns:a16="http://schemas.microsoft.com/office/drawing/2014/main" id="{85115472-7173-A148-9B26-ECC90DE2E601}"/>
              </a:ext>
            </a:extLst>
          </p:cNvPr>
          <p:cNvGrpSpPr/>
          <p:nvPr/>
        </p:nvGrpSpPr>
        <p:grpSpPr>
          <a:xfrm>
            <a:off x="1775228" y="1660974"/>
            <a:ext cx="3331139" cy="1783392"/>
            <a:chOff x="1775228" y="1427517"/>
            <a:chExt cx="3331139" cy="1783392"/>
          </a:xfrm>
        </p:grpSpPr>
        <p:sp>
          <p:nvSpPr>
            <p:cNvPr id="11" name="Rounded Rectangle 10">
              <a:extLst>
                <a:ext uri="{FF2B5EF4-FFF2-40B4-BE49-F238E27FC236}">
                  <a16:creationId xmlns:a16="http://schemas.microsoft.com/office/drawing/2014/main" id="{727829D8-7315-F34A-8882-468782C20695}"/>
                </a:ext>
              </a:extLst>
            </p:cNvPr>
            <p:cNvSpPr/>
            <p:nvPr/>
          </p:nvSpPr>
          <p:spPr>
            <a:xfrm>
              <a:off x="2032085" y="1427517"/>
              <a:ext cx="3074282" cy="13981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unito Sans SemiBold" pitchFamily="2" charset="77"/>
                </a:rPr>
                <a:t>1. Challenge #1 –Diversity in sample recruitment</a:t>
              </a:r>
            </a:p>
          </p:txBody>
        </p:sp>
        <p:sp>
          <p:nvSpPr>
            <p:cNvPr id="4" name="Hexagon 3">
              <a:extLst>
                <a:ext uri="{FF2B5EF4-FFF2-40B4-BE49-F238E27FC236}">
                  <a16:creationId xmlns:a16="http://schemas.microsoft.com/office/drawing/2014/main" id="{CDEACF49-0623-A140-B3FE-9AE443CB6AFE}"/>
                </a:ext>
              </a:extLst>
            </p:cNvPr>
            <p:cNvSpPr/>
            <p:nvPr/>
          </p:nvSpPr>
          <p:spPr>
            <a:xfrm>
              <a:off x="1775228" y="2579966"/>
              <a:ext cx="722813" cy="630943"/>
            </a:xfrm>
            <a:prstGeom prst="hexagon">
              <a:avLst/>
            </a:prstGeom>
            <a:solidFill>
              <a:srgbClr val="DD4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269708F-C7BB-0446-B25E-D589B6F3C3A2}"/>
                </a:ext>
              </a:extLst>
            </p:cNvPr>
            <p:cNvSpPr txBox="1"/>
            <p:nvPr/>
          </p:nvSpPr>
          <p:spPr>
            <a:xfrm>
              <a:off x="2498041" y="2887828"/>
              <a:ext cx="1011543" cy="307777"/>
            </a:xfrm>
            <a:prstGeom prst="rect">
              <a:avLst/>
            </a:prstGeom>
            <a:noFill/>
          </p:spPr>
          <p:txBody>
            <a:bodyPr wrap="square" rtlCol="0">
              <a:spAutoFit/>
            </a:bodyPr>
            <a:lstStyle/>
            <a:p>
              <a:r>
                <a:rPr lang="en-US" sz="1400" b="1" dirty="0">
                  <a:solidFill>
                    <a:srgbClr val="E35349"/>
                  </a:solidFill>
                  <a:latin typeface="Nunito Sans" pitchFamily="2" charset="77"/>
                </a:rPr>
                <a:t>High Risk</a:t>
              </a:r>
            </a:p>
          </p:txBody>
        </p:sp>
      </p:grpSp>
      <p:grpSp>
        <p:nvGrpSpPr>
          <p:cNvPr id="2" name="Group 1">
            <a:extLst>
              <a:ext uri="{FF2B5EF4-FFF2-40B4-BE49-F238E27FC236}">
                <a16:creationId xmlns:a16="http://schemas.microsoft.com/office/drawing/2014/main" id="{53C6E6CC-B56C-0640-A1E5-1901B611F022}"/>
              </a:ext>
            </a:extLst>
          </p:cNvPr>
          <p:cNvGrpSpPr/>
          <p:nvPr/>
        </p:nvGrpSpPr>
        <p:grpSpPr>
          <a:xfrm>
            <a:off x="5144113" y="1627205"/>
            <a:ext cx="3343196" cy="1829445"/>
            <a:chOff x="5144113" y="1451804"/>
            <a:chExt cx="3343196" cy="1829445"/>
          </a:xfrm>
        </p:grpSpPr>
        <p:sp>
          <p:nvSpPr>
            <p:cNvPr id="15" name="Rounded Rectangle 14">
              <a:extLst>
                <a:ext uri="{FF2B5EF4-FFF2-40B4-BE49-F238E27FC236}">
                  <a16:creationId xmlns:a16="http://schemas.microsoft.com/office/drawing/2014/main" id="{C92CA99F-DA2F-DB46-8DD4-ADF112FC1468}"/>
                </a:ext>
              </a:extLst>
            </p:cNvPr>
            <p:cNvSpPr/>
            <p:nvPr/>
          </p:nvSpPr>
          <p:spPr>
            <a:xfrm>
              <a:off x="5413027" y="1451804"/>
              <a:ext cx="3074282" cy="13981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unito Sans SemiBold" pitchFamily="2" charset="77"/>
                </a:rPr>
                <a:t>2. Challenge #2 – </a:t>
              </a: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Committee engagement </a:t>
              </a:r>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8" name="Hexagon 7">
              <a:extLst>
                <a:ext uri="{FF2B5EF4-FFF2-40B4-BE49-F238E27FC236}">
                  <a16:creationId xmlns:a16="http://schemas.microsoft.com/office/drawing/2014/main" id="{CBD0CBF6-3155-2949-82F8-0A8F327A8E89}"/>
                </a:ext>
              </a:extLst>
            </p:cNvPr>
            <p:cNvSpPr/>
            <p:nvPr/>
          </p:nvSpPr>
          <p:spPr>
            <a:xfrm>
              <a:off x="5144113" y="2650306"/>
              <a:ext cx="722813" cy="630943"/>
            </a:xfrm>
            <a:prstGeom prst="hexagon">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F72E467-A644-B141-A98B-CAC3F98336E9}"/>
                </a:ext>
              </a:extLst>
            </p:cNvPr>
            <p:cNvSpPr txBox="1"/>
            <p:nvPr/>
          </p:nvSpPr>
          <p:spPr>
            <a:xfrm>
              <a:off x="5866926" y="2887828"/>
              <a:ext cx="1676007" cy="307777"/>
            </a:xfrm>
            <a:prstGeom prst="rect">
              <a:avLst/>
            </a:prstGeom>
            <a:noFill/>
          </p:spPr>
          <p:txBody>
            <a:bodyPr wrap="square" rtlCol="0">
              <a:spAutoFit/>
            </a:bodyPr>
            <a:lstStyle/>
            <a:p>
              <a:r>
                <a:rPr lang="en-US" sz="1400" b="1" dirty="0">
                  <a:solidFill>
                    <a:srgbClr val="D9AA49"/>
                  </a:solidFill>
                  <a:latin typeface="Nunito Sans" pitchFamily="2" charset="77"/>
                </a:rPr>
                <a:t>Moderate Risk</a:t>
              </a:r>
            </a:p>
          </p:txBody>
        </p:sp>
      </p:grpSp>
      <p:grpSp>
        <p:nvGrpSpPr>
          <p:cNvPr id="22" name="Group 21">
            <a:extLst>
              <a:ext uri="{FF2B5EF4-FFF2-40B4-BE49-F238E27FC236}">
                <a16:creationId xmlns:a16="http://schemas.microsoft.com/office/drawing/2014/main" id="{3F0BD255-4BB6-EF4C-85E1-F21168A69152}"/>
              </a:ext>
            </a:extLst>
          </p:cNvPr>
          <p:cNvGrpSpPr/>
          <p:nvPr/>
        </p:nvGrpSpPr>
        <p:grpSpPr>
          <a:xfrm>
            <a:off x="8793970" y="1631945"/>
            <a:ext cx="3074282" cy="1768088"/>
            <a:chOff x="8793970" y="1427516"/>
            <a:chExt cx="3074282" cy="1768088"/>
          </a:xfrm>
        </p:grpSpPr>
        <p:sp>
          <p:nvSpPr>
            <p:cNvPr id="16" name="Rounded Rectangle 15">
              <a:extLst>
                <a:ext uri="{FF2B5EF4-FFF2-40B4-BE49-F238E27FC236}">
                  <a16:creationId xmlns:a16="http://schemas.microsoft.com/office/drawing/2014/main" id="{46116118-3DA6-8944-BB24-1FE46262B007}"/>
                </a:ext>
              </a:extLst>
            </p:cNvPr>
            <p:cNvSpPr/>
            <p:nvPr/>
          </p:nvSpPr>
          <p:spPr>
            <a:xfrm>
              <a:off x="8793970" y="1427516"/>
              <a:ext cx="3074282" cy="13981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Nunito Sans SemiBold" pitchFamily="2" charset="77"/>
                </a:rPr>
                <a:t>3. Challenge #3: Two programs/two entities</a:t>
              </a:r>
              <a:endParaRPr lang="en-US" sz="1600" dirty="0">
                <a:solidFill>
                  <a:schemeClr val="bg1">
                    <a:lumMod val="95000"/>
                  </a:schemeClr>
                </a:solidFill>
              </a:endParaRPr>
            </a:p>
          </p:txBody>
        </p:sp>
        <p:sp>
          <p:nvSpPr>
            <p:cNvPr id="21" name="TextBox 20">
              <a:extLst>
                <a:ext uri="{FF2B5EF4-FFF2-40B4-BE49-F238E27FC236}">
                  <a16:creationId xmlns:a16="http://schemas.microsoft.com/office/drawing/2014/main" id="{8D1548DE-D7C8-D042-8DCF-9473AD3EA668}"/>
                </a:ext>
              </a:extLst>
            </p:cNvPr>
            <p:cNvSpPr txBox="1"/>
            <p:nvPr/>
          </p:nvSpPr>
          <p:spPr>
            <a:xfrm>
              <a:off x="9224886" y="2887827"/>
              <a:ext cx="1530200" cy="307777"/>
            </a:xfrm>
            <a:prstGeom prst="rect">
              <a:avLst/>
            </a:prstGeom>
            <a:noFill/>
          </p:spPr>
          <p:txBody>
            <a:bodyPr wrap="square" rtlCol="0">
              <a:spAutoFit/>
            </a:bodyPr>
            <a:lstStyle/>
            <a:p>
              <a:r>
                <a:rPr lang="en-US" sz="1400" b="1" dirty="0">
                  <a:solidFill>
                    <a:srgbClr val="D9AA49"/>
                  </a:solidFill>
                  <a:latin typeface="Nunito Sans" pitchFamily="2" charset="77"/>
                </a:rPr>
                <a:t>Moderate Risk</a:t>
              </a:r>
            </a:p>
          </p:txBody>
        </p:sp>
      </p:grpSp>
      <p:sp>
        <p:nvSpPr>
          <p:cNvPr id="24" name="TextBox 23">
            <a:extLst>
              <a:ext uri="{FF2B5EF4-FFF2-40B4-BE49-F238E27FC236}">
                <a16:creationId xmlns:a16="http://schemas.microsoft.com/office/drawing/2014/main" id="{CF8FA0BD-6C3A-4D42-A976-F77511FAAFC6}"/>
              </a:ext>
            </a:extLst>
          </p:cNvPr>
          <p:cNvSpPr txBox="1"/>
          <p:nvPr/>
        </p:nvSpPr>
        <p:spPr>
          <a:xfrm>
            <a:off x="218725" y="2360053"/>
            <a:ext cx="1761442" cy="338554"/>
          </a:xfrm>
          <a:prstGeom prst="rect">
            <a:avLst/>
          </a:prstGeom>
          <a:noFill/>
        </p:spPr>
        <p:txBody>
          <a:bodyPr wrap="square" rtlCol="0">
            <a:spAutoFit/>
          </a:bodyPr>
          <a:lstStyle/>
          <a:p>
            <a:pPr algn="ctr"/>
            <a:r>
              <a:rPr lang="en-US" sz="1600" dirty="0">
                <a:solidFill>
                  <a:srgbClr val="545454"/>
                </a:solidFill>
                <a:latin typeface="League Spartan" pitchFamily="2" charset="77"/>
              </a:rPr>
              <a:t>CHALLENGE</a:t>
            </a:r>
          </a:p>
        </p:txBody>
      </p:sp>
      <p:sp>
        <p:nvSpPr>
          <p:cNvPr id="30" name="TextBox 29">
            <a:extLst>
              <a:ext uri="{FF2B5EF4-FFF2-40B4-BE49-F238E27FC236}">
                <a16:creationId xmlns:a16="http://schemas.microsoft.com/office/drawing/2014/main" id="{E5EBAAD5-5360-C84E-968D-D443A98DC58B}"/>
              </a:ext>
            </a:extLst>
          </p:cNvPr>
          <p:cNvSpPr txBox="1"/>
          <p:nvPr/>
        </p:nvSpPr>
        <p:spPr>
          <a:xfrm>
            <a:off x="218725" y="4906520"/>
            <a:ext cx="1761442" cy="584775"/>
          </a:xfrm>
          <a:prstGeom prst="rect">
            <a:avLst/>
          </a:prstGeom>
          <a:noFill/>
        </p:spPr>
        <p:txBody>
          <a:bodyPr wrap="square" rtlCol="0">
            <a:spAutoFit/>
          </a:bodyPr>
          <a:lstStyle/>
          <a:p>
            <a:pPr algn="ctr"/>
            <a:r>
              <a:rPr lang="en-US" sz="1600" dirty="0">
                <a:solidFill>
                  <a:srgbClr val="545454"/>
                </a:solidFill>
                <a:latin typeface="League Spartan" pitchFamily="2" charset="77"/>
              </a:rPr>
              <a:t>MITIGATION</a:t>
            </a:r>
          </a:p>
          <a:p>
            <a:pPr algn="ctr"/>
            <a:r>
              <a:rPr lang="en-US" sz="1600" dirty="0">
                <a:solidFill>
                  <a:srgbClr val="545454"/>
                </a:solidFill>
                <a:latin typeface="League Spartan" pitchFamily="2" charset="77"/>
              </a:rPr>
              <a:t>STRATEGY</a:t>
            </a:r>
          </a:p>
        </p:txBody>
      </p:sp>
      <p:sp>
        <p:nvSpPr>
          <p:cNvPr id="25" name="Rounded Rectangle 24">
            <a:extLst>
              <a:ext uri="{FF2B5EF4-FFF2-40B4-BE49-F238E27FC236}">
                <a16:creationId xmlns:a16="http://schemas.microsoft.com/office/drawing/2014/main" id="{91674892-6B30-3046-BD82-4479FF4242B7}"/>
              </a:ext>
            </a:extLst>
          </p:cNvPr>
          <p:cNvSpPr/>
          <p:nvPr/>
        </p:nvSpPr>
        <p:spPr>
          <a:xfrm>
            <a:off x="2032085" y="4262635"/>
            <a:ext cx="3074282" cy="2312336"/>
          </a:xfrm>
          <a:prstGeom prst="roundRect">
            <a:avLst/>
          </a:prstGeom>
          <a:solidFill>
            <a:schemeClr val="bg1"/>
          </a:solidFill>
          <a:ln>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Nunito Sans" pitchFamily="2" charset="77"/>
              </a:rPr>
              <a:t>Tailor recruitment material </a:t>
            </a:r>
          </a:p>
          <a:p>
            <a:pPr marL="285750" indent="-285750">
              <a:buFont typeface="Arial" panose="020B0604020202020204" pitchFamily="34" charset="0"/>
              <a:buChar char="•"/>
            </a:pPr>
            <a:r>
              <a:rPr lang="en-US" sz="1600" dirty="0">
                <a:solidFill>
                  <a:schemeClr val="tx1"/>
                </a:solidFill>
                <a:latin typeface="Nunito Sans" pitchFamily="2" charset="77"/>
              </a:rPr>
              <a:t>Incentives</a:t>
            </a:r>
          </a:p>
          <a:p>
            <a:pPr marL="285750" indent="-285750">
              <a:buFont typeface="Arial" panose="020B0604020202020204" pitchFamily="34" charset="0"/>
              <a:buChar char="•"/>
            </a:pPr>
            <a:r>
              <a:rPr lang="en-US" sz="1600" dirty="0">
                <a:solidFill>
                  <a:schemeClr val="tx1"/>
                </a:solidFill>
                <a:latin typeface="Nunito Sans" pitchFamily="2" charset="77"/>
              </a:rPr>
              <a:t>Monitor and report diversity metrics</a:t>
            </a:r>
          </a:p>
          <a:p>
            <a:pPr marL="285750" indent="-285750">
              <a:buFont typeface="Arial" panose="020B0604020202020204" pitchFamily="34" charset="0"/>
              <a:buChar char="•"/>
            </a:pPr>
            <a:r>
              <a:rPr lang="en-US" sz="1600" dirty="0">
                <a:solidFill>
                  <a:schemeClr val="tx1"/>
                </a:solidFill>
                <a:latin typeface="Nunito Sans" pitchFamily="2" charset="77"/>
              </a:rPr>
              <a:t>Evaluate and refine recruitment strategies</a:t>
            </a:r>
          </a:p>
        </p:txBody>
      </p:sp>
      <p:sp>
        <p:nvSpPr>
          <p:cNvPr id="32" name="Rounded Rectangle 31">
            <a:extLst>
              <a:ext uri="{FF2B5EF4-FFF2-40B4-BE49-F238E27FC236}">
                <a16:creationId xmlns:a16="http://schemas.microsoft.com/office/drawing/2014/main" id="{66AB621B-4548-554A-82D4-694377E35ABB}"/>
              </a:ext>
            </a:extLst>
          </p:cNvPr>
          <p:cNvSpPr/>
          <p:nvPr/>
        </p:nvSpPr>
        <p:spPr>
          <a:xfrm>
            <a:off x="5413027" y="4279819"/>
            <a:ext cx="3074282" cy="2295152"/>
          </a:xfrm>
          <a:prstGeom prst="roundRect">
            <a:avLst/>
          </a:prstGeom>
          <a:solidFill>
            <a:schemeClr val="bg1"/>
          </a:solidFill>
          <a:ln>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Nunito Sans" pitchFamily="2" charset="77"/>
              </a:rPr>
              <a:t>Targeted agendas</a:t>
            </a:r>
          </a:p>
          <a:p>
            <a:pPr marL="285750" indent="-285750">
              <a:buFont typeface="Arial" panose="020B0604020202020204" pitchFamily="34" charset="0"/>
              <a:buChar char="•"/>
            </a:pPr>
            <a:r>
              <a:rPr lang="en-US" sz="1600" dirty="0">
                <a:solidFill>
                  <a:schemeClr val="tx1"/>
                </a:solidFill>
                <a:latin typeface="Nunito Sans" pitchFamily="2" charset="77"/>
              </a:rPr>
              <a:t>Participant-centered communication &amp; scheduling </a:t>
            </a:r>
          </a:p>
          <a:p>
            <a:pPr marL="285750" indent="-285750">
              <a:buFont typeface="Arial" panose="020B0604020202020204" pitchFamily="34" charset="0"/>
              <a:buChar char="•"/>
            </a:pPr>
            <a:r>
              <a:rPr lang="en-US" sz="1600" dirty="0">
                <a:solidFill>
                  <a:schemeClr val="tx1"/>
                </a:solidFill>
                <a:latin typeface="Nunito Sans" pitchFamily="2" charset="77"/>
              </a:rPr>
              <a:t>Circulate information in advance</a:t>
            </a:r>
          </a:p>
          <a:p>
            <a:pPr marL="285750" indent="-285750">
              <a:buFont typeface="Arial" panose="020B0604020202020204" pitchFamily="34" charset="0"/>
              <a:buChar char="•"/>
            </a:pPr>
            <a:r>
              <a:rPr lang="en-US" sz="1600" dirty="0">
                <a:solidFill>
                  <a:schemeClr val="tx1"/>
                </a:solidFill>
                <a:latin typeface="Nunito Sans" pitchFamily="2" charset="77"/>
              </a:rPr>
              <a:t>Training provided to committee members </a:t>
            </a:r>
          </a:p>
        </p:txBody>
      </p:sp>
      <p:sp>
        <p:nvSpPr>
          <p:cNvPr id="33" name="Rounded Rectangle 32">
            <a:extLst>
              <a:ext uri="{FF2B5EF4-FFF2-40B4-BE49-F238E27FC236}">
                <a16:creationId xmlns:a16="http://schemas.microsoft.com/office/drawing/2014/main" id="{62045E05-AC04-3F4A-AEC6-62FCC44810B2}"/>
              </a:ext>
            </a:extLst>
          </p:cNvPr>
          <p:cNvSpPr/>
          <p:nvPr/>
        </p:nvSpPr>
        <p:spPr>
          <a:xfrm>
            <a:off x="8793970" y="4279819"/>
            <a:ext cx="3074282" cy="2295151"/>
          </a:xfrm>
          <a:prstGeom prst="roundRect">
            <a:avLst/>
          </a:prstGeom>
          <a:solidFill>
            <a:schemeClr val="bg1"/>
          </a:solidFill>
          <a:ln>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Nunito Sans" pitchFamily="2" charset="77"/>
              </a:rPr>
              <a:t>Engage both program representative at committee level</a:t>
            </a:r>
          </a:p>
          <a:p>
            <a:pPr marL="285750" indent="-285750">
              <a:buFont typeface="Arial" panose="020B0604020202020204" pitchFamily="34" charset="0"/>
              <a:buChar char="•"/>
            </a:pPr>
            <a:r>
              <a:rPr lang="en-US" sz="1600" dirty="0">
                <a:solidFill>
                  <a:schemeClr val="tx1"/>
                </a:solidFill>
                <a:latin typeface="Nunito Sans" pitchFamily="2" charset="77"/>
              </a:rPr>
              <a:t>Identify most important key indicators due to large data set</a:t>
            </a:r>
          </a:p>
          <a:p>
            <a:pPr marL="285750" indent="-285750">
              <a:buFont typeface="Arial" panose="020B0604020202020204" pitchFamily="34" charset="0"/>
              <a:buChar char="•"/>
            </a:pPr>
            <a:r>
              <a:rPr lang="en-US" sz="1600" dirty="0">
                <a:solidFill>
                  <a:schemeClr val="tx1"/>
                </a:solidFill>
                <a:latin typeface="Nunito Sans" pitchFamily="2" charset="77"/>
              </a:rPr>
              <a:t>Teasing focus group data by program</a:t>
            </a:r>
          </a:p>
        </p:txBody>
      </p:sp>
      <p:pic>
        <p:nvPicPr>
          <p:cNvPr id="26" name="Picture 25" descr="Logo, company name&#10;&#10;Description automatically generated">
            <a:extLst>
              <a:ext uri="{FF2B5EF4-FFF2-40B4-BE49-F238E27FC236}">
                <a16:creationId xmlns:a16="http://schemas.microsoft.com/office/drawing/2014/main" id="{4C0F5108-F3B4-3542-9F82-613402E49A8F}"/>
              </a:ext>
            </a:extLst>
          </p:cNvPr>
          <p:cNvPicPr>
            <a:picLocks noChangeAspect="1"/>
          </p:cNvPicPr>
          <p:nvPr/>
        </p:nvPicPr>
        <p:blipFill rotWithShape="1">
          <a:blip r:embed="rId3"/>
          <a:srcRect l="29680" t="14282" r="29483" b="41343"/>
          <a:stretch/>
        </p:blipFill>
        <p:spPr>
          <a:xfrm>
            <a:off x="64579" y="5451525"/>
            <a:ext cx="1294365" cy="1406475"/>
          </a:xfrm>
          <a:prstGeom prst="rect">
            <a:avLst/>
          </a:prstGeom>
          <a:solidFill>
            <a:srgbClr val="868686"/>
          </a:solidFill>
        </p:spPr>
      </p:pic>
      <p:sp>
        <p:nvSpPr>
          <p:cNvPr id="44" name="Google Shape;702;p40">
            <a:extLst>
              <a:ext uri="{FF2B5EF4-FFF2-40B4-BE49-F238E27FC236}">
                <a16:creationId xmlns:a16="http://schemas.microsoft.com/office/drawing/2014/main" id="{6970438F-50D1-6748-BF35-965CAB704D51}"/>
              </a:ext>
            </a:extLst>
          </p:cNvPr>
          <p:cNvSpPr/>
          <p:nvPr/>
        </p:nvSpPr>
        <p:spPr>
          <a:xfrm rot="5400000">
            <a:off x="6724910" y="3679901"/>
            <a:ext cx="450514" cy="365163"/>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545454"/>
          </a:solidFill>
          <a:ln>
            <a:noFill/>
          </a:ln>
        </p:spPr>
        <p:txBody>
          <a:bodyPr spcFirstLastPara="1" wrap="square" lIns="121900" tIns="121900" rIns="121900" bIns="121900" anchor="ctr" anchorCtr="0">
            <a:noAutofit/>
          </a:bodyPr>
          <a:lstStyle/>
          <a:p>
            <a:endParaRPr sz="2400"/>
          </a:p>
        </p:txBody>
      </p:sp>
      <p:sp>
        <p:nvSpPr>
          <p:cNvPr id="45" name="Google Shape;702;p40">
            <a:extLst>
              <a:ext uri="{FF2B5EF4-FFF2-40B4-BE49-F238E27FC236}">
                <a16:creationId xmlns:a16="http://schemas.microsoft.com/office/drawing/2014/main" id="{3464361A-785B-FF4A-88C0-277D57BF9CC1}"/>
              </a:ext>
            </a:extLst>
          </p:cNvPr>
          <p:cNvSpPr/>
          <p:nvPr/>
        </p:nvSpPr>
        <p:spPr>
          <a:xfrm rot="5400000">
            <a:off x="3343968" y="3624484"/>
            <a:ext cx="450514" cy="365163"/>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545454"/>
          </a:solidFill>
          <a:ln>
            <a:noFill/>
          </a:ln>
        </p:spPr>
        <p:txBody>
          <a:bodyPr spcFirstLastPara="1" wrap="square" lIns="121900" tIns="121900" rIns="121900" bIns="121900" anchor="ctr" anchorCtr="0">
            <a:noAutofit/>
          </a:bodyPr>
          <a:lstStyle/>
          <a:p>
            <a:endParaRPr sz="2400"/>
          </a:p>
        </p:txBody>
      </p:sp>
      <p:sp>
        <p:nvSpPr>
          <p:cNvPr id="46" name="Google Shape;702;p40">
            <a:extLst>
              <a:ext uri="{FF2B5EF4-FFF2-40B4-BE49-F238E27FC236}">
                <a16:creationId xmlns:a16="http://schemas.microsoft.com/office/drawing/2014/main" id="{FBADC145-577F-1F48-931D-44C807B4D432}"/>
              </a:ext>
            </a:extLst>
          </p:cNvPr>
          <p:cNvSpPr/>
          <p:nvPr/>
        </p:nvSpPr>
        <p:spPr>
          <a:xfrm rot="5400000">
            <a:off x="10109792" y="3650958"/>
            <a:ext cx="450514" cy="365163"/>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545454"/>
          </a:solidFill>
          <a:ln>
            <a:noFill/>
          </a:ln>
        </p:spPr>
        <p:txBody>
          <a:bodyPr spcFirstLastPara="1" wrap="square" lIns="121900" tIns="121900" rIns="121900" bIns="121900" anchor="ctr" anchorCtr="0">
            <a:noAutofit/>
          </a:bodyPr>
          <a:lstStyle/>
          <a:p>
            <a:endParaRPr sz="2400"/>
          </a:p>
        </p:txBody>
      </p:sp>
      <p:grpSp>
        <p:nvGrpSpPr>
          <p:cNvPr id="47" name="Group 46">
            <a:extLst>
              <a:ext uri="{FF2B5EF4-FFF2-40B4-BE49-F238E27FC236}">
                <a16:creationId xmlns:a16="http://schemas.microsoft.com/office/drawing/2014/main" id="{F50F67AD-2B21-0B4B-AFC8-E8A76CF0EF02}"/>
              </a:ext>
            </a:extLst>
          </p:cNvPr>
          <p:cNvGrpSpPr/>
          <p:nvPr/>
        </p:nvGrpSpPr>
        <p:grpSpPr>
          <a:xfrm>
            <a:off x="0" y="17932"/>
            <a:ext cx="12192000" cy="809469"/>
            <a:chOff x="0" y="-1"/>
            <a:chExt cx="12192000" cy="809469"/>
          </a:xfrm>
        </p:grpSpPr>
        <p:sp>
          <p:nvSpPr>
            <p:cNvPr id="48" name="Rectangle 47">
              <a:extLst>
                <a:ext uri="{FF2B5EF4-FFF2-40B4-BE49-F238E27FC236}">
                  <a16:creationId xmlns:a16="http://schemas.microsoft.com/office/drawing/2014/main" id="{DCCF39F2-DDCB-D645-AC6B-ED39542E2250}"/>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evron 48">
              <a:extLst>
                <a:ext uri="{FF2B5EF4-FFF2-40B4-BE49-F238E27FC236}">
                  <a16:creationId xmlns:a16="http://schemas.microsoft.com/office/drawing/2014/main" id="{A2D77082-348C-9B4F-9006-689D73791C6F}"/>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50" name="Pentagon 49">
              <a:extLst>
                <a:ext uri="{FF2B5EF4-FFF2-40B4-BE49-F238E27FC236}">
                  <a16:creationId xmlns:a16="http://schemas.microsoft.com/office/drawing/2014/main" id="{AF268294-F655-4D48-A092-F7F7D28168F3}"/>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51" name="Chevron 50">
              <a:extLst>
                <a:ext uri="{FF2B5EF4-FFF2-40B4-BE49-F238E27FC236}">
                  <a16:creationId xmlns:a16="http://schemas.microsoft.com/office/drawing/2014/main" id="{BAE2D6E9-9699-FA43-ADCD-6F624ADE5649}"/>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52" name="Chevron 51">
              <a:extLst>
                <a:ext uri="{FF2B5EF4-FFF2-40B4-BE49-F238E27FC236}">
                  <a16:creationId xmlns:a16="http://schemas.microsoft.com/office/drawing/2014/main" id="{CF47A8CD-D202-6B46-BC94-FF9BEC04451E}"/>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53" name="Chevron 52">
              <a:extLst>
                <a:ext uri="{FF2B5EF4-FFF2-40B4-BE49-F238E27FC236}">
                  <a16:creationId xmlns:a16="http://schemas.microsoft.com/office/drawing/2014/main" id="{5E82C8C5-071F-8840-A0A9-43D3DC539029}"/>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54" name="Chevron 53">
              <a:extLst>
                <a:ext uri="{FF2B5EF4-FFF2-40B4-BE49-F238E27FC236}">
                  <a16:creationId xmlns:a16="http://schemas.microsoft.com/office/drawing/2014/main" id="{2C836DA0-7B8A-3048-9F8E-5F32470858FC}"/>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55" name="Chevron 54">
              <a:extLst>
                <a:ext uri="{FF2B5EF4-FFF2-40B4-BE49-F238E27FC236}">
                  <a16:creationId xmlns:a16="http://schemas.microsoft.com/office/drawing/2014/main" id="{1D52818A-F25C-1147-9094-D7115E32417E}"/>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56" name="Chevron 14">
              <a:extLst>
                <a:ext uri="{FF2B5EF4-FFF2-40B4-BE49-F238E27FC236}">
                  <a16:creationId xmlns:a16="http://schemas.microsoft.com/office/drawing/2014/main" id="{06E83D18-6833-FC4E-A435-ABAAFF259382}"/>
                </a:ext>
              </a:extLst>
            </p:cNvPr>
            <p:cNvSpPr/>
            <p:nvPr/>
          </p:nvSpPr>
          <p:spPr>
            <a:xfrm>
              <a:off x="10450188" y="125562"/>
              <a:ext cx="1620000"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3" name="Hexagon 2">
            <a:extLst>
              <a:ext uri="{FF2B5EF4-FFF2-40B4-BE49-F238E27FC236}">
                <a16:creationId xmlns:a16="http://schemas.microsoft.com/office/drawing/2014/main" id="{B21A070C-A59C-E92D-1485-A56A7D82EA33}"/>
              </a:ext>
            </a:extLst>
          </p:cNvPr>
          <p:cNvSpPr/>
          <p:nvPr/>
        </p:nvSpPr>
        <p:spPr>
          <a:xfrm>
            <a:off x="8432562" y="2767346"/>
            <a:ext cx="722813" cy="630943"/>
          </a:xfrm>
          <a:prstGeom prst="hexagon">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08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298041" y="905619"/>
            <a:ext cx="9571851" cy="630942"/>
          </a:xfrm>
          <a:prstGeom prst="rect">
            <a:avLst/>
          </a:prstGeom>
          <a:noFill/>
        </p:spPr>
        <p:txBody>
          <a:bodyPr wrap="none" rtlCol="0">
            <a:spAutoFit/>
          </a:bodyPr>
          <a:lstStyle/>
          <a:p>
            <a:r>
              <a:rPr lang="en-US" sz="3500" dirty="0">
                <a:solidFill>
                  <a:srgbClr val="6CADC5"/>
                </a:solidFill>
                <a:latin typeface="League Spartan" pitchFamily="2" charset="77"/>
              </a:rPr>
              <a:t>CANADIAN EVALUATOR COMPETENCIES</a:t>
            </a:r>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2" name="TextBox 1">
            <a:extLst>
              <a:ext uri="{FF2B5EF4-FFF2-40B4-BE49-F238E27FC236}">
                <a16:creationId xmlns:a16="http://schemas.microsoft.com/office/drawing/2014/main" id="{C660D8C7-9A3F-0849-938D-111C18A49EB6}"/>
              </a:ext>
            </a:extLst>
          </p:cNvPr>
          <p:cNvSpPr txBox="1"/>
          <p:nvPr/>
        </p:nvSpPr>
        <p:spPr>
          <a:xfrm>
            <a:off x="328765" y="1502387"/>
            <a:ext cx="11565194" cy="646331"/>
          </a:xfrm>
          <a:prstGeom prst="rect">
            <a:avLst/>
          </a:prstGeom>
          <a:noFill/>
        </p:spPr>
        <p:txBody>
          <a:bodyPr wrap="square" rtlCol="0">
            <a:spAutoFit/>
          </a:bodyPr>
          <a:lstStyle/>
          <a:p>
            <a:r>
              <a:rPr lang="en-US" sz="1800" dirty="0">
                <a:effectLst/>
                <a:latin typeface="Nunito Sans" pitchFamily="2" charset="77"/>
                <a:ea typeface="Calibri" panose="020F0502020204030204" pitchFamily="34" charset="0"/>
              </a:rPr>
              <a:t>Summit Consulting prioritizes the adherence to proper standards of practices, code of ethics, and evaluation competencies outlined in the Canadian Evaluation Society (CES) Competencies for Canadian Evaluation Practice </a:t>
            </a:r>
            <a:endParaRPr lang="en-US" dirty="0">
              <a:latin typeface="Nunito Sans" pitchFamily="2" charset="77"/>
            </a:endParaRPr>
          </a:p>
        </p:txBody>
      </p:sp>
      <p:sp>
        <p:nvSpPr>
          <p:cNvPr id="3" name="Teardrop 2">
            <a:extLst>
              <a:ext uri="{FF2B5EF4-FFF2-40B4-BE49-F238E27FC236}">
                <a16:creationId xmlns:a16="http://schemas.microsoft.com/office/drawing/2014/main" id="{7EAD075A-5203-B449-BD59-0ABC7AB442A7}"/>
              </a:ext>
            </a:extLst>
          </p:cNvPr>
          <p:cNvSpPr/>
          <p:nvPr/>
        </p:nvSpPr>
        <p:spPr>
          <a:xfrm>
            <a:off x="899651" y="2339263"/>
            <a:ext cx="1371600" cy="1371600"/>
          </a:xfrm>
          <a:prstGeom prst="teardrop">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DBE641EA-8278-1E40-8085-B349A68E21D2}"/>
              </a:ext>
            </a:extLst>
          </p:cNvPr>
          <p:cNvSpPr/>
          <p:nvPr/>
        </p:nvSpPr>
        <p:spPr>
          <a:xfrm>
            <a:off x="899651" y="4239634"/>
            <a:ext cx="1371600" cy="1371600"/>
          </a:xfrm>
          <a:prstGeom prst="teardrop">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CC4265-88FE-0846-B86F-007600354175}"/>
              </a:ext>
            </a:extLst>
          </p:cNvPr>
          <p:cNvSpPr txBox="1"/>
          <p:nvPr/>
        </p:nvSpPr>
        <p:spPr>
          <a:xfrm>
            <a:off x="2842136" y="2399744"/>
            <a:ext cx="8882832" cy="1908215"/>
          </a:xfrm>
          <a:prstGeom prst="rect">
            <a:avLst/>
          </a:prstGeom>
          <a:noFill/>
        </p:spPr>
        <p:txBody>
          <a:bodyPr wrap="square" rtlCol="0">
            <a:spAutoFit/>
          </a:bodyPr>
          <a:lstStyle/>
          <a:p>
            <a:r>
              <a:rPr lang="en-US" sz="1700" b="1" dirty="0">
                <a:solidFill>
                  <a:srgbClr val="D9AA49"/>
                </a:solidFill>
                <a:latin typeface="Calibri" panose="020F0502020204030204" pitchFamily="34" charset="0"/>
                <a:cs typeface="Calibri" panose="020F0502020204030204" pitchFamily="34" charset="0"/>
              </a:rPr>
              <a:t>5.5 Builds partnership within the evaluation context</a:t>
            </a:r>
          </a:p>
          <a:p>
            <a:endParaRPr lang="en-US" sz="17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CA" sz="1700" i="0" dirty="0">
                <a:effectLst/>
                <a:latin typeface="Calibri" panose="020F0502020204030204" pitchFamily="34" charset="0"/>
                <a:cs typeface="Calibri" panose="020F0502020204030204" pitchFamily="34" charset="0"/>
              </a:rPr>
              <a:t>Essential to establish collaborative relationships with CMHC and NRCan to facilitate information sharing, data access, and cooperation</a:t>
            </a:r>
          </a:p>
          <a:p>
            <a:pPr marL="285750" indent="-285750">
              <a:buFont typeface="Arial" panose="020B0604020202020204" pitchFamily="34" charset="0"/>
              <a:buChar char="•"/>
            </a:pPr>
            <a:r>
              <a:rPr lang="en-CA" sz="1700" dirty="0">
                <a:latin typeface="Calibri" panose="020F0502020204030204" pitchFamily="34" charset="0"/>
                <a:cs typeface="Calibri" panose="020F0502020204030204" pitchFamily="34" charset="0"/>
              </a:rPr>
              <a:t>E</a:t>
            </a:r>
            <a:r>
              <a:rPr lang="en-CA" sz="1700" i="0" dirty="0">
                <a:effectLst/>
                <a:latin typeface="Calibri" panose="020F0502020204030204" pitchFamily="34" charset="0"/>
                <a:cs typeface="Calibri" panose="020F0502020204030204" pitchFamily="34" charset="0"/>
              </a:rPr>
              <a:t>stablishing advisory committees and sharing evaluation findings and recommendations in a collaborative and constructive manner</a:t>
            </a:r>
          </a:p>
          <a:p>
            <a:pPr marL="285750" lvl="0" indent="-285750">
              <a:buFont typeface="Arial" panose="020B0604020202020204" pitchFamily="34" charset="0"/>
              <a:buChar char="•"/>
            </a:pPr>
            <a:endParaRPr lang="en-US" sz="1600" b="1" dirty="0">
              <a:latin typeface="Nunito Sans SemiBold" pitchFamily="2" charset="77"/>
            </a:endParaRPr>
          </a:p>
        </p:txBody>
      </p:sp>
      <p:sp>
        <p:nvSpPr>
          <p:cNvPr id="9" name="TextBox 8">
            <a:extLst>
              <a:ext uri="{FF2B5EF4-FFF2-40B4-BE49-F238E27FC236}">
                <a16:creationId xmlns:a16="http://schemas.microsoft.com/office/drawing/2014/main" id="{823984D9-43F6-7A48-97B6-28C8BEBE3282}"/>
              </a:ext>
            </a:extLst>
          </p:cNvPr>
          <p:cNvSpPr txBox="1"/>
          <p:nvPr/>
        </p:nvSpPr>
        <p:spPr>
          <a:xfrm>
            <a:off x="2842136" y="4112406"/>
            <a:ext cx="8882832" cy="1923604"/>
          </a:xfrm>
          <a:prstGeom prst="rect">
            <a:avLst/>
          </a:prstGeom>
          <a:noFill/>
        </p:spPr>
        <p:txBody>
          <a:bodyPr wrap="square" rtlCol="0">
            <a:spAutoFit/>
          </a:bodyPr>
          <a:lstStyle/>
          <a:p>
            <a:r>
              <a:rPr lang="en-US" sz="1700" b="1" dirty="0">
                <a:solidFill>
                  <a:srgbClr val="D9AA49"/>
                </a:solidFill>
                <a:latin typeface="Calibri" panose="020F0502020204030204" pitchFamily="34" charset="0"/>
                <a:cs typeface="Calibri" panose="020F0502020204030204" pitchFamily="34" charset="0"/>
              </a:rPr>
              <a:t>2.6 Uses appropriate evaluation methods </a:t>
            </a:r>
          </a:p>
          <a:p>
            <a:endParaRPr lang="en-US" sz="17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Use available data from CMHC and </a:t>
            </a:r>
            <a:r>
              <a:rPr lang="en-US" sz="1700" dirty="0" err="1">
                <a:latin typeface="Calibri" panose="020F0502020204030204" pitchFamily="34" charset="0"/>
                <a:cs typeface="Calibri" panose="020F0502020204030204" pitchFamily="34" charset="0"/>
              </a:rPr>
              <a:t>NRCan</a:t>
            </a:r>
            <a:endParaRPr lang="en-US" sz="17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Our methods (e.g., focus groups, surveys) </a:t>
            </a:r>
            <a:r>
              <a:rPr lang="en-US" sz="1700" dirty="0">
                <a:effectLst/>
                <a:latin typeface="Calibri" panose="020F0502020204030204" pitchFamily="34" charset="0"/>
                <a:ea typeface="Calibri" panose="020F0502020204030204" pitchFamily="34" charset="0"/>
                <a:cs typeface="Calibri" panose="020F0502020204030204" pitchFamily="34" charset="0"/>
              </a:rPr>
              <a:t>will allows us to produce useful, credible, and rigorous evidence to answer our evaluation question</a:t>
            </a:r>
            <a:r>
              <a:rPr lang="en-US" sz="1800" dirty="0">
                <a:effectLst/>
                <a:latin typeface="Times New Roman" panose="02020603050405020304" pitchFamily="18" charset="0"/>
                <a:ea typeface="Calibri" panose="020F0502020204030204" pitchFamily="34" charset="0"/>
              </a:rPr>
              <a:t>s. </a:t>
            </a:r>
            <a:endParaRPr lang="en-CA"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endParaRPr lang="en-US" sz="1600" b="1" dirty="0">
              <a:latin typeface="Nunito Sans SemiBold" pitchFamily="2" charset="77"/>
            </a:endParaRPr>
          </a:p>
        </p:txBody>
      </p:sp>
      <p:sp>
        <p:nvSpPr>
          <p:cNvPr id="5" name="TextBox 4">
            <a:extLst>
              <a:ext uri="{FF2B5EF4-FFF2-40B4-BE49-F238E27FC236}">
                <a16:creationId xmlns:a16="http://schemas.microsoft.com/office/drawing/2014/main" id="{40A2577C-1645-6748-A7D0-A3C6A42E6DE2}"/>
              </a:ext>
            </a:extLst>
          </p:cNvPr>
          <p:cNvSpPr txBox="1"/>
          <p:nvPr/>
        </p:nvSpPr>
        <p:spPr>
          <a:xfrm>
            <a:off x="168376" y="3743696"/>
            <a:ext cx="2513372" cy="369332"/>
          </a:xfrm>
          <a:prstGeom prst="rect">
            <a:avLst/>
          </a:prstGeom>
          <a:noFill/>
        </p:spPr>
        <p:txBody>
          <a:bodyPr wrap="square" rtlCol="0">
            <a:spAutoFit/>
          </a:bodyPr>
          <a:lstStyle/>
          <a:p>
            <a:pPr algn="ctr"/>
            <a:r>
              <a:rPr lang="en-US" b="1" dirty="0">
                <a:solidFill>
                  <a:srgbClr val="6CADC5"/>
                </a:solidFill>
                <a:latin typeface="Nunito Sans SemiBold" pitchFamily="2" charset="77"/>
              </a:rPr>
              <a:t>Interpersonal Practice</a:t>
            </a:r>
          </a:p>
        </p:txBody>
      </p:sp>
      <p:sp>
        <p:nvSpPr>
          <p:cNvPr id="11" name="TextBox 10">
            <a:extLst>
              <a:ext uri="{FF2B5EF4-FFF2-40B4-BE49-F238E27FC236}">
                <a16:creationId xmlns:a16="http://schemas.microsoft.com/office/drawing/2014/main" id="{38EC4675-FAAC-8345-8EE0-278BE5FB9972}"/>
              </a:ext>
            </a:extLst>
          </p:cNvPr>
          <p:cNvSpPr txBox="1"/>
          <p:nvPr/>
        </p:nvSpPr>
        <p:spPr>
          <a:xfrm>
            <a:off x="328765" y="5707384"/>
            <a:ext cx="2513372" cy="369332"/>
          </a:xfrm>
          <a:prstGeom prst="rect">
            <a:avLst/>
          </a:prstGeom>
          <a:noFill/>
        </p:spPr>
        <p:txBody>
          <a:bodyPr wrap="square" rtlCol="0">
            <a:spAutoFit/>
          </a:bodyPr>
          <a:lstStyle/>
          <a:p>
            <a:pPr algn="ctr"/>
            <a:r>
              <a:rPr lang="en-US" b="1" dirty="0">
                <a:solidFill>
                  <a:srgbClr val="6CADC5"/>
                </a:solidFill>
                <a:latin typeface="Nunito Sans SemiBold" pitchFamily="2" charset="77"/>
              </a:rPr>
              <a:t>Technical Practice</a:t>
            </a:r>
          </a:p>
        </p:txBody>
      </p:sp>
      <p:grpSp>
        <p:nvGrpSpPr>
          <p:cNvPr id="23" name="Group 22">
            <a:extLst>
              <a:ext uri="{FF2B5EF4-FFF2-40B4-BE49-F238E27FC236}">
                <a16:creationId xmlns:a16="http://schemas.microsoft.com/office/drawing/2014/main" id="{0AD1D73F-CD4D-2345-9D12-71C24A6FD9AD}"/>
              </a:ext>
            </a:extLst>
          </p:cNvPr>
          <p:cNvGrpSpPr/>
          <p:nvPr/>
        </p:nvGrpSpPr>
        <p:grpSpPr>
          <a:xfrm>
            <a:off x="0" y="5769"/>
            <a:ext cx="12192000" cy="809469"/>
            <a:chOff x="0" y="-1"/>
            <a:chExt cx="12192000" cy="809469"/>
          </a:xfrm>
        </p:grpSpPr>
        <p:sp>
          <p:nvSpPr>
            <p:cNvPr id="24" name="Rectangle 23">
              <a:extLst>
                <a:ext uri="{FF2B5EF4-FFF2-40B4-BE49-F238E27FC236}">
                  <a16:creationId xmlns:a16="http://schemas.microsoft.com/office/drawing/2014/main" id="{EB6F5230-3BB2-4A47-B59C-FC0761D02323}"/>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evron 24">
              <a:extLst>
                <a:ext uri="{FF2B5EF4-FFF2-40B4-BE49-F238E27FC236}">
                  <a16:creationId xmlns:a16="http://schemas.microsoft.com/office/drawing/2014/main" id="{9B1D2F89-B097-A346-A56A-192A9A7A9499}"/>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6" name="Pentagon 25">
              <a:extLst>
                <a:ext uri="{FF2B5EF4-FFF2-40B4-BE49-F238E27FC236}">
                  <a16:creationId xmlns:a16="http://schemas.microsoft.com/office/drawing/2014/main" id="{F5C34CB7-3764-F644-A60A-BB206F4F5D02}"/>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7" name="Chevron 26">
              <a:extLst>
                <a:ext uri="{FF2B5EF4-FFF2-40B4-BE49-F238E27FC236}">
                  <a16:creationId xmlns:a16="http://schemas.microsoft.com/office/drawing/2014/main" id="{95BC4910-F6C8-AC41-9864-1044CA0B4ED5}"/>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8" name="Chevron 27">
              <a:extLst>
                <a:ext uri="{FF2B5EF4-FFF2-40B4-BE49-F238E27FC236}">
                  <a16:creationId xmlns:a16="http://schemas.microsoft.com/office/drawing/2014/main" id="{738CEFCE-3C3F-DD45-A16C-6D18F754E8EB}"/>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9" name="Chevron 28">
              <a:extLst>
                <a:ext uri="{FF2B5EF4-FFF2-40B4-BE49-F238E27FC236}">
                  <a16:creationId xmlns:a16="http://schemas.microsoft.com/office/drawing/2014/main" id="{0A01803B-FDE3-5242-B814-EB3FDAD9E7F0}"/>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30" name="Chevron 29">
              <a:extLst>
                <a:ext uri="{FF2B5EF4-FFF2-40B4-BE49-F238E27FC236}">
                  <a16:creationId xmlns:a16="http://schemas.microsoft.com/office/drawing/2014/main" id="{9FA9D6DB-3D72-8E48-859F-88F93312DD18}"/>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31" name="Chevron 30">
              <a:extLst>
                <a:ext uri="{FF2B5EF4-FFF2-40B4-BE49-F238E27FC236}">
                  <a16:creationId xmlns:a16="http://schemas.microsoft.com/office/drawing/2014/main" id="{99BA9224-1115-E142-A2E1-C31469BFDA3C}"/>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32" name="Chevron 14">
              <a:extLst>
                <a:ext uri="{FF2B5EF4-FFF2-40B4-BE49-F238E27FC236}">
                  <a16:creationId xmlns:a16="http://schemas.microsoft.com/office/drawing/2014/main" id="{F749AA6C-C350-1145-AD80-84C019861510}"/>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grpSp>
        <p:nvGrpSpPr>
          <p:cNvPr id="21" name="Google Shape;12080;p52">
            <a:extLst>
              <a:ext uri="{FF2B5EF4-FFF2-40B4-BE49-F238E27FC236}">
                <a16:creationId xmlns:a16="http://schemas.microsoft.com/office/drawing/2014/main" id="{7D4DB6B1-3229-E043-81BC-CBC6E405D165}"/>
              </a:ext>
            </a:extLst>
          </p:cNvPr>
          <p:cNvGrpSpPr/>
          <p:nvPr/>
        </p:nvGrpSpPr>
        <p:grpSpPr>
          <a:xfrm>
            <a:off x="1143020" y="2669434"/>
            <a:ext cx="926030" cy="705878"/>
            <a:chOff x="1341727" y="2483349"/>
            <a:chExt cx="419913" cy="308109"/>
          </a:xfrm>
          <a:solidFill>
            <a:schemeClr val="bg1"/>
          </a:solidFill>
        </p:grpSpPr>
        <p:sp>
          <p:nvSpPr>
            <p:cNvPr id="22" name="Google Shape;12081;p52">
              <a:extLst>
                <a:ext uri="{FF2B5EF4-FFF2-40B4-BE49-F238E27FC236}">
                  <a16:creationId xmlns:a16="http://schemas.microsoft.com/office/drawing/2014/main" id="{01CA4CDC-E895-D74C-9C1E-D294202DECC2}"/>
                </a:ext>
              </a:extLst>
            </p:cNvPr>
            <p:cNvSpPr/>
            <p:nvPr/>
          </p:nvSpPr>
          <p:spPr>
            <a:xfrm>
              <a:off x="1623896" y="2522310"/>
              <a:ext cx="53488" cy="18605"/>
            </a:xfrm>
            <a:custGeom>
              <a:avLst/>
              <a:gdLst/>
              <a:ahLst/>
              <a:cxnLst/>
              <a:rect l="l" t="t" r="r" b="b"/>
              <a:pathLst>
                <a:path w="1406" h="489" extrusionOk="0">
                  <a:moveTo>
                    <a:pt x="167" y="1"/>
                  </a:moveTo>
                  <a:cubicBezTo>
                    <a:pt x="84" y="1"/>
                    <a:pt x="1" y="72"/>
                    <a:pt x="1" y="167"/>
                  </a:cubicBezTo>
                  <a:cubicBezTo>
                    <a:pt x="1" y="251"/>
                    <a:pt x="84" y="322"/>
                    <a:pt x="167" y="322"/>
                  </a:cubicBezTo>
                  <a:cubicBezTo>
                    <a:pt x="346" y="322"/>
                    <a:pt x="882" y="358"/>
                    <a:pt x="1144" y="477"/>
                  </a:cubicBezTo>
                  <a:cubicBezTo>
                    <a:pt x="1167" y="489"/>
                    <a:pt x="1179" y="489"/>
                    <a:pt x="1215" y="489"/>
                  </a:cubicBezTo>
                  <a:cubicBezTo>
                    <a:pt x="1275" y="489"/>
                    <a:pt x="1334" y="465"/>
                    <a:pt x="1358" y="406"/>
                  </a:cubicBezTo>
                  <a:cubicBezTo>
                    <a:pt x="1406" y="346"/>
                    <a:pt x="1358" y="239"/>
                    <a:pt x="1286" y="191"/>
                  </a:cubicBezTo>
                  <a:cubicBezTo>
                    <a:pt x="917" y="1"/>
                    <a:pt x="203" y="1"/>
                    <a:pt x="167" y="1"/>
                  </a:cubicBezTo>
                  <a:close/>
                </a:path>
              </a:pathLst>
            </a:custGeom>
            <a:grpFill/>
            <a:ln>
              <a:noFill/>
            </a:ln>
          </p:spPr>
          <p:txBody>
            <a:bodyPr spcFirstLastPara="1" wrap="square" lIns="121900" tIns="121900" rIns="121900" bIns="121900" anchor="ctr" anchorCtr="0">
              <a:noAutofit/>
            </a:bodyPr>
            <a:lstStyle/>
            <a:p>
              <a:endParaRPr sz="2400"/>
            </a:p>
          </p:txBody>
        </p:sp>
        <p:sp>
          <p:nvSpPr>
            <p:cNvPr id="33" name="Google Shape;12082;p52">
              <a:extLst>
                <a:ext uri="{FF2B5EF4-FFF2-40B4-BE49-F238E27FC236}">
                  <a16:creationId xmlns:a16="http://schemas.microsoft.com/office/drawing/2014/main" id="{5494B9F2-A530-9C4F-88C7-E2B5CA38D373}"/>
                </a:ext>
              </a:extLst>
            </p:cNvPr>
            <p:cNvSpPr/>
            <p:nvPr/>
          </p:nvSpPr>
          <p:spPr>
            <a:xfrm>
              <a:off x="1341727" y="2483349"/>
              <a:ext cx="419913" cy="308109"/>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grpFill/>
            <a:ln>
              <a:noFill/>
            </a:ln>
          </p:spPr>
          <p:txBody>
            <a:bodyPr spcFirstLastPara="1" wrap="square" lIns="121900" tIns="121900" rIns="121900" bIns="121900" anchor="ctr" anchorCtr="0">
              <a:noAutofit/>
            </a:bodyPr>
            <a:lstStyle/>
            <a:p>
              <a:endParaRPr sz="2400"/>
            </a:p>
          </p:txBody>
        </p:sp>
        <p:sp>
          <p:nvSpPr>
            <p:cNvPr id="34" name="Google Shape;12083;p52">
              <a:extLst>
                <a:ext uri="{FF2B5EF4-FFF2-40B4-BE49-F238E27FC236}">
                  <a16:creationId xmlns:a16="http://schemas.microsoft.com/office/drawing/2014/main" id="{47120666-8EC7-CD40-89D5-FDA52EFC1CE1}"/>
                </a:ext>
              </a:extLst>
            </p:cNvPr>
            <p:cNvSpPr/>
            <p:nvPr/>
          </p:nvSpPr>
          <p:spPr>
            <a:xfrm>
              <a:off x="1611228" y="2679979"/>
              <a:ext cx="12250" cy="12708"/>
            </a:xfrm>
            <a:custGeom>
              <a:avLst/>
              <a:gdLst/>
              <a:ahLst/>
              <a:cxnLst/>
              <a:rect l="l" t="t" r="r" b="b"/>
              <a:pathLst>
                <a:path w="322" h="334" extrusionOk="0">
                  <a:moveTo>
                    <a:pt x="167" y="0"/>
                  </a:moveTo>
                  <a:cubicBezTo>
                    <a:pt x="72" y="0"/>
                    <a:pt x="0" y="83"/>
                    <a:pt x="0" y="167"/>
                  </a:cubicBezTo>
                  <a:cubicBezTo>
                    <a:pt x="0" y="262"/>
                    <a:pt x="72" y="334"/>
                    <a:pt x="167" y="334"/>
                  </a:cubicBezTo>
                  <a:cubicBezTo>
                    <a:pt x="250" y="334"/>
                    <a:pt x="322" y="262"/>
                    <a:pt x="322" y="167"/>
                  </a:cubicBezTo>
                  <a:cubicBezTo>
                    <a:pt x="322" y="83"/>
                    <a:pt x="250" y="0"/>
                    <a:pt x="167"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35" name="Google Shape;12019;p52">
            <a:extLst>
              <a:ext uri="{FF2B5EF4-FFF2-40B4-BE49-F238E27FC236}">
                <a16:creationId xmlns:a16="http://schemas.microsoft.com/office/drawing/2014/main" id="{6A772AFC-9927-1842-82A8-128CB35BA7A9}"/>
              </a:ext>
            </a:extLst>
          </p:cNvPr>
          <p:cNvGrpSpPr/>
          <p:nvPr/>
        </p:nvGrpSpPr>
        <p:grpSpPr>
          <a:xfrm>
            <a:off x="1205068" y="4540061"/>
            <a:ext cx="787782" cy="765158"/>
            <a:chOff x="6069423" y="2891892"/>
            <a:chExt cx="362321" cy="364231"/>
          </a:xfrm>
          <a:solidFill>
            <a:schemeClr val="bg1"/>
          </a:solidFill>
        </p:grpSpPr>
        <p:sp>
          <p:nvSpPr>
            <p:cNvPr id="37" name="Google Shape;12020;p52">
              <a:extLst>
                <a:ext uri="{FF2B5EF4-FFF2-40B4-BE49-F238E27FC236}">
                  <a16:creationId xmlns:a16="http://schemas.microsoft.com/office/drawing/2014/main" id="{AF820A51-4F9D-FB43-8E50-7D16E30A548A}"/>
                </a:ext>
              </a:extLst>
            </p:cNvPr>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grpFill/>
            <a:ln>
              <a:noFill/>
            </a:ln>
          </p:spPr>
          <p:txBody>
            <a:bodyPr spcFirstLastPara="1" wrap="square" lIns="121900" tIns="121900" rIns="121900" bIns="121900" anchor="ctr" anchorCtr="0">
              <a:noAutofit/>
            </a:bodyPr>
            <a:lstStyle/>
            <a:p>
              <a:endParaRPr sz="2400"/>
            </a:p>
          </p:txBody>
        </p:sp>
        <p:sp>
          <p:nvSpPr>
            <p:cNvPr id="39" name="Google Shape;12021;p52">
              <a:extLst>
                <a:ext uri="{FF2B5EF4-FFF2-40B4-BE49-F238E27FC236}">
                  <a16:creationId xmlns:a16="http://schemas.microsoft.com/office/drawing/2014/main" id="{80D4871C-F289-5D4F-9E4E-7C660AE3BE60}"/>
                </a:ext>
              </a:extLst>
            </p:cNvPr>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grpFill/>
            <a:ln>
              <a:noFill/>
            </a:ln>
          </p:spPr>
          <p:txBody>
            <a:bodyPr spcFirstLastPara="1" wrap="square" lIns="121900" tIns="121900" rIns="121900" bIns="121900" anchor="ctr" anchorCtr="0">
              <a:noAutofit/>
            </a:bodyPr>
            <a:lstStyle/>
            <a:p>
              <a:endParaRPr sz="2400"/>
            </a:p>
          </p:txBody>
        </p:sp>
        <p:sp>
          <p:nvSpPr>
            <p:cNvPr id="40" name="Google Shape;12022;p52">
              <a:extLst>
                <a:ext uri="{FF2B5EF4-FFF2-40B4-BE49-F238E27FC236}">
                  <a16:creationId xmlns:a16="http://schemas.microsoft.com/office/drawing/2014/main" id="{86570293-A785-1744-9641-4259C42BD0E4}"/>
                </a:ext>
              </a:extLst>
            </p:cNvPr>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grpFill/>
            <a:ln>
              <a:noFill/>
            </a:ln>
          </p:spPr>
          <p:txBody>
            <a:bodyPr spcFirstLastPara="1" wrap="square" lIns="121900" tIns="121900" rIns="121900" bIns="121900" anchor="ctr" anchorCtr="0">
              <a:noAutofit/>
            </a:bodyPr>
            <a:lstStyle/>
            <a:p>
              <a:endParaRPr sz="2400"/>
            </a:p>
          </p:txBody>
        </p:sp>
        <p:sp>
          <p:nvSpPr>
            <p:cNvPr id="41" name="Google Shape;12023;p52">
              <a:extLst>
                <a:ext uri="{FF2B5EF4-FFF2-40B4-BE49-F238E27FC236}">
                  <a16:creationId xmlns:a16="http://schemas.microsoft.com/office/drawing/2014/main" id="{74583651-CC6B-5C4C-AEAC-22D126B68FE9}"/>
                </a:ext>
              </a:extLst>
            </p:cNvPr>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grpFill/>
            <a:ln>
              <a:noFill/>
            </a:ln>
          </p:spPr>
          <p:txBody>
            <a:bodyPr spcFirstLastPara="1" wrap="square" lIns="121900" tIns="121900" rIns="121900" bIns="121900" anchor="ctr" anchorCtr="0">
              <a:noAutofit/>
            </a:bodyPr>
            <a:lstStyle/>
            <a:p>
              <a:endParaRPr sz="2400"/>
            </a:p>
          </p:txBody>
        </p:sp>
        <p:sp>
          <p:nvSpPr>
            <p:cNvPr id="42" name="Google Shape;12024;p52">
              <a:extLst>
                <a:ext uri="{FF2B5EF4-FFF2-40B4-BE49-F238E27FC236}">
                  <a16:creationId xmlns:a16="http://schemas.microsoft.com/office/drawing/2014/main" id="{6ACD7D08-EEFF-4C4B-A12F-04D354F92C3D}"/>
                </a:ext>
              </a:extLst>
            </p:cNvPr>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grpFill/>
            <a:ln>
              <a:noFill/>
            </a:ln>
          </p:spPr>
          <p:txBody>
            <a:bodyPr spcFirstLastPara="1" wrap="square" lIns="121900" tIns="121900" rIns="121900" bIns="121900" anchor="ctr" anchorCtr="0">
              <a:noAutofit/>
            </a:bodyPr>
            <a:lstStyle/>
            <a:p>
              <a:endParaRPr sz="2400"/>
            </a:p>
          </p:txBody>
        </p:sp>
        <p:sp>
          <p:nvSpPr>
            <p:cNvPr id="43" name="Google Shape;12025;p52">
              <a:extLst>
                <a:ext uri="{FF2B5EF4-FFF2-40B4-BE49-F238E27FC236}">
                  <a16:creationId xmlns:a16="http://schemas.microsoft.com/office/drawing/2014/main" id="{265B54FF-251E-5748-8C12-357ADD16641B}"/>
                </a:ext>
              </a:extLst>
            </p:cNvPr>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grp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503549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7FFADBE-08C9-5E4F-9F71-549F5ADDF421}"/>
              </a:ext>
            </a:extLst>
          </p:cNvPr>
          <p:cNvGrpSpPr/>
          <p:nvPr/>
        </p:nvGrpSpPr>
        <p:grpSpPr>
          <a:xfrm>
            <a:off x="0" y="5852059"/>
            <a:ext cx="10043611" cy="600734"/>
            <a:chOff x="0" y="0"/>
            <a:chExt cx="6113942" cy="0"/>
          </a:xfrm>
        </p:grpSpPr>
        <p:cxnSp>
          <p:nvCxnSpPr>
            <p:cNvPr id="19" name="Straight Connector 18">
              <a:extLst>
                <a:ext uri="{FF2B5EF4-FFF2-40B4-BE49-F238E27FC236}">
                  <a16:creationId xmlns:a16="http://schemas.microsoft.com/office/drawing/2014/main" id="{7187DC66-9B0E-5845-AB1E-9B0F8989E018}"/>
                </a:ext>
              </a:extLst>
            </p:cNvPr>
            <p:cNvCxnSpPr/>
            <p:nvPr/>
          </p:nvCxnSpPr>
          <p:spPr>
            <a:xfrm>
              <a:off x="0" y="0"/>
              <a:ext cx="3061252" cy="0"/>
            </a:xfrm>
            <a:prstGeom prst="line">
              <a:avLst/>
            </a:prstGeom>
            <a:ln w="38100" cap="rnd">
              <a:solidFill>
                <a:srgbClr val="7BABC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9217BC-B390-7F4E-9B0D-9E23E2F42DA5}"/>
                </a:ext>
              </a:extLst>
            </p:cNvPr>
            <p:cNvCxnSpPr/>
            <p:nvPr/>
          </p:nvCxnSpPr>
          <p:spPr>
            <a:xfrm>
              <a:off x="3052690" y="0"/>
              <a:ext cx="3061252" cy="0"/>
            </a:xfrm>
            <a:prstGeom prst="line">
              <a:avLst/>
            </a:prstGeom>
            <a:ln w="38100" cap="rnd">
              <a:solidFill>
                <a:srgbClr val="D9AA49"/>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39DF7E1-D505-9A4E-B5E8-E0EA1724CF2F}"/>
              </a:ext>
            </a:extLst>
          </p:cNvPr>
          <p:cNvSpPr/>
          <p:nvPr/>
        </p:nvSpPr>
        <p:spPr>
          <a:xfrm>
            <a:off x="0" y="5992486"/>
            <a:ext cx="12207498" cy="1030403"/>
          </a:xfrm>
          <a:prstGeom prst="rect">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a:extLst>
              <a:ext uri="{FF2B5EF4-FFF2-40B4-BE49-F238E27FC236}">
                <a16:creationId xmlns:a16="http://schemas.microsoft.com/office/drawing/2014/main" id="{9D7D2E47-427D-774F-9925-DE07B16A25D2}"/>
              </a:ext>
            </a:extLst>
          </p:cNvPr>
          <p:cNvSpPr/>
          <p:nvPr/>
        </p:nvSpPr>
        <p:spPr>
          <a:xfrm>
            <a:off x="9895562" y="4403593"/>
            <a:ext cx="2111747" cy="2258146"/>
          </a:xfrm>
          <a:prstGeom prst="roundRect">
            <a:avLst/>
          </a:prstGeom>
          <a:solidFill>
            <a:schemeClr val="bg1"/>
          </a:solidFill>
          <a:ln w="381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1BADEFF7-C758-7049-80F2-4AF73B433DAC}"/>
              </a:ext>
            </a:extLst>
          </p:cNvPr>
          <p:cNvSpPr/>
          <p:nvPr/>
        </p:nvSpPr>
        <p:spPr>
          <a:xfrm>
            <a:off x="0" y="6557768"/>
            <a:ext cx="2533119" cy="296545"/>
          </a:xfrm>
          <a:prstGeom prst="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0464CD56-DED8-BE4D-B85E-1AA04F0C6019}"/>
              </a:ext>
            </a:extLst>
          </p:cNvPr>
          <p:cNvPicPr/>
          <p:nvPr/>
        </p:nvPicPr>
        <p:blipFill rotWithShape="1">
          <a:blip r:embed="rId3">
            <a:extLst>
              <a:ext uri="{28A0092B-C50C-407E-A947-70E740481C1C}">
                <a14:useLocalDpi xmlns:a14="http://schemas.microsoft.com/office/drawing/2010/main" val="0"/>
              </a:ext>
            </a:extLst>
          </a:blip>
          <a:srcRect l="30229" t="16213" r="29149" b="41978"/>
          <a:stretch/>
        </p:blipFill>
        <p:spPr bwMode="auto">
          <a:xfrm>
            <a:off x="10003992" y="4554158"/>
            <a:ext cx="1881157" cy="2002541"/>
          </a:xfrm>
          <a:prstGeom prst="rect">
            <a:avLst/>
          </a:prstGeom>
          <a:ln>
            <a:noFill/>
          </a:ln>
          <a:extLst>
            <a:ext uri="{53640926-AAD7-44D8-BBD7-CCE9431645EC}">
              <a14:shadowObscured xmlns:a14="http://schemas.microsoft.com/office/drawing/2010/main"/>
            </a:ext>
          </a:extLst>
        </p:spPr>
      </p:pic>
      <p:sp>
        <p:nvSpPr>
          <p:cNvPr id="21" name="Google Shape;85;p1">
            <a:extLst>
              <a:ext uri="{FF2B5EF4-FFF2-40B4-BE49-F238E27FC236}">
                <a16:creationId xmlns:a16="http://schemas.microsoft.com/office/drawing/2014/main" id="{3648C843-6ED4-5E42-81B7-F942AF2C5030}"/>
              </a:ext>
            </a:extLst>
          </p:cNvPr>
          <p:cNvSpPr txBox="1"/>
          <p:nvPr/>
        </p:nvSpPr>
        <p:spPr>
          <a:xfrm>
            <a:off x="1137509" y="3069067"/>
            <a:ext cx="3093629" cy="110799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600" b="1" dirty="0">
                <a:solidFill>
                  <a:srgbClr val="434343"/>
                </a:solidFill>
                <a:latin typeface="Nunito Sans SemiBold" pitchFamily="2" charset="77"/>
                <a:ea typeface="Inter"/>
                <a:cs typeface="Inter"/>
                <a:sym typeface="Inter"/>
              </a:rPr>
              <a:t>THANK YOU</a:t>
            </a:r>
          </a:p>
          <a:p>
            <a:pPr marL="0" marR="0" lvl="0" indent="0" algn="r" rtl="0">
              <a:lnSpc>
                <a:spcPct val="100000"/>
              </a:lnSpc>
              <a:spcBef>
                <a:spcPts val="0"/>
              </a:spcBef>
              <a:spcAft>
                <a:spcPts val="0"/>
              </a:spcAft>
              <a:buNone/>
            </a:pPr>
            <a:r>
              <a:rPr lang="en-US" sz="3600" b="1" dirty="0">
                <a:solidFill>
                  <a:srgbClr val="434343"/>
                </a:solidFill>
                <a:latin typeface="Nunito Sans SemiBold" pitchFamily="2" charset="77"/>
                <a:ea typeface="Inter"/>
                <a:sym typeface="Inter"/>
              </a:rPr>
              <a:t>MERCI</a:t>
            </a:r>
            <a:endParaRPr sz="3600" b="1" dirty="0">
              <a:solidFill>
                <a:srgbClr val="434343"/>
              </a:solidFill>
              <a:latin typeface="Nunito Sans SemiBold" pitchFamily="2" charset="77"/>
            </a:endParaRPr>
          </a:p>
        </p:txBody>
      </p:sp>
      <p:cxnSp>
        <p:nvCxnSpPr>
          <p:cNvPr id="27" name="Straight Connector 26">
            <a:extLst>
              <a:ext uri="{FF2B5EF4-FFF2-40B4-BE49-F238E27FC236}">
                <a16:creationId xmlns:a16="http://schemas.microsoft.com/office/drawing/2014/main" id="{FBBE6F71-A8E9-5E48-B208-8827EAA3EE61}"/>
              </a:ext>
            </a:extLst>
          </p:cNvPr>
          <p:cNvCxnSpPr>
            <a:cxnSpLocks/>
          </p:cNvCxnSpPr>
          <p:nvPr/>
        </p:nvCxnSpPr>
        <p:spPr>
          <a:xfrm>
            <a:off x="4624372" y="1993692"/>
            <a:ext cx="0" cy="3282846"/>
          </a:xfrm>
          <a:prstGeom prst="line">
            <a:avLst/>
          </a:prstGeom>
          <a:ln w="38100">
            <a:solidFill>
              <a:srgbClr val="D9AA49"/>
            </a:solidFill>
          </a:ln>
        </p:spPr>
        <p:style>
          <a:lnRef idx="1">
            <a:schemeClr val="accent1"/>
          </a:lnRef>
          <a:fillRef idx="0">
            <a:schemeClr val="accent1"/>
          </a:fillRef>
          <a:effectRef idx="0">
            <a:schemeClr val="accent1"/>
          </a:effectRef>
          <a:fontRef idx="minor">
            <a:schemeClr val="tx1"/>
          </a:fontRef>
        </p:style>
      </p:cxnSp>
      <p:pic>
        <p:nvPicPr>
          <p:cNvPr id="29" name="Picture 28" descr="Text&#10;&#10;Description automatically generated">
            <a:extLst>
              <a:ext uri="{FF2B5EF4-FFF2-40B4-BE49-F238E27FC236}">
                <a16:creationId xmlns:a16="http://schemas.microsoft.com/office/drawing/2014/main" id="{9EECAFB8-2F8E-4C48-878A-58229F39A316}"/>
              </a:ext>
            </a:extLst>
          </p:cNvPr>
          <p:cNvPicPr>
            <a:picLocks noChangeAspect="1"/>
          </p:cNvPicPr>
          <p:nvPr/>
        </p:nvPicPr>
        <p:blipFill>
          <a:blip r:embed="rId4"/>
          <a:stretch>
            <a:fillRect/>
          </a:stretch>
        </p:blipFill>
        <p:spPr>
          <a:xfrm>
            <a:off x="5272649" y="1770791"/>
            <a:ext cx="3408087" cy="698293"/>
          </a:xfrm>
          <a:prstGeom prst="rect">
            <a:avLst/>
          </a:prstGeom>
        </p:spPr>
      </p:pic>
      <p:pic>
        <p:nvPicPr>
          <p:cNvPr id="30" name="Picture 29" descr="Text&#10;&#10;Description automatically generated">
            <a:extLst>
              <a:ext uri="{FF2B5EF4-FFF2-40B4-BE49-F238E27FC236}">
                <a16:creationId xmlns:a16="http://schemas.microsoft.com/office/drawing/2014/main" id="{F55BBD77-16E5-D54D-978F-DE60CE4170F1}"/>
              </a:ext>
            </a:extLst>
          </p:cNvPr>
          <p:cNvPicPr>
            <a:picLocks noChangeAspect="1"/>
          </p:cNvPicPr>
          <p:nvPr/>
        </p:nvPicPr>
        <p:blipFill>
          <a:blip r:embed="rId5"/>
          <a:stretch>
            <a:fillRect/>
          </a:stretch>
        </p:blipFill>
        <p:spPr>
          <a:xfrm>
            <a:off x="5188489" y="2629458"/>
            <a:ext cx="4544722" cy="1005747"/>
          </a:xfrm>
          <a:prstGeom prst="rect">
            <a:avLst/>
          </a:prstGeom>
        </p:spPr>
      </p:pic>
      <p:pic>
        <p:nvPicPr>
          <p:cNvPr id="1026" name="Picture 2" descr="School of Public Health Sciences | Brand | University of Waterloo">
            <a:hlinkClick r:id="rId6"/>
            <a:extLst>
              <a:ext uri="{FF2B5EF4-FFF2-40B4-BE49-F238E27FC236}">
                <a16:creationId xmlns:a16="http://schemas.microsoft.com/office/drawing/2014/main" id="{A2E9F3B8-F41A-AC42-843A-BB0916B56A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498" t="18674" r="7239" b="23087"/>
          <a:stretch/>
        </p:blipFill>
        <p:spPr bwMode="auto">
          <a:xfrm>
            <a:off x="5188488" y="4694478"/>
            <a:ext cx="4076110" cy="772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BD6590-2AC7-7E4A-A008-B398AF892DFA}"/>
              </a:ext>
            </a:extLst>
          </p:cNvPr>
          <p:cNvSpPr txBox="1"/>
          <p:nvPr/>
        </p:nvSpPr>
        <p:spPr>
          <a:xfrm>
            <a:off x="5226929" y="3847876"/>
            <a:ext cx="5479385" cy="369332"/>
          </a:xfrm>
          <a:prstGeom prst="rect">
            <a:avLst/>
          </a:prstGeom>
          <a:noFill/>
        </p:spPr>
        <p:txBody>
          <a:bodyPr wrap="none" rtlCol="0">
            <a:spAutoFit/>
          </a:bodyPr>
          <a:lstStyle/>
          <a:p>
            <a:r>
              <a:rPr lang="en-US" b="1" dirty="0">
                <a:latin typeface="Nunito Sans SemiBold" pitchFamily="2" charset="77"/>
              </a:rPr>
              <a:t>Dr. Jennifer </a:t>
            </a:r>
            <a:r>
              <a:rPr lang="en-US" b="1" dirty="0" err="1">
                <a:latin typeface="Nunito Sans SemiBold" pitchFamily="2" charset="77"/>
              </a:rPr>
              <a:t>Yessis</a:t>
            </a:r>
            <a:r>
              <a:rPr lang="en-US" b="1" dirty="0">
                <a:latin typeface="Nunito Sans SemiBold" pitchFamily="2" charset="77"/>
              </a:rPr>
              <a:t> and Dr. Kelly Skinner (Coaches) </a:t>
            </a:r>
          </a:p>
        </p:txBody>
      </p:sp>
      <p:sp>
        <p:nvSpPr>
          <p:cNvPr id="17" name="TextBox 16">
            <a:extLst>
              <a:ext uri="{FF2B5EF4-FFF2-40B4-BE49-F238E27FC236}">
                <a16:creationId xmlns:a16="http://schemas.microsoft.com/office/drawing/2014/main" id="{0D515E08-55BE-6745-8760-A9C3407E1122}"/>
              </a:ext>
            </a:extLst>
          </p:cNvPr>
          <p:cNvSpPr txBox="1"/>
          <p:nvPr/>
        </p:nvSpPr>
        <p:spPr>
          <a:xfrm>
            <a:off x="5226930" y="4312826"/>
            <a:ext cx="4698722" cy="369332"/>
          </a:xfrm>
          <a:prstGeom prst="rect">
            <a:avLst/>
          </a:prstGeom>
          <a:noFill/>
        </p:spPr>
        <p:txBody>
          <a:bodyPr wrap="none" rtlCol="0">
            <a:spAutoFit/>
          </a:bodyPr>
          <a:lstStyle/>
          <a:p>
            <a:r>
              <a:rPr lang="en-US" b="1" dirty="0">
                <a:latin typeface="Nunito Sans SemiBold" pitchFamily="2" charset="77"/>
              </a:rPr>
              <a:t>Dr. Scott Leatherdale (Mentor &amp; Motivator) </a:t>
            </a:r>
          </a:p>
        </p:txBody>
      </p:sp>
      <p:pic>
        <p:nvPicPr>
          <p:cNvPr id="4" name="Picture 3" descr="A picture containing graphics, screenshot, green, text&#10;&#10;Description automatically generated">
            <a:extLst>
              <a:ext uri="{FF2B5EF4-FFF2-40B4-BE49-F238E27FC236}">
                <a16:creationId xmlns:a16="http://schemas.microsoft.com/office/drawing/2014/main" id="{F6BE558D-0B9A-F84D-9B58-89A3F60FF52E}"/>
              </a:ext>
            </a:extLst>
          </p:cNvPr>
          <p:cNvPicPr>
            <a:picLocks noChangeAspect="1"/>
          </p:cNvPicPr>
          <p:nvPr/>
        </p:nvPicPr>
        <p:blipFill>
          <a:blip r:embed="rId8"/>
          <a:stretch>
            <a:fillRect/>
          </a:stretch>
        </p:blipFill>
        <p:spPr>
          <a:xfrm>
            <a:off x="589928" y="282146"/>
            <a:ext cx="2899763" cy="1272586"/>
          </a:xfrm>
          <a:prstGeom prst="rect">
            <a:avLst/>
          </a:prstGeom>
        </p:spPr>
      </p:pic>
      <p:pic>
        <p:nvPicPr>
          <p:cNvPr id="6" name="Picture 5" descr="A red arrow with a black background&#10;&#10;Description automatically generated with low confidence">
            <a:extLst>
              <a:ext uri="{FF2B5EF4-FFF2-40B4-BE49-F238E27FC236}">
                <a16:creationId xmlns:a16="http://schemas.microsoft.com/office/drawing/2014/main" id="{6887CE10-9167-5241-B261-2ACC3337B605}"/>
              </a:ext>
            </a:extLst>
          </p:cNvPr>
          <p:cNvPicPr>
            <a:picLocks noChangeAspect="1"/>
          </p:cNvPicPr>
          <p:nvPr/>
        </p:nvPicPr>
        <p:blipFill>
          <a:blip r:embed="rId9"/>
          <a:stretch>
            <a:fillRect/>
          </a:stretch>
        </p:blipFill>
        <p:spPr>
          <a:xfrm>
            <a:off x="9076924" y="282146"/>
            <a:ext cx="2525148" cy="1098440"/>
          </a:xfrm>
          <a:prstGeom prst="rect">
            <a:avLst/>
          </a:prstGeom>
        </p:spPr>
      </p:pic>
      <p:pic>
        <p:nvPicPr>
          <p:cNvPr id="8" name="Picture 7" descr="A close-up of a logo&#10;&#10;Description automatically generated with medium confidence">
            <a:extLst>
              <a:ext uri="{FF2B5EF4-FFF2-40B4-BE49-F238E27FC236}">
                <a16:creationId xmlns:a16="http://schemas.microsoft.com/office/drawing/2014/main" id="{EDE2CB3F-C7F1-9848-880D-38EA802EC4B2}"/>
              </a:ext>
            </a:extLst>
          </p:cNvPr>
          <p:cNvPicPr>
            <a:picLocks noChangeAspect="1"/>
          </p:cNvPicPr>
          <p:nvPr/>
        </p:nvPicPr>
        <p:blipFill>
          <a:blip r:embed="rId10"/>
          <a:stretch>
            <a:fillRect/>
          </a:stretch>
        </p:blipFill>
        <p:spPr>
          <a:xfrm>
            <a:off x="4592090" y="440279"/>
            <a:ext cx="3187699" cy="1037451"/>
          </a:xfrm>
          <a:prstGeom prst="rect">
            <a:avLst/>
          </a:prstGeom>
        </p:spPr>
      </p:pic>
    </p:spTree>
    <p:extLst>
      <p:ext uri="{BB962C8B-B14F-4D97-AF65-F5344CB8AC3E}">
        <p14:creationId xmlns:p14="http://schemas.microsoft.com/office/powerpoint/2010/main" val="135089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AEFC8E-B31B-AE4B-AAE3-770C3B37AEA0}"/>
              </a:ext>
            </a:extLst>
          </p:cNvPr>
          <p:cNvSpPr txBox="1"/>
          <p:nvPr/>
        </p:nvSpPr>
        <p:spPr>
          <a:xfrm>
            <a:off x="218726" y="588231"/>
            <a:ext cx="3813865" cy="630942"/>
          </a:xfrm>
          <a:prstGeom prst="rect">
            <a:avLst/>
          </a:prstGeom>
          <a:noFill/>
        </p:spPr>
        <p:txBody>
          <a:bodyPr wrap="none" rtlCol="0">
            <a:spAutoFit/>
          </a:bodyPr>
          <a:lstStyle/>
          <a:p>
            <a:r>
              <a:rPr lang="en-US" sz="3500" dirty="0">
                <a:solidFill>
                  <a:srgbClr val="6CADC5"/>
                </a:solidFill>
                <a:latin typeface="League Spartan" pitchFamily="2" charset="77"/>
              </a:rPr>
              <a:t>MEET THE TEAM</a:t>
            </a:r>
          </a:p>
        </p:txBody>
      </p:sp>
      <p:sp>
        <p:nvSpPr>
          <p:cNvPr id="9" name="Rectangle 8">
            <a:extLst>
              <a:ext uri="{FF2B5EF4-FFF2-40B4-BE49-F238E27FC236}">
                <a16:creationId xmlns:a16="http://schemas.microsoft.com/office/drawing/2014/main" id="{8AB109A8-C112-6849-83BB-BDE0205A8CC6}"/>
              </a:ext>
            </a:extLst>
          </p:cNvPr>
          <p:cNvSpPr/>
          <p:nvPr/>
        </p:nvSpPr>
        <p:spPr>
          <a:xfrm>
            <a:off x="0" y="0"/>
            <a:ext cx="12192000" cy="355600"/>
          </a:xfrm>
          <a:prstGeom prst="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agram, schematic&#10;&#10;Description automatically generated">
            <a:extLst>
              <a:ext uri="{FF2B5EF4-FFF2-40B4-BE49-F238E27FC236}">
                <a16:creationId xmlns:a16="http://schemas.microsoft.com/office/drawing/2014/main" id="{E0130543-77BC-0C45-A568-364CFA63FBA2}"/>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15" name="Oval 14">
            <a:extLst>
              <a:ext uri="{FF2B5EF4-FFF2-40B4-BE49-F238E27FC236}">
                <a16:creationId xmlns:a16="http://schemas.microsoft.com/office/drawing/2014/main" id="{D1A23747-67B9-E248-8975-98C44C959236}"/>
              </a:ext>
            </a:extLst>
          </p:cNvPr>
          <p:cNvSpPr/>
          <p:nvPr/>
        </p:nvSpPr>
        <p:spPr>
          <a:xfrm>
            <a:off x="5006275" y="1554388"/>
            <a:ext cx="2187388" cy="2187388"/>
          </a:xfrm>
          <a:prstGeom prst="ellipse">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53B5D7-E906-434C-924F-A894376A3545}"/>
              </a:ext>
            </a:extLst>
          </p:cNvPr>
          <p:cNvSpPr/>
          <p:nvPr/>
        </p:nvSpPr>
        <p:spPr>
          <a:xfrm>
            <a:off x="7373992" y="2686050"/>
            <a:ext cx="2187388" cy="2187388"/>
          </a:xfrm>
          <a:prstGeom prst="ellipse">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761706-9781-CD4C-A37F-703DFF5EF81B}"/>
              </a:ext>
            </a:extLst>
          </p:cNvPr>
          <p:cNvSpPr/>
          <p:nvPr/>
        </p:nvSpPr>
        <p:spPr>
          <a:xfrm>
            <a:off x="9765487" y="1554388"/>
            <a:ext cx="2187388" cy="2187388"/>
          </a:xfrm>
          <a:prstGeom prst="ellipse">
            <a:avLst/>
          </a:prstGeom>
          <a:solidFill>
            <a:srgbClr val="6C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ABE8EA-5FD4-AF46-B525-ACD53BF5CA9D}"/>
              </a:ext>
            </a:extLst>
          </p:cNvPr>
          <p:cNvSpPr txBox="1"/>
          <p:nvPr/>
        </p:nvSpPr>
        <p:spPr>
          <a:xfrm>
            <a:off x="-121703" y="3942103"/>
            <a:ext cx="2924904" cy="646331"/>
          </a:xfrm>
          <a:prstGeom prst="rect">
            <a:avLst/>
          </a:prstGeom>
          <a:noFill/>
        </p:spPr>
        <p:txBody>
          <a:bodyPr wrap="square" rtlCol="0">
            <a:spAutoFit/>
          </a:bodyPr>
          <a:lstStyle/>
          <a:p>
            <a:pPr algn="ctr"/>
            <a:r>
              <a:rPr lang="en-US" b="1" dirty="0">
                <a:latin typeface="Nunito Sans" pitchFamily="2" charset="77"/>
              </a:rPr>
              <a:t>Sarah Sousa</a:t>
            </a:r>
          </a:p>
          <a:p>
            <a:pPr algn="ctr"/>
            <a:r>
              <a:rPr lang="en-US" dirty="0">
                <a:latin typeface="Nunito Sans" pitchFamily="2" charset="77"/>
              </a:rPr>
              <a:t>(she/her) </a:t>
            </a:r>
          </a:p>
        </p:txBody>
      </p:sp>
      <p:sp>
        <p:nvSpPr>
          <p:cNvPr id="18" name="TextBox 17">
            <a:extLst>
              <a:ext uri="{FF2B5EF4-FFF2-40B4-BE49-F238E27FC236}">
                <a16:creationId xmlns:a16="http://schemas.microsoft.com/office/drawing/2014/main" id="{2C307C78-6569-2845-983C-49579F421B0E}"/>
              </a:ext>
            </a:extLst>
          </p:cNvPr>
          <p:cNvSpPr txBox="1"/>
          <p:nvPr/>
        </p:nvSpPr>
        <p:spPr>
          <a:xfrm>
            <a:off x="2257905" y="5098591"/>
            <a:ext cx="2924904" cy="646331"/>
          </a:xfrm>
          <a:prstGeom prst="rect">
            <a:avLst/>
          </a:prstGeom>
          <a:noFill/>
        </p:spPr>
        <p:txBody>
          <a:bodyPr wrap="square" rtlCol="0">
            <a:spAutoFit/>
          </a:bodyPr>
          <a:lstStyle/>
          <a:p>
            <a:pPr algn="ctr"/>
            <a:r>
              <a:rPr lang="en-US" b="1" dirty="0">
                <a:latin typeface="Nunito Sans" pitchFamily="2" charset="77"/>
              </a:rPr>
              <a:t>McKenna </a:t>
            </a:r>
            <a:r>
              <a:rPr lang="en-US" b="1" dirty="0" err="1">
                <a:latin typeface="Nunito Sans" pitchFamily="2" charset="77"/>
              </a:rPr>
              <a:t>Szczepanowski</a:t>
            </a:r>
            <a:endParaRPr lang="en-US" b="1" dirty="0">
              <a:latin typeface="Nunito Sans" pitchFamily="2" charset="77"/>
            </a:endParaRPr>
          </a:p>
          <a:p>
            <a:pPr algn="ctr"/>
            <a:r>
              <a:rPr lang="en-US" dirty="0">
                <a:latin typeface="Nunito Sans" pitchFamily="2" charset="77"/>
              </a:rPr>
              <a:t>(she/her) </a:t>
            </a:r>
          </a:p>
        </p:txBody>
      </p:sp>
      <p:sp>
        <p:nvSpPr>
          <p:cNvPr id="19" name="TextBox 18">
            <a:extLst>
              <a:ext uri="{FF2B5EF4-FFF2-40B4-BE49-F238E27FC236}">
                <a16:creationId xmlns:a16="http://schemas.microsoft.com/office/drawing/2014/main" id="{3EB8F317-4B6A-B446-A1EE-220AC8BFDE48}"/>
              </a:ext>
            </a:extLst>
          </p:cNvPr>
          <p:cNvSpPr txBox="1"/>
          <p:nvPr/>
        </p:nvSpPr>
        <p:spPr>
          <a:xfrm>
            <a:off x="4637513" y="3961339"/>
            <a:ext cx="2924904" cy="646331"/>
          </a:xfrm>
          <a:prstGeom prst="rect">
            <a:avLst/>
          </a:prstGeom>
          <a:noFill/>
        </p:spPr>
        <p:txBody>
          <a:bodyPr wrap="square" rtlCol="0">
            <a:spAutoFit/>
          </a:bodyPr>
          <a:lstStyle/>
          <a:p>
            <a:pPr algn="ctr"/>
            <a:r>
              <a:rPr lang="en-US" b="1" dirty="0" err="1">
                <a:latin typeface="Nunito Sans" pitchFamily="2" charset="77"/>
              </a:rPr>
              <a:t>Jiselle</a:t>
            </a:r>
            <a:r>
              <a:rPr lang="en-US" b="1" dirty="0">
                <a:latin typeface="Nunito Sans" pitchFamily="2" charset="77"/>
              </a:rPr>
              <a:t> Bakker</a:t>
            </a:r>
          </a:p>
          <a:p>
            <a:pPr algn="ctr"/>
            <a:r>
              <a:rPr lang="en-US" dirty="0">
                <a:latin typeface="Nunito Sans" pitchFamily="2" charset="77"/>
              </a:rPr>
              <a:t>(she/her) </a:t>
            </a:r>
          </a:p>
        </p:txBody>
      </p:sp>
      <p:sp>
        <p:nvSpPr>
          <p:cNvPr id="20" name="TextBox 19">
            <a:extLst>
              <a:ext uri="{FF2B5EF4-FFF2-40B4-BE49-F238E27FC236}">
                <a16:creationId xmlns:a16="http://schemas.microsoft.com/office/drawing/2014/main" id="{130BD7B4-2A65-264E-8640-81578F71FB1C}"/>
              </a:ext>
            </a:extLst>
          </p:cNvPr>
          <p:cNvSpPr txBox="1"/>
          <p:nvPr/>
        </p:nvSpPr>
        <p:spPr>
          <a:xfrm>
            <a:off x="9396729" y="3957390"/>
            <a:ext cx="2924904" cy="646331"/>
          </a:xfrm>
          <a:prstGeom prst="rect">
            <a:avLst/>
          </a:prstGeom>
          <a:noFill/>
        </p:spPr>
        <p:txBody>
          <a:bodyPr wrap="square" rtlCol="0">
            <a:spAutoFit/>
          </a:bodyPr>
          <a:lstStyle/>
          <a:p>
            <a:pPr algn="ctr"/>
            <a:r>
              <a:rPr lang="en-US" b="1" dirty="0">
                <a:latin typeface="Nunito Sans" pitchFamily="2" charset="77"/>
              </a:rPr>
              <a:t>Amanda </a:t>
            </a:r>
            <a:r>
              <a:rPr lang="en-US" b="1" dirty="0" err="1">
                <a:latin typeface="Nunito Sans" pitchFamily="2" charset="77"/>
              </a:rPr>
              <a:t>Demmer</a:t>
            </a:r>
            <a:endParaRPr lang="en-US" b="1" dirty="0">
              <a:latin typeface="Nunito Sans" pitchFamily="2" charset="77"/>
            </a:endParaRPr>
          </a:p>
          <a:p>
            <a:pPr algn="ctr"/>
            <a:r>
              <a:rPr lang="en-US" dirty="0">
                <a:latin typeface="Nunito Sans" pitchFamily="2" charset="77"/>
              </a:rPr>
              <a:t>(she/her) </a:t>
            </a:r>
          </a:p>
        </p:txBody>
      </p:sp>
      <p:sp>
        <p:nvSpPr>
          <p:cNvPr id="21" name="TextBox 20">
            <a:extLst>
              <a:ext uri="{FF2B5EF4-FFF2-40B4-BE49-F238E27FC236}">
                <a16:creationId xmlns:a16="http://schemas.microsoft.com/office/drawing/2014/main" id="{45211651-750B-3844-AFEE-E43FEB676522}"/>
              </a:ext>
            </a:extLst>
          </p:cNvPr>
          <p:cNvSpPr txBox="1"/>
          <p:nvPr/>
        </p:nvSpPr>
        <p:spPr>
          <a:xfrm>
            <a:off x="7005234" y="5073764"/>
            <a:ext cx="2924904" cy="646331"/>
          </a:xfrm>
          <a:prstGeom prst="rect">
            <a:avLst/>
          </a:prstGeom>
          <a:noFill/>
        </p:spPr>
        <p:txBody>
          <a:bodyPr wrap="square" rtlCol="0">
            <a:spAutoFit/>
          </a:bodyPr>
          <a:lstStyle/>
          <a:p>
            <a:pPr algn="ctr"/>
            <a:r>
              <a:rPr lang="en-US" b="1" dirty="0" err="1">
                <a:latin typeface="Nunito Sans" pitchFamily="2" charset="77"/>
              </a:rPr>
              <a:t>Thepikaa</a:t>
            </a:r>
            <a:r>
              <a:rPr lang="en-US" b="1" dirty="0">
                <a:latin typeface="Nunito Sans" pitchFamily="2" charset="77"/>
              </a:rPr>
              <a:t> </a:t>
            </a:r>
            <a:r>
              <a:rPr lang="en-US" b="1" dirty="0" err="1">
                <a:latin typeface="Nunito Sans" pitchFamily="2" charset="77"/>
              </a:rPr>
              <a:t>Varatharajan</a:t>
            </a:r>
            <a:endParaRPr lang="en-US" b="1" dirty="0">
              <a:latin typeface="Nunito Sans" pitchFamily="2" charset="77"/>
            </a:endParaRPr>
          </a:p>
          <a:p>
            <a:pPr algn="ctr"/>
            <a:r>
              <a:rPr lang="en-US" dirty="0">
                <a:latin typeface="Nunito Sans" pitchFamily="2" charset="77"/>
              </a:rPr>
              <a:t>(she/her) </a:t>
            </a:r>
          </a:p>
        </p:txBody>
      </p:sp>
      <p:pic>
        <p:nvPicPr>
          <p:cNvPr id="7" name="Picture 6" descr="A person smiling for the camera&#10;&#10;Description automatically generated with low confidence">
            <a:extLst>
              <a:ext uri="{FF2B5EF4-FFF2-40B4-BE49-F238E27FC236}">
                <a16:creationId xmlns:a16="http://schemas.microsoft.com/office/drawing/2014/main" id="{11FB4CC8-3D77-2D46-A8FB-509B5C0E4FFC}"/>
              </a:ext>
            </a:extLst>
          </p:cNvPr>
          <p:cNvPicPr>
            <a:picLocks noChangeAspect="1"/>
          </p:cNvPicPr>
          <p:nvPr/>
        </p:nvPicPr>
        <p:blipFill rotWithShape="1">
          <a:blip r:embed="rId4"/>
          <a:srcRect l="5364" t="3164" b="35593"/>
          <a:stretch/>
        </p:blipFill>
        <p:spPr>
          <a:xfrm>
            <a:off x="2638550" y="2686050"/>
            <a:ext cx="2184776" cy="2221200"/>
          </a:xfrm>
          <a:prstGeom prst="ellipse">
            <a:avLst/>
          </a:prstGeom>
        </p:spPr>
      </p:pic>
      <p:pic>
        <p:nvPicPr>
          <p:cNvPr id="5" name="Picture 4" descr="A picture containing human face, person, clothing, smile&#10;&#10;Description automatically generated">
            <a:extLst>
              <a:ext uri="{FF2B5EF4-FFF2-40B4-BE49-F238E27FC236}">
                <a16:creationId xmlns:a16="http://schemas.microsoft.com/office/drawing/2014/main" id="{9BB6563A-3131-A943-9493-99D7BA0D536B}"/>
              </a:ext>
            </a:extLst>
          </p:cNvPr>
          <p:cNvPicPr>
            <a:picLocks noChangeAspect="1"/>
          </p:cNvPicPr>
          <p:nvPr/>
        </p:nvPicPr>
        <p:blipFill rotWithShape="1">
          <a:blip r:embed="rId5">
            <a:alphaModFix/>
          </a:blip>
          <a:srcRect l="9001" t="4585" r="-461" b="26812"/>
          <a:stretch/>
        </p:blipFill>
        <p:spPr>
          <a:xfrm>
            <a:off x="9768471" y="1561427"/>
            <a:ext cx="2187388" cy="2187388"/>
          </a:xfrm>
          <a:prstGeom prst="ellipse">
            <a:avLst/>
          </a:prstGeom>
        </p:spPr>
      </p:pic>
      <p:pic>
        <p:nvPicPr>
          <p:cNvPr id="6" name="Picture 5" descr="A person smiling at camera&#10;&#10;Description automatically generated with low confidence">
            <a:extLst>
              <a:ext uri="{FF2B5EF4-FFF2-40B4-BE49-F238E27FC236}">
                <a16:creationId xmlns:a16="http://schemas.microsoft.com/office/drawing/2014/main" id="{0A82AD59-B8EC-2D40-9C8B-9D01FE7CDA0E}"/>
              </a:ext>
            </a:extLst>
          </p:cNvPr>
          <p:cNvPicPr>
            <a:picLocks noChangeAspect="1"/>
          </p:cNvPicPr>
          <p:nvPr/>
        </p:nvPicPr>
        <p:blipFill rotWithShape="1">
          <a:blip r:embed="rId6">
            <a:alphaModFix/>
          </a:blip>
          <a:srcRect t="7209"/>
          <a:stretch/>
        </p:blipFill>
        <p:spPr>
          <a:xfrm>
            <a:off x="4992048" y="1537897"/>
            <a:ext cx="2215085" cy="2223856"/>
          </a:xfrm>
          <a:prstGeom prst="ellipse">
            <a:avLst/>
          </a:prstGeom>
        </p:spPr>
      </p:pic>
      <p:pic>
        <p:nvPicPr>
          <p:cNvPr id="10" name="Picture 9" descr="A person smiling at camera&#10;&#10;Description automatically generated with low confidence">
            <a:extLst>
              <a:ext uri="{FF2B5EF4-FFF2-40B4-BE49-F238E27FC236}">
                <a16:creationId xmlns:a16="http://schemas.microsoft.com/office/drawing/2014/main" id="{CC6C5B57-190B-5641-8BBC-14A42760F741}"/>
              </a:ext>
            </a:extLst>
          </p:cNvPr>
          <p:cNvPicPr>
            <a:picLocks noChangeAspect="1"/>
          </p:cNvPicPr>
          <p:nvPr/>
        </p:nvPicPr>
        <p:blipFill rotWithShape="1">
          <a:blip r:embed="rId7">
            <a:alphaModFix/>
          </a:blip>
          <a:srcRect t="2522"/>
          <a:stretch/>
        </p:blipFill>
        <p:spPr>
          <a:xfrm>
            <a:off x="7379739" y="2675535"/>
            <a:ext cx="2187388" cy="2212170"/>
          </a:xfrm>
          <a:prstGeom prst="ellipse">
            <a:avLst/>
          </a:prstGeom>
        </p:spPr>
      </p:pic>
      <p:pic>
        <p:nvPicPr>
          <p:cNvPr id="12" name="Picture 11" descr="A person with long hair smiling&#10;&#10;Description automatically generated with low confidence">
            <a:extLst>
              <a:ext uri="{FF2B5EF4-FFF2-40B4-BE49-F238E27FC236}">
                <a16:creationId xmlns:a16="http://schemas.microsoft.com/office/drawing/2014/main" id="{10B62783-420F-6540-8411-B0349A57E4F3}"/>
              </a:ext>
            </a:extLst>
          </p:cNvPr>
          <p:cNvPicPr>
            <a:picLocks noChangeAspect="1"/>
          </p:cNvPicPr>
          <p:nvPr/>
        </p:nvPicPr>
        <p:blipFill rotWithShape="1">
          <a:blip r:embed="rId8">
            <a:alphaModFix/>
          </a:blip>
          <a:srcRect l="7546" r="25014" b="10010"/>
          <a:stretch/>
        </p:blipFill>
        <p:spPr>
          <a:xfrm rot="5400000">
            <a:off x="234729" y="1597686"/>
            <a:ext cx="2198116" cy="2199813"/>
          </a:xfrm>
          <a:prstGeom prst="ellipse">
            <a:avLst/>
          </a:prstGeom>
        </p:spPr>
      </p:pic>
    </p:spTree>
    <p:extLst>
      <p:ext uri="{BB962C8B-B14F-4D97-AF65-F5344CB8AC3E}">
        <p14:creationId xmlns:p14="http://schemas.microsoft.com/office/powerpoint/2010/main" val="92684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1209982" y="2514285"/>
            <a:ext cx="3543805" cy="1708160"/>
          </a:xfrm>
          <a:prstGeom prst="rect">
            <a:avLst/>
          </a:prstGeom>
          <a:noFill/>
        </p:spPr>
        <p:txBody>
          <a:bodyPr wrap="square" rtlCol="0">
            <a:spAutoFit/>
          </a:bodyPr>
          <a:lstStyle/>
          <a:p>
            <a:pPr algn="ctr"/>
            <a:r>
              <a:rPr lang="en-US" sz="3500" dirty="0">
                <a:solidFill>
                  <a:srgbClr val="6CADC5"/>
                </a:solidFill>
                <a:latin typeface="League Spartan" pitchFamily="2" charset="77"/>
              </a:rPr>
              <a:t>OUTLINE </a:t>
            </a:r>
          </a:p>
          <a:p>
            <a:pPr algn="ctr"/>
            <a:r>
              <a:rPr lang="en-US" sz="3500" dirty="0">
                <a:solidFill>
                  <a:srgbClr val="6CADC5"/>
                </a:solidFill>
                <a:latin typeface="League Spartan" pitchFamily="2" charset="77"/>
              </a:rPr>
              <a:t>OF </a:t>
            </a:r>
          </a:p>
          <a:p>
            <a:pPr algn="ctr"/>
            <a:r>
              <a:rPr lang="en-US" sz="3500" dirty="0">
                <a:solidFill>
                  <a:srgbClr val="6CADC5"/>
                </a:solidFill>
                <a:latin typeface="League Spartan" pitchFamily="2" charset="77"/>
              </a:rPr>
              <a:t>PROPOSAL</a:t>
            </a:r>
          </a:p>
        </p:txBody>
      </p:sp>
      <p:sp>
        <p:nvSpPr>
          <p:cNvPr id="37" name="Rectangle 36">
            <a:extLst>
              <a:ext uri="{FF2B5EF4-FFF2-40B4-BE49-F238E27FC236}">
                <a16:creationId xmlns:a16="http://schemas.microsoft.com/office/drawing/2014/main" id="{E978A710-80DD-7F43-B994-5B126E65A913}"/>
              </a:ext>
            </a:extLst>
          </p:cNvPr>
          <p:cNvSpPr/>
          <p:nvPr/>
        </p:nvSpPr>
        <p:spPr>
          <a:xfrm>
            <a:off x="0" y="0"/>
            <a:ext cx="12192000" cy="355600"/>
          </a:xfrm>
          <a:prstGeom prst="rect">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Diagram, schematic&#10;&#10;Description automatically generated">
            <a:extLst>
              <a:ext uri="{FF2B5EF4-FFF2-40B4-BE49-F238E27FC236}">
                <a16:creationId xmlns:a16="http://schemas.microsoft.com/office/drawing/2014/main" id="{0096E3CE-0563-8D40-9F20-158FAEF063C1}"/>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sp>
        <p:nvSpPr>
          <p:cNvPr id="51" name="Pentagon 50">
            <a:extLst>
              <a:ext uri="{FF2B5EF4-FFF2-40B4-BE49-F238E27FC236}">
                <a16:creationId xmlns:a16="http://schemas.microsoft.com/office/drawing/2014/main" id="{E978C2D8-4EDC-3C4E-92D3-60949F82EED7}"/>
              </a:ext>
            </a:extLst>
          </p:cNvPr>
          <p:cNvSpPr/>
          <p:nvPr/>
        </p:nvSpPr>
        <p:spPr>
          <a:xfrm>
            <a:off x="5706367" y="800755"/>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effectLst/>
                <a:latin typeface="Nunito Sans" pitchFamily="2" charset="77"/>
                <a:ea typeface="Calibri" panose="020F0502020204030204" pitchFamily="34" charset="0"/>
                <a:cs typeface="Times New Roman" panose="02020603050405020304" pitchFamily="18" charset="0"/>
              </a:rPr>
              <a:t>1.0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2" name="Pentagon 51">
            <a:extLst>
              <a:ext uri="{FF2B5EF4-FFF2-40B4-BE49-F238E27FC236}">
                <a16:creationId xmlns:a16="http://schemas.microsoft.com/office/drawing/2014/main" id="{02713AFE-DC0B-7F43-A48E-E155BAFEDA86}"/>
              </a:ext>
            </a:extLst>
          </p:cNvPr>
          <p:cNvSpPr/>
          <p:nvPr/>
        </p:nvSpPr>
        <p:spPr>
          <a:xfrm>
            <a:off x="5706367" y="1327981"/>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2.0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3" name="Pentagon 52">
            <a:extLst>
              <a:ext uri="{FF2B5EF4-FFF2-40B4-BE49-F238E27FC236}">
                <a16:creationId xmlns:a16="http://schemas.microsoft.com/office/drawing/2014/main" id="{803BB9EF-F6C6-F247-938A-A77AAB0B4341}"/>
              </a:ext>
            </a:extLst>
          </p:cNvPr>
          <p:cNvSpPr/>
          <p:nvPr/>
        </p:nvSpPr>
        <p:spPr>
          <a:xfrm>
            <a:off x="5706367" y="1855207"/>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3.</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4" name="Pentagon 53">
            <a:extLst>
              <a:ext uri="{FF2B5EF4-FFF2-40B4-BE49-F238E27FC236}">
                <a16:creationId xmlns:a16="http://schemas.microsoft.com/office/drawing/2014/main" id="{9F521D0B-48D6-F749-AC7E-A5300D98CD24}"/>
              </a:ext>
            </a:extLst>
          </p:cNvPr>
          <p:cNvSpPr/>
          <p:nvPr/>
        </p:nvSpPr>
        <p:spPr>
          <a:xfrm>
            <a:off x="5706367" y="2379085"/>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4</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5" name="Pentagon 54">
            <a:extLst>
              <a:ext uri="{FF2B5EF4-FFF2-40B4-BE49-F238E27FC236}">
                <a16:creationId xmlns:a16="http://schemas.microsoft.com/office/drawing/2014/main" id="{02814ED1-8DD5-D949-B9C4-5E98D62759B8}"/>
              </a:ext>
            </a:extLst>
          </p:cNvPr>
          <p:cNvSpPr/>
          <p:nvPr/>
        </p:nvSpPr>
        <p:spPr>
          <a:xfrm>
            <a:off x="5706367" y="2906311"/>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5</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6" name="Pentagon 55">
            <a:extLst>
              <a:ext uri="{FF2B5EF4-FFF2-40B4-BE49-F238E27FC236}">
                <a16:creationId xmlns:a16="http://schemas.microsoft.com/office/drawing/2014/main" id="{9C93E592-A014-8B43-BB2D-AD01EB6E701F}"/>
              </a:ext>
            </a:extLst>
          </p:cNvPr>
          <p:cNvSpPr/>
          <p:nvPr/>
        </p:nvSpPr>
        <p:spPr>
          <a:xfrm>
            <a:off x="5706367" y="3433537"/>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6</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7" name="Pentagon 56">
            <a:extLst>
              <a:ext uri="{FF2B5EF4-FFF2-40B4-BE49-F238E27FC236}">
                <a16:creationId xmlns:a16="http://schemas.microsoft.com/office/drawing/2014/main" id="{FAE1B8BE-2431-FB4E-B470-F83F349190EF}"/>
              </a:ext>
            </a:extLst>
          </p:cNvPr>
          <p:cNvSpPr/>
          <p:nvPr/>
        </p:nvSpPr>
        <p:spPr>
          <a:xfrm>
            <a:off x="5706367" y="3960763"/>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7</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58" name="Pentagon 57">
            <a:extLst>
              <a:ext uri="{FF2B5EF4-FFF2-40B4-BE49-F238E27FC236}">
                <a16:creationId xmlns:a16="http://schemas.microsoft.com/office/drawing/2014/main" id="{E78B9396-3FDA-B948-9B1D-62CE232E5BC3}"/>
              </a:ext>
            </a:extLst>
          </p:cNvPr>
          <p:cNvSpPr/>
          <p:nvPr/>
        </p:nvSpPr>
        <p:spPr>
          <a:xfrm>
            <a:off x="5706367" y="4487989"/>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Nunito Sans" pitchFamily="2" charset="77"/>
                <a:ea typeface="Calibri" panose="020F0502020204030204" pitchFamily="34" charset="0"/>
                <a:cs typeface="Times New Roman" panose="02020603050405020304" pitchFamily="18" charset="0"/>
              </a:rPr>
              <a:t>8</a:t>
            </a:r>
            <a:r>
              <a:rPr lang="en-US" b="1" dirty="0">
                <a:effectLst/>
                <a:latin typeface="Nunito Sans" pitchFamily="2" charset="77"/>
                <a:ea typeface="Calibri" panose="020F0502020204030204" pitchFamily="34" charset="0"/>
                <a:cs typeface="Times New Roman" panose="02020603050405020304" pitchFamily="18" charset="0"/>
              </a:rPr>
              <a:t>.0</a:t>
            </a:r>
            <a:endParaRPr lang="en-CA" b="1" dirty="0">
              <a:effectLst/>
              <a:latin typeface="Nunito Sans" pitchFamily="2" charset="77"/>
              <a:ea typeface="Calibri" panose="020F0502020204030204" pitchFamily="34" charset="0"/>
              <a:cs typeface="Times New Roman" panose="02020603050405020304" pitchFamily="18" charset="0"/>
            </a:endParaRPr>
          </a:p>
        </p:txBody>
      </p:sp>
      <p:sp>
        <p:nvSpPr>
          <p:cNvPr id="13" name="Pentagon 12">
            <a:extLst>
              <a:ext uri="{FF2B5EF4-FFF2-40B4-BE49-F238E27FC236}">
                <a16:creationId xmlns:a16="http://schemas.microsoft.com/office/drawing/2014/main" id="{8F208D3E-A840-CA4E-B5BB-6EE34933A070}"/>
              </a:ext>
            </a:extLst>
          </p:cNvPr>
          <p:cNvSpPr/>
          <p:nvPr/>
        </p:nvSpPr>
        <p:spPr>
          <a:xfrm>
            <a:off x="5706367" y="5015215"/>
            <a:ext cx="839334" cy="462054"/>
          </a:xfrm>
          <a:prstGeom prst="homePlate">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effectLst/>
                <a:latin typeface="Nunito Sans" pitchFamily="2" charset="77"/>
                <a:ea typeface="Calibri" panose="020F0502020204030204" pitchFamily="34" charset="0"/>
                <a:cs typeface="Times New Roman" panose="02020603050405020304" pitchFamily="18" charset="0"/>
              </a:rPr>
              <a:t>9.0</a:t>
            </a:r>
            <a:endParaRPr lang="en-CA" b="1" dirty="0">
              <a:effectLst/>
              <a:latin typeface="Nunito Sans" pitchFamily="2" charset="77"/>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71596BFA-379F-B343-88CC-08AA27392670}"/>
              </a:ext>
            </a:extLst>
          </p:cNvPr>
          <p:cNvGrpSpPr/>
          <p:nvPr/>
        </p:nvGrpSpPr>
        <p:grpSpPr>
          <a:xfrm rot="5400000">
            <a:off x="2724746" y="2837751"/>
            <a:ext cx="4668562" cy="610480"/>
            <a:chOff x="0" y="0"/>
            <a:chExt cx="6113942" cy="0"/>
          </a:xfrm>
        </p:grpSpPr>
        <p:cxnSp>
          <p:nvCxnSpPr>
            <p:cNvPr id="15" name="Straight Connector 14">
              <a:extLst>
                <a:ext uri="{FF2B5EF4-FFF2-40B4-BE49-F238E27FC236}">
                  <a16:creationId xmlns:a16="http://schemas.microsoft.com/office/drawing/2014/main" id="{6ADBCCD7-C07F-4144-98EF-94D57D48D03C}"/>
                </a:ext>
              </a:extLst>
            </p:cNvPr>
            <p:cNvCxnSpPr/>
            <p:nvPr/>
          </p:nvCxnSpPr>
          <p:spPr>
            <a:xfrm>
              <a:off x="0" y="0"/>
              <a:ext cx="3061252" cy="0"/>
            </a:xfrm>
            <a:prstGeom prst="line">
              <a:avLst/>
            </a:prstGeom>
            <a:ln w="38100" cap="rnd">
              <a:solidFill>
                <a:srgbClr val="7BAB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55834D-6E01-ED47-8C81-666A6CC6A1E3}"/>
                </a:ext>
              </a:extLst>
            </p:cNvPr>
            <p:cNvCxnSpPr/>
            <p:nvPr/>
          </p:nvCxnSpPr>
          <p:spPr>
            <a:xfrm>
              <a:off x="3052690" y="0"/>
              <a:ext cx="3061252" cy="0"/>
            </a:xfrm>
            <a:prstGeom prst="line">
              <a:avLst/>
            </a:prstGeom>
            <a:ln w="38100" cap="rnd">
              <a:solidFill>
                <a:srgbClr val="D9AA49"/>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772C1DC-6E06-4D4F-9222-C098F8125481}"/>
              </a:ext>
            </a:extLst>
          </p:cNvPr>
          <p:cNvSpPr txBox="1"/>
          <p:nvPr/>
        </p:nvSpPr>
        <p:spPr>
          <a:xfrm>
            <a:off x="6605434" y="841242"/>
            <a:ext cx="3933727" cy="369332"/>
          </a:xfrm>
          <a:prstGeom prst="rect">
            <a:avLst/>
          </a:prstGeom>
          <a:noFill/>
        </p:spPr>
        <p:txBody>
          <a:bodyPr wrap="square" rtlCol="0">
            <a:spAutoFit/>
          </a:bodyPr>
          <a:lstStyle/>
          <a:p>
            <a:r>
              <a:rPr lang="en-US" b="1" dirty="0">
                <a:latin typeface="Nunito Sans SemiBold" pitchFamily="2" charset="77"/>
              </a:rPr>
              <a:t>Program Overview &amp; Stakeholders</a:t>
            </a:r>
          </a:p>
        </p:txBody>
      </p:sp>
      <p:sp>
        <p:nvSpPr>
          <p:cNvPr id="18" name="TextBox 17">
            <a:extLst>
              <a:ext uri="{FF2B5EF4-FFF2-40B4-BE49-F238E27FC236}">
                <a16:creationId xmlns:a16="http://schemas.microsoft.com/office/drawing/2014/main" id="{007F3B19-5EC1-C444-9427-3DAE0BCBA2E5}"/>
              </a:ext>
            </a:extLst>
          </p:cNvPr>
          <p:cNvSpPr txBox="1"/>
          <p:nvPr/>
        </p:nvSpPr>
        <p:spPr>
          <a:xfrm>
            <a:off x="6605434" y="1374342"/>
            <a:ext cx="3933727" cy="369332"/>
          </a:xfrm>
          <a:prstGeom prst="rect">
            <a:avLst/>
          </a:prstGeom>
          <a:noFill/>
        </p:spPr>
        <p:txBody>
          <a:bodyPr wrap="square" rtlCol="0">
            <a:spAutoFit/>
          </a:bodyPr>
          <a:lstStyle/>
          <a:p>
            <a:r>
              <a:rPr lang="en-US" b="1" dirty="0">
                <a:latin typeface="Nunito Sans SemiBold" pitchFamily="2" charset="77"/>
              </a:rPr>
              <a:t>Logic Model</a:t>
            </a:r>
          </a:p>
        </p:txBody>
      </p:sp>
      <p:sp>
        <p:nvSpPr>
          <p:cNvPr id="19" name="TextBox 18">
            <a:extLst>
              <a:ext uri="{FF2B5EF4-FFF2-40B4-BE49-F238E27FC236}">
                <a16:creationId xmlns:a16="http://schemas.microsoft.com/office/drawing/2014/main" id="{CEEA7346-E366-7042-B8D6-73BA5CE1DBA1}"/>
              </a:ext>
            </a:extLst>
          </p:cNvPr>
          <p:cNvSpPr txBox="1"/>
          <p:nvPr/>
        </p:nvSpPr>
        <p:spPr>
          <a:xfrm>
            <a:off x="6596008" y="1901568"/>
            <a:ext cx="3933727" cy="369332"/>
          </a:xfrm>
          <a:prstGeom prst="rect">
            <a:avLst/>
          </a:prstGeom>
          <a:noFill/>
        </p:spPr>
        <p:txBody>
          <a:bodyPr wrap="square" rtlCol="0">
            <a:spAutoFit/>
          </a:bodyPr>
          <a:lstStyle/>
          <a:p>
            <a:r>
              <a:rPr lang="en-US" b="1" dirty="0">
                <a:latin typeface="Nunito Sans SemiBold" pitchFamily="2" charset="77"/>
              </a:rPr>
              <a:t>Evaluation Approach</a:t>
            </a:r>
          </a:p>
        </p:txBody>
      </p:sp>
      <p:sp>
        <p:nvSpPr>
          <p:cNvPr id="20" name="TextBox 19">
            <a:extLst>
              <a:ext uri="{FF2B5EF4-FFF2-40B4-BE49-F238E27FC236}">
                <a16:creationId xmlns:a16="http://schemas.microsoft.com/office/drawing/2014/main" id="{0EF7E54D-47B2-8149-BE0A-6D8CE27ACFB5}"/>
              </a:ext>
            </a:extLst>
          </p:cNvPr>
          <p:cNvSpPr txBox="1"/>
          <p:nvPr/>
        </p:nvSpPr>
        <p:spPr>
          <a:xfrm>
            <a:off x="6596008" y="2447057"/>
            <a:ext cx="3933727" cy="369332"/>
          </a:xfrm>
          <a:prstGeom prst="rect">
            <a:avLst/>
          </a:prstGeom>
          <a:noFill/>
        </p:spPr>
        <p:txBody>
          <a:bodyPr wrap="square" rtlCol="0">
            <a:spAutoFit/>
          </a:bodyPr>
          <a:lstStyle/>
          <a:p>
            <a:r>
              <a:rPr lang="en-US" b="1" dirty="0">
                <a:latin typeface="Nunito Sans SemiBold" pitchFamily="2" charset="77"/>
              </a:rPr>
              <a:t>Program Evaluation Matrix </a:t>
            </a:r>
          </a:p>
        </p:txBody>
      </p:sp>
      <p:sp>
        <p:nvSpPr>
          <p:cNvPr id="21" name="TextBox 20">
            <a:extLst>
              <a:ext uri="{FF2B5EF4-FFF2-40B4-BE49-F238E27FC236}">
                <a16:creationId xmlns:a16="http://schemas.microsoft.com/office/drawing/2014/main" id="{9066048E-2402-0246-8CF3-F97BFF39AEFC}"/>
              </a:ext>
            </a:extLst>
          </p:cNvPr>
          <p:cNvSpPr txBox="1"/>
          <p:nvPr/>
        </p:nvSpPr>
        <p:spPr>
          <a:xfrm>
            <a:off x="6605434" y="3479898"/>
            <a:ext cx="4282524" cy="369332"/>
          </a:xfrm>
          <a:prstGeom prst="rect">
            <a:avLst/>
          </a:prstGeom>
          <a:noFill/>
        </p:spPr>
        <p:txBody>
          <a:bodyPr wrap="square" rtlCol="0">
            <a:spAutoFit/>
          </a:bodyPr>
          <a:lstStyle/>
          <a:p>
            <a:r>
              <a:rPr lang="en-US" b="1" dirty="0">
                <a:latin typeface="Nunito Sans SemiBold" pitchFamily="2" charset="77"/>
              </a:rPr>
              <a:t>Dissemination of Evaluation Findings</a:t>
            </a:r>
          </a:p>
        </p:txBody>
      </p:sp>
      <p:sp>
        <p:nvSpPr>
          <p:cNvPr id="22" name="TextBox 21">
            <a:extLst>
              <a:ext uri="{FF2B5EF4-FFF2-40B4-BE49-F238E27FC236}">
                <a16:creationId xmlns:a16="http://schemas.microsoft.com/office/drawing/2014/main" id="{218AF8FC-FFB7-D84F-A14B-CA58620FBE00}"/>
              </a:ext>
            </a:extLst>
          </p:cNvPr>
          <p:cNvSpPr txBox="1"/>
          <p:nvPr/>
        </p:nvSpPr>
        <p:spPr>
          <a:xfrm>
            <a:off x="6605434" y="2961894"/>
            <a:ext cx="4282524" cy="369332"/>
          </a:xfrm>
          <a:prstGeom prst="rect">
            <a:avLst/>
          </a:prstGeom>
          <a:noFill/>
        </p:spPr>
        <p:txBody>
          <a:bodyPr wrap="square" rtlCol="0">
            <a:spAutoFit/>
          </a:bodyPr>
          <a:lstStyle/>
          <a:p>
            <a:r>
              <a:rPr lang="en-US" b="1" dirty="0">
                <a:latin typeface="Nunito Sans SemiBold" pitchFamily="2" charset="77"/>
              </a:rPr>
              <a:t>Data Collection Methods &amp; Analysis</a:t>
            </a:r>
          </a:p>
        </p:txBody>
      </p:sp>
      <p:sp>
        <p:nvSpPr>
          <p:cNvPr id="23" name="TextBox 22">
            <a:extLst>
              <a:ext uri="{FF2B5EF4-FFF2-40B4-BE49-F238E27FC236}">
                <a16:creationId xmlns:a16="http://schemas.microsoft.com/office/drawing/2014/main" id="{CFED2F99-6DA4-FB4B-818A-C2F62C1C892C}"/>
              </a:ext>
            </a:extLst>
          </p:cNvPr>
          <p:cNvSpPr txBox="1"/>
          <p:nvPr/>
        </p:nvSpPr>
        <p:spPr>
          <a:xfrm>
            <a:off x="6605434" y="4023157"/>
            <a:ext cx="4282524" cy="369332"/>
          </a:xfrm>
          <a:prstGeom prst="rect">
            <a:avLst/>
          </a:prstGeom>
          <a:noFill/>
        </p:spPr>
        <p:txBody>
          <a:bodyPr wrap="square" rtlCol="0">
            <a:spAutoFit/>
          </a:bodyPr>
          <a:lstStyle/>
          <a:p>
            <a:r>
              <a:rPr lang="en-US" b="1" dirty="0">
                <a:latin typeface="Nunito Sans SemiBold" pitchFamily="2" charset="77"/>
              </a:rPr>
              <a:t>Timeline/Workplan</a:t>
            </a:r>
          </a:p>
        </p:txBody>
      </p:sp>
      <p:sp>
        <p:nvSpPr>
          <p:cNvPr id="24" name="TextBox 23">
            <a:extLst>
              <a:ext uri="{FF2B5EF4-FFF2-40B4-BE49-F238E27FC236}">
                <a16:creationId xmlns:a16="http://schemas.microsoft.com/office/drawing/2014/main" id="{A439C5E5-A9C8-2546-BB83-57B80F28D445}"/>
              </a:ext>
            </a:extLst>
          </p:cNvPr>
          <p:cNvSpPr txBox="1"/>
          <p:nvPr/>
        </p:nvSpPr>
        <p:spPr>
          <a:xfrm>
            <a:off x="6605433" y="4566416"/>
            <a:ext cx="5187499" cy="369332"/>
          </a:xfrm>
          <a:prstGeom prst="rect">
            <a:avLst/>
          </a:prstGeom>
          <a:noFill/>
        </p:spPr>
        <p:txBody>
          <a:bodyPr wrap="square" rtlCol="0">
            <a:spAutoFit/>
          </a:bodyPr>
          <a:lstStyle/>
          <a:p>
            <a:r>
              <a:rPr lang="en-US" b="1" dirty="0">
                <a:latin typeface="Nunito Sans SemiBold" pitchFamily="2" charset="77"/>
              </a:rPr>
              <a:t>Anticipated Challenges &amp; Mitigation Strategies</a:t>
            </a:r>
          </a:p>
        </p:txBody>
      </p:sp>
      <p:sp>
        <p:nvSpPr>
          <p:cNvPr id="25" name="TextBox 24">
            <a:extLst>
              <a:ext uri="{FF2B5EF4-FFF2-40B4-BE49-F238E27FC236}">
                <a16:creationId xmlns:a16="http://schemas.microsoft.com/office/drawing/2014/main" id="{2A28FDC9-BD73-144C-AB65-9A5DF57609F0}"/>
              </a:ext>
            </a:extLst>
          </p:cNvPr>
          <p:cNvSpPr txBox="1"/>
          <p:nvPr/>
        </p:nvSpPr>
        <p:spPr>
          <a:xfrm>
            <a:off x="6618033" y="5061576"/>
            <a:ext cx="5187499" cy="369332"/>
          </a:xfrm>
          <a:prstGeom prst="rect">
            <a:avLst/>
          </a:prstGeom>
          <a:noFill/>
        </p:spPr>
        <p:txBody>
          <a:bodyPr wrap="square" rtlCol="0">
            <a:spAutoFit/>
          </a:bodyPr>
          <a:lstStyle/>
          <a:p>
            <a:r>
              <a:rPr lang="en-US" b="1" dirty="0">
                <a:latin typeface="Nunito Sans SemiBold" pitchFamily="2" charset="77"/>
              </a:rPr>
              <a:t>Canadian Evaluator Competencies</a:t>
            </a:r>
          </a:p>
        </p:txBody>
      </p:sp>
    </p:spTree>
    <p:extLst>
      <p:ext uri="{BB962C8B-B14F-4D97-AF65-F5344CB8AC3E}">
        <p14:creationId xmlns:p14="http://schemas.microsoft.com/office/powerpoint/2010/main" val="200595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4405" y="855936"/>
            <a:ext cx="5370381" cy="630942"/>
          </a:xfrm>
          <a:prstGeom prst="rect">
            <a:avLst/>
          </a:prstGeom>
          <a:noFill/>
        </p:spPr>
        <p:txBody>
          <a:bodyPr wrap="none" rtlCol="0">
            <a:spAutoFit/>
          </a:bodyPr>
          <a:lstStyle/>
          <a:p>
            <a:r>
              <a:rPr lang="en-US" sz="3500" dirty="0">
                <a:solidFill>
                  <a:srgbClr val="6CADC5"/>
                </a:solidFill>
                <a:latin typeface="League Spartan" pitchFamily="2" charset="77"/>
              </a:rPr>
              <a:t>PROGRAM OVERVIEW</a:t>
            </a:r>
          </a:p>
        </p:txBody>
      </p:sp>
      <p:grpSp>
        <p:nvGrpSpPr>
          <p:cNvPr id="18" name="Group 17">
            <a:extLst>
              <a:ext uri="{FF2B5EF4-FFF2-40B4-BE49-F238E27FC236}">
                <a16:creationId xmlns:a16="http://schemas.microsoft.com/office/drawing/2014/main" id="{B16518AD-DF13-294B-95C1-4EDC4B29ADB2}"/>
              </a:ext>
            </a:extLst>
          </p:cNvPr>
          <p:cNvGrpSpPr/>
          <p:nvPr/>
        </p:nvGrpSpPr>
        <p:grpSpPr>
          <a:xfrm>
            <a:off x="0" y="5769"/>
            <a:ext cx="12192000" cy="809469"/>
            <a:chOff x="0" y="-1"/>
            <a:chExt cx="12192000" cy="809469"/>
          </a:xfrm>
        </p:grpSpPr>
        <p:sp>
          <p:nvSpPr>
            <p:cNvPr id="19" name="Rectangle 18">
              <a:extLst>
                <a:ext uri="{FF2B5EF4-FFF2-40B4-BE49-F238E27FC236}">
                  <a16:creationId xmlns:a16="http://schemas.microsoft.com/office/drawing/2014/main" id="{C72AE48A-C58E-A240-8D20-0B7B5CCBE37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extLst>
                <a:ext uri="{FF2B5EF4-FFF2-40B4-BE49-F238E27FC236}">
                  <a16:creationId xmlns:a16="http://schemas.microsoft.com/office/drawing/2014/main" id="{F6351337-E971-8149-8381-1F6C8E7623CC}"/>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1" name="Pentagon 20">
              <a:extLst>
                <a:ext uri="{FF2B5EF4-FFF2-40B4-BE49-F238E27FC236}">
                  <a16:creationId xmlns:a16="http://schemas.microsoft.com/office/drawing/2014/main" id="{D38A46D4-77A0-D54E-928D-0399838EA808}"/>
                </a:ext>
              </a:extLst>
            </p:cNvPr>
            <p:cNvSpPr/>
            <p:nvPr/>
          </p:nvSpPr>
          <p:spPr>
            <a:xfrm>
              <a:off x="120950" y="125570"/>
              <a:ext cx="1620000" cy="558325"/>
            </a:xfrm>
            <a:prstGeom prst="homePlate">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2" name="Chevron 21">
              <a:extLst>
                <a:ext uri="{FF2B5EF4-FFF2-40B4-BE49-F238E27FC236}">
                  <a16:creationId xmlns:a16="http://schemas.microsoft.com/office/drawing/2014/main" id="{5B046537-B606-5041-AA77-F3CA0694DA2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3" name="Chevron 22">
              <a:extLst>
                <a:ext uri="{FF2B5EF4-FFF2-40B4-BE49-F238E27FC236}">
                  <a16:creationId xmlns:a16="http://schemas.microsoft.com/office/drawing/2014/main" id="{18631ACC-08BF-E14D-A9FA-0199A776EE6C}"/>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4" name="Chevron 23">
              <a:extLst>
                <a:ext uri="{FF2B5EF4-FFF2-40B4-BE49-F238E27FC236}">
                  <a16:creationId xmlns:a16="http://schemas.microsoft.com/office/drawing/2014/main" id="{521ADD3A-9F97-644C-ABEF-2FAEC2C3DD1E}"/>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5" name="Chevron 24">
              <a:extLst>
                <a:ext uri="{FF2B5EF4-FFF2-40B4-BE49-F238E27FC236}">
                  <a16:creationId xmlns:a16="http://schemas.microsoft.com/office/drawing/2014/main" id="{56C46209-3BD1-5C40-BDF8-5BBA0D8760DD}"/>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6" name="Chevron 25">
              <a:extLst>
                <a:ext uri="{FF2B5EF4-FFF2-40B4-BE49-F238E27FC236}">
                  <a16:creationId xmlns:a16="http://schemas.microsoft.com/office/drawing/2014/main" id="{2A189996-E9FF-964A-AD09-E3D060D9C80F}"/>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7" name="Chevron 14">
              <a:extLst>
                <a:ext uri="{FF2B5EF4-FFF2-40B4-BE49-F238E27FC236}">
                  <a16:creationId xmlns:a16="http://schemas.microsoft.com/office/drawing/2014/main" id="{B5941BB2-DCA9-FC4A-AFF4-EAE7C78419FD}"/>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pic>
        <p:nvPicPr>
          <p:cNvPr id="29" name="Picture 28" descr="Logo, company name&#10;&#10;Description automatically generated">
            <a:extLst>
              <a:ext uri="{FF2B5EF4-FFF2-40B4-BE49-F238E27FC236}">
                <a16:creationId xmlns:a16="http://schemas.microsoft.com/office/drawing/2014/main" id="{4A31ED70-084F-FB7F-6F46-94CACC46C6ED}"/>
              </a:ext>
            </a:extLst>
          </p:cNvPr>
          <p:cNvPicPr>
            <a:picLocks noChangeAspect="1"/>
          </p:cNvPicPr>
          <p:nvPr/>
        </p:nvPicPr>
        <p:blipFill rotWithShape="1">
          <a:blip r:embed="rId3"/>
          <a:srcRect l="29680" t="14282" r="29483" b="41343"/>
          <a:stretch/>
        </p:blipFill>
        <p:spPr>
          <a:xfrm>
            <a:off x="0" y="5544457"/>
            <a:ext cx="1208841" cy="1313543"/>
          </a:xfrm>
          <a:prstGeom prst="rect">
            <a:avLst/>
          </a:prstGeom>
          <a:solidFill>
            <a:srgbClr val="868686"/>
          </a:solidFill>
        </p:spPr>
      </p:pic>
      <p:sp>
        <p:nvSpPr>
          <p:cNvPr id="6" name="Oval 5">
            <a:extLst>
              <a:ext uri="{FF2B5EF4-FFF2-40B4-BE49-F238E27FC236}">
                <a16:creationId xmlns:a16="http://schemas.microsoft.com/office/drawing/2014/main" id="{428098FE-FBB9-94DD-B048-7987A92B65D0}"/>
              </a:ext>
            </a:extLst>
          </p:cNvPr>
          <p:cNvSpPr/>
          <p:nvPr/>
        </p:nvSpPr>
        <p:spPr>
          <a:xfrm>
            <a:off x="0" y="2162641"/>
            <a:ext cx="2951885" cy="2918225"/>
          </a:xfrm>
          <a:prstGeom prst="ellipse">
            <a:avLst/>
          </a:prstGeom>
          <a:solidFill>
            <a:srgbClr val="9ACB3C"/>
          </a:solidFill>
          <a:ln>
            <a:solidFill>
              <a:srgbClr val="9ACB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CANADA   </a:t>
            </a:r>
          </a:p>
          <a:p>
            <a:pPr algn="ctr"/>
            <a:r>
              <a:rPr lang="en-US" sz="2700" b="1" dirty="0"/>
              <a:t>GREENER HOMES INITIATIVE</a:t>
            </a:r>
          </a:p>
          <a:p>
            <a:pPr algn="ctr"/>
            <a:r>
              <a:rPr lang="en-US" sz="2700" b="1" dirty="0"/>
              <a:t>(CGHI)</a:t>
            </a:r>
          </a:p>
        </p:txBody>
      </p:sp>
      <p:sp>
        <p:nvSpPr>
          <p:cNvPr id="13" name="Rounded Rectangle 12">
            <a:extLst>
              <a:ext uri="{FF2B5EF4-FFF2-40B4-BE49-F238E27FC236}">
                <a16:creationId xmlns:a16="http://schemas.microsoft.com/office/drawing/2014/main" id="{E3B4C1A3-C18E-CEB6-E1A1-0EBD47DD712E}"/>
              </a:ext>
            </a:extLst>
          </p:cNvPr>
          <p:cNvSpPr/>
          <p:nvPr/>
        </p:nvSpPr>
        <p:spPr>
          <a:xfrm>
            <a:off x="4081830" y="1545607"/>
            <a:ext cx="3023742" cy="1860246"/>
          </a:xfrm>
          <a:prstGeom prst="roundRect">
            <a:avLst/>
          </a:prstGeom>
          <a:solidFill>
            <a:srgbClr val="64BDA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Natural Resources Canada (</a:t>
            </a:r>
            <a:r>
              <a:rPr lang="en-US" sz="2700" b="1" dirty="0" err="1">
                <a:solidFill>
                  <a:schemeClr val="bg1"/>
                </a:solidFill>
              </a:rPr>
              <a:t>NRCan</a:t>
            </a:r>
            <a:r>
              <a:rPr lang="en-US" sz="2700" b="1" dirty="0">
                <a:solidFill>
                  <a:schemeClr val="bg1"/>
                </a:solidFill>
              </a:rPr>
              <a:t>)</a:t>
            </a:r>
          </a:p>
        </p:txBody>
      </p:sp>
      <p:sp>
        <p:nvSpPr>
          <p:cNvPr id="16" name="Rounded Rectangle 15">
            <a:extLst>
              <a:ext uri="{FF2B5EF4-FFF2-40B4-BE49-F238E27FC236}">
                <a16:creationId xmlns:a16="http://schemas.microsoft.com/office/drawing/2014/main" id="{06DD9A1C-31EF-3B3B-4157-8D62EDFA8B7F}"/>
              </a:ext>
            </a:extLst>
          </p:cNvPr>
          <p:cNvSpPr/>
          <p:nvPr/>
        </p:nvSpPr>
        <p:spPr>
          <a:xfrm>
            <a:off x="4081834" y="4203080"/>
            <a:ext cx="3025007" cy="1900439"/>
          </a:xfrm>
          <a:prstGeom prst="roundRect">
            <a:avLst/>
          </a:prstGeom>
          <a:solidFill>
            <a:srgbClr val="23535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0065E3E9-D078-DAEA-99D5-0ED8D0C221B5}"/>
              </a:ext>
            </a:extLst>
          </p:cNvPr>
          <p:cNvGrpSpPr/>
          <p:nvPr/>
        </p:nvGrpSpPr>
        <p:grpSpPr>
          <a:xfrm>
            <a:off x="2951885" y="2373341"/>
            <a:ext cx="1126497" cy="3036277"/>
            <a:chOff x="3053483" y="2373341"/>
            <a:chExt cx="1126497" cy="3036277"/>
          </a:xfrm>
        </p:grpSpPr>
        <p:cxnSp>
          <p:nvCxnSpPr>
            <p:cNvPr id="10" name="Straight Connector 9">
              <a:extLst>
                <a:ext uri="{FF2B5EF4-FFF2-40B4-BE49-F238E27FC236}">
                  <a16:creationId xmlns:a16="http://schemas.microsoft.com/office/drawing/2014/main" id="{ACCAC12A-D414-2385-F251-7780074248C8}"/>
                </a:ext>
              </a:extLst>
            </p:cNvPr>
            <p:cNvCxnSpPr>
              <a:cxnSpLocks/>
            </p:cNvCxnSpPr>
            <p:nvPr/>
          </p:nvCxnSpPr>
          <p:spPr>
            <a:xfrm flipH="1">
              <a:off x="3053483" y="3909043"/>
              <a:ext cx="463376" cy="0"/>
            </a:xfrm>
            <a:prstGeom prst="line">
              <a:avLst/>
            </a:prstGeom>
            <a:ln w="76200"/>
          </p:spPr>
          <p:style>
            <a:lnRef idx="3">
              <a:schemeClr val="dk1"/>
            </a:lnRef>
            <a:fillRef idx="0">
              <a:schemeClr val="dk1"/>
            </a:fillRef>
            <a:effectRef idx="2">
              <a:schemeClr val="dk1"/>
            </a:effectRef>
            <a:fontRef idx="minor">
              <a:schemeClr val="tx1"/>
            </a:fontRef>
          </p:style>
        </p:cxnSp>
        <p:grpSp>
          <p:nvGrpSpPr>
            <p:cNvPr id="35" name="Group 34">
              <a:extLst>
                <a:ext uri="{FF2B5EF4-FFF2-40B4-BE49-F238E27FC236}">
                  <a16:creationId xmlns:a16="http://schemas.microsoft.com/office/drawing/2014/main" id="{7F0240E9-1B1E-AF00-3192-F45565D4BFD7}"/>
                </a:ext>
              </a:extLst>
            </p:cNvPr>
            <p:cNvGrpSpPr/>
            <p:nvPr/>
          </p:nvGrpSpPr>
          <p:grpSpPr>
            <a:xfrm>
              <a:off x="3453666" y="2373341"/>
              <a:ext cx="726314" cy="3036277"/>
              <a:chOff x="3336245" y="2473569"/>
              <a:chExt cx="726314" cy="3036277"/>
            </a:xfrm>
          </p:grpSpPr>
          <p:cxnSp>
            <p:nvCxnSpPr>
              <p:cNvPr id="15" name="Straight Arrow Connector 14">
                <a:extLst>
                  <a:ext uri="{FF2B5EF4-FFF2-40B4-BE49-F238E27FC236}">
                    <a16:creationId xmlns:a16="http://schemas.microsoft.com/office/drawing/2014/main" id="{EDF5379A-971E-B236-3B13-F9CDC2E053D9}"/>
                  </a:ext>
                </a:extLst>
              </p:cNvPr>
              <p:cNvCxnSpPr>
                <a:cxnSpLocks/>
              </p:cNvCxnSpPr>
              <p:nvPr/>
            </p:nvCxnSpPr>
            <p:spPr>
              <a:xfrm>
                <a:off x="3336245" y="5509846"/>
                <a:ext cx="72000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8287E47B-BCEE-92AE-B066-89E38E442636}"/>
                  </a:ext>
                </a:extLst>
              </p:cNvPr>
              <p:cNvCxnSpPr>
                <a:cxnSpLocks/>
              </p:cNvCxnSpPr>
              <p:nvPr/>
            </p:nvCxnSpPr>
            <p:spPr>
              <a:xfrm>
                <a:off x="3365571" y="2473569"/>
                <a:ext cx="0" cy="3036277"/>
              </a:xfrm>
              <a:prstGeom prst="line">
                <a:avLst/>
              </a:prstGeom>
              <a:ln w="76200"/>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CA15DC82-5281-A243-28E5-13C66BD905FB}"/>
                  </a:ext>
                </a:extLst>
              </p:cNvPr>
              <p:cNvCxnSpPr>
                <a:cxnSpLocks/>
              </p:cNvCxnSpPr>
              <p:nvPr/>
            </p:nvCxnSpPr>
            <p:spPr>
              <a:xfrm>
                <a:off x="3342559" y="2473569"/>
                <a:ext cx="72000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grpSp>
      <p:sp>
        <p:nvSpPr>
          <p:cNvPr id="50" name="TextBox 49">
            <a:extLst>
              <a:ext uri="{FF2B5EF4-FFF2-40B4-BE49-F238E27FC236}">
                <a16:creationId xmlns:a16="http://schemas.microsoft.com/office/drawing/2014/main" id="{E1DDE46A-90E1-DE55-E5B2-7A56D480DC65}"/>
              </a:ext>
            </a:extLst>
          </p:cNvPr>
          <p:cNvSpPr txBox="1"/>
          <p:nvPr/>
        </p:nvSpPr>
        <p:spPr>
          <a:xfrm>
            <a:off x="4124475" y="4299697"/>
            <a:ext cx="3010562" cy="1754326"/>
          </a:xfrm>
          <a:prstGeom prst="rect">
            <a:avLst/>
          </a:prstGeom>
          <a:noFill/>
        </p:spPr>
        <p:txBody>
          <a:bodyPr wrap="square">
            <a:spAutoFit/>
          </a:bodyPr>
          <a:lstStyle/>
          <a:p>
            <a:pPr algn="ctr"/>
            <a:r>
              <a:rPr lang="en-US" sz="2700" b="1" dirty="0">
                <a:solidFill>
                  <a:schemeClr val="bg1"/>
                </a:solidFill>
              </a:rPr>
              <a:t>Canadian Mortgage and Housing Corporation</a:t>
            </a:r>
          </a:p>
          <a:p>
            <a:pPr algn="ctr"/>
            <a:r>
              <a:rPr lang="en-US" sz="2700" b="1" dirty="0">
                <a:solidFill>
                  <a:schemeClr val="bg1"/>
                </a:solidFill>
              </a:rPr>
              <a:t>(CMHC)</a:t>
            </a:r>
          </a:p>
        </p:txBody>
      </p:sp>
      <p:sp>
        <p:nvSpPr>
          <p:cNvPr id="51" name="Rounded Rectangle 50">
            <a:extLst>
              <a:ext uri="{FF2B5EF4-FFF2-40B4-BE49-F238E27FC236}">
                <a16:creationId xmlns:a16="http://schemas.microsoft.com/office/drawing/2014/main" id="{2AC4F2E9-FECA-A645-6FB8-B6BDF706A40B}"/>
              </a:ext>
            </a:extLst>
          </p:cNvPr>
          <p:cNvSpPr/>
          <p:nvPr/>
        </p:nvSpPr>
        <p:spPr>
          <a:xfrm>
            <a:off x="8149754" y="1457651"/>
            <a:ext cx="3833134" cy="1771649"/>
          </a:xfrm>
          <a:prstGeom prst="roundRect">
            <a:avLst/>
          </a:prstGeom>
          <a:solidFill>
            <a:srgbClr val="64BDA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Greener Homes Grant (CGHG) Program</a:t>
            </a:r>
          </a:p>
        </p:txBody>
      </p:sp>
      <p:grpSp>
        <p:nvGrpSpPr>
          <p:cNvPr id="58" name="Group 57">
            <a:extLst>
              <a:ext uri="{FF2B5EF4-FFF2-40B4-BE49-F238E27FC236}">
                <a16:creationId xmlns:a16="http://schemas.microsoft.com/office/drawing/2014/main" id="{F7FE52A1-2401-EEFC-AC11-C238D31CF06C}"/>
              </a:ext>
            </a:extLst>
          </p:cNvPr>
          <p:cNvGrpSpPr/>
          <p:nvPr/>
        </p:nvGrpSpPr>
        <p:grpSpPr>
          <a:xfrm>
            <a:off x="8149753" y="4426566"/>
            <a:ext cx="3938051" cy="1771649"/>
            <a:chOff x="8262423" y="4465935"/>
            <a:chExt cx="3681226" cy="1771649"/>
          </a:xfrm>
        </p:grpSpPr>
        <p:sp>
          <p:nvSpPr>
            <p:cNvPr id="53" name="Rounded Rectangle 52">
              <a:extLst>
                <a:ext uri="{FF2B5EF4-FFF2-40B4-BE49-F238E27FC236}">
                  <a16:creationId xmlns:a16="http://schemas.microsoft.com/office/drawing/2014/main" id="{38A8A8B5-576F-1ACF-A1E9-EA68525C152D}"/>
                </a:ext>
              </a:extLst>
            </p:cNvPr>
            <p:cNvSpPr/>
            <p:nvPr/>
          </p:nvSpPr>
          <p:spPr>
            <a:xfrm>
              <a:off x="8262423" y="4465935"/>
              <a:ext cx="3681226" cy="1771649"/>
            </a:xfrm>
            <a:prstGeom prst="roundRect">
              <a:avLst/>
            </a:prstGeom>
            <a:solidFill>
              <a:srgbClr val="23535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TextBox 53">
              <a:extLst>
                <a:ext uri="{FF2B5EF4-FFF2-40B4-BE49-F238E27FC236}">
                  <a16:creationId xmlns:a16="http://schemas.microsoft.com/office/drawing/2014/main" id="{E33E9661-7C83-0017-A8E9-891D86D97ECF}"/>
                </a:ext>
              </a:extLst>
            </p:cNvPr>
            <p:cNvSpPr txBox="1"/>
            <p:nvPr/>
          </p:nvSpPr>
          <p:spPr>
            <a:xfrm>
              <a:off x="8572689" y="4682345"/>
              <a:ext cx="3060693" cy="1338828"/>
            </a:xfrm>
            <a:prstGeom prst="rect">
              <a:avLst/>
            </a:prstGeom>
            <a:noFill/>
          </p:spPr>
          <p:txBody>
            <a:bodyPr wrap="square" rtlCol="0">
              <a:spAutoFit/>
            </a:bodyPr>
            <a:lstStyle/>
            <a:p>
              <a:pPr algn="ctr"/>
              <a:r>
                <a:rPr lang="en-US" sz="2700" b="1" dirty="0">
                  <a:solidFill>
                    <a:schemeClr val="bg1"/>
                  </a:solidFill>
                </a:rPr>
                <a:t>Canada Greener Homes Loan (CGHL) Program</a:t>
              </a:r>
            </a:p>
          </p:txBody>
        </p:sp>
      </p:grpSp>
      <p:cxnSp>
        <p:nvCxnSpPr>
          <p:cNvPr id="55" name="Straight Arrow Connector 54">
            <a:extLst>
              <a:ext uri="{FF2B5EF4-FFF2-40B4-BE49-F238E27FC236}">
                <a16:creationId xmlns:a16="http://schemas.microsoft.com/office/drawing/2014/main" id="{5C71B6DC-7B5D-8D44-236D-346FB464FB26}"/>
              </a:ext>
            </a:extLst>
          </p:cNvPr>
          <p:cNvCxnSpPr>
            <a:cxnSpLocks/>
          </p:cNvCxnSpPr>
          <p:nvPr/>
        </p:nvCxnSpPr>
        <p:spPr>
          <a:xfrm>
            <a:off x="7105572" y="2373341"/>
            <a:ext cx="1044181"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A297BD61-8A28-A469-7A1B-C72C3F5C10AB}"/>
              </a:ext>
            </a:extLst>
          </p:cNvPr>
          <p:cNvCxnSpPr>
            <a:cxnSpLocks/>
          </p:cNvCxnSpPr>
          <p:nvPr/>
        </p:nvCxnSpPr>
        <p:spPr>
          <a:xfrm flipV="1">
            <a:off x="7106841" y="5400349"/>
            <a:ext cx="1042912" cy="926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075" name="Straight Arrow Connector 3074">
            <a:extLst>
              <a:ext uri="{FF2B5EF4-FFF2-40B4-BE49-F238E27FC236}">
                <a16:creationId xmlns:a16="http://schemas.microsoft.com/office/drawing/2014/main" id="{66F961A5-5517-4D38-0FEE-D0DB4492AC88}"/>
              </a:ext>
            </a:extLst>
          </p:cNvPr>
          <p:cNvCxnSpPr/>
          <p:nvPr/>
        </p:nvCxnSpPr>
        <p:spPr>
          <a:xfrm>
            <a:off x="9869714" y="3405853"/>
            <a:ext cx="0" cy="893844"/>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80" name="TextBox 3079">
            <a:extLst>
              <a:ext uri="{FF2B5EF4-FFF2-40B4-BE49-F238E27FC236}">
                <a16:creationId xmlns:a16="http://schemas.microsoft.com/office/drawing/2014/main" id="{06895C95-C753-28E3-1A0E-615D134D0F3D}"/>
              </a:ext>
            </a:extLst>
          </p:cNvPr>
          <p:cNvSpPr txBox="1"/>
          <p:nvPr/>
        </p:nvSpPr>
        <p:spPr>
          <a:xfrm>
            <a:off x="3082826" y="6352710"/>
            <a:ext cx="7514468" cy="369332"/>
          </a:xfrm>
          <a:prstGeom prst="rect">
            <a:avLst/>
          </a:prstGeom>
          <a:noFill/>
        </p:spPr>
        <p:txBody>
          <a:bodyPr wrap="square" rtlCol="0">
            <a:spAutoFit/>
          </a:bodyPr>
          <a:lstStyle/>
          <a:p>
            <a:r>
              <a:rPr lang="en-US" dirty="0"/>
              <a:t>*Program Differences may exist due to collaboration with provincial programs </a:t>
            </a:r>
          </a:p>
        </p:txBody>
      </p:sp>
    </p:spTree>
    <p:extLst>
      <p:ext uri="{BB962C8B-B14F-4D97-AF65-F5344CB8AC3E}">
        <p14:creationId xmlns:p14="http://schemas.microsoft.com/office/powerpoint/2010/main" val="349866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4405" y="855936"/>
            <a:ext cx="5370381" cy="630942"/>
          </a:xfrm>
          <a:prstGeom prst="rect">
            <a:avLst/>
          </a:prstGeom>
          <a:noFill/>
        </p:spPr>
        <p:txBody>
          <a:bodyPr wrap="none" rtlCol="0">
            <a:spAutoFit/>
          </a:bodyPr>
          <a:lstStyle/>
          <a:p>
            <a:r>
              <a:rPr lang="en-US" sz="3500" dirty="0">
                <a:solidFill>
                  <a:srgbClr val="6CADC5"/>
                </a:solidFill>
                <a:latin typeface="League Spartan" pitchFamily="2" charset="77"/>
              </a:rPr>
              <a:t>PROGRAM OVERVIEW</a:t>
            </a:r>
          </a:p>
        </p:txBody>
      </p:sp>
      <p:grpSp>
        <p:nvGrpSpPr>
          <p:cNvPr id="18" name="Group 17">
            <a:extLst>
              <a:ext uri="{FF2B5EF4-FFF2-40B4-BE49-F238E27FC236}">
                <a16:creationId xmlns:a16="http://schemas.microsoft.com/office/drawing/2014/main" id="{B16518AD-DF13-294B-95C1-4EDC4B29ADB2}"/>
              </a:ext>
            </a:extLst>
          </p:cNvPr>
          <p:cNvGrpSpPr/>
          <p:nvPr/>
        </p:nvGrpSpPr>
        <p:grpSpPr>
          <a:xfrm>
            <a:off x="0" y="5769"/>
            <a:ext cx="12192000" cy="809469"/>
            <a:chOff x="0" y="-1"/>
            <a:chExt cx="12192000" cy="809469"/>
          </a:xfrm>
        </p:grpSpPr>
        <p:sp>
          <p:nvSpPr>
            <p:cNvPr id="19" name="Rectangle 18">
              <a:extLst>
                <a:ext uri="{FF2B5EF4-FFF2-40B4-BE49-F238E27FC236}">
                  <a16:creationId xmlns:a16="http://schemas.microsoft.com/office/drawing/2014/main" id="{C72AE48A-C58E-A240-8D20-0B7B5CCBE37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vron 19">
              <a:extLst>
                <a:ext uri="{FF2B5EF4-FFF2-40B4-BE49-F238E27FC236}">
                  <a16:creationId xmlns:a16="http://schemas.microsoft.com/office/drawing/2014/main" id="{F6351337-E971-8149-8381-1F6C8E7623CC}"/>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1" name="Pentagon 20">
              <a:extLst>
                <a:ext uri="{FF2B5EF4-FFF2-40B4-BE49-F238E27FC236}">
                  <a16:creationId xmlns:a16="http://schemas.microsoft.com/office/drawing/2014/main" id="{D38A46D4-77A0-D54E-928D-0399838EA808}"/>
                </a:ext>
              </a:extLst>
            </p:cNvPr>
            <p:cNvSpPr/>
            <p:nvPr/>
          </p:nvSpPr>
          <p:spPr>
            <a:xfrm>
              <a:off x="120950" y="125570"/>
              <a:ext cx="1620000" cy="558325"/>
            </a:xfrm>
            <a:prstGeom prst="homePlate">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2" name="Chevron 21">
              <a:extLst>
                <a:ext uri="{FF2B5EF4-FFF2-40B4-BE49-F238E27FC236}">
                  <a16:creationId xmlns:a16="http://schemas.microsoft.com/office/drawing/2014/main" id="{5B046537-B606-5041-AA77-F3CA0694DA2B}"/>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3" name="Chevron 22">
              <a:extLst>
                <a:ext uri="{FF2B5EF4-FFF2-40B4-BE49-F238E27FC236}">
                  <a16:creationId xmlns:a16="http://schemas.microsoft.com/office/drawing/2014/main" id="{18631ACC-08BF-E14D-A9FA-0199A776EE6C}"/>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24" name="Chevron 23">
              <a:extLst>
                <a:ext uri="{FF2B5EF4-FFF2-40B4-BE49-F238E27FC236}">
                  <a16:creationId xmlns:a16="http://schemas.microsoft.com/office/drawing/2014/main" id="{521ADD3A-9F97-644C-ABEF-2FAEC2C3DD1E}"/>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25" name="Chevron 24">
              <a:extLst>
                <a:ext uri="{FF2B5EF4-FFF2-40B4-BE49-F238E27FC236}">
                  <a16:creationId xmlns:a16="http://schemas.microsoft.com/office/drawing/2014/main" id="{56C46209-3BD1-5C40-BDF8-5BBA0D8760DD}"/>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26" name="Chevron 25">
              <a:extLst>
                <a:ext uri="{FF2B5EF4-FFF2-40B4-BE49-F238E27FC236}">
                  <a16:creationId xmlns:a16="http://schemas.microsoft.com/office/drawing/2014/main" id="{2A189996-E9FF-964A-AD09-E3D060D9C80F}"/>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27" name="Chevron 14">
              <a:extLst>
                <a:ext uri="{FF2B5EF4-FFF2-40B4-BE49-F238E27FC236}">
                  <a16:creationId xmlns:a16="http://schemas.microsoft.com/office/drawing/2014/main" id="{B5941BB2-DCA9-FC4A-AFF4-EAE7C78419FD}"/>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grpSp>
        <p:nvGrpSpPr>
          <p:cNvPr id="13" name="Group 12">
            <a:extLst>
              <a:ext uri="{FF2B5EF4-FFF2-40B4-BE49-F238E27FC236}">
                <a16:creationId xmlns:a16="http://schemas.microsoft.com/office/drawing/2014/main" id="{F4CF2F68-D847-B5CD-BFB1-C3DB56278E35}"/>
              </a:ext>
            </a:extLst>
          </p:cNvPr>
          <p:cNvGrpSpPr/>
          <p:nvPr/>
        </p:nvGrpSpPr>
        <p:grpSpPr>
          <a:xfrm>
            <a:off x="852067" y="1559095"/>
            <a:ext cx="10585190" cy="5049463"/>
            <a:chOff x="852067" y="1559095"/>
            <a:chExt cx="10585190" cy="5049463"/>
          </a:xfrm>
        </p:grpSpPr>
        <p:sp>
          <p:nvSpPr>
            <p:cNvPr id="2" name="Triangle 1">
              <a:extLst>
                <a:ext uri="{FF2B5EF4-FFF2-40B4-BE49-F238E27FC236}">
                  <a16:creationId xmlns:a16="http://schemas.microsoft.com/office/drawing/2014/main" id="{CEF5472C-10CF-A286-8169-F23289D918B2}"/>
                </a:ext>
              </a:extLst>
            </p:cNvPr>
            <p:cNvSpPr/>
            <p:nvPr/>
          </p:nvSpPr>
          <p:spPr>
            <a:xfrm>
              <a:off x="1910889" y="2247491"/>
              <a:ext cx="2651920" cy="2221148"/>
            </a:xfrm>
            <a:prstGeom prst="triangle">
              <a:avLst/>
            </a:prstGeom>
            <a:solidFill>
              <a:srgbClr val="6CADC5"/>
            </a:solidFill>
            <a:ln>
              <a:solidFill>
                <a:srgbClr val="64B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847D5CA4-2F91-9AE2-A409-7C4EBE54646C}"/>
                </a:ext>
              </a:extLst>
            </p:cNvPr>
            <p:cNvSpPr/>
            <p:nvPr/>
          </p:nvSpPr>
          <p:spPr>
            <a:xfrm>
              <a:off x="7587018" y="2247491"/>
              <a:ext cx="2705834" cy="2221148"/>
            </a:xfrm>
            <a:prstGeom prst="triangle">
              <a:avLst/>
            </a:prstGeom>
            <a:solidFill>
              <a:srgbClr val="235351"/>
            </a:solidFill>
            <a:ln>
              <a:solidFill>
                <a:srgbClr val="2353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C6BABDDA-1D48-24ED-9A9F-C7653B690308}"/>
                </a:ext>
              </a:extLst>
            </p:cNvPr>
            <p:cNvSpPr/>
            <p:nvPr/>
          </p:nvSpPr>
          <p:spPr>
            <a:xfrm>
              <a:off x="2275344" y="1559095"/>
              <a:ext cx="7914327" cy="688395"/>
            </a:xfrm>
            <a:prstGeom prst="roundRect">
              <a:avLst/>
            </a:prstGeom>
            <a:solidFill>
              <a:srgbClr val="9ACB3C"/>
            </a:solidFill>
            <a:ln>
              <a:solidFill>
                <a:srgbClr val="9ACB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rPr>
                <a:t>Canada Greener Homes Initiative</a:t>
              </a:r>
            </a:p>
          </p:txBody>
        </p:sp>
        <p:sp>
          <p:nvSpPr>
            <p:cNvPr id="6" name="Rounded Rectangle 5">
              <a:extLst>
                <a:ext uri="{FF2B5EF4-FFF2-40B4-BE49-F238E27FC236}">
                  <a16:creationId xmlns:a16="http://schemas.microsoft.com/office/drawing/2014/main" id="{8D91C059-984B-73BD-62FF-BDB9FD0E1709}"/>
                </a:ext>
              </a:extLst>
            </p:cNvPr>
            <p:cNvSpPr/>
            <p:nvPr/>
          </p:nvSpPr>
          <p:spPr>
            <a:xfrm>
              <a:off x="852067" y="4387410"/>
              <a:ext cx="5202093" cy="2221148"/>
            </a:xfrm>
            <a:prstGeom prst="roundRect">
              <a:avLst/>
            </a:prstGeom>
            <a:ln>
              <a:solidFill>
                <a:srgbClr val="6CADC5"/>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solidFill>
                    <a:schemeClr val="tx1"/>
                  </a:solidFill>
                </a:rPr>
                <a:t>Grants to homeowners for energy-efficient improvements (up to $5,000 per home)</a:t>
              </a:r>
            </a:p>
            <a:p>
              <a:pPr marL="285750" indent="-285750">
                <a:buFont typeface="Arial" panose="020B0604020202020204" pitchFamily="34" charset="0"/>
                <a:buChar char="•"/>
              </a:pPr>
              <a:r>
                <a:rPr lang="en-US" dirty="0">
                  <a:solidFill>
                    <a:schemeClr val="tx1"/>
                  </a:solidFill>
                </a:rPr>
                <a:t>Offers free </a:t>
              </a:r>
              <a:r>
                <a:rPr lang="en-US" dirty="0" err="1">
                  <a:solidFill>
                    <a:schemeClr val="tx1"/>
                  </a:solidFill>
                </a:rPr>
                <a:t>EnerGuide</a:t>
              </a:r>
              <a:r>
                <a:rPr lang="en-US" dirty="0">
                  <a:solidFill>
                    <a:schemeClr val="tx1"/>
                  </a:solidFill>
                </a:rPr>
                <a:t> energy assessments</a:t>
              </a:r>
            </a:p>
            <a:p>
              <a:pPr marL="285750" indent="-285750">
                <a:buFont typeface="Arial" panose="020B0604020202020204" pitchFamily="34" charset="0"/>
                <a:buChar char="•"/>
              </a:pPr>
              <a:r>
                <a:rPr lang="en-US" dirty="0">
                  <a:solidFill>
                    <a:schemeClr val="tx1"/>
                  </a:solidFill>
                </a:rPr>
                <a:t>Funds training for energy auditors</a:t>
              </a:r>
            </a:p>
            <a:p>
              <a:pPr marL="285750" indent="-285750">
                <a:buFont typeface="Arial" panose="020B0604020202020204" pitchFamily="34" charset="0"/>
                <a:buChar char="•"/>
              </a:pPr>
              <a:r>
                <a:rPr lang="en-US" dirty="0">
                  <a:solidFill>
                    <a:schemeClr val="tx1"/>
                  </a:solidFill>
                </a:rPr>
                <a:t>Assists with lowering capital costs for retrofit measures</a:t>
              </a:r>
            </a:p>
            <a:p>
              <a:pPr marL="285750" indent="-285750">
                <a:buFont typeface="Arial" panose="020B0604020202020204" pitchFamily="34" charset="0"/>
                <a:buChar char="•"/>
              </a:pPr>
              <a:r>
                <a:rPr lang="en-US" dirty="0">
                  <a:solidFill>
                    <a:schemeClr val="tx1"/>
                  </a:solidFill>
                </a:rPr>
                <a:t>2022: issued $69 million in grants</a:t>
              </a:r>
            </a:p>
          </p:txBody>
        </p:sp>
        <p:sp>
          <p:nvSpPr>
            <p:cNvPr id="7" name="Rounded Rectangle 6">
              <a:extLst>
                <a:ext uri="{FF2B5EF4-FFF2-40B4-BE49-F238E27FC236}">
                  <a16:creationId xmlns:a16="http://schemas.microsoft.com/office/drawing/2014/main" id="{BEEEC720-0F57-F949-682A-5190F46BF0DA}"/>
                </a:ext>
              </a:extLst>
            </p:cNvPr>
            <p:cNvSpPr/>
            <p:nvPr/>
          </p:nvSpPr>
          <p:spPr>
            <a:xfrm>
              <a:off x="6633029" y="4387410"/>
              <a:ext cx="4804228" cy="2221148"/>
            </a:xfrm>
            <a:prstGeom prst="roundRect">
              <a:avLst/>
            </a:prstGeom>
            <a:ln>
              <a:solidFill>
                <a:srgbClr val="6CADC5"/>
              </a:solid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buFont typeface="Symbol" pitchFamily="2" charset="2"/>
                <a:buChar char=""/>
              </a:pPr>
              <a:r>
                <a:rPr lang="en-CA" sz="1800" kern="0" dirty="0">
                  <a:solidFill>
                    <a:schemeClr val="tx1"/>
                  </a:solidFill>
                  <a:effectLst/>
                  <a:latin typeface="Söhne"/>
                  <a:ea typeface="Times New Roman" panose="02020603050405020304" pitchFamily="18" charset="0"/>
                  <a:cs typeface="Times New Roman" panose="02020603050405020304" pitchFamily="18" charset="0"/>
                </a:rPr>
                <a:t>Personal loan amounts range from $5,000 to $40,000</a:t>
              </a:r>
              <a:endParaRPr lang="en-CA"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CA" sz="1800" kern="0" dirty="0">
                  <a:solidFill>
                    <a:schemeClr val="tx1"/>
                  </a:solidFill>
                  <a:effectLst/>
                  <a:latin typeface="Söhne"/>
                  <a:ea typeface="Times New Roman" panose="02020603050405020304" pitchFamily="18" charset="0"/>
                  <a:cs typeface="Times New Roman" panose="02020603050405020304" pitchFamily="18" charset="0"/>
                </a:rPr>
                <a:t>Repayment over a 10-year period (no interest)</a:t>
              </a:r>
              <a:endParaRPr lang="en-CA" kern="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dirty="0">
                  <a:solidFill>
                    <a:schemeClr val="tx1"/>
                  </a:solidFill>
                </a:rPr>
                <a:t>2022: &gt;3,200 have applied for the loan</a:t>
              </a:r>
            </a:p>
          </p:txBody>
        </p:sp>
        <p:sp>
          <p:nvSpPr>
            <p:cNvPr id="9" name="TextBox 8">
              <a:extLst>
                <a:ext uri="{FF2B5EF4-FFF2-40B4-BE49-F238E27FC236}">
                  <a16:creationId xmlns:a16="http://schemas.microsoft.com/office/drawing/2014/main" id="{D8BE6E3F-E79B-798C-69A9-098B9390CC6F}"/>
                </a:ext>
              </a:extLst>
            </p:cNvPr>
            <p:cNvSpPr txBox="1"/>
            <p:nvPr/>
          </p:nvSpPr>
          <p:spPr>
            <a:xfrm>
              <a:off x="8028068" y="3358065"/>
              <a:ext cx="1823734" cy="830997"/>
            </a:xfrm>
            <a:prstGeom prst="rect">
              <a:avLst/>
            </a:prstGeom>
            <a:noFill/>
            <a:ln>
              <a:noFill/>
            </a:ln>
          </p:spPr>
          <p:txBody>
            <a:bodyPr wrap="square" rtlCol="0">
              <a:spAutoFit/>
            </a:bodyPr>
            <a:lstStyle/>
            <a:p>
              <a:pPr algn="ctr"/>
              <a:r>
                <a:rPr lang="en-US" sz="2400" b="1" dirty="0">
                  <a:solidFill>
                    <a:schemeClr val="bg1"/>
                  </a:solidFill>
                </a:rPr>
                <a:t>CGHL Loan Program</a:t>
              </a:r>
            </a:p>
          </p:txBody>
        </p:sp>
        <p:sp>
          <p:nvSpPr>
            <p:cNvPr id="10" name="TextBox 9">
              <a:extLst>
                <a:ext uri="{FF2B5EF4-FFF2-40B4-BE49-F238E27FC236}">
                  <a16:creationId xmlns:a16="http://schemas.microsoft.com/office/drawing/2014/main" id="{AFBC8FCA-0F21-EAF2-DBA1-21C31F76C857}"/>
                </a:ext>
              </a:extLst>
            </p:cNvPr>
            <p:cNvSpPr txBox="1"/>
            <p:nvPr/>
          </p:nvSpPr>
          <p:spPr>
            <a:xfrm>
              <a:off x="2310021" y="3174686"/>
              <a:ext cx="1823734" cy="830997"/>
            </a:xfrm>
            <a:prstGeom prst="rect">
              <a:avLst/>
            </a:prstGeom>
            <a:noFill/>
          </p:spPr>
          <p:txBody>
            <a:bodyPr wrap="square" rtlCol="0">
              <a:spAutoFit/>
            </a:bodyPr>
            <a:lstStyle/>
            <a:p>
              <a:pPr algn="ctr"/>
              <a:r>
                <a:rPr lang="en-US" sz="2400" b="1" dirty="0">
                  <a:solidFill>
                    <a:schemeClr val="bg1"/>
                  </a:solidFill>
                </a:rPr>
                <a:t>CGHG Program</a:t>
              </a:r>
              <a:endParaRPr lang="en-US" sz="2400" dirty="0"/>
            </a:p>
          </p:txBody>
        </p:sp>
      </p:grpSp>
      <p:pic>
        <p:nvPicPr>
          <p:cNvPr id="12" name="Picture 11" descr="Logo, company name&#10;&#10;Description automatically generated">
            <a:extLst>
              <a:ext uri="{FF2B5EF4-FFF2-40B4-BE49-F238E27FC236}">
                <a16:creationId xmlns:a16="http://schemas.microsoft.com/office/drawing/2014/main" id="{762E4727-30C8-637F-CAD1-CA3242A1D9BF}"/>
              </a:ext>
            </a:extLst>
          </p:cNvPr>
          <p:cNvPicPr>
            <a:picLocks noChangeAspect="1"/>
          </p:cNvPicPr>
          <p:nvPr/>
        </p:nvPicPr>
        <p:blipFill rotWithShape="1">
          <a:blip r:embed="rId3"/>
          <a:srcRect l="29680" t="14282" r="29483" b="41343"/>
          <a:stretch/>
        </p:blipFill>
        <p:spPr>
          <a:xfrm>
            <a:off x="0" y="5936566"/>
            <a:ext cx="842677" cy="915665"/>
          </a:xfrm>
          <a:prstGeom prst="rect">
            <a:avLst/>
          </a:prstGeom>
          <a:solidFill>
            <a:srgbClr val="868686"/>
          </a:solidFill>
        </p:spPr>
      </p:pic>
    </p:spTree>
    <p:extLst>
      <p:ext uri="{BB962C8B-B14F-4D97-AF65-F5344CB8AC3E}">
        <p14:creationId xmlns:p14="http://schemas.microsoft.com/office/powerpoint/2010/main" val="297997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0" y="874406"/>
            <a:ext cx="6526146" cy="630942"/>
          </a:xfrm>
          <a:prstGeom prst="rect">
            <a:avLst/>
          </a:prstGeom>
          <a:noFill/>
        </p:spPr>
        <p:txBody>
          <a:bodyPr wrap="none" rtlCol="0">
            <a:spAutoFit/>
          </a:bodyPr>
          <a:lstStyle/>
          <a:p>
            <a:r>
              <a:rPr lang="en-US" sz="3500" dirty="0">
                <a:solidFill>
                  <a:srgbClr val="6CADC5"/>
                </a:solidFill>
                <a:latin typeface="League Spartan" pitchFamily="2" charset="77"/>
              </a:rPr>
              <a:t>PROGRAM STAKEHOLDERS</a:t>
            </a:r>
          </a:p>
        </p:txBody>
      </p:sp>
      <p:grpSp>
        <p:nvGrpSpPr>
          <p:cNvPr id="15" name="Group 14">
            <a:extLst>
              <a:ext uri="{FF2B5EF4-FFF2-40B4-BE49-F238E27FC236}">
                <a16:creationId xmlns:a16="http://schemas.microsoft.com/office/drawing/2014/main" id="{7C7A6FF2-9E32-A64C-81EF-72C3CD37E3EC}"/>
              </a:ext>
            </a:extLst>
          </p:cNvPr>
          <p:cNvGrpSpPr/>
          <p:nvPr/>
        </p:nvGrpSpPr>
        <p:grpSpPr>
          <a:xfrm>
            <a:off x="0" y="5769"/>
            <a:ext cx="12192000" cy="809469"/>
            <a:chOff x="0" y="-1"/>
            <a:chExt cx="12192000" cy="809469"/>
          </a:xfrm>
        </p:grpSpPr>
        <p:sp>
          <p:nvSpPr>
            <p:cNvPr id="25" name="Rectangle 24">
              <a:extLst>
                <a:ext uri="{FF2B5EF4-FFF2-40B4-BE49-F238E27FC236}">
                  <a16:creationId xmlns:a16="http://schemas.microsoft.com/office/drawing/2014/main" id="{F61CF783-B800-9F41-897F-5361D6247FA1}"/>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a:extLst>
                <a:ext uri="{FF2B5EF4-FFF2-40B4-BE49-F238E27FC236}">
                  <a16:creationId xmlns:a16="http://schemas.microsoft.com/office/drawing/2014/main" id="{C36DCA3A-7610-CE43-B123-B0B494739420}"/>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7" name="Pentagon 26">
              <a:extLst>
                <a:ext uri="{FF2B5EF4-FFF2-40B4-BE49-F238E27FC236}">
                  <a16:creationId xmlns:a16="http://schemas.microsoft.com/office/drawing/2014/main" id="{85EC3C54-79ED-9047-88B3-853020C862B4}"/>
                </a:ext>
              </a:extLst>
            </p:cNvPr>
            <p:cNvSpPr/>
            <p:nvPr/>
          </p:nvSpPr>
          <p:spPr>
            <a:xfrm>
              <a:off x="120950" y="125570"/>
              <a:ext cx="1620000" cy="558325"/>
            </a:xfrm>
            <a:prstGeom prst="homePlate">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8" name="Chevron 27">
              <a:extLst>
                <a:ext uri="{FF2B5EF4-FFF2-40B4-BE49-F238E27FC236}">
                  <a16:creationId xmlns:a16="http://schemas.microsoft.com/office/drawing/2014/main" id="{EF3198DB-EADF-CA4D-86BA-37E0C0467D84}"/>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9" name="Chevron 28">
              <a:extLst>
                <a:ext uri="{FF2B5EF4-FFF2-40B4-BE49-F238E27FC236}">
                  <a16:creationId xmlns:a16="http://schemas.microsoft.com/office/drawing/2014/main" id="{42D94A2E-798B-7841-93C7-5D016A76F6F7}"/>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30" name="Chevron 29">
              <a:extLst>
                <a:ext uri="{FF2B5EF4-FFF2-40B4-BE49-F238E27FC236}">
                  <a16:creationId xmlns:a16="http://schemas.microsoft.com/office/drawing/2014/main" id="{A3C8F693-5BAF-1D4B-AE35-BABA524B4BA5}"/>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31" name="Chevron 30">
              <a:extLst>
                <a:ext uri="{FF2B5EF4-FFF2-40B4-BE49-F238E27FC236}">
                  <a16:creationId xmlns:a16="http://schemas.microsoft.com/office/drawing/2014/main" id="{5FD53209-B918-BF47-9FC2-B1175D6F4D8C}"/>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32" name="Chevron 31">
              <a:extLst>
                <a:ext uri="{FF2B5EF4-FFF2-40B4-BE49-F238E27FC236}">
                  <a16:creationId xmlns:a16="http://schemas.microsoft.com/office/drawing/2014/main" id="{D8264B48-4E53-1242-A3E9-ED80CD68FC64}"/>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33" name="Chevron 14">
              <a:extLst>
                <a:ext uri="{FF2B5EF4-FFF2-40B4-BE49-F238E27FC236}">
                  <a16:creationId xmlns:a16="http://schemas.microsoft.com/office/drawing/2014/main" id="{CEE7EF32-275F-9A41-9D7E-0F8A0DA75935}"/>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pic>
        <p:nvPicPr>
          <p:cNvPr id="17" name="Picture 16" descr="Logo, company name&#10;&#10;Description automatically generated">
            <a:extLst>
              <a:ext uri="{FF2B5EF4-FFF2-40B4-BE49-F238E27FC236}">
                <a16:creationId xmlns:a16="http://schemas.microsoft.com/office/drawing/2014/main" id="{C3988B20-A72F-A44A-FE05-EA8C45B3816A}"/>
              </a:ext>
            </a:extLst>
          </p:cNvPr>
          <p:cNvPicPr>
            <a:picLocks noChangeAspect="1"/>
          </p:cNvPicPr>
          <p:nvPr/>
        </p:nvPicPr>
        <p:blipFill rotWithShape="1">
          <a:blip r:embed="rId3"/>
          <a:srcRect l="29680" t="14282" r="29483" b="41343"/>
          <a:stretch/>
        </p:blipFill>
        <p:spPr>
          <a:xfrm>
            <a:off x="0" y="5765800"/>
            <a:ext cx="1005141" cy="1092200"/>
          </a:xfrm>
          <a:prstGeom prst="rect">
            <a:avLst/>
          </a:prstGeom>
          <a:solidFill>
            <a:srgbClr val="868686"/>
          </a:solidFill>
        </p:spPr>
      </p:pic>
      <p:grpSp>
        <p:nvGrpSpPr>
          <p:cNvPr id="9" name="Group 8">
            <a:extLst>
              <a:ext uri="{FF2B5EF4-FFF2-40B4-BE49-F238E27FC236}">
                <a16:creationId xmlns:a16="http://schemas.microsoft.com/office/drawing/2014/main" id="{66C34237-F1F6-A421-E5B1-6493127F9249}"/>
              </a:ext>
            </a:extLst>
          </p:cNvPr>
          <p:cNvGrpSpPr/>
          <p:nvPr/>
        </p:nvGrpSpPr>
        <p:grpSpPr>
          <a:xfrm>
            <a:off x="1664636" y="1743164"/>
            <a:ext cx="4926550" cy="4852754"/>
            <a:chOff x="6040266" y="1545692"/>
            <a:chExt cx="4437902" cy="4437902"/>
          </a:xfrm>
          <a:solidFill>
            <a:srgbClr val="6CADC5"/>
          </a:solidFill>
        </p:grpSpPr>
        <p:sp>
          <p:nvSpPr>
            <p:cNvPr id="5" name="Oval 4">
              <a:extLst>
                <a:ext uri="{FF2B5EF4-FFF2-40B4-BE49-F238E27FC236}">
                  <a16:creationId xmlns:a16="http://schemas.microsoft.com/office/drawing/2014/main" id="{5C0A9D8D-ADA2-531F-AE32-996FF199ABB3}"/>
                </a:ext>
              </a:extLst>
            </p:cNvPr>
            <p:cNvSpPr/>
            <p:nvPr/>
          </p:nvSpPr>
          <p:spPr>
            <a:xfrm>
              <a:off x="6040266" y="1545692"/>
              <a:ext cx="4437902" cy="44379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22A58091-E742-8521-B816-8602630B74CD}"/>
                </a:ext>
              </a:extLst>
            </p:cNvPr>
            <p:cNvSpPr/>
            <p:nvPr/>
          </p:nvSpPr>
          <p:spPr>
            <a:xfrm>
              <a:off x="6927846" y="2433273"/>
              <a:ext cx="2662741" cy="2662741"/>
            </a:xfrm>
            <a:prstGeom prst="ellipse">
              <a:avLst/>
            </a:prstGeom>
            <a:solidFill>
              <a:srgbClr val="D9AA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a:extLst>
                <a:ext uri="{FF2B5EF4-FFF2-40B4-BE49-F238E27FC236}">
                  <a16:creationId xmlns:a16="http://schemas.microsoft.com/office/drawing/2014/main" id="{C14AA97A-0B95-A87B-D07E-C1AFA9A96898}"/>
                </a:ext>
              </a:extLst>
            </p:cNvPr>
            <p:cNvSpPr/>
            <p:nvPr/>
          </p:nvSpPr>
          <p:spPr>
            <a:xfrm>
              <a:off x="7815427" y="3320853"/>
              <a:ext cx="887580" cy="887580"/>
            </a:xfrm>
            <a:prstGeom prst="ellipse">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1" name="TextBox 10">
            <a:extLst>
              <a:ext uri="{FF2B5EF4-FFF2-40B4-BE49-F238E27FC236}">
                <a16:creationId xmlns:a16="http://schemas.microsoft.com/office/drawing/2014/main" id="{D5D654C8-EA43-5EAC-F8BB-53079A59158D}"/>
              </a:ext>
            </a:extLst>
          </p:cNvPr>
          <p:cNvSpPr txBox="1"/>
          <p:nvPr/>
        </p:nvSpPr>
        <p:spPr>
          <a:xfrm>
            <a:off x="7257180" y="1189877"/>
            <a:ext cx="4344632" cy="1508105"/>
          </a:xfrm>
          <a:prstGeom prst="rect">
            <a:avLst/>
          </a:prstGeom>
          <a:solidFill>
            <a:schemeClr val="bg2"/>
          </a:solidFill>
          <a:ln>
            <a:solidFill>
              <a:schemeClr val="bg2"/>
            </a:solidFill>
          </a:ln>
        </p:spPr>
        <p:txBody>
          <a:bodyPr wrap="square" rtlCol="0">
            <a:spAutoFit/>
          </a:bodyPr>
          <a:lstStyle/>
          <a:p>
            <a:r>
              <a:rPr lang="en-US" sz="2000" b="1" dirty="0"/>
              <a:t>Primary</a:t>
            </a:r>
          </a:p>
          <a:p>
            <a:r>
              <a:rPr lang="en-US" b="1" dirty="0"/>
              <a:t>-    Homeowners</a:t>
            </a:r>
          </a:p>
          <a:p>
            <a:r>
              <a:rPr lang="en-US" b="1" dirty="0"/>
              <a:t>-    Indigenous governments</a:t>
            </a:r>
          </a:p>
          <a:p>
            <a:pPr marL="285750" indent="-285750">
              <a:buFontTx/>
              <a:buChar char="-"/>
            </a:pPr>
            <a:r>
              <a:rPr lang="en-US" b="1" dirty="0"/>
              <a:t>Organizations</a:t>
            </a:r>
          </a:p>
          <a:p>
            <a:pPr marL="285750" indent="-285750">
              <a:buFontTx/>
              <a:buChar char="-"/>
            </a:pPr>
            <a:r>
              <a:rPr lang="en-US" b="1" dirty="0"/>
              <a:t>Housing management bodies</a:t>
            </a:r>
          </a:p>
        </p:txBody>
      </p:sp>
      <p:sp>
        <p:nvSpPr>
          <p:cNvPr id="12" name="TextBox 11">
            <a:extLst>
              <a:ext uri="{FF2B5EF4-FFF2-40B4-BE49-F238E27FC236}">
                <a16:creationId xmlns:a16="http://schemas.microsoft.com/office/drawing/2014/main" id="{74D7C087-8C70-6205-248C-9873232CBA65}"/>
              </a:ext>
            </a:extLst>
          </p:cNvPr>
          <p:cNvSpPr txBox="1"/>
          <p:nvPr/>
        </p:nvSpPr>
        <p:spPr>
          <a:xfrm>
            <a:off x="7265194" y="3142833"/>
            <a:ext cx="4297882" cy="1477328"/>
          </a:xfrm>
          <a:prstGeom prst="rect">
            <a:avLst/>
          </a:prstGeom>
          <a:solidFill>
            <a:srgbClr val="D9AA49"/>
          </a:solidFill>
          <a:ln>
            <a:solidFill>
              <a:schemeClr val="accent4">
                <a:lumMod val="75000"/>
              </a:schemeClr>
            </a:solidFill>
          </a:ln>
        </p:spPr>
        <p:txBody>
          <a:bodyPr wrap="square" rtlCol="0">
            <a:spAutoFit/>
          </a:bodyPr>
          <a:lstStyle/>
          <a:p>
            <a:r>
              <a:rPr lang="en-US" b="1" dirty="0"/>
              <a:t>Secondary</a:t>
            </a:r>
          </a:p>
          <a:p>
            <a:pPr marL="285750" indent="-285750">
              <a:buFontTx/>
              <a:buChar char="-"/>
            </a:pPr>
            <a:r>
              <a:rPr lang="en-US" b="1" dirty="0"/>
              <a:t>CGHI Staff (CGHG &amp; CGHL)</a:t>
            </a:r>
          </a:p>
          <a:p>
            <a:pPr marL="285750" indent="-285750">
              <a:buFontTx/>
              <a:buChar char="-"/>
            </a:pPr>
            <a:r>
              <a:rPr lang="en-US" b="1" dirty="0"/>
              <a:t>EnerGuide Energy Auditors</a:t>
            </a:r>
          </a:p>
          <a:p>
            <a:pPr marL="285750" indent="-285750">
              <a:buFontTx/>
              <a:buChar char="-"/>
            </a:pPr>
            <a:r>
              <a:rPr lang="en-US" b="1" dirty="0"/>
              <a:t>CGHG &amp; CGHL Executive committee members &amp; Board of Directors</a:t>
            </a:r>
          </a:p>
        </p:txBody>
      </p:sp>
      <p:sp>
        <p:nvSpPr>
          <p:cNvPr id="13" name="TextBox 12">
            <a:extLst>
              <a:ext uri="{FF2B5EF4-FFF2-40B4-BE49-F238E27FC236}">
                <a16:creationId xmlns:a16="http://schemas.microsoft.com/office/drawing/2014/main" id="{2E3B2C5A-CD6D-DEAD-3D82-35D4C22868C4}"/>
              </a:ext>
            </a:extLst>
          </p:cNvPr>
          <p:cNvSpPr txBox="1"/>
          <p:nvPr/>
        </p:nvSpPr>
        <p:spPr>
          <a:xfrm>
            <a:off x="7265194" y="5065012"/>
            <a:ext cx="4304381" cy="1477328"/>
          </a:xfrm>
          <a:prstGeom prst="rect">
            <a:avLst/>
          </a:prstGeom>
          <a:solidFill>
            <a:srgbClr val="6CADC5"/>
          </a:solidFill>
          <a:ln>
            <a:solidFill>
              <a:srgbClr val="6CADC5"/>
            </a:solidFill>
          </a:ln>
        </p:spPr>
        <p:txBody>
          <a:bodyPr wrap="square" rtlCol="0">
            <a:spAutoFit/>
          </a:bodyPr>
          <a:lstStyle/>
          <a:p>
            <a:r>
              <a:rPr lang="en-US" b="1" dirty="0"/>
              <a:t>Tertiary</a:t>
            </a:r>
          </a:p>
          <a:p>
            <a:pPr marL="285750" indent="-285750">
              <a:buFontTx/>
              <a:buChar char="-"/>
            </a:pPr>
            <a:r>
              <a:rPr lang="en-US" b="1" dirty="0"/>
              <a:t>CMHC and </a:t>
            </a:r>
            <a:r>
              <a:rPr lang="en-US" b="1" dirty="0" err="1"/>
              <a:t>NRCan</a:t>
            </a:r>
            <a:endParaRPr lang="en-US" b="1" dirty="0"/>
          </a:p>
          <a:p>
            <a:pPr marL="285750" lvl="0" indent="-285750">
              <a:buFontTx/>
              <a:buChar char="-"/>
            </a:pPr>
            <a:r>
              <a:rPr lang="en-US" b="1" dirty="0"/>
              <a:t>P/T Departments in Energy housing and environment</a:t>
            </a:r>
          </a:p>
          <a:p>
            <a:pPr marL="285750" lvl="0" indent="-285750">
              <a:buFontTx/>
              <a:buChar char="-"/>
            </a:pPr>
            <a:r>
              <a:rPr lang="en-US" b="1" dirty="0"/>
              <a:t>Contractors/Labourers</a:t>
            </a:r>
          </a:p>
        </p:txBody>
      </p:sp>
      <p:cxnSp>
        <p:nvCxnSpPr>
          <p:cNvPr id="3" name="Straight Connector 2">
            <a:extLst>
              <a:ext uri="{FF2B5EF4-FFF2-40B4-BE49-F238E27FC236}">
                <a16:creationId xmlns:a16="http://schemas.microsoft.com/office/drawing/2014/main" id="{4382CAFB-6822-2C1B-53A8-1E384001C54B}"/>
              </a:ext>
            </a:extLst>
          </p:cNvPr>
          <p:cNvCxnSpPr>
            <a:cxnSpLocks/>
          </p:cNvCxnSpPr>
          <p:nvPr/>
        </p:nvCxnSpPr>
        <p:spPr>
          <a:xfrm flipV="1">
            <a:off x="4358061" y="1365763"/>
            <a:ext cx="2892619" cy="235486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3CC988-BBFA-8A64-A83B-9B0A7FB4AF93}"/>
              </a:ext>
            </a:extLst>
          </p:cNvPr>
          <p:cNvCxnSpPr>
            <a:cxnSpLocks/>
            <a:stCxn id="6" idx="6"/>
          </p:cNvCxnSpPr>
          <p:nvPr/>
        </p:nvCxnSpPr>
        <p:spPr>
          <a:xfrm flipV="1">
            <a:off x="5605876" y="3429000"/>
            <a:ext cx="1651304" cy="74054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5678C1-100E-929A-074E-787BA7DE7545}"/>
              </a:ext>
            </a:extLst>
          </p:cNvPr>
          <p:cNvCxnSpPr>
            <a:cxnSpLocks/>
            <a:stCxn id="5" idx="5"/>
          </p:cNvCxnSpPr>
          <p:nvPr/>
        </p:nvCxnSpPr>
        <p:spPr>
          <a:xfrm flipV="1">
            <a:off x="5869709" y="5124519"/>
            <a:ext cx="1387471" cy="76073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9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A50E1BE-FB38-FF47-9338-440B2E6815A1}"/>
              </a:ext>
            </a:extLst>
          </p:cNvPr>
          <p:cNvSpPr txBox="1"/>
          <p:nvPr/>
        </p:nvSpPr>
        <p:spPr>
          <a:xfrm>
            <a:off x="4405" y="855936"/>
            <a:ext cx="8390438" cy="630942"/>
          </a:xfrm>
          <a:prstGeom prst="rect">
            <a:avLst/>
          </a:prstGeom>
          <a:noFill/>
        </p:spPr>
        <p:txBody>
          <a:bodyPr wrap="none" rtlCol="0">
            <a:spAutoFit/>
          </a:bodyPr>
          <a:lstStyle/>
          <a:p>
            <a:r>
              <a:rPr lang="en-US" sz="3500" dirty="0">
                <a:solidFill>
                  <a:srgbClr val="6CADC5"/>
                </a:solidFill>
                <a:latin typeface="League Spartan" pitchFamily="2" charset="77"/>
              </a:rPr>
              <a:t>EVALUATION PURPOSE AND SCOPE</a:t>
            </a:r>
          </a:p>
        </p:txBody>
      </p:sp>
      <p:sp>
        <p:nvSpPr>
          <p:cNvPr id="32" name="TextBox 31">
            <a:extLst>
              <a:ext uri="{FF2B5EF4-FFF2-40B4-BE49-F238E27FC236}">
                <a16:creationId xmlns:a16="http://schemas.microsoft.com/office/drawing/2014/main" id="{9B9A3C62-FB38-6C4C-A34F-0657132C2561}"/>
              </a:ext>
            </a:extLst>
          </p:cNvPr>
          <p:cNvSpPr txBox="1"/>
          <p:nvPr/>
        </p:nvSpPr>
        <p:spPr>
          <a:xfrm>
            <a:off x="-762453" y="1660466"/>
            <a:ext cx="3687701" cy="369332"/>
          </a:xfrm>
          <a:prstGeom prst="rect">
            <a:avLst/>
          </a:prstGeom>
          <a:noFill/>
        </p:spPr>
        <p:txBody>
          <a:bodyPr wrap="square" rtlCol="0">
            <a:spAutoFit/>
          </a:bodyPr>
          <a:lstStyle/>
          <a:p>
            <a:pPr algn="ctr"/>
            <a:r>
              <a:rPr lang="en-US" dirty="0">
                <a:solidFill>
                  <a:srgbClr val="D9AA49"/>
                </a:solidFill>
                <a:latin typeface="League Spartan" pitchFamily="2" charset="77"/>
              </a:rPr>
              <a:t>MISSION/AIM</a:t>
            </a:r>
          </a:p>
        </p:txBody>
      </p:sp>
      <p:sp>
        <p:nvSpPr>
          <p:cNvPr id="33" name="TextBox 32">
            <a:extLst>
              <a:ext uri="{FF2B5EF4-FFF2-40B4-BE49-F238E27FC236}">
                <a16:creationId xmlns:a16="http://schemas.microsoft.com/office/drawing/2014/main" id="{35CB2149-73C9-3148-8560-3EA3DE789F3A}"/>
              </a:ext>
            </a:extLst>
          </p:cNvPr>
          <p:cNvSpPr txBox="1"/>
          <p:nvPr/>
        </p:nvSpPr>
        <p:spPr>
          <a:xfrm>
            <a:off x="-461666" y="3451459"/>
            <a:ext cx="3687701" cy="369332"/>
          </a:xfrm>
          <a:prstGeom prst="rect">
            <a:avLst/>
          </a:prstGeom>
          <a:noFill/>
        </p:spPr>
        <p:txBody>
          <a:bodyPr wrap="square" rtlCol="0">
            <a:spAutoFit/>
          </a:bodyPr>
          <a:lstStyle/>
          <a:p>
            <a:pPr algn="ctr"/>
            <a:r>
              <a:rPr lang="en-US" dirty="0">
                <a:solidFill>
                  <a:srgbClr val="D9AA49"/>
                </a:solidFill>
                <a:latin typeface="League Spartan" pitchFamily="2" charset="77"/>
              </a:rPr>
              <a:t>MAIN OBJECTIVES</a:t>
            </a:r>
          </a:p>
        </p:txBody>
      </p:sp>
      <p:sp>
        <p:nvSpPr>
          <p:cNvPr id="34" name="TextBox 33">
            <a:extLst>
              <a:ext uri="{FF2B5EF4-FFF2-40B4-BE49-F238E27FC236}">
                <a16:creationId xmlns:a16="http://schemas.microsoft.com/office/drawing/2014/main" id="{7F69A787-99A7-8F41-A491-574C30D44FEB}"/>
              </a:ext>
            </a:extLst>
          </p:cNvPr>
          <p:cNvSpPr txBox="1"/>
          <p:nvPr/>
        </p:nvSpPr>
        <p:spPr>
          <a:xfrm>
            <a:off x="8229600" y="1671943"/>
            <a:ext cx="3687701" cy="369332"/>
          </a:xfrm>
          <a:prstGeom prst="rect">
            <a:avLst/>
          </a:prstGeom>
          <a:noFill/>
        </p:spPr>
        <p:txBody>
          <a:bodyPr wrap="square" rtlCol="0">
            <a:spAutoFit/>
          </a:bodyPr>
          <a:lstStyle/>
          <a:p>
            <a:pPr algn="ctr"/>
            <a:r>
              <a:rPr lang="en-US" dirty="0">
                <a:solidFill>
                  <a:srgbClr val="D9AA49"/>
                </a:solidFill>
                <a:latin typeface="League Spartan" pitchFamily="2" charset="77"/>
              </a:rPr>
              <a:t>OUR EVALUATION PLAN</a:t>
            </a:r>
          </a:p>
        </p:txBody>
      </p:sp>
      <p:sp>
        <p:nvSpPr>
          <p:cNvPr id="38" name="Rounded Rectangle 37">
            <a:extLst>
              <a:ext uri="{FF2B5EF4-FFF2-40B4-BE49-F238E27FC236}">
                <a16:creationId xmlns:a16="http://schemas.microsoft.com/office/drawing/2014/main" id="{E4934DA2-B204-9846-8ECC-5B462EC55E32}"/>
              </a:ext>
            </a:extLst>
          </p:cNvPr>
          <p:cNvSpPr/>
          <p:nvPr/>
        </p:nvSpPr>
        <p:spPr>
          <a:xfrm>
            <a:off x="250980" y="2066912"/>
            <a:ext cx="7409286" cy="97029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aim of this evaluation is to assess the relevance and performance of Canada’s Greener Homes Initiative. </a:t>
            </a:r>
          </a:p>
        </p:txBody>
      </p:sp>
      <p:sp>
        <p:nvSpPr>
          <p:cNvPr id="40" name="Rounded Rectangle 39">
            <a:extLst>
              <a:ext uri="{FF2B5EF4-FFF2-40B4-BE49-F238E27FC236}">
                <a16:creationId xmlns:a16="http://schemas.microsoft.com/office/drawing/2014/main" id="{185C6E81-98BC-4B43-B649-C8D0D113BA12}"/>
              </a:ext>
            </a:extLst>
          </p:cNvPr>
          <p:cNvSpPr/>
          <p:nvPr/>
        </p:nvSpPr>
        <p:spPr>
          <a:xfrm>
            <a:off x="8229600" y="2066911"/>
            <a:ext cx="3443778" cy="3672419"/>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plan to evaluate Canada’s Greener Homes Initiative through a process and outcome evaluation using an equity, diversity and inclusion lens with a utilization-focused approach and share results through national and P/T reports to all stakeholders involved. </a:t>
            </a:r>
          </a:p>
        </p:txBody>
      </p:sp>
      <p:sp>
        <p:nvSpPr>
          <p:cNvPr id="41" name="Rounded Rectangle 40">
            <a:extLst>
              <a:ext uri="{FF2B5EF4-FFF2-40B4-BE49-F238E27FC236}">
                <a16:creationId xmlns:a16="http://schemas.microsoft.com/office/drawing/2014/main" id="{38E34F7F-5F25-BA40-AF44-3EFE790215C9}"/>
              </a:ext>
            </a:extLst>
          </p:cNvPr>
          <p:cNvSpPr/>
          <p:nvPr/>
        </p:nvSpPr>
        <p:spPr>
          <a:xfrm>
            <a:off x="250979" y="3820790"/>
            <a:ext cx="7409287" cy="1918541"/>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1. Assess how initiatives have been implemented in Canada. </a:t>
            </a:r>
          </a:p>
          <a:p>
            <a:r>
              <a:rPr lang="en-US" dirty="0">
                <a:solidFill>
                  <a:schemeClr val="tx1"/>
                </a:solidFill>
              </a:rPr>
              <a:t>2. Understand the effects of the program at the household, national and environment level. </a:t>
            </a:r>
          </a:p>
          <a:p>
            <a:r>
              <a:rPr lang="en-US" dirty="0">
                <a:solidFill>
                  <a:schemeClr val="tx1"/>
                </a:solidFill>
              </a:rPr>
              <a:t>3. Realize the contributions of the program to Canada’s commitment to climate change action and further recommendations.  </a:t>
            </a:r>
          </a:p>
        </p:txBody>
      </p:sp>
      <p:pic>
        <p:nvPicPr>
          <p:cNvPr id="19" name="Picture 18" descr="Diagram, schematic&#10;&#10;Description automatically generated">
            <a:extLst>
              <a:ext uri="{FF2B5EF4-FFF2-40B4-BE49-F238E27FC236}">
                <a16:creationId xmlns:a16="http://schemas.microsoft.com/office/drawing/2014/main" id="{F8D55C75-DDE0-254D-BCCC-770AA146199B}"/>
              </a:ext>
            </a:extLst>
          </p:cNvPr>
          <p:cNvPicPr>
            <a:picLocks noChangeAspect="1"/>
          </p:cNvPicPr>
          <p:nvPr/>
        </p:nvPicPr>
        <p:blipFill rotWithShape="1">
          <a:blip r:embed="rId3"/>
          <a:srcRect l="12010" t="12808" r="9852" b="51179"/>
          <a:stretch/>
        </p:blipFill>
        <p:spPr>
          <a:xfrm>
            <a:off x="4828737" y="5739332"/>
            <a:ext cx="2621611" cy="1208315"/>
          </a:xfrm>
          <a:prstGeom prst="rect">
            <a:avLst/>
          </a:prstGeom>
        </p:spPr>
      </p:pic>
      <p:grpSp>
        <p:nvGrpSpPr>
          <p:cNvPr id="20" name="Google Shape;658;p40">
            <a:extLst>
              <a:ext uri="{FF2B5EF4-FFF2-40B4-BE49-F238E27FC236}">
                <a16:creationId xmlns:a16="http://schemas.microsoft.com/office/drawing/2014/main" id="{79D79F09-B9E4-7849-8326-D1E92B18C53B}"/>
              </a:ext>
            </a:extLst>
          </p:cNvPr>
          <p:cNvGrpSpPr/>
          <p:nvPr/>
        </p:nvGrpSpPr>
        <p:grpSpPr>
          <a:xfrm>
            <a:off x="7660266" y="3139440"/>
            <a:ext cx="708533" cy="630942"/>
            <a:chOff x="4660325" y="1866850"/>
            <a:chExt cx="68350" cy="58100"/>
          </a:xfrm>
          <a:solidFill>
            <a:srgbClr val="6CADC5"/>
          </a:solidFill>
        </p:grpSpPr>
        <p:sp>
          <p:nvSpPr>
            <p:cNvPr id="21" name="Google Shape;659;p40">
              <a:extLst>
                <a:ext uri="{FF2B5EF4-FFF2-40B4-BE49-F238E27FC236}">
                  <a16:creationId xmlns:a16="http://schemas.microsoft.com/office/drawing/2014/main" id="{9AB96BD8-910B-B84A-BF31-D6ED74DF4E51}"/>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Google Shape;660;p40">
              <a:extLst>
                <a:ext uri="{FF2B5EF4-FFF2-40B4-BE49-F238E27FC236}">
                  <a16:creationId xmlns:a16="http://schemas.microsoft.com/office/drawing/2014/main" id="{458B79AC-04D3-F44B-99F1-78551799085C}"/>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3" name="Google Shape;702;p40">
            <a:extLst>
              <a:ext uri="{FF2B5EF4-FFF2-40B4-BE49-F238E27FC236}">
                <a16:creationId xmlns:a16="http://schemas.microsoft.com/office/drawing/2014/main" id="{48129936-EFB0-C141-9BB1-E22B3BAE79B9}"/>
              </a:ext>
            </a:extLst>
          </p:cNvPr>
          <p:cNvSpPr/>
          <p:nvPr/>
        </p:nvSpPr>
        <p:spPr>
          <a:xfrm rot="5400000">
            <a:off x="4053177" y="3268878"/>
            <a:ext cx="450514" cy="365163"/>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6CADC5"/>
          </a:solidFill>
          <a:ln>
            <a:noFill/>
          </a:ln>
        </p:spPr>
        <p:txBody>
          <a:bodyPr spcFirstLastPara="1" wrap="square" lIns="121900" tIns="121900" rIns="121900" bIns="121900" anchor="ctr" anchorCtr="0">
            <a:noAutofit/>
          </a:bodyPr>
          <a:lstStyle/>
          <a:p>
            <a:endParaRPr sz="2400"/>
          </a:p>
        </p:txBody>
      </p:sp>
      <p:grpSp>
        <p:nvGrpSpPr>
          <p:cNvPr id="24" name="Group 23">
            <a:extLst>
              <a:ext uri="{FF2B5EF4-FFF2-40B4-BE49-F238E27FC236}">
                <a16:creationId xmlns:a16="http://schemas.microsoft.com/office/drawing/2014/main" id="{381A36CC-E82F-D340-8E4F-3445E1A890DC}"/>
              </a:ext>
            </a:extLst>
          </p:cNvPr>
          <p:cNvGrpSpPr/>
          <p:nvPr/>
        </p:nvGrpSpPr>
        <p:grpSpPr>
          <a:xfrm>
            <a:off x="0" y="5769"/>
            <a:ext cx="12192000" cy="809469"/>
            <a:chOff x="0" y="-1"/>
            <a:chExt cx="12192000" cy="809469"/>
          </a:xfrm>
        </p:grpSpPr>
        <p:sp>
          <p:nvSpPr>
            <p:cNvPr id="25" name="Rectangle 24">
              <a:extLst>
                <a:ext uri="{FF2B5EF4-FFF2-40B4-BE49-F238E27FC236}">
                  <a16:creationId xmlns:a16="http://schemas.microsoft.com/office/drawing/2014/main" id="{6703A609-BD57-2947-8644-26490B1C90BC}"/>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a:extLst>
                <a:ext uri="{FF2B5EF4-FFF2-40B4-BE49-F238E27FC236}">
                  <a16:creationId xmlns:a16="http://schemas.microsoft.com/office/drawing/2014/main" id="{6345611D-4266-7640-9291-F564D0D12648}"/>
                </a:ext>
              </a:extLst>
            </p:cNvPr>
            <p:cNvSpPr/>
            <p:nvPr/>
          </p:nvSpPr>
          <p:spPr>
            <a:xfrm>
              <a:off x="1606035"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27" name="Pentagon 26">
              <a:extLst>
                <a:ext uri="{FF2B5EF4-FFF2-40B4-BE49-F238E27FC236}">
                  <a16:creationId xmlns:a16="http://schemas.microsoft.com/office/drawing/2014/main" id="{CEE6CA9E-BBC8-D24B-9CB9-E04FAF980417}"/>
                </a:ext>
              </a:extLst>
            </p:cNvPr>
            <p:cNvSpPr/>
            <p:nvPr/>
          </p:nvSpPr>
          <p:spPr>
            <a:xfrm>
              <a:off x="120950" y="125570"/>
              <a:ext cx="1620000" cy="558325"/>
            </a:xfrm>
            <a:prstGeom prst="homePlate">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28" name="Chevron 27">
              <a:extLst>
                <a:ext uri="{FF2B5EF4-FFF2-40B4-BE49-F238E27FC236}">
                  <a16:creationId xmlns:a16="http://schemas.microsoft.com/office/drawing/2014/main" id="{508BAE34-2D18-0D4F-AC58-07C367AB506F}"/>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29" name="Chevron 28">
              <a:extLst>
                <a:ext uri="{FF2B5EF4-FFF2-40B4-BE49-F238E27FC236}">
                  <a16:creationId xmlns:a16="http://schemas.microsoft.com/office/drawing/2014/main" id="{B1F42C96-55D9-EE45-83E2-5C783EBBA024}"/>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30" name="Chevron 29">
              <a:extLst>
                <a:ext uri="{FF2B5EF4-FFF2-40B4-BE49-F238E27FC236}">
                  <a16:creationId xmlns:a16="http://schemas.microsoft.com/office/drawing/2014/main" id="{F6404F56-4284-CC4C-B93C-61319F937BD2}"/>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31" name="Chevron 30">
              <a:extLst>
                <a:ext uri="{FF2B5EF4-FFF2-40B4-BE49-F238E27FC236}">
                  <a16:creationId xmlns:a16="http://schemas.microsoft.com/office/drawing/2014/main" id="{379DCD92-C58C-9749-BE70-2FF4E88045A5}"/>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35" name="Chevron 34">
              <a:extLst>
                <a:ext uri="{FF2B5EF4-FFF2-40B4-BE49-F238E27FC236}">
                  <a16:creationId xmlns:a16="http://schemas.microsoft.com/office/drawing/2014/main" id="{28F0B6D4-1672-C94E-9589-EBDDCE20B6A4}"/>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39" name="Chevron 14">
              <a:extLst>
                <a:ext uri="{FF2B5EF4-FFF2-40B4-BE49-F238E27FC236}">
                  <a16:creationId xmlns:a16="http://schemas.microsoft.com/office/drawing/2014/main" id="{BC88CF5A-96E0-F44F-ADD0-B3B61AEFD115}"/>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Tree>
    <p:extLst>
      <p:ext uri="{BB962C8B-B14F-4D97-AF65-F5344CB8AC3E}">
        <p14:creationId xmlns:p14="http://schemas.microsoft.com/office/powerpoint/2010/main" val="45101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9F684FA-FB10-6349-8AEB-FD4B2A97A436}"/>
              </a:ext>
            </a:extLst>
          </p:cNvPr>
          <p:cNvSpPr/>
          <p:nvPr/>
        </p:nvSpPr>
        <p:spPr>
          <a:xfrm>
            <a:off x="2323304" y="2106494"/>
            <a:ext cx="2090517" cy="604246"/>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CMHC Canada Greener Homes Loan </a:t>
            </a:r>
            <a:endParaRPr lang="en-CA" sz="1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$5,000-$40,000 unsecured loan</a:t>
            </a:r>
          </a:p>
        </p:txBody>
      </p:sp>
      <p:sp>
        <p:nvSpPr>
          <p:cNvPr id="30" name="Rectangle 29">
            <a:extLst>
              <a:ext uri="{FF2B5EF4-FFF2-40B4-BE49-F238E27FC236}">
                <a16:creationId xmlns:a16="http://schemas.microsoft.com/office/drawing/2014/main" id="{6EAE773E-338A-EE4B-9582-2B839BE2475C}"/>
              </a:ext>
            </a:extLst>
          </p:cNvPr>
          <p:cNvSpPr/>
          <p:nvPr/>
        </p:nvSpPr>
        <p:spPr>
          <a:xfrm>
            <a:off x="2309678" y="3889947"/>
            <a:ext cx="2104143" cy="727682"/>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Canada’s Greener Homes Initiative Integrated Online Portal</a:t>
            </a:r>
          </a:p>
          <a:p>
            <a:pPr algn="ct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Used for both CMHC and NRCan program applications by Canadians</a:t>
            </a:r>
            <a:endParaRPr lang="en-CA" sz="1200" dirty="0">
              <a:solidFill>
                <a:schemeClr val="tx1"/>
              </a:solidFill>
              <a:effectLs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3361CFCF-B3AB-DB48-B2A5-5A1A2BC6089E}"/>
              </a:ext>
            </a:extLst>
          </p:cNvPr>
          <p:cNvSpPr/>
          <p:nvPr/>
        </p:nvSpPr>
        <p:spPr>
          <a:xfrm>
            <a:off x="2315592" y="3089421"/>
            <a:ext cx="2061022" cy="604246"/>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NRCan Greener Homes Grant Program </a:t>
            </a:r>
          </a:p>
          <a:p>
            <a:pPr algn="ctr"/>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Up to $5,000 per home in grants </a:t>
            </a:r>
            <a:endParaRPr lang="en-CA" sz="1200" dirty="0">
              <a:solidFill>
                <a:schemeClr val="tx1"/>
              </a:solidFill>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17C391BE-17EF-9E4E-AF83-A457DC813486}"/>
              </a:ext>
            </a:extLst>
          </p:cNvPr>
          <p:cNvSpPr/>
          <p:nvPr/>
        </p:nvSpPr>
        <p:spPr>
          <a:xfrm>
            <a:off x="4712488" y="2957680"/>
            <a:ext cx="2185708" cy="578770"/>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homeowners apply for NRCan grants</a:t>
            </a:r>
          </a:p>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of NRCan grants awarded</a:t>
            </a:r>
          </a:p>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grants by region (P/T))</a:t>
            </a:r>
            <a:endParaRPr lang="en-CA" sz="1200" dirty="0">
              <a:solidFill>
                <a:schemeClr val="tx1"/>
              </a:solidFill>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1965A33-2C32-704E-87D0-F3070927FD16}"/>
              </a:ext>
            </a:extLst>
          </p:cNvPr>
          <p:cNvSpPr/>
          <p:nvPr/>
        </p:nvSpPr>
        <p:spPr>
          <a:xfrm>
            <a:off x="4660191" y="3839878"/>
            <a:ext cx="2384820" cy="1187953"/>
          </a:xfrm>
          <a:prstGeom prst="rect">
            <a:avLst/>
          </a:prstGeom>
          <a:solidFill>
            <a:schemeClr val="bg1"/>
          </a:solidFill>
          <a:ln w="381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pre-retrofit EnerGuid</a:t>
            </a:r>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 home evaluations</a:t>
            </a:r>
          </a:p>
          <a:p>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homes retrofitted</a:t>
            </a:r>
          </a:p>
          <a:p>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of different types of energy efficient improvements in homes </a:t>
            </a:r>
          </a:p>
          <a:p>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homes with improved energy efficiency</a:t>
            </a:r>
          </a:p>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post-retrofit EnerGuid</a:t>
            </a:r>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 home evaluations </a:t>
            </a:r>
            <a:endParaRPr lang="en-CA" sz="1200" dirty="0">
              <a:solidFill>
                <a:schemeClr val="tx1"/>
              </a:solidFill>
              <a:effectLst/>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94DA628A-5907-AA46-BF74-01FC754894B2}"/>
              </a:ext>
            </a:extLst>
          </p:cNvPr>
          <p:cNvSpPr/>
          <p:nvPr/>
        </p:nvSpPr>
        <p:spPr>
          <a:xfrm>
            <a:off x="4726430" y="2092746"/>
            <a:ext cx="2135725" cy="536330"/>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homeowners applying for loans</a:t>
            </a:r>
          </a:p>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CMHC loans dispersed</a:t>
            </a:r>
            <a:endParaRPr lang="en-CA"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en-CA"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loans by region (P/T))</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0A50E1BE-FB38-FF47-9338-440B2E6815A1}"/>
              </a:ext>
            </a:extLst>
          </p:cNvPr>
          <p:cNvSpPr txBox="1"/>
          <p:nvPr/>
        </p:nvSpPr>
        <p:spPr>
          <a:xfrm>
            <a:off x="68649" y="851783"/>
            <a:ext cx="6070893" cy="630942"/>
          </a:xfrm>
          <a:prstGeom prst="rect">
            <a:avLst/>
          </a:prstGeom>
          <a:noFill/>
        </p:spPr>
        <p:txBody>
          <a:bodyPr wrap="none" rtlCol="0">
            <a:spAutoFit/>
          </a:bodyPr>
          <a:lstStyle/>
          <a:p>
            <a:r>
              <a:rPr lang="en-US" sz="3500" dirty="0">
                <a:solidFill>
                  <a:srgbClr val="6CADC5"/>
                </a:solidFill>
                <a:latin typeface="League Spartan" pitchFamily="2" charset="77"/>
              </a:rPr>
              <a:t>PROGRAM LOGIC MODEL</a:t>
            </a:r>
          </a:p>
        </p:txBody>
      </p:sp>
      <p:sp>
        <p:nvSpPr>
          <p:cNvPr id="5" name="Pentagon 4">
            <a:extLst>
              <a:ext uri="{FF2B5EF4-FFF2-40B4-BE49-F238E27FC236}">
                <a16:creationId xmlns:a16="http://schemas.microsoft.com/office/drawing/2014/main" id="{FC2D9019-DD98-E548-AF55-F11E652B2728}"/>
              </a:ext>
            </a:extLst>
          </p:cNvPr>
          <p:cNvSpPr/>
          <p:nvPr/>
        </p:nvSpPr>
        <p:spPr>
          <a:xfrm>
            <a:off x="218726" y="1412864"/>
            <a:ext cx="2160000" cy="251460"/>
          </a:xfrm>
          <a:prstGeom prst="homePlate">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a:effectLst/>
                <a:latin typeface="Nunito Sans" pitchFamily="2" charset="77"/>
                <a:ea typeface="Calibri" panose="020F0502020204030204" pitchFamily="34" charset="0"/>
                <a:cs typeface="Times New Roman" panose="02020603050405020304" pitchFamily="18" charset="0"/>
              </a:rPr>
              <a:t>INPUTS</a:t>
            </a:r>
            <a:endParaRPr lang="en-CA" sz="1300" b="1">
              <a:effectLst/>
              <a:latin typeface="Nunito Sans" pitchFamily="2" charset="77"/>
              <a:ea typeface="Calibri" panose="020F0502020204030204" pitchFamily="34" charset="0"/>
              <a:cs typeface="Times New Roman" panose="02020603050405020304" pitchFamily="18" charset="0"/>
            </a:endParaRPr>
          </a:p>
        </p:txBody>
      </p:sp>
      <p:sp>
        <p:nvSpPr>
          <p:cNvPr id="6" name="Chevron 5">
            <a:extLst>
              <a:ext uri="{FF2B5EF4-FFF2-40B4-BE49-F238E27FC236}">
                <a16:creationId xmlns:a16="http://schemas.microsoft.com/office/drawing/2014/main" id="{F8FCE805-F044-304C-AB4E-16B7643BA8DA}"/>
              </a:ext>
            </a:extLst>
          </p:cNvPr>
          <p:cNvSpPr/>
          <p:nvPr/>
        </p:nvSpPr>
        <p:spPr>
          <a:xfrm>
            <a:off x="4440899" y="1421615"/>
            <a:ext cx="2487445" cy="242709"/>
          </a:xfrm>
          <a:prstGeom prst="chevron">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effectLst/>
                <a:latin typeface="Nunito Sans" pitchFamily="2" charset="77"/>
                <a:ea typeface="Calibri" panose="020F0502020204030204" pitchFamily="34" charset="0"/>
                <a:cs typeface="Times New Roman" panose="02020603050405020304" pitchFamily="18" charset="0"/>
              </a:rPr>
              <a:t>OUTPUTS</a:t>
            </a:r>
            <a:endParaRPr lang="en-CA" sz="1300" b="1" dirty="0">
              <a:effectLst/>
              <a:latin typeface="Nunito Sans" pitchFamily="2" charset="77"/>
              <a:ea typeface="Calibri" panose="020F0502020204030204" pitchFamily="34" charset="0"/>
              <a:cs typeface="Times New Roman" panose="02020603050405020304" pitchFamily="18" charset="0"/>
            </a:endParaRPr>
          </a:p>
        </p:txBody>
      </p:sp>
      <p:sp>
        <p:nvSpPr>
          <p:cNvPr id="7" name="Chevron 6">
            <a:extLst>
              <a:ext uri="{FF2B5EF4-FFF2-40B4-BE49-F238E27FC236}">
                <a16:creationId xmlns:a16="http://schemas.microsoft.com/office/drawing/2014/main" id="{DB64B75C-4D89-B044-A9E5-8A31CF1E6371}"/>
              </a:ext>
            </a:extLst>
          </p:cNvPr>
          <p:cNvSpPr/>
          <p:nvPr/>
        </p:nvSpPr>
        <p:spPr>
          <a:xfrm>
            <a:off x="6880086" y="1421165"/>
            <a:ext cx="5001747" cy="243159"/>
          </a:xfrm>
          <a:prstGeom prst="chevron">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effectLst/>
                <a:latin typeface="Nunito Sans" pitchFamily="2" charset="77"/>
                <a:ea typeface="Calibri" panose="020F0502020204030204" pitchFamily="34" charset="0"/>
                <a:cs typeface="Times New Roman" panose="02020603050405020304" pitchFamily="18" charset="0"/>
              </a:rPr>
              <a:t>     OUTCOMES</a:t>
            </a:r>
            <a:endParaRPr lang="en-CA" sz="1300" b="1" dirty="0">
              <a:effectLst/>
              <a:latin typeface="Nunito Sans" pitchFamily="2" charset="77"/>
              <a:ea typeface="Calibri" panose="020F0502020204030204" pitchFamily="34" charset="0"/>
              <a:cs typeface="Times New Roman" panose="02020603050405020304" pitchFamily="18" charset="0"/>
            </a:endParaRPr>
          </a:p>
        </p:txBody>
      </p:sp>
      <p:sp>
        <p:nvSpPr>
          <p:cNvPr id="8" name="Chevron 7">
            <a:extLst>
              <a:ext uri="{FF2B5EF4-FFF2-40B4-BE49-F238E27FC236}">
                <a16:creationId xmlns:a16="http://schemas.microsoft.com/office/drawing/2014/main" id="{7E4A6FB6-E585-F247-B955-3AC4E1DB485A}"/>
              </a:ext>
            </a:extLst>
          </p:cNvPr>
          <p:cNvSpPr/>
          <p:nvPr/>
        </p:nvSpPr>
        <p:spPr>
          <a:xfrm>
            <a:off x="2323936" y="1416261"/>
            <a:ext cx="2160000" cy="251460"/>
          </a:xfrm>
          <a:prstGeom prst="chevron">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a:effectLst/>
                <a:latin typeface="Nunito Sans" pitchFamily="2" charset="77"/>
                <a:ea typeface="Calibri" panose="020F0502020204030204" pitchFamily="34" charset="0"/>
                <a:cs typeface="Times New Roman" panose="02020603050405020304" pitchFamily="18" charset="0"/>
              </a:rPr>
              <a:t>ACTIVITIES</a:t>
            </a:r>
            <a:endParaRPr lang="en-CA" sz="1300" b="1">
              <a:effectLst/>
              <a:latin typeface="Nunito Sans" pitchFamily="2" charset="77"/>
              <a:ea typeface="Calibri" panose="020F0502020204030204" pitchFamily="34" charset="0"/>
              <a:cs typeface="Times New Roman" panose="02020603050405020304" pitchFamily="18" charset="0"/>
            </a:endParaRPr>
          </a:p>
        </p:txBody>
      </p:sp>
      <p:sp>
        <p:nvSpPr>
          <p:cNvPr id="9" name="Text Box 20">
            <a:extLst>
              <a:ext uri="{FF2B5EF4-FFF2-40B4-BE49-F238E27FC236}">
                <a16:creationId xmlns:a16="http://schemas.microsoft.com/office/drawing/2014/main" id="{DD181948-1754-564B-86BF-B8A93BE6EAC2}"/>
              </a:ext>
            </a:extLst>
          </p:cNvPr>
          <p:cNvSpPr txBox="1"/>
          <p:nvPr/>
        </p:nvSpPr>
        <p:spPr>
          <a:xfrm>
            <a:off x="6928345" y="1863202"/>
            <a:ext cx="5001747" cy="2887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a:effectLst/>
                <a:latin typeface="Nunito Sans SemiBold" pitchFamily="2" charset="77"/>
                <a:ea typeface="Calibri" panose="020F0502020204030204" pitchFamily="34" charset="0"/>
                <a:cs typeface="Times New Roman" panose="02020603050405020304" pitchFamily="18" charset="0"/>
              </a:rPr>
              <a:t>        SHORT TERM	        INTERMEDIATE                            LONG TERM </a:t>
            </a:r>
            <a:endParaRPr lang="en-CA" sz="1200" b="1" dirty="0">
              <a:effectLst/>
              <a:latin typeface="Nunito Sans SemiBold" pitchFamily="2" charset="77"/>
              <a:ea typeface="Calibri" panose="020F0502020204030204" pitchFamily="34" charset="0"/>
              <a:cs typeface="Times New Roman" panose="02020603050405020304" pitchFamily="18" charset="0"/>
            </a:endParaRPr>
          </a:p>
        </p:txBody>
      </p:sp>
      <p:sp>
        <p:nvSpPr>
          <p:cNvPr id="11" name="Text Box 30">
            <a:extLst>
              <a:ext uri="{FF2B5EF4-FFF2-40B4-BE49-F238E27FC236}">
                <a16:creationId xmlns:a16="http://schemas.microsoft.com/office/drawing/2014/main" id="{BB3CF04C-4D1B-E443-97EB-FA12E8B019A5}"/>
              </a:ext>
            </a:extLst>
          </p:cNvPr>
          <p:cNvSpPr txBox="1"/>
          <p:nvPr/>
        </p:nvSpPr>
        <p:spPr>
          <a:xfrm>
            <a:off x="225076" y="1631304"/>
            <a:ext cx="2090517" cy="49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i="1" dirty="0">
                <a:solidFill>
                  <a:srgbClr val="7BABC2"/>
                </a:solidFill>
                <a:effectLst/>
                <a:latin typeface="Nunito Sans" pitchFamily="2" charset="77"/>
                <a:ea typeface="Calibri" panose="020F0502020204030204" pitchFamily="34" charset="0"/>
                <a:cs typeface="Times New Roman" panose="02020603050405020304" pitchFamily="18" charset="0"/>
              </a:rPr>
              <a:t>What are we investing in the program?</a:t>
            </a:r>
            <a:endParaRPr lang="en-CA" sz="1200" b="1" i="1" dirty="0">
              <a:effectLst/>
              <a:latin typeface="Nunito Sans" pitchFamily="2" charset="77"/>
              <a:ea typeface="Calibri" panose="020F0502020204030204" pitchFamily="34" charset="0"/>
              <a:cs typeface="Times New Roman" panose="02020603050405020304" pitchFamily="18" charset="0"/>
            </a:endParaRPr>
          </a:p>
          <a:p>
            <a:r>
              <a:rPr lang="en-CA" sz="1000" b="1" i="1" dirty="0">
                <a:effectLst/>
                <a:latin typeface="Nunito Sans" pitchFamily="2" charset="77"/>
                <a:ea typeface="Calibri" panose="020F0502020204030204" pitchFamily="34" charset="0"/>
                <a:cs typeface="Times New Roman" panose="02020603050405020304" pitchFamily="18" charset="0"/>
              </a:rPr>
              <a:t> </a:t>
            </a:r>
            <a:endParaRPr lang="en-CA" sz="1200" b="1" i="1" dirty="0">
              <a:effectLst/>
              <a:latin typeface="Nunito Sans" pitchFamily="2" charset="77"/>
              <a:ea typeface="Calibri" panose="020F0502020204030204" pitchFamily="34" charset="0"/>
              <a:cs typeface="Times New Roman" panose="02020603050405020304" pitchFamily="18" charset="0"/>
            </a:endParaRPr>
          </a:p>
        </p:txBody>
      </p:sp>
      <p:sp>
        <p:nvSpPr>
          <p:cNvPr id="12" name="Text Box 31">
            <a:extLst>
              <a:ext uri="{FF2B5EF4-FFF2-40B4-BE49-F238E27FC236}">
                <a16:creationId xmlns:a16="http://schemas.microsoft.com/office/drawing/2014/main" id="{152DA4E5-EC31-7C40-99D7-DCF9DD9F3094}"/>
              </a:ext>
            </a:extLst>
          </p:cNvPr>
          <p:cNvSpPr txBox="1"/>
          <p:nvPr/>
        </p:nvSpPr>
        <p:spPr>
          <a:xfrm>
            <a:off x="3459652" y="1718284"/>
            <a:ext cx="2855595" cy="2832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i="1" dirty="0">
                <a:solidFill>
                  <a:srgbClr val="7BABC2"/>
                </a:solidFill>
                <a:effectLst/>
                <a:latin typeface="Nunito Sans" pitchFamily="2" charset="77"/>
                <a:ea typeface="Calibri" panose="020F0502020204030204" pitchFamily="34" charset="0"/>
                <a:cs typeface="Times New Roman" panose="02020603050405020304" pitchFamily="18" charset="0"/>
              </a:rPr>
              <a:t>What do we do in the program?</a:t>
            </a:r>
            <a:endParaRPr lang="en-CA" sz="1200" b="1" i="1" dirty="0">
              <a:effectLst/>
              <a:latin typeface="Nunito Sans" pitchFamily="2" charset="77"/>
              <a:ea typeface="Calibri" panose="020F0502020204030204" pitchFamily="34" charset="0"/>
              <a:cs typeface="Times New Roman" panose="02020603050405020304" pitchFamily="18" charset="0"/>
            </a:endParaRPr>
          </a:p>
        </p:txBody>
      </p:sp>
      <p:sp>
        <p:nvSpPr>
          <p:cNvPr id="13" name="Text Box 40">
            <a:extLst>
              <a:ext uri="{FF2B5EF4-FFF2-40B4-BE49-F238E27FC236}">
                <a16:creationId xmlns:a16="http://schemas.microsoft.com/office/drawing/2014/main" id="{C44D7B65-B408-1141-ADD5-60148A829675}"/>
              </a:ext>
            </a:extLst>
          </p:cNvPr>
          <p:cNvSpPr txBox="1"/>
          <p:nvPr/>
        </p:nvSpPr>
        <p:spPr>
          <a:xfrm>
            <a:off x="8024145" y="1623636"/>
            <a:ext cx="2855595" cy="2832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i="1" dirty="0">
                <a:solidFill>
                  <a:srgbClr val="D9AA49"/>
                </a:solidFill>
                <a:effectLst/>
                <a:latin typeface="Nunito Sans" pitchFamily="2" charset="77"/>
                <a:ea typeface="Calibri" panose="020F0502020204030204" pitchFamily="34" charset="0"/>
                <a:cs typeface="Times New Roman" panose="02020603050405020304" pitchFamily="18" charset="0"/>
              </a:rPr>
              <a:t>What are the results and changes? </a:t>
            </a:r>
            <a:endParaRPr lang="en-CA" sz="1200" b="1" i="1" dirty="0">
              <a:effectLst/>
              <a:latin typeface="Nunito Sans" pitchFamily="2" charset="77"/>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1CEF02A-5999-4D49-8206-0A210D41D69F}"/>
              </a:ext>
            </a:extLst>
          </p:cNvPr>
          <p:cNvSpPr/>
          <p:nvPr/>
        </p:nvSpPr>
        <p:spPr>
          <a:xfrm>
            <a:off x="261908" y="2094870"/>
            <a:ext cx="1884906" cy="3911341"/>
          </a:xfrm>
          <a:prstGeom prst="rect">
            <a:avLst/>
          </a:prstGeom>
          <a:solidFill>
            <a:srgbClr val="7BA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200">
                <a:effectLst/>
                <a:ea typeface="Calibri" panose="020F0502020204030204" pitchFamily="34" charset="0"/>
                <a:cs typeface="Times New Roman" panose="02020603050405020304" pitchFamily="18" charset="0"/>
              </a:rPr>
              <a:t> </a:t>
            </a:r>
            <a:endParaRPr lang="en-CA" sz="1200">
              <a:effectLst/>
              <a:ea typeface="Calibri" panose="020F0502020204030204" pitchFamily="34" charset="0"/>
              <a:cs typeface="Times New Roman" panose="02020603050405020304" pitchFamily="18" charset="0"/>
            </a:endParaRPr>
          </a:p>
        </p:txBody>
      </p:sp>
      <p:sp>
        <p:nvSpPr>
          <p:cNvPr id="15" name="Text Box 70">
            <a:extLst>
              <a:ext uri="{FF2B5EF4-FFF2-40B4-BE49-F238E27FC236}">
                <a16:creationId xmlns:a16="http://schemas.microsoft.com/office/drawing/2014/main" id="{D64CBA80-120B-AD40-AA37-E77F5C491DAF}"/>
              </a:ext>
            </a:extLst>
          </p:cNvPr>
          <p:cNvSpPr txBox="1"/>
          <p:nvPr/>
        </p:nvSpPr>
        <p:spPr>
          <a:xfrm>
            <a:off x="233575" y="2090140"/>
            <a:ext cx="1954824" cy="39807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lvl="0" indent="-171450">
              <a:buFont typeface="Arial" panose="020B0604020202020204" pitchFamily="34" charset="0"/>
              <a:buChar char="•"/>
            </a:pPr>
            <a:r>
              <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Canada Mortgage and Housing Corporation (CMHC)</a:t>
            </a:r>
          </a:p>
          <a:p>
            <a:pPr marL="171450" lvl="0" indent="-171450">
              <a:buFont typeface="Arial" panose="020B0604020202020204" pitchFamily="34" charset="0"/>
              <a:buChar char="•"/>
            </a:pP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Natural Resources Canada (NRCan) </a:t>
            </a:r>
          </a:p>
          <a:p>
            <a:pPr marL="171450" lvl="0" indent="-171450">
              <a:buFont typeface="Arial" panose="020B0604020202020204" pitchFamily="34" charset="0"/>
              <a:buChar char="•"/>
            </a:pPr>
            <a:r>
              <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Funding from CMHC and NRCan</a:t>
            </a:r>
          </a:p>
          <a:p>
            <a:pPr marL="171450" lvl="0" indent="-171450">
              <a:buFont typeface="Arial" panose="020B0604020202020204" pitchFamily="34" charset="0"/>
              <a:buChar char="•"/>
            </a:pP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Energy Auditors (EAs) </a:t>
            </a:r>
          </a:p>
          <a:p>
            <a:pPr marL="171450" lvl="0" indent="-171450">
              <a:buFont typeface="Arial" panose="020B0604020202020204" pitchFamily="34" charset="0"/>
              <a:buChar char="•"/>
            </a:pPr>
            <a:r>
              <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Training and evaluation programming for auditors </a:t>
            </a:r>
            <a:endPar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National and </a:t>
            </a: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Regional (Western, Central, Atlantic, Territories) </a:t>
            </a:r>
            <a:r>
              <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Advisory Committees</a:t>
            </a:r>
          </a:p>
          <a:p>
            <a:pPr marL="171450" lvl="0" indent="-171450">
              <a:buFont typeface="Arial" panose="020B0604020202020204" pitchFamily="34" charset="0"/>
              <a:buChar char="•"/>
            </a:pP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Eligible Households (Homeowners, Housing Management Bodies &amp; Organizations, Indigenous Governments</a:t>
            </a:r>
          </a:p>
          <a:p>
            <a:pPr marL="171450" lvl="0" indent="-171450">
              <a:buFont typeface="Arial" panose="020B0604020202020204" pitchFamily="34" charset="0"/>
              <a:buChar char="•"/>
            </a:pP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Labourers</a:t>
            </a:r>
          </a:p>
          <a:p>
            <a:pPr marL="171450" lvl="0" indent="-171450">
              <a:buFont typeface="Arial" panose="020B0604020202020204" pitchFamily="34" charset="0"/>
              <a:buChar char="•"/>
            </a:pPr>
            <a:r>
              <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Building materials </a:t>
            </a:r>
          </a:p>
          <a:p>
            <a:pPr marL="171450" lvl="0" indent="-171450">
              <a:buFont typeface="Arial" panose="020B0604020202020204" pitchFamily="34" charset="0"/>
              <a:buChar char="•"/>
            </a:pPr>
            <a:endParaRPr lang="en-US" sz="1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US" sz="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ight Arrow 39">
            <a:extLst>
              <a:ext uri="{FF2B5EF4-FFF2-40B4-BE49-F238E27FC236}">
                <a16:creationId xmlns:a16="http://schemas.microsoft.com/office/drawing/2014/main" id="{48645571-426F-574E-9BB3-D3617EE65BA0}"/>
              </a:ext>
            </a:extLst>
          </p:cNvPr>
          <p:cNvSpPr/>
          <p:nvPr/>
        </p:nvSpPr>
        <p:spPr>
          <a:xfrm>
            <a:off x="1683355" y="5945513"/>
            <a:ext cx="3160107" cy="815062"/>
          </a:xfrm>
          <a:prstGeom prst="rightArrow">
            <a:avLst>
              <a:gd name="adj1" fmla="val 65162"/>
              <a:gd name="adj2" fmla="val 52292"/>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CA" sz="1050" dirty="0">
                <a:effectLst/>
                <a:latin typeface="Times New Roman" panose="02020603050405020304" pitchFamily="18" charset="0"/>
                <a:ea typeface="Calibri" panose="020F0502020204030204" pitchFamily="34" charset="0"/>
                <a:cs typeface="Times New Roman" panose="02020603050405020304" pitchFamily="18" charset="0"/>
              </a:rPr>
              <a:t>If homeowners access sustainable funding programs offered by CMHC and NRCan</a:t>
            </a:r>
            <a:endParaRPr lang="en-CA" sz="1400" dirty="0">
              <a:effectLst/>
              <a:ea typeface="Calibri" panose="020F0502020204030204" pitchFamily="34" charset="0"/>
              <a:cs typeface="Times New Roman" panose="02020603050405020304" pitchFamily="18" charset="0"/>
            </a:endParaRPr>
          </a:p>
        </p:txBody>
      </p:sp>
      <p:sp>
        <p:nvSpPr>
          <p:cNvPr id="41" name="Text Box 36">
            <a:extLst>
              <a:ext uri="{FF2B5EF4-FFF2-40B4-BE49-F238E27FC236}">
                <a16:creationId xmlns:a16="http://schemas.microsoft.com/office/drawing/2014/main" id="{4C077505-7CAD-834D-B9B4-6981C8EE8653}"/>
              </a:ext>
            </a:extLst>
          </p:cNvPr>
          <p:cNvSpPr txBox="1"/>
          <p:nvPr/>
        </p:nvSpPr>
        <p:spPr>
          <a:xfrm>
            <a:off x="68649" y="6267524"/>
            <a:ext cx="1578260" cy="451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100" b="1" dirty="0">
                <a:effectLst/>
                <a:latin typeface="Nunito Sans" pitchFamily="2" charset="77"/>
                <a:ea typeface="Calibri" panose="020F0502020204030204" pitchFamily="34" charset="0"/>
                <a:cs typeface="Times New Roman" panose="02020603050405020304" pitchFamily="18" charset="0"/>
              </a:rPr>
              <a:t>PROGRAM THEORY OF CHANGE:</a:t>
            </a:r>
            <a:endParaRPr lang="en-CA" sz="1600" b="1" dirty="0">
              <a:effectLst/>
              <a:latin typeface="Nunito Sans" pitchFamily="2" charset="77"/>
              <a:ea typeface="Calibri" panose="020F0502020204030204" pitchFamily="34" charset="0"/>
              <a:cs typeface="Times New Roman" panose="02020603050405020304" pitchFamily="18" charset="0"/>
            </a:endParaRPr>
          </a:p>
        </p:txBody>
      </p:sp>
      <p:sp>
        <p:nvSpPr>
          <p:cNvPr id="49" name="Right Arrow 48">
            <a:extLst>
              <a:ext uri="{FF2B5EF4-FFF2-40B4-BE49-F238E27FC236}">
                <a16:creationId xmlns:a16="http://schemas.microsoft.com/office/drawing/2014/main" id="{12B69E4B-C360-C84D-9B72-0B91DB1E0356}"/>
              </a:ext>
            </a:extLst>
          </p:cNvPr>
          <p:cNvSpPr/>
          <p:nvPr/>
        </p:nvSpPr>
        <p:spPr>
          <a:xfrm>
            <a:off x="5020846" y="5945513"/>
            <a:ext cx="3160107" cy="815062"/>
          </a:xfrm>
          <a:prstGeom prst="rightArrow">
            <a:avLst>
              <a:gd name="adj1" fmla="val 65162"/>
              <a:gd name="adj2" fmla="val 52292"/>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CA" sz="1050" dirty="0">
                <a:effectLst/>
                <a:latin typeface="Times New Roman" panose="02020603050405020304" pitchFamily="18" charset="0"/>
                <a:ea typeface="Calibri" panose="020F0502020204030204" pitchFamily="34" charset="0"/>
                <a:cs typeface="Times New Roman" panose="02020603050405020304" pitchFamily="18" charset="0"/>
              </a:rPr>
              <a:t>Homes will undergo energy assessments and be retrofitted for greater efficiency</a:t>
            </a:r>
            <a:endParaRPr lang="en-CA" sz="1400" dirty="0">
              <a:effectLst/>
              <a:ea typeface="Calibri" panose="020F0502020204030204" pitchFamily="34" charset="0"/>
              <a:cs typeface="Times New Roman" panose="02020603050405020304" pitchFamily="18" charset="0"/>
            </a:endParaRPr>
          </a:p>
        </p:txBody>
      </p:sp>
      <p:sp>
        <p:nvSpPr>
          <p:cNvPr id="50" name="Right Arrow 49">
            <a:extLst>
              <a:ext uri="{FF2B5EF4-FFF2-40B4-BE49-F238E27FC236}">
                <a16:creationId xmlns:a16="http://schemas.microsoft.com/office/drawing/2014/main" id="{72C43264-5CDF-2A4D-B1B4-3B805D3940F2}"/>
              </a:ext>
            </a:extLst>
          </p:cNvPr>
          <p:cNvSpPr/>
          <p:nvPr/>
        </p:nvSpPr>
        <p:spPr>
          <a:xfrm>
            <a:off x="8358337" y="5944772"/>
            <a:ext cx="3160107" cy="815062"/>
          </a:xfrm>
          <a:prstGeom prst="rightArrow">
            <a:avLst>
              <a:gd name="adj1" fmla="val 65162"/>
              <a:gd name="adj2" fmla="val 52292"/>
            </a:avLst>
          </a:prstGeom>
          <a:solidFill>
            <a:srgbClr val="D9AA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CA" sz="1050" dirty="0">
                <a:effectLst/>
                <a:latin typeface="Times New Roman" panose="02020603050405020304" pitchFamily="18" charset="0"/>
                <a:ea typeface="Calibri" panose="020F0502020204030204" pitchFamily="34" charset="0"/>
                <a:cs typeface="Times New Roman" panose="02020603050405020304" pitchFamily="18" charset="0"/>
              </a:rPr>
              <a:t> THEN action will be taken towards improved energy efficiency, reduced GHG emissions and household savings on energy bills.  </a:t>
            </a:r>
            <a:endParaRPr lang="en-CA" sz="1400" dirty="0">
              <a:effectLst/>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DE601E33-5AD6-9B4A-AAD5-B76AADC567BA}"/>
              </a:ext>
            </a:extLst>
          </p:cNvPr>
          <p:cNvSpPr/>
          <p:nvPr/>
        </p:nvSpPr>
        <p:spPr>
          <a:xfrm>
            <a:off x="4690220" y="5700452"/>
            <a:ext cx="2185708" cy="168772"/>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EnerGuide EAs trained</a:t>
            </a:r>
          </a:p>
        </p:txBody>
      </p:sp>
      <p:cxnSp>
        <p:nvCxnSpPr>
          <p:cNvPr id="54" name="Straight Arrow Connector 53">
            <a:extLst>
              <a:ext uri="{FF2B5EF4-FFF2-40B4-BE49-F238E27FC236}">
                <a16:creationId xmlns:a16="http://schemas.microsoft.com/office/drawing/2014/main" id="{D070C245-6D4C-5641-9F14-6848B2A87FCF}"/>
              </a:ext>
            </a:extLst>
          </p:cNvPr>
          <p:cNvCxnSpPr/>
          <p:nvPr/>
        </p:nvCxnSpPr>
        <p:spPr>
          <a:xfrm>
            <a:off x="2145876" y="4201380"/>
            <a:ext cx="140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C38BF1-9D30-E941-8D1F-D3ED2F617083}"/>
              </a:ext>
            </a:extLst>
          </p:cNvPr>
          <p:cNvCxnSpPr/>
          <p:nvPr/>
        </p:nvCxnSpPr>
        <p:spPr>
          <a:xfrm>
            <a:off x="2145876" y="3388254"/>
            <a:ext cx="140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00DBEB9-8356-DE48-8069-963167AF0FCB}"/>
              </a:ext>
            </a:extLst>
          </p:cNvPr>
          <p:cNvCxnSpPr>
            <a:cxnSpLocks/>
          </p:cNvCxnSpPr>
          <p:nvPr/>
        </p:nvCxnSpPr>
        <p:spPr>
          <a:xfrm flipV="1">
            <a:off x="4380548" y="3382494"/>
            <a:ext cx="331940" cy="3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4C87D80-5D0F-D74C-BC79-19CBECE38BAF}"/>
              </a:ext>
            </a:extLst>
          </p:cNvPr>
          <p:cNvCxnSpPr/>
          <p:nvPr/>
        </p:nvCxnSpPr>
        <p:spPr>
          <a:xfrm>
            <a:off x="2146553" y="2360911"/>
            <a:ext cx="140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E01AE6E-0186-D64E-AC4F-42E261D7629A}"/>
              </a:ext>
            </a:extLst>
          </p:cNvPr>
          <p:cNvSpPr/>
          <p:nvPr/>
        </p:nvSpPr>
        <p:spPr>
          <a:xfrm>
            <a:off x="7186047" y="5287281"/>
            <a:ext cx="1770823" cy="611440"/>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Increased number of </a:t>
            </a:r>
            <a:r>
              <a:rPr lang="en-CA" sz="1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EnerGuide</a:t>
            </a:r>
            <a:r>
              <a:rPr lang="en-CA"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EAs to conduct assessments</a:t>
            </a:r>
            <a:endPar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9521D788-2DD2-1748-A1F6-FA29A142251B}"/>
              </a:ext>
            </a:extLst>
          </p:cNvPr>
          <p:cNvSpPr/>
          <p:nvPr/>
        </p:nvSpPr>
        <p:spPr>
          <a:xfrm>
            <a:off x="7176263" y="2892702"/>
            <a:ext cx="1600829" cy="640505"/>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Increased capacity to meet demand for home assessments</a:t>
            </a:r>
          </a:p>
        </p:txBody>
      </p:sp>
      <p:sp>
        <p:nvSpPr>
          <p:cNvPr id="64" name="Rectangle 63">
            <a:extLst>
              <a:ext uri="{FF2B5EF4-FFF2-40B4-BE49-F238E27FC236}">
                <a16:creationId xmlns:a16="http://schemas.microsoft.com/office/drawing/2014/main" id="{F092CAAC-DCEF-8447-938C-A2B1659DDF6C}"/>
              </a:ext>
            </a:extLst>
          </p:cNvPr>
          <p:cNvSpPr/>
          <p:nvPr/>
        </p:nvSpPr>
        <p:spPr>
          <a:xfrm>
            <a:off x="9283570" y="2531925"/>
            <a:ext cx="1217419" cy="1114991"/>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Increased number of homes that are retrofitted with energy efficient improvements nationwide</a:t>
            </a:r>
          </a:p>
        </p:txBody>
      </p:sp>
      <p:cxnSp>
        <p:nvCxnSpPr>
          <p:cNvPr id="66" name="Straight Arrow Connector 65">
            <a:extLst>
              <a:ext uri="{FF2B5EF4-FFF2-40B4-BE49-F238E27FC236}">
                <a16:creationId xmlns:a16="http://schemas.microsoft.com/office/drawing/2014/main" id="{F44ECE4D-AA08-094A-9B98-602C21D625CD}"/>
              </a:ext>
            </a:extLst>
          </p:cNvPr>
          <p:cNvCxnSpPr>
            <a:cxnSpLocks/>
          </p:cNvCxnSpPr>
          <p:nvPr/>
        </p:nvCxnSpPr>
        <p:spPr>
          <a:xfrm flipV="1">
            <a:off x="10500989" y="2722842"/>
            <a:ext cx="356815" cy="518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0A19AC8-B899-054F-9242-0DB052AA4AF8}"/>
              </a:ext>
            </a:extLst>
          </p:cNvPr>
          <p:cNvCxnSpPr>
            <a:cxnSpLocks/>
          </p:cNvCxnSpPr>
          <p:nvPr/>
        </p:nvCxnSpPr>
        <p:spPr>
          <a:xfrm>
            <a:off x="6870663" y="2346306"/>
            <a:ext cx="2842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a:extLst>
              <a:ext uri="{FF2B5EF4-FFF2-40B4-BE49-F238E27FC236}">
                <a16:creationId xmlns:a16="http://schemas.microsoft.com/office/drawing/2014/main" id="{9D3B72B4-2D06-4743-9851-C18F5753B23C}"/>
              </a:ext>
            </a:extLst>
          </p:cNvPr>
          <p:cNvSpPr/>
          <p:nvPr/>
        </p:nvSpPr>
        <p:spPr>
          <a:xfrm>
            <a:off x="8024145" y="885919"/>
            <a:ext cx="3857688" cy="375208"/>
          </a:xfrm>
          <a:prstGeom prst="roundRect">
            <a:avLst/>
          </a:prstGeom>
          <a:solidFill>
            <a:schemeClr val="bg1">
              <a:lumMod val="85000"/>
            </a:schemeClr>
          </a:solidFill>
          <a:ln w="25400">
            <a:solidFill>
              <a:srgbClr val="6CAD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Nunito Sans" pitchFamily="2" charset="77"/>
              </a:rPr>
              <a:t>*Assumptions, Risks, and External Factors*</a:t>
            </a:r>
          </a:p>
        </p:txBody>
      </p:sp>
      <p:sp>
        <p:nvSpPr>
          <p:cNvPr id="71" name="Up-Down Arrow 70">
            <a:extLst>
              <a:ext uri="{FF2B5EF4-FFF2-40B4-BE49-F238E27FC236}">
                <a16:creationId xmlns:a16="http://schemas.microsoft.com/office/drawing/2014/main" id="{C325DDBE-4925-994C-AA8B-F18DEDE2B3A9}"/>
              </a:ext>
            </a:extLst>
          </p:cNvPr>
          <p:cNvSpPr/>
          <p:nvPr/>
        </p:nvSpPr>
        <p:spPr>
          <a:xfrm>
            <a:off x="8273883" y="1272321"/>
            <a:ext cx="168908" cy="283210"/>
          </a:xfrm>
          <a:prstGeom prst="upDownArrow">
            <a:avLst>
              <a:gd name="adj1" fmla="val 23034"/>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3" name="Group 52">
            <a:extLst>
              <a:ext uri="{FF2B5EF4-FFF2-40B4-BE49-F238E27FC236}">
                <a16:creationId xmlns:a16="http://schemas.microsoft.com/office/drawing/2014/main" id="{8D0745D7-8C7E-5A45-97F8-076041EFB7DB}"/>
              </a:ext>
            </a:extLst>
          </p:cNvPr>
          <p:cNvGrpSpPr/>
          <p:nvPr/>
        </p:nvGrpSpPr>
        <p:grpSpPr>
          <a:xfrm>
            <a:off x="0" y="5769"/>
            <a:ext cx="12192000" cy="809469"/>
            <a:chOff x="0" y="-1"/>
            <a:chExt cx="12192000" cy="809469"/>
          </a:xfrm>
        </p:grpSpPr>
        <p:sp>
          <p:nvSpPr>
            <p:cNvPr id="69" name="Rectangle 68">
              <a:extLst>
                <a:ext uri="{FF2B5EF4-FFF2-40B4-BE49-F238E27FC236}">
                  <a16:creationId xmlns:a16="http://schemas.microsoft.com/office/drawing/2014/main" id="{877305A3-3EB6-DF40-80E6-55087579D359}"/>
                </a:ext>
              </a:extLst>
            </p:cNvPr>
            <p:cNvSpPr/>
            <p:nvPr/>
          </p:nvSpPr>
          <p:spPr>
            <a:xfrm>
              <a:off x="0" y="-1"/>
              <a:ext cx="12192000" cy="809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hevron 71">
              <a:extLst>
                <a:ext uri="{FF2B5EF4-FFF2-40B4-BE49-F238E27FC236}">
                  <a16:creationId xmlns:a16="http://schemas.microsoft.com/office/drawing/2014/main" id="{37D3BE28-AA99-0F4F-BADE-94F86D3FAFAC}"/>
                </a:ext>
              </a:extLst>
            </p:cNvPr>
            <p:cNvSpPr/>
            <p:nvPr/>
          </p:nvSpPr>
          <p:spPr>
            <a:xfrm>
              <a:off x="1606035" y="125558"/>
              <a:ext cx="1620000" cy="558325"/>
            </a:xfrm>
            <a:prstGeom prst="chevron">
              <a:avLst/>
            </a:prstGeom>
            <a:solidFill>
              <a:srgbClr val="D9AA49"/>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Logic Model </a:t>
              </a:r>
            </a:p>
          </p:txBody>
        </p:sp>
        <p:sp>
          <p:nvSpPr>
            <p:cNvPr id="73" name="Pentagon 72">
              <a:extLst>
                <a:ext uri="{FF2B5EF4-FFF2-40B4-BE49-F238E27FC236}">
                  <a16:creationId xmlns:a16="http://schemas.microsoft.com/office/drawing/2014/main" id="{76FF55B7-E850-0047-BEB1-982B14F05C8B}"/>
                </a:ext>
              </a:extLst>
            </p:cNvPr>
            <p:cNvSpPr/>
            <p:nvPr/>
          </p:nvSpPr>
          <p:spPr>
            <a:xfrm>
              <a:off x="120950" y="125570"/>
              <a:ext cx="1620000" cy="558325"/>
            </a:xfrm>
            <a:prstGeom prst="homePlate">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Overview &amp; Stakeholders</a:t>
              </a:r>
            </a:p>
          </p:txBody>
        </p:sp>
        <p:sp>
          <p:nvSpPr>
            <p:cNvPr id="84" name="Chevron 83">
              <a:extLst>
                <a:ext uri="{FF2B5EF4-FFF2-40B4-BE49-F238E27FC236}">
                  <a16:creationId xmlns:a16="http://schemas.microsoft.com/office/drawing/2014/main" id="{9EFD7718-4ACE-DD44-ABBC-1551CB5BA544}"/>
                </a:ext>
              </a:extLst>
            </p:cNvPr>
            <p:cNvSpPr/>
            <p:nvPr/>
          </p:nvSpPr>
          <p:spPr>
            <a:xfrm>
              <a:off x="308282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Evaluation Design</a:t>
              </a:r>
            </a:p>
          </p:txBody>
        </p:sp>
        <p:sp>
          <p:nvSpPr>
            <p:cNvPr id="85" name="Chevron 84">
              <a:extLst>
                <a:ext uri="{FF2B5EF4-FFF2-40B4-BE49-F238E27FC236}">
                  <a16:creationId xmlns:a16="http://schemas.microsoft.com/office/drawing/2014/main" id="{FBAF86BB-F423-6946-918F-A69973F0B602}"/>
                </a:ext>
              </a:extLst>
            </p:cNvPr>
            <p:cNvSpPr/>
            <p:nvPr/>
          </p:nvSpPr>
          <p:spPr>
            <a:xfrm>
              <a:off x="456478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Program Evaluation Matrix</a:t>
              </a:r>
            </a:p>
          </p:txBody>
        </p:sp>
        <p:sp>
          <p:nvSpPr>
            <p:cNvPr id="86" name="Chevron 85">
              <a:extLst>
                <a:ext uri="{FF2B5EF4-FFF2-40B4-BE49-F238E27FC236}">
                  <a16:creationId xmlns:a16="http://schemas.microsoft.com/office/drawing/2014/main" id="{F29692DA-4736-734C-B7EB-B9B6E9B412F1}"/>
                </a:ext>
              </a:extLst>
            </p:cNvPr>
            <p:cNvSpPr/>
            <p:nvPr/>
          </p:nvSpPr>
          <p:spPr>
            <a:xfrm>
              <a:off x="6040266"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Data Collection Methods &amp; Analysis</a:t>
              </a:r>
            </a:p>
          </p:txBody>
        </p:sp>
        <p:sp>
          <p:nvSpPr>
            <p:cNvPr id="87" name="Chevron 86">
              <a:extLst>
                <a:ext uri="{FF2B5EF4-FFF2-40B4-BE49-F238E27FC236}">
                  <a16:creationId xmlns:a16="http://schemas.microsoft.com/office/drawing/2014/main" id="{F3C71E6D-7745-F046-9153-84C31A61F1DB}"/>
                </a:ext>
              </a:extLst>
            </p:cNvPr>
            <p:cNvSpPr/>
            <p:nvPr/>
          </p:nvSpPr>
          <p:spPr>
            <a:xfrm>
              <a:off x="751447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Dissemination of Evaluation Findings</a:t>
              </a:r>
            </a:p>
          </p:txBody>
        </p:sp>
        <p:sp>
          <p:nvSpPr>
            <p:cNvPr id="88" name="Chevron 87">
              <a:extLst>
                <a:ext uri="{FF2B5EF4-FFF2-40B4-BE49-F238E27FC236}">
                  <a16:creationId xmlns:a16="http://schemas.microsoft.com/office/drawing/2014/main" id="{C3CEB35F-6823-8042-B988-B5E34C8472F5}"/>
                </a:ext>
              </a:extLst>
            </p:cNvPr>
            <p:cNvSpPr/>
            <p:nvPr/>
          </p:nvSpPr>
          <p:spPr>
            <a:xfrm>
              <a:off x="8977294" y="125558"/>
              <a:ext cx="1620000" cy="558325"/>
            </a:xfrm>
            <a:prstGeom prst="chevron">
              <a:avLst/>
            </a:pr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Timeline</a:t>
              </a:r>
            </a:p>
          </p:txBody>
        </p:sp>
        <p:sp>
          <p:nvSpPr>
            <p:cNvPr id="89" name="Chevron 14">
              <a:extLst>
                <a:ext uri="{FF2B5EF4-FFF2-40B4-BE49-F238E27FC236}">
                  <a16:creationId xmlns:a16="http://schemas.microsoft.com/office/drawing/2014/main" id="{50EF1E11-D84D-4B43-8A9F-189F43BD810E}"/>
                </a:ext>
              </a:extLst>
            </p:cNvPr>
            <p:cNvSpPr/>
            <p:nvPr/>
          </p:nvSpPr>
          <p:spPr>
            <a:xfrm>
              <a:off x="10450187" y="125562"/>
              <a:ext cx="1637617" cy="558325"/>
            </a:xfrm>
            <a:custGeom>
              <a:avLst/>
              <a:gdLst>
                <a:gd name="connsiteX0" fmla="*/ 0 w 1620000"/>
                <a:gd name="connsiteY0" fmla="*/ 0 h 558325"/>
                <a:gd name="connsiteX1" fmla="*/ 1340838 w 1620000"/>
                <a:gd name="connsiteY1" fmla="*/ 0 h 558325"/>
                <a:gd name="connsiteX2" fmla="*/ 1620000 w 1620000"/>
                <a:gd name="connsiteY2" fmla="*/ 279163 h 558325"/>
                <a:gd name="connsiteX3" fmla="*/ 1340838 w 1620000"/>
                <a:gd name="connsiteY3" fmla="*/ 558325 h 558325"/>
                <a:gd name="connsiteX4" fmla="*/ 0 w 1620000"/>
                <a:gd name="connsiteY4" fmla="*/ 558325 h 558325"/>
                <a:gd name="connsiteX5" fmla="*/ 279163 w 1620000"/>
                <a:gd name="connsiteY5" fmla="*/ 279163 h 558325"/>
                <a:gd name="connsiteX6" fmla="*/ 0 w 1620000"/>
                <a:gd name="connsiteY6" fmla="*/ 0 h 558325"/>
                <a:gd name="connsiteX0" fmla="*/ 0 w 1637616"/>
                <a:gd name="connsiteY0" fmla="*/ 0 h 558325"/>
                <a:gd name="connsiteX1" fmla="*/ 1637616 w 1637616"/>
                <a:gd name="connsiteY1" fmla="*/ 0 h 558325"/>
                <a:gd name="connsiteX2" fmla="*/ 1620000 w 1637616"/>
                <a:gd name="connsiteY2" fmla="*/ 279163 h 558325"/>
                <a:gd name="connsiteX3" fmla="*/ 1340838 w 1637616"/>
                <a:gd name="connsiteY3" fmla="*/ 558325 h 558325"/>
                <a:gd name="connsiteX4" fmla="*/ 0 w 1637616"/>
                <a:gd name="connsiteY4" fmla="*/ 558325 h 558325"/>
                <a:gd name="connsiteX5" fmla="*/ 279163 w 1637616"/>
                <a:gd name="connsiteY5" fmla="*/ 279163 h 558325"/>
                <a:gd name="connsiteX6" fmla="*/ 0 w 1637616"/>
                <a:gd name="connsiteY6" fmla="*/ 0 h 558325"/>
                <a:gd name="connsiteX0" fmla="*/ 0 w 1637617"/>
                <a:gd name="connsiteY0" fmla="*/ 0 h 558325"/>
                <a:gd name="connsiteX1" fmla="*/ 1637616 w 1637617"/>
                <a:gd name="connsiteY1" fmla="*/ 0 h 558325"/>
                <a:gd name="connsiteX2" fmla="*/ 1620000 w 1637617"/>
                <a:gd name="connsiteY2" fmla="*/ 279163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52084"/>
                <a:gd name="connsiteY0" fmla="*/ 0 h 558325"/>
                <a:gd name="connsiteX1" fmla="*/ 1637616 w 1652084"/>
                <a:gd name="connsiteY1" fmla="*/ 0 h 558325"/>
                <a:gd name="connsiteX2" fmla="*/ 1652084 w 1652084"/>
                <a:gd name="connsiteY2" fmla="*/ 287184 h 558325"/>
                <a:gd name="connsiteX3" fmla="*/ 1637617 w 1652084"/>
                <a:gd name="connsiteY3" fmla="*/ 558325 h 558325"/>
                <a:gd name="connsiteX4" fmla="*/ 0 w 1652084"/>
                <a:gd name="connsiteY4" fmla="*/ 558325 h 558325"/>
                <a:gd name="connsiteX5" fmla="*/ 279163 w 1652084"/>
                <a:gd name="connsiteY5" fmla="*/ 279163 h 558325"/>
                <a:gd name="connsiteX6" fmla="*/ 0 w 1652084"/>
                <a:gd name="connsiteY6" fmla="*/ 0 h 558325"/>
                <a:gd name="connsiteX0" fmla="*/ 0 w 1637617"/>
                <a:gd name="connsiteY0" fmla="*/ 0 h 558325"/>
                <a:gd name="connsiteX1" fmla="*/ 1637616 w 1637617"/>
                <a:gd name="connsiteY1" fmla="*/ 0 h 558325"/>
                <a:gd name="connsiteX2" fmla="*/ 1620000 w 1637617"/>
                <a:gd name="connsiteY2" fmla="*/ 295205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 name="connsiteX0" fmla="*/ 0 w 1637617"/>
                <a:gd name="connsiteY0" fmla="*/ 0 h 558325"/>
                <a:gd name="connsiteX1" fmla="*/ 1637616 w 1637617"/>
                <a:gd name="connsiteY1" fmla="*/ 0 h 558325"/>
                <a:gd name="connsiteX2" fmla="*/ 1636042 w 1637617"/>
                <a:gd name="connsiteY2" fmla="*/ 303226 h 558325"/>
                <a:gd name="connsiteX3" fmla="*/ 1637617 w 1637617"/>
                <a:gd name="connsiteY3" fmla="*/ 558325 h 558325"/>
                <a:gd name="connsiteX4" fmla="*/ 0 w 1637617"/>
                <a:gd name="connsiteY4" fmla="*/ 558325 h 558325"/>
                <a:gd name="connsiteX5" fmla="*/ 279163 w 1637617"/>
                <a:gd name="connsiteY5" fmla="*/ 279163 h 558325"/>
                <a:gd name="connsiteX6" fmla="*/ 0 w 1637617"/>
                <a:gd name="connsiteY6" fmla="*/ 0 h 5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617" h="558325">
                  <a:moveTo>
                    <a:pt x="0" y="0"/>
                  </a:moveTo>
                  <a:lnTo>
                    <a:pt x="1637616" y="0"/>
                  </a:lnTo>
                  <a:cubicBezTo>
                    <a:pt x="1637091" y="101075"/>
                    <a:pt x="1636567" y="202151"/>
                    <a:pt x="1636042" y="303226"/>
                  </a:cubicBezTo>
                  <a:lnTo>
                    <a:pt x="1637617" y="558325"/>
                  </a:lnTo>
                  <a:lnTo>
                    <a:pt x="0" y="558325"/>
                  </a:lnTo>
                  <a:lnTo>
                    <a:pt x="279163" y="279163"/>
                  </a:lnTo>
                  <a:lnTo>
                    <a:pt x="0" y="0"/>
                  </a:lnTo>
                  <a:close/>
                </a:path>
              </a:pathLst>
            </a:custGeom>
            <a:solidFill>
              <a:schemeClr val="bg1">
                <a:lumMod val="85000"/>
              </a:schemeClr>
            </a:solidFill>
            <a:ln w="2540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Nunito Sans SemiBold" pitchFamily="2" charset="77"/>
                </a:rPr>
                <a:t>     Challenges, Mitigation         Strategies &amp; CES Competencies </a:t>
              </a:r>
            </a:p>
          </p:txBody>
        </p:sp>
      </p:grpSp>
      <p:sp>
        <p:nvSpPr>
          <p:cNvPr id="74" name="Rectangle 73">
            <a:extLst>
              <a:ext uri="{FF2B5EF4-FFF2-40B4-BE49-F238E27FC236}">
                <a16:creationId xmlns:a16="http://schemas.microsoft.com/office/drawing/2014/main" id="{4AB99562-C435-5B49-B47B-2352DE680AA9}"/>
              </a:ext>
            </a:extLst>
          </p:cNvPr>
          <p:cNvSpPr/>
          <p:nvPr/>
        </p:nvSpPr>
        <p:spPr>
          <a:xfrm>
            <a:off x="10769331" y="4339409"/>
            <a:ext cx="1359909" cy="1399431"/>
          </a:xfrm>
          <a:prstGeom prst="rect">
            <a:avLst/>
          </a:prstGeom>
          <a:solidFill>
            <a:schemeClr val="bg1"/>
          </a:solidFill>
          <a:ln w="317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Achievement of country’s emission reduction target of 40% below 2005 level by 2030 and net-zero emission by 2050. </a:t>
            </a:r>
            <a:endParaRPr lang="en-CA"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75" name="Group 74">
            <a:extLst>
              <a:ext uri="{FF2B5EF4-FFF2-40B4-BE49-F238E27FC236}">
                <a16:creationId xmlns:a16="http://schemas.microsoft.com/office/drawing/2014/main" id="{A21E5C47-DC0B-044F-93C8-D40069A403E9}"/>
              </a:ext>
            </a:extLst>
          </p:cNvPr>
          <p:cNvGrpSpPr/>
          <p:nvPr/>
        </p:nvGrpSpPr>
        <p:grpSpPr>
          <a:xfrm>
            <a:off x="10857804" y="2217936"/>
            <a:ext cx="1243019" cy="1863058"/>
            <a:chOff x="10806684" y="2217936"/>
            <a:chExt cx="1243019" cy="1863058"/>
          </a:xfrm>
        </p:grpSpPr>
        <p:sp>
          <p:nvSpPr>
            <p:cNvPr id="76" name="Rectangle 75">
              <a:extLst>
                <a:ext uri="{FF2B5EF4-FFF2-40B4-BE49-F238E27FC236}">
                  <a16:creationId xmlns:a16="http://schemas.microsoft.com/office/drawing/2014/main" id="{16F429DF-36C8-984A-9D59-DECDAD0C6CEF}"/>
                </a:ext>
              </a:extLst>
            </p:cNvPr>
            <p:cNvSpPr/>
            <p:nvPr/>
          </p:nvSpPr>
          <p:spPr>
            <a:xfrm>
              <a:off x="10806684" y="2217936"/>
              <a:ext cx="1243019" cy="1863058"/>
            </a:xfrm>
            <a:prstGeom prst="rect">
              <a:avLst/>
            </a:prstGeom>
            <a:solidFill>
              <a:srgbClr val="D9AA49"/>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AA5C9533-406B-404A-91CF-4771ED156F52}"/>
                </a:ext>
              </a:extLst>
            </p:cNvPr>
            <p:cNvSpPr/>
            <p:nvPr/>
          </p:nvSpPr>
          <p:spPr>
            <a:xfrm>
              <a:off x="10844785" y="2264964"/>
              <a:ext cx="1156738" cy="413207"/>
            </a:xfrm>
            <a:prstGeom prst="rect">
              <a:avLst/>
            </a:prstGeom>
            <a:solidFill>
              <a:schemeClr val="bg1"/>
            </a:solidFill>
            <a:ln w="19050">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Increase home energy efficiency</a:t>
              </a:r>
            </a:p>
          </p:txBody>
        </p:sp>
        <p:sp>
          <p:nvSpPr>
            <p:cNvPr id="78" name="Rectangle 77">
              <a:extLst>
                <a:ext uri="{FF2B5EF4-FFF2-40B4-BE49-F238E27FC236}">
                  <a16:creationId xmlns:a16="http://schemas.microsoft.com/office/drawing/2014/main" id="{8F8B24F9-8465-5041-8A25-8930FA5F1805}"/>
                </a:ext>
              </a:extLst>
            </p:cNvPr>
            <p:cNvSpPr/>
            <p:nvPr/>
          </p:nvSpPr>
          <p:spPr>
            <a:xfrm>
              <a:off x="10844785" y="2772524"/>
              <a:ext cx="1156739" cy="579652"/>
            </a:xfrm>
            <a:prstGeom prst="rect">
              <a:avLst/>
            </a:prstGeom>
            <a:solidFill>
              <a:schemeClr val="bg1"/>
            </a:solidFill>
            <a:ln w="19050">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Reduced GHG emissions from home</a:t>
              </a:r>
            </a:p>
          </p:txBody>
        </p:sp>
        <p:sp>
          <p:nvSpPr>
            <p:cNvPr id="79" name="Rectangle 78">
              <a:extLst>
                <a:ext uri="{FF2B5EF4-FFF2-40B4-BE49-F238E27FC236}">
                  <a16:creationId xmlns:a16="http://schemas.microsoft.com/office/drawing/2014/main" id="{B31A61FC-01C3-5441-9B2D-2E98EECE4AA4}"/>
                </a:ext>
              </a:extLst>
            </p:cNvPr>
            <p:cNvSpPr/>
            <p:nvPr/>
          </p:nvSpPr>
          <p:spPr>
            <a:xfrm>
              <a:off x="10860179" y="3447011"/>
              <a:ext cx="1136179" cy="579652"/>
            </a:xfrm>
            <a:prstGeom prst="rect">
              <a:avLst/>
            </a:prstGeom>
            <a:solidFill>
              <a:schemeClr val="bg1"/>
            </a:solidFill>
            <a:ln w="19050">
              <a:solidFill>
                <a:srgbClr val="5454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Households save money on energy bills </a:t>
              </a:r>
            </a:p>
          </p:txBody>
        </p:sp>
      </p:grpSp>
      <p:cxnSp>
        <p:nvCxnSpPr>
          <p:cNvPr id="80" name="Straight Arrow Connector 79">
            <a:extLst>
              <a:ext uri="{FF2B5EF4-FFF2-40B4-BE49-F238E27FC236}">
                <a16:creationId xmlns:a16="http://schemas.microsoft.com/office/drawing/2014/main" id="{055F8168-BD5C-1E45-99A9-7343E5C53EB8}"/>
              </a:ext>
            </a:extLst>
          </p:cNvPr>
          <p:cNvCxnSpPr>
            <a:cxnSpLocks/>
          </p:cNvCxnSpPr>
          <p:nvPr/>
        </p:nvCxnSpPr>
        <p:spPr>
          <a:xfrm>
            <a:off x="11498378" y="4079147"/>
            <a:ext cx="0" cy="207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9D8681F4-015B-C54E-ACC4-7CE535319EFF}"/>
              </a:ext>
            </a:extLst>
          </p:cNvPr>
          <p:cNvSpPr/>
          <p:nvPr/>
        </p:nvSpPr>
        <p:spPr>
          <a:xfrm>
            <a:off x="2323220" y="4805781"/>
            <a:ext cx="2104143" cy="438943"/>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Awareness campaigns </a:t>
            </a:r>
          </a:p>
          <a:p>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Promo materials, ads, emails</a:t>
            </a:r>
            <a:endParaRPr lang="en-CA" sz="1200" dirty="0">
              <a:solidFill>
                <a:schemeClr val="tx1"/>
              </a:solidFill>
              <a:effectLst/>
              <a:ea typeface="Calibri" panose="020F050202020403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E460169E-E40C-0049-A103-418156C97B55}"/>
              </a:ext>
            </a:extLst>
          </p:cNvPr>
          <p:cNvSpPr/>
          <p:nvPr/>
        </p:nvSpPr>
        <p:spPr>
          <a:xfrm>
            <a:off x="2315592" y="5456007"/>
            <a:ext cx="2104143" cy="438943"/>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Training and registration of EnerGuide EAs</a:t>
            </a:r>
            <a:endParaRPr lang="en-CA" sz="1200" b="1" dirty="0">
              <a:solidFill>
                <a:schemeClr val="tx1"/>
              </a:solidFill>
              <a:effectLst/>
              <a:ea typeface="Calibri" panose="020F0502020204030204" pitchFamily="34" charset="0"/>
              <a:cs typeface="Times New Roman" panose="02020603050405020304" pitchFamily="18" charset="0"/>
            </a:endParaRPr>
          </a:p>
        </p:txBody>
      </p:sp>
      <p:cxnSp>
        <p:nvCxnSpPr>
          <p:cNvPr id="90" name="Straight Arrow Connector 89">
            <a:extLst>
              <a:ext uri="{FF2B5EF4-FFF2-40B4-BE49-F238E27FC236}">
                <a16:creationId xmlns:a16="http://schemas.microsoft.com/office/drawing/2014/main" id="{F379E311-8718-5E46-BE44-06DB8ED197B8}"/>
              </a:ext>
            </a:extLst>
          </p:cNvPr>
          <p:cNvCxnSpPr>
            <a:cxnSpLocks/>
          </p:cNvCxnSpPr>
          <p:nvPr/>
        </p:nvCxnSpPr>
        <p:spPr>
          <a:xfrm flipV="1">
            <a:off x="4422764" y="2264964"/>
            <a:ext cx="267456" cy="4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6963D5D3-722F-F94C-8FE3-EB4AB8E34D73}"/>
              </a:ext>
            </a:extLst>
          </p:cNvPr>
          <p:cNvSpPr/>
          <p:nvPr/>
        </p:nvSpPr>
        <p:spPr>
          <a:xfrm>
            <a:off x="4712488" y="5148123"/>
            <a:ext cx="2185708" cy="400198"/>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Canadians accessing website</a:t>
            </a:r>
          </a:p>
          <a:p>
            <a:r>
              <a:rPr lang="en-US" sz="1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Canadians requesting additional info</a:t>
            </a:r>
          </a:p>
        </p:txBody>
      </p:sp>
      <p:sp>
        <p:nvSpPr>
          <p:cNvPr id="93" name="Rectangle 92">
            <a:extLst>
              <a:ext uri="{FF2B5EF4-FFF2-40B4-BE49-F238E27FC236}">
                <a16:creationId xmlns:a16="http://schemas.microsoft.com/office/drawing/2014/main" id="{2EC4B75A-3309-8A4B-B907-52311C4A27AC}"/>
              </a:ext>
            </a:extLst>
          </p:cNvPr>
          <p:cNvSpPr/>
          <p:nvPr/>
        </p:nvSpPr>
        <p:spPr>
          <a:xfrm>
            <a:off x="4712488" y="2722841"/>
            <a:ext cx="2185708" cy="168772"/>
          </a:xfrm>
          <a:prstGeom prst="rect">
            <a:avLst/>
          </a:prstGeom>
          <a:solidFill>
            <a:schemeClr val="bg1"/>
          </a:solidFill>
          <a:ln w="12700">
            <a:solidFill>
              <a:srgbClr val="7BAB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jobs created for labourers/contractors</a:t>
            </a:r>
          </a:p>
        </p:txBody>
      </p:sp>
      <p:sp>
        <p:nvSpPr>
          <p:cNvPr id="94" name="Rectangle 93">
            <a:extLst>
              <a:ext uri="{FF2B5EF4-FFF2-40B4-BE49-F238E27FC236}">
                <a16:creationId xmlns:a16="http://schemas.microsoft.com/office/drawing/2014/main" id="{F2A92A27-EFBE-E24A-B7C9-9B436CFBDD21}"/>
              </a:ext>
            </a:extLst>
          </p:cNvPr>
          <p:cNvSpPr/>
          <p:nvPr/>
        </p:nvSpPr>
        <p:spPr>
          <a:xfrm>
            <a:off x="7265006" y="3699207"/>
            <a:ext cx="1676408" cy="821721"/>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Increased awareness of the importance and recommendations for retrofits moving forward. </a:t>
            </a:r>
          </a:p>
        </p:txBody>
      </p:sp>
      <p:sp>
        <p:nvSpPr>
          <p:cNvPr id="95" name="Rectangle 94">
            <a:extLst>
              <a:ext uri="{FF2B5EF4-FFF2-40B4-BE49-F238E27FC236}">
                <a16:creationId xmlns:a16="http://schemas.microsoft.com/office/drawing/2014/main" id="{24A19B4A-C009-FB49-A285-4559940C494E}"/>
              </a:ext>
            </a:extLst>
          </p:cNvPr>
          <p:cNvSpPr/>
          <p:nvPr/>
        </p:nvSpPr>
        <p:spPr>
          <a:xfrm>
            <a:off x="7158043" y="2141392"/>
            <a:ext cx="1768712" cy="649000"/>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Improved access to financial resources and supports to retrofit homes</a:t>
            </a:r>
          </a:p>
        </p:txBody>
      </p:sp>
      <p:sp>
        <p:nvSpPr>
          <p:cNvPr id="96" name="Rectangle 95">
            <a:extLst>
              <a:ext uri="{FF2B5EF4-FFF2-40B4-BE49-F238E27FC236}">
                <a16:creationId xmlns:a16="http://schemas.microsoft.com/office/drawing/2014/main" id="{8D964FF1-47E3-AA4B-8B06-892C43D4C4B5}"/>
              </a:ext>
            </a:extLst>
          </p:cNvPr>
          <p:cNvSpPr/>
          <p:nvPr/>
        </p:nvSpPr>
        <p:spPr>
          <a:xfrm>
            <a:off x="7198223" y="4615450"/>
            <a:ext cx="1696086" cy="599379"/>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Increased demand for labourers in the repair construction sector</a:t>
            </a:r>
            <a:endPar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7" name="Rectangle 96">
            <a:extLst>
              <a:ext uri="{FF2B5EF4-FFF2-40B4-BE49-F238E27FC236}">
                <a16:creationId xmlns:a16="http://schemas.microsoft.com/office/drawing/2014/main" id="{274FF13C-E451-4C43-90CA-FE77BD32B0ED}"/>
              </a:ext>
            </a:extLst>
          </p:cNvPr>
          <p:cNvSpPr/>
          <p:nvPr/>
        </p:nvSpPr>
        <p:spPr>
          <a:xfrm>
            <a:off x="9214656" y="4844592"/>
            <a:ext cx="1342294" cy="599379"/>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Creation of local jobs in various communities</a:t>
            </a:r>
            <a:endPar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1231D76E-76E0-0E49-B4C5-77CBBA17A2BE}"/>
              </a:ext>
            </a:extLst>
          </p:cNvPr>
          <p:cNvCxnSpPr>
            <a:cxnSpLocks/>
          </p:cNvCxnSpPr>
          <p:nvPr/>
        </p:nvCxnSpPr>
        <p:spPr>
          <a:xfrm flipV="1">
            <a:off x="4385171" y="2880402"/>
            <a:ext cx="327317" cy="499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5D2DECD-CCD4-E74E-976F-C57A3D349113}"/>
              </a:ext>
            </a:extLst>
          </p:cNvPr>
          <p:cNvCxnSpPr>
            <a:cxnSpLocks/>
            <a:endCxn id="93" idx="1"/>
          </p:cNvCxnSpPr>
          <p:nvPr/>
        </p:nvCxnSpPr>
        <p:spPr>
          <a:xfrm>
            <a:off x="4413821" y="2274098"/>
            <a:ext cx="298667" cy="533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B4C5872-2BAF-9444-A388-2F1E89CB04CE}"/>
              </a:ext>
            </a:extLst>
          </p:cNvPr>
          <p:cNvCxnSpPr>
            <a:cxnSpLocks/>
            <a:stCxn id="81" idx="3"/>
            <a:endCxn id="92" idx="1"/>
          </p:cNvCxnSpPr>
          <p:nvPr/>
        </p:nvCxnSpPr>
        <p:spPr>
          <a:xfrm>
            <a:off x="4427363" y="5025253"/>
            <a:ext cx="285125" cy="322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43FFFA6-EAFC-CA4C-B0E3-C4C0CC9D693E}"/>
              </a:ext>
            </a:extLst>
          </p:cNvPr>
          <p:cNvCxnSpPr>
            <a:cxnSpLocks/>
            <a:endCxn id="51" idx="1"/>
          </p:cNvCxnSpPr>
          <p:nvPr/>
        </p:nvCxnSpPr>
        <p:spPr>
          <a:xfrm>
            <a:off x="4415466" y="5685116"/>
            <a:ext cx="274754" cy="99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7826761-E18E-D644-87F4-F9520DEEAC22}"/>
              </a:ext>
            </a:extLst>
          </p:cNvPr>
          <p:cNvCxnSpPr>
            <a:cxnSpLocks/>
            <a:stCxn id="51" idx="3"/>
            <a:endCxn id="62" idx="1"/>
          </p:cNvCxnSpPr>
          <p:nvPr/>
        </p:nvCxnSpPr>
        <p:spPr>
          <a:xfrm flipV="1">
            <a:off x="6875928" y="5593001"/>
            <a:ext cx="310119" cy="191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6DD41BD-1D22-FA4A-AB35-372B6C161744}"/>
              </a:ext>
            </a:extLst>
          </p:cNvPr>
          <p:cNvCxnSpPr>
            <a:cxnSpLocks/>
            <a:endCxn id="95" idx="1"/>
          </p:cNvCxnSpPr>
          <p:nvPr/>
        </p:nvCxnSpPr>
        <p:spPr>
          <a:xfrm flipV="1">
            <a:off x="6906433" y="2465892"/>
            <a:ext cx="251610" cy="775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7F0E2BF-D508-5940-8B46-CD58A9A1DEA6}"/>
              </a:ext>
            </a:extLst>
          </p:cNvPr>
          <p:cNvCxnSpPr>
            <a:cxnSpLocks/>
          </p:cNvCxnSpPr>
          <p:nvPr/>
        </p:nvCxnSpPr>
        <p:spPr>
          <a:xfrm>
            <a:off x="8788871" y="3281320"/>
            <a:ext cx="4946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F3395CE-B777-FA44-A8A7-3061DC1E7816}"/>
              </a:ext>
            </a:extLst>
          </p:cNvPr>
          <p:cNvCxnSpPr>
            <a:cxnSpLocks/>
            <a:endCxn id="64" idx="1"/>
          </p:cNvCxnSpPr>
          <p:nvPr/>
        </p:nvCxnSpPr>
        <p:spPr>
          <a:xfrm>
            <a:off x="8930445" y="2463044"/>
            <a:ext cx="353125" cy="626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0D3FBD6C-2064-9446-AFCF-E8E5803AF003}"/>
              </a:ext>
            </a:extLst>
          </p:cNvPr>
          <p:cNvSpPr/>
          <p:nvPr/>
        </p:nvSpPr>
        <p:spPr>
          <a:xfrm>
            <a:off x="9170902" y="4039312"/>
            <a:ext cx="1396556" cy="599378"/>
          </a:xfrm>
          <a:prstGeom prst="rect">
            <a:avLst/>
          </a:prstGeom>
          <a:solidFill>
            <a:schemeClr val="bg1"/>
          </a:solidFill>
          <a:ln w="19050">
            <a:solidFill>
              <a:srgbClr val="D9AA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1100" dirty="0">
                <a:solidFill>
                  <a:schemeClr val="tx1"/>
                </a:solidFill>
                <a:latin typeface="Times New Roman" panose="02020603050405020304" pitchFamily="18" charset="0"/>
                <a:cs typeface="Times New Roman" panose="02020603050405020304" pitchFamily="18" charset="0"/>
              </a:rPr>
              <a:t>Barriers to accessing financial support are minimized</a:t>
            </a:r>
            <a:endParaRPr lang="en-C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7" name="Straight Arrow Connector 106">
            <a:extLst>
              <a:ext uri="{FF2B5EF4-FFF2-40B4-BE49-F238E27FC236}">
                <a16:creationId xmlns:a16="http://schemas.microsoft.com/office/drawing/2014/main" id="{2A62DD1B-A10D-C24E-854B-617604594599}"/>
              </a:ext>
            </a:extLst>
          </p:cNvPr>
          <p:cNvCxnSpPr>
            <a:cxnSpLocks/>
          </p:cNvCxnSpPr>
          <p:nvPr/>
        </p:nvCxnSpPr>
        <p:spPr>
          <a:xfrm flipV="1">
            <a:off x="10574892" y="3273450"/>
            <a:ext cx="269159" cy="1022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DD99342-9230-B44E-8FF8-B604377B4157}"/>
              </a:ext>
            </a:extLst>
          </p:cNvPr>
          <p:cNvCxnSpPr>
            <a:cxnSpLocks/>
          </p:cNvCxnSpPr>
          <p:nvPr/>
        </p:nvCxnSpPr>
        <p:spPr>
          <a:xfrm flipV="1">
            <a:off x="10559473" y="3801185"/>
            <a:ext cx="284578" cy="1403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13B48A3-DC9B-4046-A431-716730773348}"/>
              </a:ext>
            </a:extLst>
          </p:cNvPr>
          <p:cNvCxnSpPr>
            <a:cxnSpLocks/>
          </p:cNvCxnSpPr>
          <p:nvPr/>
        </p:nvCxnSpPr>
        <p:spPr>
          <a:xfrm flipV="1">
            <a:off x="8942434" y="3400561"/>
            <a:ext cx="302235" cy="782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D466F22-B281-024E-ACCA-D9D729EFEC5F}"/>
              </a:ext>
            </a:extLst>
          </p:cNvPr>
          <p:cNvCxnSpPr>
            <a:cxnSpLocks/>
            <a:endCxn id="97" idx="1"/>
          </p:cNvCxnSpPr>
          <p:nvPr/>
        </p:nvCxnSpPr>
        <p:spPr>
          <a:xfrm>
            <a:off x="8905682" y="4942608"/>
            <a:ext cx="308974" cy="201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7267F35-831A-8C42-8496-7F7D190C7446}"/>
              </a:ext>
            </a:extLst>
          </p:cNvPr>
          <p:cNvCxnSpPr>
            <a:cxnSpLocks/>
            <a:endCxn id="97" idx="1"/>
          </p:cNvCxnSpPr>
          <p:nvPr/>
        </p:nvCxnSpPr>
        <p:spPr>
          <a:xfrm flipV="1">
            <a:off x="8952520" y="5144282"/>
            <a:ext cx="262136" cy="449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2BF1DA0-9AC0-4944-B671-AEFE1FD13538}"/>
              </a:ext>
            </a:extLst>
          </p:cNvPr>
          <p:cNvSpPr txBox="1"/>
          <p:nvPr/>
        </p:nvSpPr>
        <p:spPr>
          <a:xfrm>
            <a:off x="4585373" y="3597038"/>
            <a:ext cx="2305235" cy="246221"/>
          </a:xfrm>
          <a:prstGeom prst="rect">
            <a:avLst/>
          </a:prstGeom>
          <a:noFill/>
        </p:spPr>
        <p:txBody>
          <a:bodyPr wrap="square" rtlCol="0">
            <a:spAutoFit/>
          </a:bodyPr>
          <a:lstStyle/>
          <a:p>
            <a:r>
              <a:rPr lang="en-US" sz="1000" b="1" dirty="0">
                <a:solidFill>
                  <a:srgbClr val="6CADC5"/>
                </a:solidFill>
                <a:latin typeface="Times New Roman" panose="02020603050405020304" pitchFamily="18" charset="0"/>
                <a:cs typeface="Times New Roman" panose="02020603050405020304" pitchFamily="18" charset="0"/>
              </a:rPr>
              <a:t>ALL ACTIVITIES LEAD TO THIS: </a:t>
            </a:r>
          </a:p>
        </p:txBody>
      </p:sp>
      <p:cxnSp>
        <p:nvCxnSpPr>
          <p:cNvPr id="112" name="Straight Arrow Connector 111">
            <a:extLst>
              <a:ext uri="{FF2B5EF4-FFF2-40B4-BE49-F238E27FC236}">
                <a16:creationId xmlns:a16="http://schemas.microsoft.com/office/drawing/2014/main" id="{ABCB3FA7-776A-AA48-A21A-8A0262AFF4E5}"/>
              </a:ext>
            </a:extLst>
          </p:cNvPr>
          <p:cNvCxnSpPr>
            <a:cxnSpLocks/>
          </p:cNvCxnSpPr>
          <p:nvPr/>
        </p:nvCxnSpPr>
        <p:spPr>
          <a:xfrm>
            <a:off x="4422764" y="4295877"/>
            <a:ext cx="251370" cy="94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82165CD-335C-4E45-819E-BA6A6985C307}"/>
              </a:ext>
            </a:extLst>
          </p:cNvPr>
          <p:cNvCxnSpPr>
            <a:cxnSpLocks/>
          </p:cNvCxnSpPr>
          <p:nvPr/>
        </p:nvCxnSpPr>
        <p:spPr>
          <a:xfrm flipV="1">
            <a:off x="4407231" y="3519487"/>
            <a:ext cx="286007" cy="663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51CA5BB-6FB2-C54E-952A-7D656C6B1D8F}"/>
              </a:ext>
            </a:extLst>
          </p:cNvPr>
          <p:cNvCxnSpPr>
            <a:cxnSpLocks/>
            <a:endCxn id="28" idx="1"/>
          </p:cNvCxnSpPr>
          <p:nvPr/>
        </p:nvCxnSpPr>
        <p:spPr>
          <a:xfrm flipV="1">
            <a:off x="4352578" y="2360911"/>
            <a:ext cx="373852" cy="1525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1F64203-700A-FC45-87A5-F51A7D2E11EA}"/>
              </a:ext>
            </a:extLst>
          </p:cNvPr>
          <p:cNvCxnSpPr>
            <a:cxnSpLocks/>
          </p:cNvCxnSpPr>
          <p:nvPr/>
        </p:nvCxnSpPr>
        <p:spPr>
          <a:xfrm>
            <a:off x="6901947" y="2799696"/>
            <a:ext cx="260028" cy="413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D4584B5-93AD-C64F-AAB2-13B4840B5D32}"/>
              </a:ext>
            </a:extLst>
          </p:cNvPr>
          <p:cNvCxnSpPr>
            <a:cxnSpLocks/>
            <a:endCxn id="96" idx="1"/>
          </p:cNvCxnSpPr>
          <p:nvPr/>
        </p:nvCxnSpPr>
        <p:spPr>
          <a:xfrm>
            <a:off x="7054456" y="4371940"/>
            <a:ext cx="143767" cy="54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44934726-D2DC-3B4D-A140-4667BE127BE1}"/>
              </a:ext>
            </a:extLst>
          </p:cNvPr>
          <p:cNvCxnSpPr>
            <a:cxnSpLocks/>
          </p:cNvCxnSpPr>
          <p:nvPr/>
        </p:nvCxnSpPr>
        <p:spPr>
          <a:xfrm>
            <a:off x="6892896" y="2874567"/>
            <a:ext cx="293151" cy="1792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1B5ED05-386A-7043-9DFC-1405F3264F3D}"/>
              </a:ext>
            </a:extLst>
          </p:cNvPr>
          <p:cNvCxnSpPr>
            <a:cxnSpLocks/>
            <a:endCxn id="94" idx="1"/>
          </p:cNvCxnSpPr>
          <p:nvPr/>
        </p:nvCxnSpPr>
        <p:spPr>
          <a:xfrm>
            <a:off x="7054456" y="4110067"/>
            <a:ext cx="21055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C08D961-5E7D-C245-99A7-7F691D088698}"/>
              </a:ext>
            </a:extLst>
          </p:cNvPr>
          <p:cNvCxnSpPr/>
          <p:nvPr/>
        </p:nvCxnSpPr>
        <p:spPr>
          <a:xfrm>
            <a:off x="2145876" y="5030057"/>
            <a:ext cx="140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F7248AB-B422-534A-A2C7-245F08D581E7}"/>
              </a:ext>
            </a:extLst>
          </p:cNvPr>
          <p:cNvCxnSpPr/>
          <p:nvPr/>
        </p:nvCxnSpPr>
        <p:spPr>
          <a:xfrm>
            <a:off x="2145876" y="5663671"/>
            <a:ext cx="140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ight Brace 132">
            <a:extLst>
              <a:ext uri="{FF2B5EF4-FFF2-40B4-BE49-F238E27FC236}">
                <a16:creationId xmlns:a16="http://schemas.microsoft.com/office/drawing/2014/main" id="{3B35C75C-7F72-0A41-B808-B5D9A56C93C2}"/>
              </a:ext>
            </a:extLst>
          </p:cNvPr>
          <p:cNvSpPr/>
          <p:nvPr/>
        </p:nvSpPr>
        <p:spPr>
          <a:xfrm>
            <a:off x="4422764" y="2463044"/>
            <a:ext cx="237427" cy="3129957"/>
          </a:xfrm>
          <a:prstGeom prst="rightBrace">
            <a:avLst/>
          </a:prstGeom>
          <a:ln w="22225">
            <a:solidFill>
              <a:srgbClr val="6CAD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Arrow Connector 133">
            <a:extLst>
              <a:ext uri="{FF2B5EF4-FFF2-40B4-BE49-F238E27FC236}">
                <a16:creationId xmlns:a16="http://schemas.microsoft.com/office/drawing/2014/main" id="{F855A176-B5CC-A24F-949C-5D4D8CA85ECB}"/>
              </a:ext>
            </a:extLst>
          </p:cNvPr>
          <p:cNvCxnSpPr>
            <a:cxnSpLocks/>
          </p:cNvCxnSpPr>
          <p:nvPr/>
        </p:nvCxnSpPr>
        <p:spPr>
          <a:xfrm flipV="1">
            <a:off x="6887112" y="4306351"/>
            <a:ext cx="351232" cy="103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C38ECD2-B456-5640-AA3D-1D7A09B0F06E}"/>
              </a:ext>
            </a:extLst>
          </p:cNvPr>
          <p:cNvCxnSpPr>
            <a:cxnSpLocks/>
          </p:cNvCxnSpPr>
          <p:nvPr/>
        </p:nvCxnSpPr>
        <p:spPr>
          <a:xfrm>
            <a:off x="8804839" y="2805481"/>
            <a:ext cx="468705" cy="1212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31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12967</TotalTime>
  <Words>4891</Words>
  <Application>Microsoft Macintosh PowerPoint</Application>
  <PresentationFormat>Widescreen</PresentationFormat>
  <Paragraphs>801</Paragraphs>
  <Slides>27</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Calibri Light</vt:lpstr>
      <vt:lpstr>Courier New</vt:lpstr>
      <vt:lpstr>League Spartan</vt:lpstr>
      <vt:lpstr>Nunito Sans</vt:lpstr>
      <vt:lpstr>Nunito Sans SemiBold</vt:lpstr>
      <vt:lpstr>Söhne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McKenna Szczepanowski</dc:creator>
  <cp:lastModifiedBy>McKenna Szczepanowski</cp:lastModifiedBy>
  <cp:revision>84</cp:revision>
  <dcterms:created xsi:type="dcterms:W3CDTF">2023-04-25T09:09:13Z</dcterms:created>
  <dcterms:modified xsi:type="dcterms:W3CDTF">2023-06-19T18:00:37Z</dcterms:modified>
</cp:coreProperties>
</file>