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4"/>
  </p:sldMasterIdLst>
  <p:notesMasterIdLst>
    <p:notesMasterId r:id="rId37"/>
  </p:notesMasterIdLst>
  <p:sldIdLst>
    <p:sldId id="271" r:id="rId5"/>
    <p:sldId id="257" r:id="rId6"/>
    <p:sldId id="258" r:id="rId7"/>
    <p:sldId id="308" r:id="rId8"/>
    <p:sldId id="327" r:id="rId9"/>
    <p:sldId id="348" r:id="rId10"/>
    <p:sldId id="350" r:id="rId11"/>
    <p:sldId id="372" r:id="rId12"/>
    <p:sldId id="354" r:id="rId13"/>
    <p:sldId id="332" r:id="rId14"/>
    <p:sldId id="262" r:id="rId15"/>
    <p:sldId id="373" r:id="rId16"/>
    <p:sldId id="376" r:id="rId17"/>
    <p:sldId id="333" r:id="rId18"/>
    <p:sldId id="359" r:id="rId19"/>
    <p:sldId id="374" r:id="rId20"/>
    <p:sldId id="334" r:id="rId21"/>
    <p:sldId id="377" r:id="rId22"/>
    <p:sldId id="370" r:id="rId23"/>
    <p:sldId id="369" r:id="rId24"/>
    <p:sldId id="331" r:id="rId25"/>
    <p:sldId id="320" r:id="rId26"/>
    <p:sldId id="297" r:id="rId27"/>
    <p:sldId id="358" r:id="rId28"/>
    <p:sldId id="287" r:id="rId29"/>
    <p:sldId id="357" r:id="rId30"/>
    <p:sldId id="335" r:id="rId31"/>
    <p:sldId id="322" r:id="rId32"/>
    <p:sldId id="338" r:id="rId33"/>
    <p:sldId id="266" r:id="rId34"/>
    <p:sldId id="269" r:id="rId35"/>
    <p:sldId id="27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2E1108-7EF7-D54A-3ED9-4B3869FD318B}" name="Amanda Demmer" initials="AD" userId="Amanda Demmer" providerId="None"/>
  <p188:author id="{DB84BCCF-0A9B-5A22-CCC1-183A67E10EAA}" name="Sara Husain" initials="SH" userId="S::s23husai@uwaterloo.ca::9ceb96b7-c726-4d6d-adb5-3d1491d153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80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BB7AE-0F4D-CEED-6CD0-5D69C7840F78}" v="633" dt="2022-06-13T17:32:54.037"/>
    <p1510:client id="{4F3D7AA5-0B4D-094C-92CC-FEF7E17DD3A7}" v="885" dt="2022-06-13T17:58:17.625"/>
    <p1510:client id="{8D1B4838-EAB0-ED6F-0612-F588B9A10048}" v="1463" dt="2022-06-13T17:59:50.356"/>
    <p1510:client id="{AA33F989-DE21-4E0D-C01D-87DBE59339A1}" v="1180" dt="2022-06-13T17:59:19.938"/>
    <p1510:client id="{AC295226-384A-4D12-9170-404EE2A4F3D1}" v="205" dt="2022-06-13T17:51:51.247"/>
    <p1510:client id="{E07C87D3-E27C-6C58-88B4-F6B64D21B370}" v="124" dt="2022-06-13T18:00:08.587"/>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C9186-DD0B-4943-88AA-28D1EBB8E7A6}"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F81DC57A-6051-487F-8649-E307C11F73B5}">
      <dgm:prSet/>
      <dgm:spPr/>
      <dgm:t>
        <a:bodyPr/>
        <a:lstStyle/>
        <a:p>
          <a:r>
            <a:rPr lang="en-CA">
              <a:latin typeface="Calibri" panose="020F0502020204030204" pitchFamily="34" charset="0"/>
              <a:cs typeface="Calibri" panose="020F0502020204030204" pitchFamily="34" charset="0"/>
            </a:rPr>
            <a:t>Winnipeg is located in Treaty 1 Territory, the traditional lands of the </a:t>
          </a:r>
          <a:r>
            <a:rPr lang="en-CA" err="1">
              <a:latin typeface="Calibri" panose="020F0502020204030204" pitchFamily="34" charset="0"/>
              <a:cs typeface="Calibri" panose="020F0502020204030204" pitchFamily="34" charset="0"/>
            </a:rPr>
            <a:t>Anishinabe</a:t>
          </a:r>
          <a:r>
            <a:rPr lang="en-CA">
              <a:latin typeface="Calibri" panose="020F0502020204030204" pitchFamily="34" charset="0"/>
              <a:cs typeface="Calibri" panose="020F0502020204030204" pitchFamily="34" charset="0"/>
            </a:rPr>
            <a:t> (Ojibway), </a:t>
          </a:r>
          <a:r>
            <a:rPr lang="en-CA" err="1">
              <a:latin typeface="Calibri" panose="020F0502020204030204" pitchFamily="34" charset="0"/>
              <a:cs typeface="Calibri" panose="020F0502020204030204" pitchFamily="34" charset="0"/>
            </a:rPr>
            <a:t>Ininew</a:t>
          </a:r>
          <a:r>
            <a:rPr lang="en-CA">
              <a:latin typeface="Calibri" panose="020F0502020204030204" pitchFamily="34" charset="0"/>
              <a:cs typeface="Calibri" panose="020F0502020204030204" pitchFamily="34" charset="0"/>
            </a:rPr>
            <a:t> (Cree), Oji-Cree, Dene, and Dakota Peoples. It is the Birthplace of the Métis Nation and the Heart of the Métis Nation Homeland.</a:t>
          </a:r>
          <a:endParaRPr lang="en-US">
            <a:latin typeface="Calibri" panose="020F0502020204030204" pitchFamily="34" charset="0"/>
            <a:cs typeface="Calibri" panose="020F0502020204030204" pitchFamily="34" charset="0"/>
          </a:endParaRPr>
        </a:p>
      </dgm:t>
    </dgm:pt>
    <dgm:pt modelId="{7E9FEFF3-E170-4CB0-A986-51558863B31F}" type="parTrans" cxnId="{4CD20662-9BA5-4CD5-83CA-00243B2E6276}">
      <dgm:prSet/>
      <dgm:spPr/>
      <dgm:t>
        <a:bodyPr/>
        <a:lstStyle/>
        <a:p>
          <a:endParaRPr lang="en-US">
            <a:latin typeface="Lucida Blackletter" pitchFamily="2" charset="77"/>
          </a:endParaRPr>
        </a:p>
      </dgm:t>
    </dgm:pt>
    <dgm:pt modelId="{20C3894D-1122-47EC-A3CD-B96EE1DDC5A1}" type="sibTrans" cxnId="{4CD20662-9BA5-4CD5-83CA-00243B2E6276}">
      <dgm:prSet/>
      <dgm:spPr/>
      <dgm:t>
        <a:bodyPr/>
        <a:lstStyle/>
        <a:p>
          <a:endParaRPr lang="en-US">
            <a:latin typeface="Lucida Blackletter" pitchFamily="2" charset="77"/>
          </a:endParaRPr>
        </a:p>
      </dgm:t>
    </dgm:pt>
    <dgm:pt modelId="{8E96B65D-E9C1-45DD-823F-39F7D0D5A45D}">
      <dgm:prSet custT="1"/>
      <dgm:spPr/>
      <dgm:t>
        <a:bodyPr/>
        <a:lstStyle/>
        <a:p>
          <a:r>
            <a:rPr lang="en-CA" sz="1400">
              <a:latin typeface="Calibri" panose="020F0502020204030204" pitchFamily="34" charset="0"/>
              <a:cs typeface="Calibri" panose="020F0502020204030204" pitchFamily="34" charset="0"/>
            </a:rPr>
            <a:t>Source: City of Winnipeg</a:t>
          </a:r>
          <a:endParaRPr lang="en-US" sz="1400">
            <a:latin typeface="Calibri" panose="020F0502020204030204" pitchFamily="34" charset="0"/>
            <a:cs typeface="Calibri" panose="020F0502020204030204" pitchFamily="34" charset="0"/>
          </a:endParaRPr>
        </a:p>
      </dgm:t>
    </dgm:pt>
    <dgm:pt modelId="{5D846B7A-E595-4A49-A793-6F316EF0AF0D}" type="parTrans" cxnId="{56B0F112-C376-4BAB-942D-DCC8929E9F39}">
      <dgm:prSet/>
      <dgm:spPr/>
      <dgm:t>
        <a:bodyPr/>
        <a:lstStyle/>
        <a:p>
          <a:endParaRPr lang="en-US">
            <a:latin typeface="Lucida Blackletter" pitchFamily="2" charset="77"/>
          </a:endParaRPr>
        </a:p>
      </dgm:t>
    </dgm:pt>
    <dgm:pt modelId="{2B2085C6-A7B7-454A-B643-236DB9B7141A}" type="sibTrans" cxnId="{56B0F112-C376-4BAB-942D-DCC8929E9F39}">
      <dgm:prSet/>
      <dgm:spPr/>
      <dgm:t>
        <a:bodyPr/>
        <a:lstStyle/>
        <a:p>
          <a:endParaRPr lang="en-US">
            <a:latin typeface="Lucida Blackletter" pitchFamily="2" charset="77"/>
          </a:endParaRPr>
        </a:p>
      </dgm:t>
    </dgm:pt>
    <dgm:pt modelId="{3D1B425A-EBC1-D44E-97D8-026B1E0CBEA9}" type="pres">
      <dgm:prSet presAssocID="{6D7C9186-DD0B-4943-88AA-28D1EBB8E7A6}" presName="vert0" presStyleCnt="0">
        <dgm:presLayoutVars>
          <dgm:dir/>
          <dgm:animOne val="branch"/>
          <dgm:animLvl val="lvl"/>
        </dgm:presLayoutVars>
      </dgm:prSet>
      <dgm:spPr/>
    </dgm:pt>
    <dgm:pt modelId="{F864EB6D-1B08-1D42-91F0-A480BFC46C8D}" type="pres">
      <dgm:prSet presAssocID="{F81DC57A-6051-487F-8649-E307C11F73B5}" presName="thickLine" presStyleLbl="alignNode1" presStyleIdx="0" presStyleCnt="2"/>
      <dgm:spPr/>
    </dgm:pt>
    <dgm:pt modelId="{A6212CE1-A814-3C4C-B1DC-88ECB35CCDE1}" type="pres">
      <dgm:prSet presAssocID="{F81DC57A-6051-487F-8649-E307C11F73B5}" presName="horz1" presStyleCnt="0"/>
      <dgm:spPr/>
    </dgm:pt>
    <dgm:pt modelId="{17C52B62-4665-034C-99F7-20B3F89C8FBD}" type="pres">
      <dgm:prSet presAssocID="{F81DC57A-6051-487F-8649-E307C11F73B5}" presName="tx1" presStyleLbl="revTx" presStyleIdx="0" presStyleCnt="2"/>
      <dgm:spPr/>
    </dgm:pt>
    <dgm:pt modelId="{CC4E9C62-5856-CF4D-A24F-BC8A9F28ED97}" type="pres">
      <dgm:prSet presAssocID="{F81DC57A-6051-487F-8649-E307C11F73B5}" presName="vert1" presStyleCnt="0"/>
      <dgm:spPr/>
    </dgm:pt>
    <dgm:pt modelId="{90DBF5FB-82DF-C84C-8071-B2A1E036811A}" type="pres">
      <dgm:prSet presAssocID="{8E96B65D-E9C1-45DD-823F-39F7D0D5A45D}" presName="thickLine" presStyleLbl="alignNode1" presStyleIdx="1" presStyleCnt="2"/>
      <dgm:spPr/>
    </dgm:pt>
    <dgm:pt modelId="{C910C099-F73B-3849-8F4B-2AE80ECEFE45}" type="pres">
      <dgm:prSet presAssocID="{8E96B65D-E9C1-45DD-823F-39F7D0D5A45D}" presName="horz1" presStyleCnt="0"/>
      <dgm:spPr/>
    </dgm:pt>
    <dgm:pt modelId="{5DDB355D-9A5C-2242-9234-187E094D5C83}" type="pres">
      <dgm:prSet presAssocID="{8E96B65D-E9C1-45DD-823F-39F7D0D5A45D}" presName="tx1" presStyleLbl="revTx" presStyleIdx="1" presStyleCnt="2"/>
      <dgm:spPr/>
    </dgm:pt>
    <dgm:pt modelId="{30342781-50BB-FB4B-980D-ED72A54109B6}" type="pres">
      <dgm:prSet presAssocID="{8E96B65D-E9C1-45DD-823F-39F7D0D5A45D}" presName="vert1" presStyleCnt="0"/>
      <dgm:spPr/>
    </dgm:pt>
  </dgm:ptLst>
  <dgm:cxnLst>
    <dgm:cxn modelId="{56B0F112-C376-4BAB-942D-DCC8929E9F39}" srcId="{6D7C9186-DD0B-4943-88AA-28D1EBB8E7A6}" destId="{8E96B65D-E9C1-45DD-823F-39F7D0D5A45D}" srcOrd="1" destOrd="0" parTransId="{5D846B7A-E595-4A49-A793-6F316EF0AF0D}" sibTransId="{2B2085C6-A7B7-454A-B643-236DB9B7141A}"/>
    <dgm:cxn modelId="{30DED23F-A9B6-E84B-838C-C6752E49F14C}" type="presOf" srcId="{8E96B65D-E9C1-45DD-823F-39F7D0D5A45D}" destId="{5DDB355D-9A5C-2242-9234-187E094D5C83}" srcOrd="0" destOrd="0" presId="urn:microsoft.com/office/officeart/2008/layout/LinedList"/>
    <dgm:cxn modelId="{4CD20662-9BA5-4CD5-83CA-00243B2E6276}" srcId="{6D7C9186-DD0B-4943-88AA-28D1EBB8E7A6}" destId="{F81DC57A-6051-487F-8649-E307C11F73B5}" srcOrd="0" destOrd="0" parTransId="{7E9FEFF3-E170-4CB0-A986-51558863B31F}" sibTransId="{20C3894D-1122-47EC-A3CD-B96EE1DDC5A1}"/>
    <dgm:cxn modelId="{530E7F6F-AE45-0343-A275-092651F1C732}" type="presOf" srcId="{F81DC57A-6051-487F-8649-E307C11F73B5}" destId="{17C52B62-4665-034C-99F7-20B3F89C8FBD}" srcOrd="0" destOrd="0" presId="urn:microsoft.com/office/officeart/2008/layout/LinedList"/>
    <dgm:cxn modelId="{75495052-9CAD-404E-8648-F86E24070E9D}" type="presOf" srcId="{6D7C9186-DD0B-4943-88AA-28D1EBB8E7A6}" destId="{3D1B425A-EBC1-D44E-97D8-026B1E0CBEA9}" srcOrd="0" destOrd="0" presId="urn:microsoft.com/office/officeart/2008/layout/LinedList"/>
    <dgm:cxn modelId="{88AA350F-1F90-F748-B5DE-F15D7436999E}" type="presParOf" srcId="{3D1B425A-EBC1-D44E-97D8-026B1E0CBEA9}" destId="{F864EB6D-1B08-1D42-91F0-A480BFC46C8D}" srcOrd="0" destOrd="0" presId="urn:microsoft.com/office/officeart/2008/layout/LinedList"/>
    <dgm:cxn modelId="{C3A28A69-4C61-754E-96C4-4F279864578F}" type="presParOf" srcId="{3D1B425A-EBC1-D44E-97D8-026B1E0CBEA9}" destId="{A6212CE1-A814-3C4C-B1DC-88ECB35CCDE1}" srcOrd="1" destOrd="0" presId="urn:microsoft.com/office/officeart/2008/layout/LinedList"/>
    <dgm:cxn modelId="{39DDEFF8-24A3-5242-8B3D-97401A591812}" type="presParOf" srcId="{A6212CE1-A814-3C4C-B1DC-88ECB35CCDE1}" destId="{17C52B62-4665-034C-99F7-20B3F89C8FBD}" srcOrd="0" destOrd="0" presId="urn:microsoft.com/office/officeart/2008/layout/LinedList"/>
    <dgm:cxn modelId="{A2734237-388C-6D47-A212-A53D1C1CE91D}" type="presParOf" srcId="{A6212CE1-A814-3C4C-B1DC-88ECB35CCDE1}" destId="{CC4E9C62-5856-CF4D-A24F-BC8A9F28ED97}" srcOrd="1" destOrd="0" presId="urn:microsoft.com/office/officeart/2008/layout/LinedList"/>
    <dgm:cxn modelId="{73857137-EF8D-DE43-B1FC-926A3DD693AE}" type="presParOf" srcId="{3D1B425A-EBC1-D44E-97D8-026B1E0CBEA9}" destId="{90DBF5FB-82DF-C84C-8071-B2A1E036811A}" srcOrd="2" destOrd="0" presId="urn:microsoft.com/office/officeart/2008/layout/LinedList"/>
    <dgm:cxn modelId="{C6DF7104-123C-CB41-ACCD-93384498D4A3}" type="presParOf" srcId="{3D1B425A-EBC1-D44E-97D8-026B1E0CBEA9}" destId="{C910C099-F73B-3849-8F4B-2AE80ECEFE45}" srcOrd="3" destOrd="0" presId="urn:microsoft.com/office/officeart/2008/layout/LinedList"/>
    <dgm:cxn modelId="{1D7CB269-60C0-9A40-AC53-ED3A7835D2B2}" type="presParOf" srcId="{C910C099-F73B-3849-8F4B-2AE80ECEFE45}" destId="{5DDB355D-9A5C-2242-9234-187E094D5C83}" srcOrd="0" destOrd="0" presId="urn:microsoft.com/office/officeart/2008/layout/LinedList"/>
    <dgm:cxn modelId="{D02C2174-24EE-6F4B-A679-C6E6D8A91F84}" type="presParOf" srcId="{C910C099-F73B-3849-8F4B-2AE80ECEFE45}" destId="{30342781-50BB-FB4B-980D-ED72A54109B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E7C4FF-960F-4C29-AB8A-806908FE44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15A66D-6107-4832-AC99-AAAF6D5A046D}">
      <dgm:prSet phldrT="[Text]"/>
      <dgm:spPr/>
      <dgm:t>
        <a:bodyPr/>
        <a:lstStyle/>
        <a:p>
          <a:pPr rtl="0"/>
          <a:r>
            <a:rPr lang="en-US"/>
            <a:t>Empowerment</a:t>
          </a:r>
          <a:r>
            <a:rPr lang="en-US">
              <a:latin typeface="Calibri" panose="020F0502020204030204"/>
            </a:rPr>
            <a:t> Evaluation</a:t>
          </a:r>
          <a:endParaRPr lang="en-US"/>
        </a:p>
      </dgm:t>
    </dgm:pt>
    <dgm:pt modelId="{8DDB3A6D-9B23-45D3-884B-E2131567C4C9}" type="parTrans" cxnId="{B0E4EACE-13DB-4551-A143-A39329BB2BC9}">
      <dgm:prSet/>
      <dgm:spPr/>
      <dgm:t>
        <a:bodyPr/>
        <a:lstStyle/>
        <a:p>
          <a:endParaRPr lang="en-US"/>
        </a:p>
      </dgm:t>
    </dgm:pt>
    <dgm:pt modelId="{87A370F7-FF47-4C8B-BDD3-F31EA3D35402}" type="sibTrans" cxnId="{B0E4EACE-13DB-4551-A143-A39329BB2BC9}">
      <dgm:prSet/>
      <dgm:spPr/>
      <dgm:t>
        <a:bodyPr/>
        <a:lstStyle/>
        <a:p>
          <a:endParaRPr lang="en-US"/>
        </a:p>
      </dgm:t>
    </dgm:pt>
    <dgm:pt modelId="{33ACBD14-EB7D-40C6-AE45-A01A07684AE3}">
      <dgm:prSet phldrT="[Text]" phldr="0"/>
      <dgm:spPr/>
      <dgm:t>
        <a:bodyPr/>
        <a:lstStyle/>
        <a:p>
          <a:pPr rtl="0"/>
          <a:r>
            <a:rPr lang="en-US">
              <a:latin typeface="Calibri" panose="020F0502020204030204"/>
            </a:rPr>
            <a:t>Capacity Building</a:t>
          </a:r>
          <a:endParaRPr lang="en-US"/>
        </a:p>
      </dgm:t>
    </dgm:pt>
    <dgm:pt modelId="{44FB3CE9-97CC-42F6-8810-2EC28AF1E171}" type="parTrans" cxnId="{DCB33FA8-7D3A-4745-9AAA-0A70FB73C5E1}">
      <dgm:prSet/>
      <dgm:spPr/>
      <dgm:t>
        <a:bodyPr/>
        <a:lstStyle/>
        <a:p>
          <a:endParaRPr lang="en-US"/>
        </a:p>
      </dgm:t>
    </dgm:pt>
    <dgm:pt modelId="{5EDD0999-4BB0-4BDC-BE70-56B3F4A07830}" type="sibTrans" cxnId="{DCB33FA8-7D3A-4745-9AAA-0A70FB73C5E1}">
      <dgm:prSet/>
      <dgm:spPr/>
      <dgm:t>
        <a:bodyPr/>
        <a:lstStyle/>
        <a:p>
          <a:endParaRPr lang="en-US"/>
        </a:p>
      </dgm:t>
    </dgm:pt>
    <dgm:pt modelId="{71A8F1D5-61CD-4BA8-8A40-E0D1221B79B3}">
      <dgm:prSet phldrT="[Text]"/>
      <dgm:spPr/>
      <dgm:t>
        <a:bodyPr/>
        <a:lstStyle/>
        <a:p>
          <a:pPr rtl="0"/>
          <a:r>
            <a:rPr lang="en-US" b="0">
              <a:latin typeface="Calibri" panose="020F0502020204030204"/>
            </a:rPr>
            <a:t>Select core principles:</a:t>
          </a:r>
        </a:p>
      </dgm:t>
    </dgm:pt>
    <dgm:pt modelId="{1EB82F9D-6C99-4114-81A8-5F99B0FCDEF4}" type="parTrans" cxnId="{0A5BE51A-40DC-F442-8DDB-BC66753386CE}">
      <dgm:prSet/>
      <dgm:spPr/>
      <dgm:t>
        <a:bodyPr/>
        <a:lstStyle/>
        <a:p>
          <a:endParaRPr lang="en-US"/>
        </a:p>
      </dgm:t>
    </dgm:pt>
    <dgm:pt modelId="{E6DD96DF-6311-42B0-892D-D93A20756E10}" type="sibTrans" cxnId="{0A5BE51A-40DC-F442-8DDB-BC66753386CE}">
      <dgm:prSet/>
      <dgm:spPr/>
      <dgm:t>
        <a:bodyPr/>
        <a:lstStyle/>
        <a:p>
          <a:endParaRPr lang="en-US"/>
        </a:p>
      </dgm:t>
    </dgm:pt>
    <dgm:pt modelId="{447A7360-D22E-4DAF-8E21-B293F52F572C}">
      <dgm:prSet phldr="0"/>
      <dgm:spPr/>
      <dgm:t>
        <a:bodyPr/>
        <a:lstStyle/>
        <a:p>
          <a:r>
            <a:rPr lang="en-US">
              <a:latin typeface="Calibri" panose="020F0502020204030204"/>
            </a:rPr>
            <a:t>Inclusion</a:t>
          </a:r>
        </a:p>
      </dgm:t>
    </dgm:pt>
    <dgm:pt modelId="{9BB2CDEF-B0D1-4225-94A1-249DB970C56F}" type="parTrans" cxnId="{599AAA69-C4A1-45FF-A78A-8926847DAE21}">
      <dgm:prSet/>
      <dgm:spPr/>
      <dgm:t>
        <a:bodyPr/>
        <a:lstStyle/>
        <a:p>
          <a:endParaRPr lang="en-US"/>
        </a:p>
      </dgm:t>
    </dgm:pt>
    <dgm:pt modelId="{66D52E65-2850-4353-92A6-D94F6313ABEC}" type="sibTrans" cxnId="{599AAA69-C4A1-45FF-A78A-8926847DAE21}">
      <dgm:prSet/>
      <dgm:spPr/>
      <dgm:t>
        <a:bodyPr/>
        <a:lstStyle/>
        <a:p>
          <a:endParaRPr lang="en-US"/>
        </a:p>
      </dgm:t>
    </dgm:pt>
    <dgm:pt modelId="{CB818F15-4C22-422E-9789-F81327CFE301}">
      <dgm:prSet phldr="0"/>
      <dgm:spPr/>
      <dgm:t>
        <a:bodyPr/>
        <a:lstStyle/>
        <a:p>
          <a:pPr rtl="0"/>
          <a:r>
            <a:rPr lang="en-US">
              <a:latin typeface="Calibri" panose="020F0502020204030204"/>
            </a:rPr>
            <a:t>Social Justice</a:t>
          </a:r>
        </a:p>
      </dgm:t>
    </dgm:pt>
    <dgm:pt modelId="{A964DA8B-3CC3-4AFC-9085-75571DCBD057}" type="parTrans" cxnId="{070FC1BD-A94A-489A-A8AD-B90822364158}">
      <dgm:prSet/>
      <dgm:spPr/>
      <dgm:t>
        <a:bodyPr/>
        <a:lstStyle/>
        <a:p>
          <a:endParaRPr lang="en-US"/>
        </a:p>
      </dgm:t>
    </dgm:pt>
    <dgm:pt modelId="{BD0D221B-B240-4CE0-AD96-F9A1593A4186}" type="sibTrans" cxnId="{070FC1BD-A94A-489A-A8AD-B90822364158}">
      <dgm:prSet/>
      <dgm:spPr/>
      <dgm:t>
        <a:bodyPr/>
        <a:lstStyle/>
        <a:p>
          <a:endParaRPr lang="en-US"/>
        </a:p>
      </dgm:t>
    </dgm:pt>
    <dgm:pt modelId="{3527341A-3E64-4FC8-A911-2C284BDEE25D}">
      <dgm:prSet phldr="0"/>
      <dgm:spPr/>
      <dgm:t>
        <a:bodyPr/>
        <a:lstStyle/>
        <a:p>
          <a:r>
            <a:rPr lang="en-US" b="0">
              <a:latin typeface="Calibri" panose="020F0502020204030204"/>
            </a:rPr>
            <a:t>Community ownership</a:t>
          </a:r>
          <a:r>
            <a:rPr lang="en-US">
              <a:latin typeface="Calibri" panose="020F0502020204030204"/>
            </a:rPr>
            <a:t> </a:t>
          </a:r>
          <a:endParaRPr lang="en-US"/>
        </a:p>
      </dgm:t>
    </dgm:pt>
    <dgm:pt modelId="{C0C80828-38AA-4454-AF49-BD4BB23BABF2}" type="parTrans" cxnId="{66639417-E69B-4FFA-9E69-A363B318EB8A}">
      <dgm:prSet/>
      <dgm:spPr/>
    </dgm:pt>
    <dgm:pt modelId="{5B37F559-7941-4A54-B942-FDCA607D72B0}" type="sibTrans" cxnId="{66639417-E69B-4FFA-9E69-A363B318EB8A}">
      <dgm:prSet/>
      <dgm:spPr/>
    </dgm:pt>
    <dgm:pt modelId="{FD26EDA6-3D3A-49A9-98E1-67C6AF291504}" type="pres">
      <dgm:prSet presAssocID="{BAE7C4FF-960F-4C29-AB8A-806908FE44D7}" presName="linear" presStyleCnt="0">
        <dgm:presLayoutVars>
          <dgm:animLvl val="lvl"/>
          <dgm:resizeHandles val="exact"/>
        </dgm:presLayoutVars>
      </dgm:prSet>
      <dgm:spPr/>
    </dgm:pt>
    <dgm:pt modelId="{69BAF685-53B8-491B-858D-E201749E372C}" type="pres">
      <dgm:prSet presAssocID="{1E15A66D-6107-4832-AC99-AAAF6D5A046D}" presName="parentText" presStyleLbl="node1" presStyleIdx="0" presStyleCnt="1">
        <dgm:presLayoutVars>
          <dgm:chMax val="0"/>
          <dgm:bulletEnabled val="1"/>
        </dgm:presLayoutVars>
      </dgm:prSet>
      <dgm:spPr/>
    </dgm:pt>
    <dgm:pt modelId="{E0BE7780-F223-49D6-B448-18EDAE8E2880}" type="pres">
      <dgm:prSet presAssocID="{1E15A66D-6107-4832-AC99-AAAF6D5A046D}" presName="childText" presStyleLbl="revTx" presStyleIdx="0" presStyleCnt="1">
        <dgm:presLayoutVars>
          <dgm:bulletEnabled val="1"/>
        </dgm:presLayoutVars>
      </dgm:prSet>
      <dgm:spPr/>
    </dgm:pt>
  </dgm:ptLst>
  <dgm:cxnLst>
    <dgm:cxn modelId="{66639417-E69B-4FFA-9E69-A363B318EB8A}" srcId="{71A8F1D5-61CD-4BA8-8A40-E0D1221B79B3}" destId="{3527341A-3E64-4FC8-A911-2C284BDEE25D}" srcOrd="0" destOrd="0" parTransId="{C0C80828-38AA-4454-AF49-BD4BB23BABF2}" sibTransId="{5B37F559-7941-4A54-B942-FDCA607D72B0}"/>
    <dgm:cxn modelId="{9D0D8019-FFE7-4677-B55B-CF60740C5B78}" type="presOf" srcId="{CB818F15-4C22-422E-9789-F81327CFE301}" destId="{E0BE7780-F223-49D6-B448-18EDAE8E2880}" srcOrd="0" destOrd="4" presId="urn:microsoft.com/office/officeart/2005/8/layout/vList2"/>
    <dgm:cxn modelId="{0A5BE51A-40DC-F442-8DDB-BC66753386CE}" srcId="{1E15A66D-6107-4832-AC99-AAAF6D5A046D}" destId="{71A8F1D5-61CD-4BA8-8A40-E0D1221B79B3}" srcOrd="0" destOrd="0" parTransId="{1EB82F9D-6C99-4114-81A8-5F99B0FCDEF4}" sibTransId="{E6DD96DF-6311-42B0-892D-D93A20756E10}"/>
    <dgm:cxn modelId="{599AAA69-C4A1-45FF-A78A-8926847DAE21}" srcId="{71A8F1D5-61CD-4BA8-8A40-E0D1221B79B3}" destId="{447A7360-D22E-4DAF-8E21-B293F52F572C}" srcOrd="2" destOrd="0" parTransId="{9BB2CDEF-B0D1-4225-94A1-249DB970C56F}" sibTransId="{66D52E65-2850-4353-92A6-D94F6313ABEC}"/>
    <dgm:cxn modelId="{8636296B-1412-4F1C-A816-7C700ADBA03B}" type="presOf" srcId="{71A8F1D5-61CD-4BA8-8A40-E0D1221B79B3}" destId="{E0BE7780-F223-49D6-B448-18EDAE8E2880}" srcOrd="0" destOrd="0" presId="urn:microsoft.com/office/officeart/2005/8/layout/vList2"/>
    <dgm:cxn modelId="{452AB179-806F-4A19-B3B5-A8445960CDAB}" type="presOf" srcId="{447A7360-D22E-4DAF-8E21-B293F52F572C}" destId="{E0BE7780-F223-49D6-B448-18EDAE8E2880}" srcOrd="0" destOrd="3" presId="urn:microsoft.com/office/officeart/2005/8/layout/vList2"/>
    <dgm:cxn modelId="{C18F0584-DE12-41D6-80B8-6E37748EF8BE}" type="presOf" srcId="{3527341A-3E64-4FC8-A911-2C284BDEE25D}" destId="{E0BE7780-F223-49D6-B448-18EDAE8E2880}" srcOrd="0" destOrd="1" presId="urn:microsoft.com/office/officeart/2005/8/layout/vList2"/>
    <dgm:cxn modelId="{317C4BA0-4FDB-4C8D-8958-FE84F2C75EA9}" type="presOf" srcId="{33ACBD14-EB7D-40C6-AE45-A01A07684AE3}" destId="{E0BE7780-F223-49D6-B448-18EDAE8E2880}" srcOrd="0" destOrd="2" presId="urn:microsoft.com/office/officeart/2005/8/layout/vList2"/>
    <dgm:cxn modelId="{DCB33FA8-7D3A-4745-9AAA-0A70FB73C5E1}" srcId="{71A8F1D5-61CD-4BA8-8A40-E0D1221B79B3}" destId="{33ACBD14-EB7D-40C6-AE45-A01A07684AE3}" srcOrd="1" destOrd="0" parTransId="{44FB3CE9-97CC-42F6-8810-2EC28AF1E171}" sibTransId="{5EDD0999-4BB0-4BDC-BE70-56B3F4A07830}"/>
    <dgm:cxn modelId="{070FC1BD-A94A-489A-A8AD-B90822364158}" srcId="{71A8F1D5-61CD-4BA8-8A40-E0D1221B79B3}" destId="{CB818F15-4C22-422E-9789-F81327CFE301}" srcOrd="3" destOrd="0" parTransId="{A964DA8B-3CC3-4AFC-9085-75571DCBD057}" sibTransId="{BD0D221B-B240-4CE0-AD96-F9A1593A4186}"/>
    <dgm:cxn modelId="{B0E4EACE-13DB-4551-A143-A39329BB2BC9}" srcId="{BAE7C4FF-960F-4C29-AB8A-806908FE44D7}" destId="{1E15A66D-6107-4832-AC99-AAAF6D5A046D}" srcOrd="0" destOrd="0" parTransId="{8DDB3A6D-9B23-45D3-884B-E2131567C4C9}" sibTransId="{87A370F7-FF47-4C8B-BDD3-F31EA3D35402}"/>
    <dgm:cxn modelId="{9840EAD6-FFE5-4925-86D8-5A7F5FD3AC12}" type="presOf" srcId="{1E15A66D-6107-4832-AC99-AAAF6D5A046D}" destId="{69BAF685-53B8-491B-858D-E201749E372C}" srcOrd="0" destOrd="0" presId="urn:microsoft.com/office/officeart/2005/8/layout/vList2"/>
    <dgm:cxn modelId="{0B21B2EF-0D13-4C53-B808-9530CB58BCDD}" type="presOf" srcId="{BAE7C4FF-960F-4C29-AB8A-806908FE44D7}" destId="{FD26EDA6-3D3A-49A9-98E1-67C6AF291504}" srcOrd="0" destOrd="0" presId="urn:microsoft.com/office/officeart/2005/8/layout/vList2"/>
    <dgm:cxn modelId="{13655EBE-C8D8-41F7-929C-6843E04B9C21}" type="presParOf" srcId="{FD26EDA6-3D3A-49A9-98E1-67C6AF291504}" destId="{69BAF685-53B8-491B-858D-E201749E372C}" srcOrd="0" destOrd="0" presId="urn:microsoft.com/office/officeart/2005/8/layout/vList2"/>
    <dgm:cxn modelId="{DA475641-8361-4655-9A92-9A09C832BD7E}" type="presParOf" srcId="{FD26EDA6-3D3A-49A9-98E1-67C6AF291504}" destId="{E0BE7780-F223-49D6-B448-18EDAE8E288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0456EB-896E-9542-B942-FA45C3C06DDA}"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4A0089E5-01DB-E04A-9A14-C453AE4C9226}">
      <dgm:prSet phldrT="[Text]"/>
      <dgm:spPr/>
      <dgm:t>
        <a:bodyPr/>
        <a:lstStyle/>
        <a:p>
          <a:r>
            <a:rPr lang="en-US"/>
            <a:t>Evaluation Advisory Committee</a:t>
          </a:r>
        </a:p>
      </dgm:t>
    </dgm:pt>
    <dgm:pt modelId="{6AAC3E86-0F89-034E-9800-AD41BBA5C4BD}" type="parTrans" cxnId="{E3B994D9-1ABA-F040-A66F-10FFB66F497A}">
      <dgm:prSet/>
      <dgm:spPr/>
      <dgm:t>
        <a:bodyPr/>
        <a:lstStyle/>
        <a:p>
          <a:endParaRPr lang="en-US"/>
        </a:p>
      </dgm:t>
    </dgm:pt>
    <dgm:pt modelId="{78AD9938-910C-0641-87EA-6C53892D37EE}" type="sibTrans" cxnId="{E3B994D9-1ABA-F040-A66F-10FFB66F497A}">
      <dgm:prSet/>
      <dgm:spPr/>
      <dgm:t>
        <a:bodyPr/>
        <a:lstStyle/>
        <a:p>
          <a:endParaRPr lang="en-US"/>
        </a:p>
      </dgm:t>
    </dgm:pt>
    <dgm:pt modelId="{72F8B3CD-CAA6-D144-8681-300F4BC559C2}">
      <dgm:prSet phldrT="[Text]"/>
      <dgm:spPr/>
      <dgm:t>
        <a:bodyPr/>
        <a:lstStyle/>
        <a:p>
          <a:pPr rtl="0"/>
          <a:r>
            <a:rPr lang="en-US"/>
            <a:t>Includes youth</a:t>
          </a:r>
          <a:r>
            <a:rPr lang="en-US">
              <a:latin typeface="Calibri" panose="020F0502020204030204"/>
            </a:rPr>
            <a:t>, Youth Program staff, Rainbow Resource Centre board &amp; funder </a:t>
          </a:r>
          <a:r>
            <a:rPr lang="en-US"/>
            <a:t>representatives</a:t>
          </a:r>
        </a:p>
      </dgm:t>
    </dgm:pt>
    <dgm:pt modelId="{3CA9F82E-6C02-B74B-9702-BFC2E8076082}" type="parTrans" cxnId="{D255B0E5-1D29-0346-8E6D-2B04FDF41F59}">
      <dgm:prSet/>
      <dgm:spPr/>
      <dgm:t>
        <a:bodyPr/>
        <a:lstStyle/>
        <a:p>
          <a:endParaRPr lang="en-US"/>
        </a:p>
      </dgm:t>
    </dgm:pt>
    <dgm:pt modelId="{5D03231F-E9AF-3946-89F0-D5BD441E4EDC}" type="sibTrans" cxnId="{D255B0E5-1D29-0346-8E6D-2B04FDF41F59}">
      <dgm:prSet/>
      <dgm:spPr/>
      <dgm:t>
        <a:bodyPr/>
        <a:lstStyle/>
        <a:p>
          <a:endParaRPr lang="en-US"/>
        </a:p>
      </dgm:t>
    </dgm:pt>
    <dgm:pt modelId="{BDD4842F-8841-BC41-A49A-E5F827F58437}">
      <dgm:prSet phldrT="[Text]" phldr="0"/>
      <dgm:spPr/>
      <dgm:t>
        <a:bodyPr/>
        <a:lstStyle/>
        <a:p>
          <a:pPr rtl="0"/>
          <a:r>
            <a:rPr lang="en-US">
              <a:latin typeface="Calibri" panose="020F0502020204030204"/>
            </a:rPr>
            <a:t>Guides evaluation framework and decision-making</a:t>
          </a:r>
          <a:endParaRPr lang="en-US"/>
        </a:p>
      </dgm:t>
    </dgm:pt>
    <dgm:pt modelId="{3E1225ED-2192-DF4B-B298-32FDCF7962C9}" type="parTrans" cxnId="{6FA612E8-3988-D64A-A8E5-34E90E8AB2EA}">
      <dgm:prSet/>
      <dgm:spPr/>
      <dgm:t>
        <a:bodyPr/>
        <a:lstStyle/>
        <a:p>
          <a:endParaRPr lang="en-US"/>
        </a:p>
      </dgm:t>
    </dgm:pt>
    <dgm:pt modelId="{5356920E-B057-554B-B735-4D7E32BD3020}" type="sibTrans" cxnId="{6FA612E8-3988-D64A-A8E5-34E90E8AB2EA}">
      <dgm:prSet/>
      <dgm:spPr/>
      <dgm:t>
        <a:bodyPr/>
        <a:lstStyle/>
        <a:p>
          <a:endParaRPr lang="en-US"/>
        </a:p>
      </dgm:t>
    </dgm:pt>
    <dgm:pt modelId="{7C9F99E4-D54B-A948-AB0D-9605DA2B8C92}">
      <dgm:prSet phldrT="[Text]"/>
      <dgm:spPr/>
      <dgm:t>
        <a:bodyPr/>
        <a:lstStyle/>
        <a:p>
          <a:r>
            <a:rPr lang="en-US"/>
            <a:t>Youth Research Team</a:t>
          </a:r>
        </a:p>
      </dgm:t>
    </dgm:pt>
    <dgm:pt modelId="{57354865-B3E6-684D-AEAA-63D77391B210}" type="parTrans" cxnId="{C5181A38-C383-EF4C-BDEB-EC5E73AFA3C0}">
      <dgm:prSet/>
      <dgm:spPr/>
      <dgm:t>
        <a:bodyPr/>
        <a:lstStyle/>
        <a:p>
          <a:endParaRPr lang="en-US"/>
        </a:p>
      </dgm:t>
    </dgm:pt>
    <dgm:pt modelId="{B209CE53-D8AB-B948-B1C6-13697769BD45}" type="sibTrans" cxnId="{C5181A38-C383-EF4C-BDEB-EC5E73AFA3C0}">
      <dgm:prSet/>
      <dgm:spPr/>
      <dgm:t>
        <a:bodyPr/>
        <a:lstStyle/>
        <a:p>
          <a:endParaRPr lang="en-US"/>
        </a:p>
      </dgm:t>
    </dgm:pt>
    <dgm:pt modelId="{CBEE2BCA-BF27-5648-9228-CDEC33BD5650}">
      <dgm:prSet phldrT="[Text]"/>
      <dgm:spPr/>
      <dgm:t>
        <a:bodyPr/>
        <a:lstStyle/>
        <a:p>
          <a:pPr rtl="0"/>
          <a:r>
            <a:rPr lang="en-US">
              <a:latin typeface="Calibri" panose="020F0502020204030204"/>
            </a:rPr>
            <a:t>Hired to implement evaluation plan</a:t>
          </a:r>
          <a:endParaRPr lang="en-US"/>
        </a:p>
      </dgm:t>
    </dgm:pt>
    <dgm:pt modelId="{E7C8BF57-9781-5F49-863E-EFB3C4BEE089}" type="parTrans" cxnId="{DDDCEEF7-A820-594E-9F99-342002B98204}">
      <dgm:prSet/>
      <dgm:spPr/>
      <dgm:t>
        <a:bodyPr/>
        <a:lstStyle/>
        <a:p>
          <a:endParaRPr lang="en-US"/>
        </a:p>
      </dgm:t>
    </dgm:pt>
    <dgm:pt modelId="{5887780D-7615-FC4D-A274-150C6F9E6FD6}" type="sibTrans" cxnId="{DDDCEEF7-A820-594E-9F99-342002B98204}">
      <dgm:prSet/>
      <dgm:spPr/>
      <dgm:t>
        <a:bodyPr/>
        <a:lstStyle/>
        <a:p>
          <a:endParaRPr lang="en-US"/>
        </a:p>
      </dgm:t>
    </dgm:pt>
    <dgm:pt modelId="{720BB01B-CC90-4765-9A88-8FA728B12E23}">
      <dgm:prSet phldr="0"/>
      <dgm:spPr/>
      <dgm:t>
        <a:bodyPr/>
        <a:lstStyle/>
        <a:p>
          <a:pPr rtl="0"/>
          <a:r>
            <a:rPr lang="en-US">
              <a:latin typeface="Calibri" panose="020F0502020204030204"/>
            </a:rPr>
            <a:t>Training &amp; ongoing mentorship provided</a:t>
          </a:r>
        </a:p>
      </dgm:t>
    </dgm:pt>
    <dgm:pt modelId="{C0B701D6-CB65-4B7E-A8BF-7730F2F45D71}" type="parTrans" cxnId="{B1EFC67B-FE60-4F6A-9B70-4301273D315D}">
      <dgm:prSet/>
      <dgm:spPr/>
    </dgm:pt>
    <dgm:pt modelId="{9EE5BEFF-2D21-4418-80FE-C7FD41E01A6F}" type="sibTrans" cxnId="{B1EFC67B-FE60-4F6A-9B70-4301273D315D}">
      <dgm:prSet/>
      <dgm:spPr/>
    </dgm:pt>
    <dgm:pt modelId="{7C2E3883-A8EF-415A-87B9-6FF98B6FF833}">
      <dgm:prSet phldr="0"/>
      <dgm:spPr/>
      <dgm:t>
        <a:bodyPr/>
        <a:lstStyle/>
        <a:p>
          <a:pPr rtl="0"/>
          <a:r>
            <a:rPr lang="en-US">
              <a:latin typeface="Calibri" panose="020F0502020204030204"/>
            </a:rPr>
            <a:t>Abiding by youth engagement models such as McCain model (Heffernan et al., 2017)</a:t>
          </a:r>
        </a:p>
      </dgm:t>
    </dgm:pt>
    <dgm:pt modelId="{63D173E1-C47D-44F8-B2BF-D160B538A28E}" type="parTrans" cxnId="{FC493FC9-397F-4AB0-AD89-4FE82FE284C0}">
      <dgm:prSet/>
      <dgm:spPr/>
    </dgm:pt>
    <dgm:pt modelId="{038E0CC9-BEB9-49CA-9297-908C19097FA0}" type="sibTrans" cxnId="{FC493FC9-397F-4AB0-AD89-4FE82FE284C0}">
      <dgm:prSet/>
      <dgm:spPr/>
    </dgm:pt>
    <dgm:pt modelId="{61889577-D983-944C-9877-6F50417D7993}" type="pres">
      <dgm:prSet presAssocID="{F00456EB-896E-9542-B942-FA45C3C06DDA}" presName="Name0" presStyleCnt="0">
        <dgm:presLayoutVars>
          <dgm:chMax val="7"/>
          <dgm:dir/>
          <dgm:animLvl val="lvl"/>
          <dgm:resizeHandles val="exact"/>
        </dgm:presLayoutVars>
      </dgm:prSet>
      <dgm:spPr/>
    </dgm:pt>
    <dgm:pt modelId="{F25603EE-F49C-AE49-9288-D3582C091D15}" type="pres">
      <dgm:prSet presAssocID="{4A0089E5-01DB-E04A-9A14-C453AE4C9226}" presName="circle1" presStyleLbl="node1" presStyleIdx="0" presStyleCnt="2"/>
      <dgm:spPr/>
    </dgm:pt>
    <dgm:pt modelId="{99857FC9-5C73-B046-A2BD-258DD491F7A2}" type="pres">
      <dgm:prSet presAssocID="{4A0089E5-01DB-E04A-9A14-C453AE4C9226}" presName="space" presStyleCnt="0"/>
      <dgm:spPr/>
    </dgm:pt>
    <dgm:pt modelId="{F4FEA873-0DC6-654A-8874-5F2F888DFC08}" type="pres">
      <dgm:prSet presAssocID="{4A0089E5-01DB-E04A-9A14-C453AE4C9226}" presName="rect1" presStyleLbl="alignAcc1" presStyleIdx="0" presStyleCnt="2"/>
      <dgm:spPr/>
    </dgm:pt>
    <dgm:pt modelId="{34DF8334-10A3-EC4E-9F69-E2F2EAA688EE}" type="pres">
      <dgm:prSet presAssocID="{7C9F99E4-D54B-A948-AB0D-9605DA2B8C92}" presName="vertSpace2" presStyleLbl="node1" presStyleIdx="0" presStyleCnt="2"/>
      <dgm:spPr/>
    </dgm:pt>
    <dgm:pt modelId="{CDFFE494-0921-DA4A-941A-4391764CA93F}" type="pres">
      <dgm:prSet presAssocID="{7C9F99E4-D54B-A948-AB0D-9605DA2B8C92}" presName="circle2" presStyleLbl="node1" presStyleIdx="1" presStyleCnt="2"/>
      <dgm:spPr/>
    </dgm:pt>
    <dgm:pt modelId="{0744BBAA-39E3-434F-9345-B5F880E1FCDA}" type="pres">
      <dgm:prSet presAssocID="{7C9F99E4-D54B-A948-AB0D-9605DA2B8C92}" presName="rect2" presStyleLbl="alignAcc1" presStyleIdx="1" presStyleCnt="2"/>
      <dgm:spPr/>
    </dgm:pt>
    <dgm:pt modelId="{C430162D-33FD-8548-8387-8208D8C1ACC2}" type="pres">
      <dgm:prSet presAssocID="{4A0089E5-01DB-E04A-9A14-C453AE4C9226}" presName="rect1ParTx" presStyleLbl="alignAcc1" presStyleIdx="1" presStyleCnt="2">
        <dgm:presLayoutVars>
          <dgm:chMax val="1"/>
          <dgm:bulletEnabled val="1"/>
        </dgm:presLayoutVars>
      </dgm:prSet>
      <dgm:spPr/>
    </dgm:pt>
    <dgm:pt modelId="{944B99CB-B379-3146-856E-8F3B07464ADA}" type="pres">
      <dgm:prSet presAssocID="{4A0089E5-01DB-E04A-9A14-C453AE4C9226}" presName="rect1ChTx" presStyleLbl="alignAcc1" presStyleIdx="1" presStyleCnt="2">
        <dgm:presLayoutVars>
          <dgm:bulletEnabled val="1"/>
        </dgm:presLayoutVars>
      </dgm:prSet>
      <dgm:spPr/>
    </dgm:pt>
    <dgm:pt modelId="{890AFF74-87D8-5341-9AFC-31CDB9BB555F}" type="pres">
      <dgm:prSet presAssocID="{7C9F99E4-D54B-A948-AB0D-9605DA2B8C92}" presName="rect2ParTx" presStyleLbl="alignAcc1" presStyleIdx="1" presStyleCnt="2">
        <dgm:presLayoutVars>
          <dgm:chMax val="1"/>
          <dgm:bulletEnabled val="1"/>
        </dgm:presLayoutVars>
      </dgm:prSet>
      <dgm:spPr/>
    </dgm:pt>
    <dgm:pt modelId="{DBA1090D-7853-8849-A364-8638BCF9ACE0}" type="pres">
      <dgm:prSet presAssocID="{7C9F99E4-D54B-A948-AB0D-9605DA2B8C92}" presName="rect2ChTx" presStyleLbl="alignAcc1" presStyleIdx="1" presStyleCnt="2">
        <dgm:presLayoutVars>
          <dgm:bulletEnabled val="1"/>
        </dgm:presLayoutVars>
      </dgm:prSet>
      <dgm:spPr/>
    </dgm:pt>
  </dgm:ptLst>
  <dgm:cxnLst>
    <dgm:cxn modelId="{5328150F-4906-1547-8AEF-376C9D4C425C}" type="presOf" srcId="{F00456EB-896E-9542-B942-FA45C3C06DDA}" destId="{61889577-D983-944C-9877-6F50417D7993}" srcOrd="0" destOrd="0" presId="urn:microsoft.com/office/officeart/2005/8/layout/target3"/>
    <dgm:cxn modelId="{4EFCCD0F-64D2-41D7-A1C4-F18102A0B747}" type="presOf" srcId="{7C9F99E4-D54B-A948-AB0D-9605DA2B8C92}" destId="{890AFF74-87D8-5341-9AFC-31CDB9BB555F}" srcOrd="1" destOrd="0" presId="urn:microsoft.com/office/officeart/2005/8/layout/target3"/>
    <dgm:cxn modelId="{C5181A38-C383-EF4C-BDEB-EC5E73AFA3C0}" srcId="{F00456EB-896E-9542-B942-FA45C3C06DDA}" destId="{7C9F99E4-D54B-A948-AB0D-9605DA2B8C92}" srcOrd="1" destOrd="0" parTransId="{57354865-B3E6-684D-AEAA-63D77391B210}" sibTransId="{B209CE53-D8AB-B948-B1C6-13697769BD45}"/>
    <dgm:cxn modelId="{88CF735C-1CB8-419E-B08C-D7BE5A4067E6}" type="presOf" srcId="{4A0089E5-01DB-E04A-9A14-C453AE4C9226}" destId="{F4FEA873-0DC6-654A-8874-5F2F888DFC08}" srcOrd="0" destOrd="0" presId="urn:microsoft.com/office/officeart/2005/8/layout/target3"/>
    <dgm:cxn modelId="{5F62785E-ED45-4273-94E6-4F3CF5224DE6}" type="presOf" srcId="{72F8B3CD-CAA6-D144-8681-300F4BC559C2}" destId="{944B99CB-B379-3146-856E-8F3B07464ADA}" srcOrd="0" destOrd="0" presId="urn:microsoft.com/office/officeart/2005/8/layout/target3"/>
    <dgm:cxn modelId="{B1EFC67B-FE60-4F6A-9B70-4301273D315D}" srcId="{7C9F99E4-D54B-A948-AB0D-9605DA2B8C92}" destId="{720BB01B-CC90-4765-9A88-8FA728B12E23}" srcOrd="1" destOrd="0" parTransId="{C0B701D6-CB65-4B7E-A8BF-7730F2F45D71}" sibTransId="{9EE5BEFF-2D21-4418-80FE-C7FD41E01A6F}"/>
    <dgm:cxn modelId="{78F99F87-4D14-4B4F-9677-C07B481A522A}" type="presOf" srcId="{CBEE2BCA-BF27-5648-9228-CDEC33BD5650}" destId="{DBA1090D-7853-8849-A364-8638BCF9ACE0}" srcOrd="0" destOrd="0" presId="urn:microsoft.com/office/officeart/2005/8/layout/target3"/>
    <dgm:cxn modelId="{84132298-A80F-495E-B84F-743D12EF454D}" type="presOf" srcId="{4A0089E5-01DB-E04A-9A14-C453AE4C9226}" destId="{C430162D-33FD-8548-8387-8208D8C1ACC2}" srcOrd="1" destOrd="0" presId="urn:microsoft.com/office/officeart/2005/8/layout/target3"/>
    <dgm:cxn modelId="{35A8AE98-9660-4864-929E-6622E767E62B}" type="presOf" srcId="{7C2E3883-A8EF-415A-87B9-6FF98B6FF833}" destId="{DBA1090D-7853-8849-A364-8638BCF9ACE0}" srcOrd="0" destOrd="2" presId="urn:microsoft.com/office/officeart/2005/8/layout/target3"/>
    <dgm:cxn modelId="{736167B5-2420-4486-83F0-C07733F18496}" type="presOf" srcId="{7C9F99E4-D54B-A948-AB0D-9605DA2B8C92}" destId="{0744BBAA-39E3-434F-9345-B5F880E1FCDA}" srcOrd="0" destOrd="0" presId="urn:microsoft.com/office/officeart/2005/8/layout/target3"/>
    <dgm:cxn modelId="{FC493FC9-397F-4AB0-AD89-4FE82FE284C0}" srcId="{7C9F99E4-D54B-A948-AB0D-9605DA2B8C92}" destId="{7C2E3883-A8EF-415A-87B9-6FF98B6FF833}" srcOrd="2" destOrd="0" parTransId="{63D173E1-C47D-44F8-B2BF-D160B538A28E}" sibTransId="{038E0CC9-BEB9-49CA-9297-908C19097FA0}"/>
    <dgm:cxn modelId="{E3B994D9-1ABA-F040-A66F-10FFB66F497A}" srcId="{F00456EB-896E-9542-B942-FA45C3C06DDA}" destId="{4A0089E5-01DB-E04A-9A14-C453AE4C9226}" srcOrd="0" destOrd="0" parTransId="{6AAC3E86-0F89-034E-9800-AD41BBA5C4BD}" sibTransId="{78AD9938-910C-0641-87EA-6C53892D37EE}"/>
    <dgm:cxn modelId="{44D8BCDB-BC35-49E3-867A-2D2DDEE67692}" type="presOf" srcId="{BDD4842F-8841-BC41-A49A-E5F827F58437}" destId="{944B99CB-B379-3146-856E-8F3B07464ADA}" srcOrd="0" destOrd="1" presId="urn:microsoft.com/office/officeart/2005/8/layout/target3"/>
    <dgm:cxn modelId="{D255B0E5-1D29-0346-8E6D-2B04FDF41F59}" srcId="{4A0089E5-01DB-E04A-9A14-C453AE4C9226}" destId="{72F8B3CD-CAA6-D144-8681-300F4BC559C2}" srcOrd="0" destOrd="0" parTransId="{3CA9F82E-6C02-B74B-9702-BFC2E8076082}" sibTransId="{5D03231F-E9AF-3946-89F0-D5BD441E4EDC}"/>
    <dgm:cxn modelId="{6FA612E8-3988-D64A-A8E5-34E90E8AB2EA}" srcId="{4A0089E5-01DB-E04A-9A14-C453AE4C9226}" destId="{BDD4842F-8841-BC41-A49A-E5F827F58437}" srcOrd="1" destOrd="0" parTransId="{3E1225ED-2192-DF4B-B298-32FDCF7962C9}" sibTransId="{5356920E-B057-554B-B735-4D7E32BD3020}"/>
    <dgm:cxn modelId="{21EA0DEB-8594-4DB1-84C5-54AF42D2E225}" type="presOf" srcId="{720BB01B-CC90-4765-9A88-8FA728B12E23}" destId="{DBA1090D-7853-8849-A364-8638BCF9ACE0}" srcOrd="0" destOrd="1" presId="urn:microsoft.com/office/officeart/2005/8/layout/target3"/>
    <dgm:cxn modelId="{DDDCEEF7-A820-594E-9F99-342002B98204}" srcId="{7C9F99E4-D54B-A948-AB0D-9605DA2B8C92}" destId="{CBEE2BCA-BF27-5648-9228-CDEC33BD5650}" srcOrd="0" destOrd="0" parTransId="{E7C8BF57-9781-5F49-863E-EFB3C4BEE089}" sibTransId="{5887780D-7615-FC4D-A274-150C6F9E6FD6}"/>
    <dgm:cxn modelId="{23656785-F6DF-4760-BFBD-0CB1E711D3B9}" type="presParOf" srcId="{61889577-D983-944C-9877-6F50417D7993}" destId="{F25603EE-F49C-AE49-9288-D3582C091D15}" srcOrd="0" destOrd="0" presId="urn:microsoft.com/office/officeart/2005/8/layout/target3"/>
    <dgm:cxn modelId="{16170744-F825-40D2-BE61-216FC3AD0070}" type="presParOf" srcId="{61889577-D983-944C-9877-6F50417D7993}" destId="{99857FC9-5C73-B046-A2BD-258DD491F7A2}" srcOrd="1" destOrd="0" presId="urn:microsoft.com/office/officeart/2005/8/layout/target3"/>
    <dgm:cxn modelId="{3A033729-E51E-49E6-A3EE-40B9208F6142}" type="presParOf" srcId="{61889577-D983-944C-9877-6F50417D7993}" destId="{F4FEA873-0DC6-654A-8874-5F2F888DFC08}" srcOrd="2" destOrd="0" presId="urn:microsoft.com/office/officeart/2005/8/layout/target3"/>
    <dgm:cxn modelId="{0C3F5FC2-9D3B-4346-B974-10902A18E247}" type="presParOf" srcId="{61889577-D983-944C-9877-6F50417D7993}" destId="{34DF8334-10A3-EC4E-9F69-E2F2EAA688EE}" srcOrd="3" destOrd="0" presId="urn:microsoft.com/office/officeart/2005/8/layout/target3"/>
    <dgm:cxn modelId="{2249779D-37FE-4554-8270-9783EAA9C05E}" type="presParOf" srcId="{61889577-D983-944C-9877-6F50417D7993}" destId="{CDFFE494-0921-DA4A-941A-4391764CA93F}" srcOrd="4" destOrd="0" presId="urn:microsoft.com/office/officeart/2005/8/layout/target3"/>
    <dgm:cxn modelId="{5F322ACD-7953-4737-8BD2-7B05883F3352}" type="presParOf" srcId="{61889577-D983-944C-9877-6F50417D7993}" destId="{0744BBAA-39E3-434F-9345-B5F880E1FCDA}" srcOrd="5" destOrd="0" presId="urn:microsoft.com/office/officeart/2005/8/layout/target3"/>
    <dgm:cxn modelId="{4CD68484-9FAB-45D3-99B5-D848339D61DA}" type="presParOf" srcId="{61889577-D983-944C-9877-6F50417D7993}" destId="{C430162D-33FD-8548-8387-8208D8C1ACC2}" srcOrd="6" destOrd="0" presId="urn:microsoft.com/office/officeart/2005/8/layout/target3"/>
    <dgm:cxn modelId="{7748C340-DBC8-4A8E-84D9-6CB579C3CCFF}" type="presParOf" srcId="{61889577-D983-944C-9877-6F50417D7993}" destId="{944B99CB-B379-3146-856E-8F3B07464ADA}" srcOrd="7" destOrd="0" presId="urn:microsoft.com/office/officeart/2005/8/layout/target3"/>
    <dgm:cxn modelId="{B6F2FAA7-E11E-4E3D-AAE2-C2E741122685}" type="presParOf" srcId="{61889577-D983-944C-9877-6F50417D7993}" destId="{890AFF74-87D8-5341-9AFC-31CDB9BB555F}" srcOrd="8" destOrd="0" presId="urn:microsoft.com/office/officeart/2005/8/layout/target3"/>
    <dgm:cxn modelId="{EE0C031A-B557-44B8-A20C-09795650F74A}" type="presParOf" srcId="{61889577-D983-944C-9877-6F50417D7993}" destId="{DBA1090D-7853-8849-A364-8638BCF9ACE0}" srcOrd="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a:solidFill>
          <a:schemeClr val="tx1"/>
        </a:solidFill>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a:solidFill>
          <a:schemeClr val="tx1"/>
        </a:solidFill>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34955B6-0D60-4762-8AC2-734A13D33C7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F5ACC8F2-2C1C-43AA-AB75-C7F415C627A6}">
      <dgm:prSet phldrT="[Text]"/>
      <dgm:spPr/>
      <dgm:t>
        <a:bodyPr/>
        <a:lstStyle/>
        <a:p>
          <a:r>
            <a:rPr lang="en-US"/>
            <a:t>Mixed Methods</a:t>
          </a:r>
        </a:p>
      </dgm:t>
    </dgm:pt>
    <dgm:pt modelId="{0C6570A3-9F41-47AE-9339-2BF5C382D297}" type="parTrans" cxnId="{8542B42E-FAB6-463E-953C-44AB76D92A78}">
      <dgm:prSet/>
      <dgm:spPr/>
      <dgm:t>
        <a:bodyPr/>
        <a:lstStyle/>
        <a:p>
          <a:endParaRPr lang="en-US"/>
        </a:p>
      </dgm:t>
    </dgm:pt>
    <dgm:pt modelId="{572F568C-512E-4593-8095-E431D853B64A}" type="sibTrans" cxnId="{8542B42E-FAB6-463E-953C-44AB76D92A78}">
      <dgm:prSet/>
      <dgm:spPr/>
      <dgm:t>
        <a:bodyPr/>
        <a:lstStyle/>
        <a:p>
          <a:endParaRPr lang="en-US"/>
        </a:p>
      </dgm:t>
    </dgm:pt>
    <dgm:pt modelId="{7E265C3D-4406-4163-B0B2-CACA8410BABD}">
      <dgm:prSet phldrT="[Text]"/>
      <dgm:spPr/>
      <dgm:t>
        <a:bodyPr/>
        <a:lstStyle/>
        <a:p>
          <a:r>
            <a:rPr lang="en-US"/>
            <a:t>Surveys</a:t>
          </a:r>
        </a:p>
      </dgm:t>
    </dgm:pt>
    <dgm:pt modelId="{16FB5551-78A4-4E41-B3EB-59E5138DABE5}" type="parTrans" cxnId="{5BAF8B55-5D21-4A93-959E-607DDC288D57}">
      <dgm:prSet/>
      <dgm:spPr/>
      <dgm:t>
        <a:bodyPr/>
        <a:lstStyle/>
        <a:p>
          <a:endParaRPr lang="en-US"/>
        </a:p>
      </dgm:t>
    </dgm:pt>
    <dgm:pt modelId="{5CC31D8F-1379-44D4-97CD-3914A9BC9810}" type="sibTrans" cxnId="{5BAF8B55-5D21-4A93-959E-607DDC288D57}">
      <dgm:prSet/>
      <dgm:spPr/>
      <dgm:t>
        <a:bodyPr/>
        <a:lstStyle/>
        <a:p>
          <a:endParaRPr lang="en-US"/>
        </a:p>
      </dgm:t>
    </dgm:pt>
    <dgm:pt modelId="{0B42A88E-81B5-4815-B193-7F9CECEE5759}">
      <dgm:prSet phldrT="[Text]"/>
      <dgm:spPr/>
      <dgm:t>
        <a:bodyPr/>
        <a:lstStyle/>
        <a:p>
          <a:r>
            <a:rPr lang="en-US"/>
            <a:t>Case Stories</a:t>
          </a:r>
        </a:p>
      </dgm:t>
    </dgm:pt>
    <dgm:pt modelId="{011E4DB5-FA65-46A6-B15D-45E49C62A635}" type="parTrans" cxnId="{551D5E5A-EDC4-4AA5-9591-DC9F713065EB}">
      <dgm:prSet/>
      <dgm:spPr/>
      <dgm:t>
        <a:bodyPr/>
        <a:lstStyle/>
        <a:p>
          <a:endParaRPr lang="en-US"/>
        </a:p>
      </dgm:t>
    </dgm:pt>
    <dgm:pt modelId="{B22D3DBC-0AEE-4B6E-A1E0-BAD3611F3D42}" type="sibTrans" cxnId="{551D5E5A-EDC4-4AA5-9591-DC9F713065EB}">
      <dgm:prSet/>
      <dgm:spPr/>
      <dgm:t>
        <a:bodyPr/>
        <a:lstStyle/>
        <a:p>
          <a:endParaRPr lang="en-US"/>
        </a:p>
      </dgm:t>
    </dgm:pt>
    <dgm:pt modelId="{9C848CE6-A551-4A9F-8F38-21C032B9F7DA}">
      <dgm:prSet phldrT="[Text]"/>
      <dgm:spPr/>
      <dgm:t>
        <a:bodyPr/>
        <a:lstStyle/>
        <a:p>
          <a:r>
            <a:rPr lang="en-US"/>
            <a:t>Micro-Narrative Storytelling</a:t>
          </a:r>
        </a:p>
      </dgm:t>
    </dgm:pt>
    <dgm:pt modelId="{6B46F458-63FB-4285-B9BC-1865DCD5DA67}" type="parTrans" cxnId="{3404FA29-4027-49CF-AAD8-9CD4FE3ED77D}">
      <dgm:prSet/>
      <dgm:spPr/>
      <dgm:t>
        <a:bodyPr/>
        <a:lstStyle/>
        <a:p>
          <a:endParaRPr lang="en-US"/>
        </a:p>
      </dgm:t>
    </dgm:pt>
    <dgm:pt modelId="{C5D4243D-B028-4064-85C7-A49C99E55D68}" type="sibTrans" cxnId="{3404FA29-4027-49CF-AAD8-9CD4FE3ED77D}">
      <dgm:prSet/>
      <dgm:spPr/>
      <dgm:t>
        <a:bodyPr/>
        <a:lstStyle/>
        <a:p>
          <a:endParaRPr lang="en-US"/>
        </a:p>
      </dgm:t>
    </dgm:pt>
    <dgm:pt modelId="{E1FC604D-9BF4-4201-ABFC-424D5C3F797F}">
      <dgm:prSet phldrT="[Text]"/>
      <dgm:spPr/>
      <dgm:t>
        <a:bodyPr/>
        <a:lstStyle/>
        <a:p>
          <a:r>
            <a:rPr lang="en-US"/>
            <a:t>Health Equity Impact Assessment</a:t>
          </a:r>
        </a:p>
      </dgm:t>
    </dgm:pt>
    <dgm:pt modelId="{BAA32A7A-7434-4AC5-BCB7-E8F8F7CB0EBD}" type="parTrans" cxnId="{A481103E-F00D-4188-BEE1-060978504729}">
      <dgm:prSet/>
      <dgm:spPr/>
      <dgm:t>
        <a:bodyPr/>
        <a:lstStyle/>
        <a:p>
          <a:endParaRPr lang="en-US"/>
        </a:p>
      </dgm:t>
    </dgm:pt>
    <dgm:pt modelId="{5D4E1063-5588-47B6-A188-73D8A7579F79}" type="sibTrans" cxnId="{A481103E-F00D-4188-BEE1-060978504729}">
      <dgm:prSet/>
      <dgm:spPr/>
      <dgm:t>
        <a:bodyPr/>
        <a:lstStyle/>
        <a:p>
          <a:endParaRPr lang="en-US"/>
        </a:p>
      </dgm:t>
    </dgm:pt>
    <dgm:pt modelId="{2276DF32-6F64-4530-875E-BAF4C8645B5C}" type="pres">
      <dgm:prSet presAssocID="{E34955B6-0D60-4762-8AC2-734A13D33C78}" presName="Name0" presStyleCnt="0">
        <dgm:presLayoutVars>
          <dgm:chMax val="1"/>
          <dgm:dir/>
          <dgm:animLvl val="ctr"/>
          <dgm:resizeHandles val="exact"/>
        </dgm:presLayoutVars>
      </dgm:prSet>
      <dgm:spPr/>
    </dgm:pt>
    <dgm:pt modelId="{18E14A1D-5851-4EE7-B347-FF20B8E8430B}" type="pres">
      <dgm:prSet presAssocID="{F5ACC8F2-2C1C-43AA-AB75-C7F415C627A6}" presName="centerShape" presStyleLbl="node0" presStyleIdx="0" presStyleCnt="1"/>
      <dgm:spPr/>
    </dgm:pt>
    <dgm:pt modelId="{06E4525E-5108-4975-99C9-B2A795B6DF91}" type="pres">
      <dgm:prSet presAssocID="{7E265C3D-4406-4163-B0B2-CACA8410BABD}" presName="node" presStyleLbl="node1" presStyleIdx="0" presStyleCnt="4">
        <dgm:presLayoutVars>
          <dgm:bulletEnabled val="1"/>
        </dgm:presLayoutVars>
      </dgm:prSet>
      <dgm:spPr/>
    </dgm:pt>
    <dgm:pt modelId="{5B40D0C5-808E-42C2-905C-B9FAC00E8A26}" type="pres">
      <dgm:prSet presAssocID="{7E265C3D-4406-4163-B0B2-CACA8410BABD}" presName="dummy" presStyleCnt="0"/>
      <dgm:spPr/>
    </dgm:pt>
    <dgm:pt modelId="{D8AF2982-EC8E-4507-9769-E8DB1E2712A3}" type="pres">
      <dgm:prSet presAssocID="{5CC31D8F-1379-44D4-97CD-3914A9BC9810}" presName="sibTrans" presStyleLbl="sibTrans2D1" presStyleIdx="0" presStyleCnt="4"/>
      <dgm:spPr/>
    </dgm:pt>
    <dgm:pt modelId="{8CF5E82C-17A9-4024-93C7-E744DA25E497}" type="pres">
      <dgm:prSet presAssocID="{0B42A88E-81B5-4815-B193-7F9CECEE5759}" presName="node" presStyleLbl="node1" presStyleIdx="1" presStyleCnt="4">
        <dgm:presLayoutVars>
          <dgm:bulletEnabled val="1"/>
        </dgm:presLayoutVars>
      </dgm:prSet>
      <dgm:spPr/>
    </dgm:pt>
    <dgm:pt modelId="{34541F4D-0721-4C02-B972-8441E28D88FE}" type="pres">
      <dgm:prSet presAssocID="{0B42A88E-81B5-4815-B193-7F9CECEE5759}" presName="dummy" presStyleCnt="0"/>
      <dgm:spPr/>
    </dgm:pt>
    <dgm:pt modelId="{B89F7DB1-DEC4-4E45-A1D9-34AD441D7A99}" type="pres">
      <dgm:prSet presAssocID="{B22D3DBC-0AEE-4B6E-A1E0-BAD3611F3D42}" presName="sibTrans" presStyleLbl="sibTrans2D1" presStyleIdx="1" presStyleCnt="4"/>
      <dgm:spPr/>
    </dgm:pt>
    <dgm:pt modelId="{8E8BB91B-C26B-4B43-9E31-09B0DB31160C}" type="pres">
      <dgm:prSet presAssocID="{9C848CE6-A551-4A9F-8F38-21C032B9F7DA}" presName="node" presStyleLbl="node1" presStyleIdx="2" presStyleCnt="4">
        <dgm:presLayoutVars>
          <dgm:bulletEnabled val="1"/>
        </dgm:presLayoutVars>
      </dgm:prSet>
      <dgm:spPr/>
    </dgm:pt>
    <dgm:pt modelId="{FBBC7408-0332-460A-9EBB-D12C301054C2}" type="pres">
      <dgm:prSet presAssocID="{9C848CE6-A551-4A9F-8F38-21C032B9F7DA}" presName="dummy" presStyleCnt="0"/>
      <dgm:spPr/>
    </dgm:pt>
    <dgm:pt modelId="{B77EF7BA-0730-483F-90AD-4C53292B6797}" type="pres">
      <dgm:prSet presAssocID="{C5D4243D-B028-4064-85C7-A49C99E55D68}" presName="sibTrans" presStyleLbl="sibTrans2D1" presStyleIdx="2" presStyleCnt="4"/>
      <dgm:spPr/>
    </dgm:pt>
    <dgm:pt modelId="{27BC619B-359A-4389-9832-B46DAF87F19B}" type="pres">
      <dgm:prSet presAssocID="{E1FC604D-9BF4-4201-ABFC-424D5C3F797F}" presName="node" presStyleLbl="node1" presStyleIdx="3" presStyleCnt="4">
        <dgm:presLayoutVars>
          <dgm:bulletEnabled val="1"/>
        </dgm:presLayoutVars>
      </dgm:prSet>
      <dgm:spPr/>
    </dgm:pt>
    <dgm:pt modelId="{B0570310-5AEA-4B7A-B68E-11E051ADF83D}" type="pres">
      <dgm:prSet presAssocID="{E1FC604D-9BF4-4201-ABFC-424D5C3F797F}" presName="dummy" presStyleCnt="0"/>
      <dgm:spPr/>
    </dgm:pt>
    <dgm:pt modelId="{A46DE91F-A40C-446C-970C-944067F41229}" type="pres">
      <dgm:prSet presAssocID="{5D4E1063-5588-47B6-A188-73D8A7579F79}" presName="sibTrans" presStyleLbl="sibTrans2D1" presStyleIdx="3" presStyleCnt="4"/>
      <dgm:spPr/>
    </dgm:pt>
  </dgm:ptLst>
  <dgm:cxnLst>
    <dgm:cxn modelId="{10C6510C-193B-B349-B4F9-45EE16260449}" type="presOf" srcId="{C5D4243D-B028-4064-85C7-A49C99E55D68}" destId="{B77EF7BA-0730-483F-90AD-4C53292B6797}" srcOrd="0" destOrd="0" presId="urn:microsoft.com/office/officeart/2005/8/layout/radial6"/>
    <dgm:cxn modelId="{9115CF17-0CB3-D745-9CA6-349EC99210DE}" type="presOf" srcId="{0B42A88E-81B5-4815-B193-7F9CECEE5759}" destId="{8CF5E82C-17A9-4024-93C7-E744DA25E497}" srcOrd="0" destOrd="0" presId="urn:microsoft.com/office/officeart/2005/8/layout/radial6"/>
    <dgm:cxn modelId="{3404FA29-4027-49CF-AAD8-9CD4FE3ED77D}" srcId="{F5ACC8F2-2C1C-43AA-AB75-C7F415C627A6}" destId="{9C848CE6-A551-4A9F-8F38-21C032B9F7DA}" srcOrd="2" destOrd="0" parTransId="{6B46F458-63FB-4285-B9BC-1865DCD5DA67}" sibTransId="{C5D4243D-B028-4064-85C7-A49C99E55D68}"/>
    <dgm:cxn modelId="{8542B42E-FAB6-463E-953C-44AB76D92A78}" srcId="{E34955B6-0D60-4762-8AC2-734A13D33C78}" destId="{F5ACC8F2-2C1C-43AA-AB75-C7F415C627A6}" srcOrd="0" destOrd="0" parTransId="{0C6570A3-9F41-47AE-9339-2BF5C382D297}" sibTransId="{572F568C-512E-4593-8095-E431D853B64A}"/>
    <dgm:cxn modelId="{7B771E32-4457-0149-B505-8D03FBA4B9FD}" type="presOf" srcId="{5CC31D8F-1379-44D4-97CD-3914A9BC9810}" destId="{D8AF2982-EC8E-4507-9769-E8DB1E2712A3}" srcOrd="0" destOrd="0" presId="urn:microsoft.com/office/officeart/2005/8/layout/radial6"/>
    <dgm:cxn modelId="{F75D2432-46A6-F844-A9F4-8FB67008BEFD}" type="presOf" srcId="{F5ACC8F2-2C1C-43AA-AB75-C7F415C627A6}" destId="{18E14A1D-5851-4EE7-B347-FF20B8E8430B}" srcOrd="0" destOrd="0" presId="urn:microsoft.com/office/officeart/2005/8/layout/radial6"/>
    <dgm:cxn modelId="{A481103E-F00D-4188-BEE1-060978504729}" srcId="{F5ACC8F2-2C1C-43AA-AB75-C7F415C627A6}" destId="{E1FC604D-9BF4-4201-ABFC-424D5C3F797F}" srcOrd="3" destOrd="0" parTransId="{BAA32A7A-7434-4AC5-BCB7-E8F8F7CB0EBD}" sibTransId="{5D4E1063-5588-47B6-A188-73D8A7579F79}"/>
    <dgm:cxn modelId="{6CF08741-7A96-154E-94EB-3870451EF707}" type="presOf" srcId="{9C848CE6-A551-4A9F-8F38-21C032B9F7DA}" destId="{8E8BB91B-C26B-4B43-9E31-09B0DB31160C}" srcOrd="0" destOrd="0" presId="urn:microsoft.com/office/officeart/2005/8/layout/radial6"/>
    <dgm:cxn modelId="{5BAF8B55-5D21-4A93-959E-607DDC288D57}" srcId="{F5ACC8F2-2C1C-43AA-AB75-C7F415C627A6}" destId="{7E265C3D-4406-4163-B0B2-CACA8410BABD}" srcOrd="0" destOrd="0" parTransId="{16FB5551-78A4-4E41-B3EB-59E5138DABE5}" sibTransId="{5CC31D8F-1379-44D4-97CD-3914A9BC9810}"/>
    <dgm:cxn modelId="{426A4179-EB2D-7741-B1C6-0A1E3708ED76}" type="presOf" srcId="{E1FC604D-9BF4-4201-ABFC-424D5C3F797F}" destId="{27BC619B-359A-4389-9832-B46DAF87F19B}" srcOrd="0" destOrd="0" presId="urn:microsoft.com/office/officeart/2005/8/layout/radial6"/>
    <dgm:cxn modelId="{551D5E5A-EDC4-4AA5-9591-DC9F713065EB}" srcId="{F5ACC8F2-2C1C-43AA-AB75-C7F415C627A6}" destId="{0B42A88E-81B5-4815-B193-7F9CECEE5759}" srcOrd="1" destOrd="0" parTransId="{011E4DB5-FA65-46A6-B15D-45E49C62A635}" sibTransId="{B22D3DBC-0AEE-4B6E-A1E0-BAD3611F3D42}"/>
    <dgm:cxn modelId="{3D1F7B84-8AD4-E843-AFFB-4ACF26884657}" type="presOf" srcId="{7E265C3D-4406-4163-B0B2-CACA8410BABD}" destId="{06E4525E-5108-4975-99C9-B2A795B6DF91}" srcOrd="0" destOrd="0" presId="urn:microsoft.com/office/officeart/2005/8/layout/radial6"/>
    <dgm:cxn modelId="{3761B9A8-1A1F-9E4B-86CA-00CE7BC9EB52}" type="presOf" srcId="{5D4E1063-5588-47B6-A188-73D8A7579F79}" destId="{A46DE91F-A40C-446C-970C-944067F41229}" srcOrd="0" destOrd="0" presId="urn:microsoft.com/office/officeart/2005/8/layout/radial6"/>
    <dgm:cxn modelId="{B5FF60C2-08DD-0545-A30D-CDB5C246E1D0}" type="presOf" srcId="{E34955B6-0D60-4762-8AC2-734A13D33C78}" destId="{2276DF32-6F64-4530-875E-BAF4C8645B5C}" srcOrd="0" destOrd="0" presId="urn:microsoft.com/office/officeart/2005/8/layout/radial6"/>
    <dgm:cxn modelId="{77729DD5-B236-9A47-9394-74348E653A2C}" type="presOf" srcId="{B22D3DBC-0AEE-4B6E-A1E0-BAD3611F3D42}" destId="{B89F7DB1-DEC4-4E45-A1D9-34AD441D7A99}" srcOrd="0" destOrd="0" presId="urn:microsoft.com/office/officeart/2005/8/layout/radial6"/>
    <dgm:cxn modelId="{636AF716-FA25-A341-8950-B3588D1B3B23}" type="presParOf" srcId="{2276DF32-6F64-4530-875E-BAF4C8645B5C}" destId="{18E14A1D-5851-4EE7-B347-FF20B8E8430B}" srcOrd="0" destOrd="0" presId="urn:microsoft.com/office/officeart/2005/8/layout/radial6"/>
    <dgm:cxn modelId="{1D7718EE-68D0-BF47-B2B4-89218D4CE864}" type="presParOf" srcId="{2276DF32-6F64-4530-875E-BAF4C8645B5C}" destId="{06E4525E-5108-4975-99C9-B2A795B6DF91}" srcOrd="1" destOrd="0" presId="urn:microsoft.com/office/officeart/2005/8/layout/radial6"/>
    <dgm:cxn modelId="{34920B16-5461-3D47-B89A-180283935A60}" type="presParOf" srcId="{2276DF32-6F64-4530-875E-BAF4C8645B5C}" destId="{5B40D0C5-808E-42C2-905C-B9FAC00E8A26}" srcOrd="2" destOrd="0" presId="urn:microsoft.com/office/officeart/2005/8/layout/radial6"/>
    <dgm:cxn modelId="{BC308AC1-0D62-6046-A67C-63FBA4DC3900}" type="presParOf" srcId="{2276DF32-6F64-4530-875E-BAF4C8645B5C}" destId="{D8AF2982-EC8E-4507-9769-E8DB1E2712A3}" srcOrd="3" destOrd="0" presId="urn:microsoft.com/office/officeart/2005/8/layout/radial6"/>
    <dgm:cxn modelId="{C1291E25-3A53-D84A-8E75-082421CDEAC9}" type="presParOf" srcId="{2276DF32-6F64-4530-875E-BAF4C8645B5C}" destId="{8CF5E82C-17A9-4024-93C7-E744DA25E497}" srcOrd="4" destOrd="0" presId="urn:microsoft.com/office/officeart/2005/8/layout/radial6"/>
    <dgm:cxn modelId="{70BE0CA4-AE78-8545-B5F5-C3CCCAC58A31}" type="presParOf" srcId="{2276DF32-6F64-4530-875E-BAF4C8645B5C}" destId="{34541F4D-0721-4C02-B972-8441E28D88FE}" srcOrd="5" destOrd="0" presId="urn:microsoft.com/office/officeart/2005/8/layout/radial6"/>
    <dgm:cxn modelId="{2C4A0165-2986-1241-96E6-30791B31FD6E}" type="presParOf" srcId="{2276DF32-6F64-4530-875E-BAF4C8645B5C}" destId="{B89F7DB1-DEC4-4E45-A1D9-34AD441D7A99}" srcOrd="6" destOrd="0" presId="urn:microsoft.com/office/officeart/2005/8/layout/radial6"/>
    <dgm:cxn modelId="{A50AE36A-CD04-2340-BB8B-6972831E5F7E}" type="presParOf" srcId="{2276DF32-6F64-4530-875E-BAF4C8645B5C}" destId="{8E8BB91B-C26B-4B43-9E31-09B0DB31160C}" srcOrd="7" destOrd="0" presId="urn:microsoft.com/office/officeart/2005/8/layout/radial6"/>
    <dgm:cxn modelId="{1F808C11-14A7-F048-8A73-6D26DBB7DA72}" type="presParOf" srcId="{2276DF32-6F64-4530-875E-BAF4C8645B5C}" destId="{FBBC7408-0332-460A-9EBB-D12C301054C2}" srcOrd="8" destOrd="0" presId="urn:microsoft.com/office/officeart/2005/8/layout/radial6"/>
    <dgm:cxn modelId="{76C98D3C-8BE2-2749-BC8D-8D4852E7DE3A}" type="presParOf" srcId="{2276DF32-6F64-4530-875E-BAF4C8645B5C}" destId="{B77EF7BA-0730-483F-90AD-4C53292B6797}" srcOrd="9" destOrd="0" presId="urn:microsoft.com/office/officeart/2005/8/layout/radial6"/>
    <dgm:cxn modelId="{140222CA-D83F-2544-B142-0A994F8EC5AE}" type="presParOf" srcId="{2276DF32-6F64-4530-875E-BAF4C8645B5C}" destId="{27BC619B-359A-4389-9832-B46DAF87F19B}" srcOrd="10" destOrd="0" presId="urn:microsoft.com/office/officeart/2005/8/layout/radial6"/>
    <dgm:cxn modelId="{E3C2C23D-CC24-1043-A30E-4CB3554A21E4}" type="presParOf" srcId="{2276DF32-6F64-4530-875E-BAF4C8645B5C}" destId="{B0570310-5AEA-4B7A-B68E-11E051ADF83D}" srcOrd="11" destOrd="0" presId="urn:microsoft.com/office/officeart/2005/8/layout/radial6"/>
    <dgm:cxn modelId="{4D133948-E887-B447-8FA8-0DBB66E665D1}" type="presParOf" srcId="{2276DF32-6F64-4530-875E-BAF4C8645B5C}" destId="{A46DE91F-A40C-446C-970C-944067F41229}"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a:solidFill>
          <a:schemeClr val="tx1"/>
        </a:solidFill>
      </dgm:spPr>
      <dgm:t>
        <a:bodyPr/>
        <a:lstStyle/>
        <a:p>
          <a:pPr rtl="0"/>
          <a:r>
            <a:rPr lang="en-US" b="0">
              <a:latin typeface="Calibri" panose="020F0502020204030204" pitchFamily="34" charset="0"/>
              <a:cs typeface="Calibri" panose="020F0502020204030204" pitchFamily="34" charset="0"/>
            </a:rPr>
            <a:t>Work 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a:solidFill>
          <a:schemeClr val="accent1"/>
        </a:solidFill>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a:solidFill>
          <a:schemeClr val="tx1"/>
        </a:solidFill>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a:solidFill>
          <a:schemeClr val="tx1"/>
        </a:solidFill>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A65EF6-B1DB-4FBC-BDD4-8A2447D2ACF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A0A61AC-5FF3-4DB2-A541-8E607838B472}">
      <dgm:prSet phldrT="[Text]" phldr="0"/>
      <dgm:spPr/>
      <dgm:t>
        <a:bodyPr/>
        <a:lstStyle/>
        <a:p>
          <a:r>
            <a:rPr lang="en-US">
              <a:latin typeface="Calibri" panose="020F0502020204030204"/>
            </a:rPr>
            <a:t>Vision</a:t>
          </a:r>
          <a:endParaRPr lang="en-US"/>
        </a:p>
      </dgm:t>
    </dgm:pt>
    <dgm:pt modelId="{F746884E-2FB3-4B90-8D7A-CACA2146A249}" type="parTrans" cxnId="{DF431E6A-518E-4B2D-8705-B2433771B2EF}">
      <dgm:prSet/>
      <dgm:spPr/>
      <dgm:t>
        <a:bodyPr/>
        <a:lstStyle/>
        <a:p>
          <a:endParaRPr lang="en-US"/>
        </a:p>
      </dgm:t>
    </dgm:pt>
    <dgm:pt modelId="{CE1B71C3-3024-4E58-8B9D-6DE282770D19}" type="sibTrans" cxnId="{DF431E6A-518E-4B2D-8705-B2433771B2EF}">
      <dgm:prSet/>
      <dgm:spPr/>
      <dgm:t>
        <a:bodyPr/>
        <a:lstStyle/>
        <a:p>
          <a:endParaRPr lang="en-US"/>
        </a:p>
      </dgm:t>
    </dgm:pt>
    <dgm:pt modelId="{432CB93B-E1D2-4126-AE11-CEB15C994086}">
      <dgm:prSet phldrT="[Text]" phldr="0"/>
      <dgm:spPr/>
      <dgm:t>
        <a:bodyPr/>
        <a:lstStyle/>
        <a:p>
          <a:pPr rtl="0"/>
          <a:r>
            <a:rPr lang="en-US">
              <a:latin typeface="Calibri" panose="020F0502020204030204"/>
            </a:rPr>
            <a:t>Society in which diverse</a:t>
          </a:r>
          <a:r>
            <a:rPr lang="en-US"/>
            <a:t> sexual and gender identities, orientations, and expressions</a:t>
          </a:r>
          <a:r>
            <a:rPr lang="en-US">
              <a:latin typeface="Calibri" panose="020F0502020204030204"/>
            </a:rPr>
            <a:t> are included, valued and celebrated</a:t>
          </a:r>
          <a:endParaRPr lang="en-US"/>
        </a:p>
      </dgm:t>
    </dgm:pt>
    <dgm:pt modelId="{8D767D8C-C11E-4F42-98A7-1840D20C889B}" type="parTrans" cxnId="{B552BBD0-8EA0-4CE8-A1DB-CD3E78CF4C77}">
      <dgm:prSet/>
      <dgm:spPr/>
      <dgm:t>
        <a:bodyPr/>
        <a:lstStyle/>
        <a:p>
          <a:endParaRPr lang="en-US"/>
        </a:p>
      </dgm:t>
    </dgm:pt>
    <dgm:pt modelId="{321C37B0-F8F4-427A-9461-9B5588BEC40F}" type="sibTrans" cxnId="{B552BBD0-8EA0-4CE8-A1DB-CD3E78CF4C77}">
      <dgm:prSet/>
      <dgm:spPr/>
      <dgm:t>
        <a:bodyPr/>
        <a:lstStyle/>
        <a:p>
          <a:endParaRPr lang="en-US"/>
        </a:p>
      </dgm:t>
    </dgm:pt>
    <dgm:pt modelId="{6F7F7998-CCB2-4266-BB53-C4BE2596219E}">
      <dgm:prSet phldrT="[Text]" phldr="0"/>
      <dgm:spPr/>
      <dgm:t>
        <a:bodyPr/>
        <a:lstStyle/>
        <a:p>
          <a:r>
            <a:rPr lang="en-US">
              <a:latin typeface="Calibri" panose="020F0502020204030204"/>
            </a:rPr>
            <a:t>Mission</a:t>
          </a:r>
          <a:endParaRPr lang="en-US"/>
        </a:p>
      </dgm:t>
    </dgm:pt>
    <dgm:pt modelId="{E15B2520-3ABE-4686-AB92-27F17FC785E8}" type="parTrans" cxnId="{8756A40F-5A23-43B5-AF50-0D46522D54A0}">
      <dgm:prSet/>
      <dgm:spPr/>
      <dgm:t>
        <a:bodyPr/>
        <a:lstStyle/>
        <a:p>
          <a:endParaRPr lang="en-US"/>
        </a:p>
      </dgm:t>
    </dgm:pt>
    <dgm:pt modelId="{DB58C089-46B9-4B18-9BF5-A4C63A9EA79E}" type="sibTrans" cxnId="{8756A40F-5A23-43B5-AF50-0D46522D54A0}">
      <dgm:prSet/>
      <dgm:spPr/>
      <dgm:t>
        <a:bodyPr/>
        <a:lstStyle/>
        <a:p>
          <a:endParaRPr lang="en-US"/>
        </a:p>
      </dgm:t>
    </dgm:pt>
    <dgm:pt modelId="{0B9F3114-D924-4072-BC13-0830352D82BA}">
      <dgm:prSet phldrT="[Text]" phldr="0"/>
      <dgm:spPr/>
      <dgm:t>
        <a:bodyPr/>
        <a:lstStyle/>
        <a:p>
          <a:pPr rtl="0"/>
          <a:r>
            <a:rPr lang="en-US">
              <a:latin typeface="Calibri" panose="020F0502020204030204"/>
            </a:rPr>
            <a:t>Inclusive</a:t>
          </a:r>
          <a:r>
            <a:rPr lang="en-US"/>
            <a:t> </a:t>
          </a:r>
          <a:r>
            <a:rPr lang="en-US">
              <a:latin typeface="Calibri" panose="020F0502020204030204"/>
            </a:rPr>
            <a:t>spaces for 2SLGBTQ+ communities to thrive </a:t>
          </a:r>
        </a:p>
      </dgm:t>
    </dgm:pt>
    <dgm:pt modelId="{609AB94E-E42B-4A9A-9ED0-565BBDDE6A21}" type="parTrans" cxnId="{9BD4AC01-377D-4486-82E6-8D10288249D1}">
      <dgm:prSet/>
      <dgm:spPr/>
      <dgm:t>
        <a:bodyPr/>
        <a:lstStyle/>
        <a:p>
          <a:endParaRPr lang="en-US"/>
        </a:p>
      </dgm:t>
    </dgm:pt>
    <dgm:pt modelId="{6C1F0FDF-7C30-45E0-BB9E-142D2286DEDA}" type="sibTrans" cxnId="{9BD4AC01-377D-4486-82E6-8D10288249D1}">
      <dgm:prSet/>
      <dgm:spPr/>
      <dgm:t>
        <a:bodyPr/>
        <a:lstStyle/>
        <a:p>
          <a:endParaRPr lang="en-US"/>
        </a:p>
      </dgm:t>
    </dgm:pt>
    <dgm:pt modelId="{5EF0DDBC-06DA-48FB-AB6C-4AF03162A719}">
      <dgm:prSet phldrT="[Text]" phldr="0"/>
      <dgm:spPr/>
      <dgm:t>
        <a:bodyPr/>
        <a:lstStyle/>
        <a:p>
          <a:pPr rtl="0"/>
          <a:r>
            <a:rPr lang="en-US">
              <a:latin typeface="Calibri" panose="020F0502020204030204"/>
            </a:rPr>
            <a:t>Youth Program: </a:t>
          </a:r>
          <a:r>
            <a:rPr lang="en-US"/>
            <a:t>social</a:t>
          </a:r>
          <a:r>
            <a:rPr lang="en-US">
              <a:latin typeface="Calibri" panose="020F0502020204030204"/>
            </a:rPr>
            <a:t>, cultural</a:t>
          </a:r>
          <a:r>
            <a:rPr lang="en-US"/>
            <a:t> and educational activities for youth aged 10-21</a:t>
          </a:r>
        </a:p>
      </dgm:t>
    </dgm:pt>
    <dgm:pt modelId="{BA41D9C4-88C6-46ED-94DE-09003D20F46D}" type="parTrans" cxnId="{01E0EDC5-ADA7-4A39-B760-7F36F79409E6}">
      <dgm:prSet/>
      <dgm:spPr/>
      <dgm:t>
        <a:bodyPr/>
        <a:lstStyle/>
        <a:p>
          <a:endParaRPr lang="en-US"/>
        </a:p>
      </dgm:t>
    </dgm:pt>
    <dgm:pt modelId="{4A018079-BEDC-4EC9-9B31-F51235C1B54A}" type="sibTrans" cxnId="{01E0EDC5-ADA7-4A39-B760-7F36F79409E6}">
      <dgm:prSet/>
      <dgm:spPr/>
      <dgm:t>
        <a:bodyPr/>
        <a:lstStyle/>
        <a:p>
          <a:endParaRPr lang="en-US"/>
        </a:p>
      </dgm:t>
    </dgm:pt>
    <dgm:pt modelId="{8C4AC2C9-903A-4FFC-B171-0593982487D6}">
      <dgm:prSet phldr="0"/>
      <dgm:spPr/>
      <dgm:t>
        <a:bodyPr/>
        <a:lstStyle/>
        <a:p>
          <a:r>
            <a:rPr lang="en-US">
              <a:latin typeface="Calibri" panose="020F0502020204030204"/>
            </a:rPr>
            <a:t>Program</a:t>
          </a:r>
          <a:endParaRPr lang="en-US"/>
        </a:p>
      </dgm:t>
    </dgm:pt>
    <dgm:pt modelId="{B92DC13F-01CE-440F-BAB4-6C2835EFC27B}" type="parTrans" cxnId="{D0B5BC0A-20DA-44CD-A0D0-F1569AD9E372}">
      <dgm:prSet/>
      <dgm:spPr/>
      <dgm:t>
        <a:bodyPr/>
        <a:lstStyle/>
        <a:p>
          <a:endParaRPr lang="en-US"/>
        </a:p>
      </dgm:t>
    </dgm:pt>
    <dgm:pt modelId="{605AA7D8-7FCB-4318-B8DC-832756D28844}" type="sibTrans" cxnId="{D0B5BC0A-20DA-44CD-A0D0-F1569AD9E372}">
      <dgm:prSet/>
      <dgm:spPr/>
      <dgm:t>
        <a:bodyPr/>
        <a:lstStyle/>
        <a:p>
          <a:endParaRPr lang="en-US"/>
        </a:p>
      </dgm:t>
    </dgm:pt>
    <dgm:pt modelId="{6257370D-EBEB-42FB-831B-CEF785327484}" type="pres">
      <dgm:prSet presAssocID="{9AA65EF6-B1DB-4FBC-BDD4-8A2447D2ACFB}" presName="linearFlow" presStyleCnt="0">
        <dgm:presLayoutVars>
          <dgm:dir/>
          <dgm:animLvl val="lvl"/>
          <dgm:resizeHandles val="exact"/>
        </dgm:presLayoutVars>
      </dgm:prSet>
      <dgm:spPr/>
    </dgm:pt>
    <dgm:pt modelId="{E7539E00-0821-4AC6-9DB7-EEC7C73B2DF6}" type="pres">
      <dgm:prSet presAssocID="{EA0A61AC-5FF3-4DB2-A541-8E607838B472}" presName="composite" presStyleCnt="0"/>
      <dgm:spPr/>
    </dgm:pt>
    <dgm:pt modelId="{1D722FDC-B96E-45CC-8C62-2C397613243A}" type="pres">
      <dgm:prSet presAssocID="{EA0A61AC-5FF3-4DB2-A541-8E607838B472}" presName="parentText" presStyleLbl="alignNode1" presStyleIdx="0" presStyleCnt="3">
        <dgm:presLayoutVars>
          <dgm:chMax val="1"/>
          <dgm:bulletEnabled val="1"/>
        </dgm:presLayoutVars>
      </dgm:prSet>
      <dgm:spPr/>
    </dgm:pt>
    <dgm:pt modelId="{B74A492C-47CA-48F1-A8F2-86CA45C0BE96}" type="pres">
      <dgm:prSet presAssocID="{EA0A61AC-5FF3-4DB2-A541-8E607838B472}" presName="descendantText" presStyleLbl="alignAcc1" presStyleIdx="0" presStyleCnt="3">
        <dgm:presLayoutVars>
          <dgm:bulletEnabled val="1"/>
        </dgm:presLayoutVars>
      </dgm:prSet>
      <dgm:spPr/>
    </dgm:pt>
    <dgm:pt modelId="{D5817597-420A-4B88-BEF4-1B1EDE6A1877}" type="pres">
      <dgm:prSet presAssocID="{CE1B71C3-3024-4E58-8B9D-6DE282770D19}" presName="sp" presStyleCnt="0"/>
      <dgm:spPr/>
    </dgm:pt>
    <dgm:pt modelId="{E6FF7D56-8994-47EB-AB8E-0E8EC6A9519D}" type="pres">
      <dgm:prSet presAssocID="{6F7F7998-CCB2-4266-BB53-C4BE2596219E}" presName="composite" presStyleCnt="0"/>
      <dgm:spPr/>
    </dgm:pt>
    <dgm:pt modelId="{E3A6BEBA-0F63-49CB-AE7E-C44711EE3BBE}" type="pres">
      <dgm:prSet presAssocID="{6F7F7998-CCB2-4266-BB53-C4BE2596219E}" presName="parentText" presStyleLbl="alignNode1" presStyleIdx="1" presStyleCnt="3">
        <dgm:presLayoutVars>
          <dgm:chMax val="1"/>
          <dgm:bulletEnabled val="1"/>
        </dgm:presLayoutVars>
      </dgm:prSet>
      <dgm:spPr/>
    </dgm:pt>
    <dgm:pt modelId="{AA93FC36-D6D8-4072-B1E3-DF8D3C1E9C4C}" type="pres">
      <dgm:prSet presAssocID="{6F7F7998-CCB2-4266-BB53-C4BE2596219E}" presName="descendantText" presStyleLbl="alignAcc1" presStyleIdx="1" presStyleCnt="3">
        <dgm:presLayoutVars>
          <dgm:bulletEnabled val="1"/>
        </dgm:presLayoutVars>
      </dgm:prSet>
      <dgm:spPr/>
    </dgm:pt>
    <dgm:pt modelId="{C00462D9-838D-48E6-973E-2A5A2AF441FC}" type="pres">
      <dgm:prSet presAssocID="{DB58C089-46B9-4B18-9BF5-A4C63A9EA79E}" presName="sp" presStyleCnt="0"/>
      <dgm:spPr/>
    </dgm:pt>
    <dgm:pt modelId="{313DF446-DD08-402B-872C-0D385713E4C9}" type="pres">
      <dgm:prSet presAssocID="{8C4AC2C9-903A-4FFC-B171-0593982487D6}" presName="composite" presStyleCnt="0"/>
      <dgm:spPr/>
    </dgm:pt>
    <dgm:pt modelId="{45B7ABB1-6008-46AE-9C1A-AA65CCC32FAB}" type="pres">
      <dgm:prSet presAssocID="{8C4AC2C9-903A-4FFC-B171-0593982487D6}" presName="parentText" presStyleLbl="alignNode1" presStyleIdx="2" presStyleCnt="3">
        <dgm:presLayoutVars>
          <dgm:chMax val="1"/>
          <dgm:bulletEnabled val="1"/>
        </dgm:presLayoutVars>
      </dgm:prSet>
      <dgm:spPr/>
    </dgm:pt>
    <dgm:pt modelId="{D15EC18A-F978-486B-B24B-24B71CAD5885}" type="pres">
      <dgm:prSet presAssocID="{8C4AC2C9-903A-4FFC-B171-0593982487D6}" presName="descendantText" presStyleLbl="alignAcc1" presStyleIdx="2" presStyleCnt="3">
        <dgm:presLayoutVars>
          <dgm:bulletEnabled val="1"/>
        </dgm:presLayoutVars>
      </dgm:prSet>
      <dgm:spPr/>
    </dgm:pt>
  </dgm:ptLst>
  <dgm:cxnLst>
    <dgm:cxn modelId="{9BD4AC01-377D-4486-82E6-8D10288249D1}" srcId="{6F7F7998-CCB2-4266-BB53-C4BE2596219E}" destId="{0B9F3114-D924-4072-BC13-0830352D82BA}" srcOrd="0" destOrd="0" parTransId="{609AB94E-E42B-4A9A-9ED0-565BBDDE6A21}" sibTransId="{6C1F0FDF-7C30-45E0-BB9E-142D2286DEDA}"/>
    <dgm:cxn modelId="{D0B5BC0A-20DA-44CD-A0D0-F1569AD9E372}" srcId="{9AA65EF6-B1DB-4FBC-BDD4-8A2447D2ACFB}" destId="{8C4AC2C9-903A-4FFC-B171-0593982487D6}" srcOrd="2" destOrd="0" parTransId="{B92DC13F-01CE-440F-BAB4-6C2835EFC27B}" sibTransId="{605AA7D8-7FCB-4318-B8DC-832756D28844}"/>
    <dgm:cxn modelId="{8756A40F-5A23-43B5-AF50-0D46522D54A0}" srcId="{9AA65EF6-B1DB-4FBC-BDD4-8A2447D2ACFB}" destId="{6F7F7998-CCB2-4266-BB53-C4BE2596219E}" srcOrd="1" destOrd="0" parTransId="{E15B2520-3ABE-4686-AB92-27F17FC785E8}" sibTransId="{DB58C089-46B9-4B18-9BF5-A4C63A9EA79E}"/>
    <dgm:cxn modelId="{4B4BC91D-38B9-4D94-AF15-5AAD882B6C8E}" type="presOf" srcId="{5EF0DDBC-06DA-48FB-AB6C-4AF03162A719}" destId="{D15EC18A-F978-486B-B24B-24B71CAD5885}" srcOrd="0" destOrd="0" presId="urn:microsoft.com/office/officeart/2005/8/layout/chevron2"/>
    <dgm:cxn modelId="{DF431E6A-518E-4B2D-8705-B2433771B2EF}" srcId="{9AA65EF6-B1DB-4FBC-BDD4-8A2447D2ACFB}" destId="{EA0A61AC-5FF3-4DB2-A541-8E607838B472}" srcOrd="0" destOrd="0" parTransId="{F746884E-2FB3-4B90-8D7A-CACA2146A249}" sibTransId="{CE1B71C3-3024-4E58-8B9D-6DE282770D19}"/>
    <dgm:cxn modelId="{BFAC0CA5-ECF6-4AA1-838C-AF7EC8B54DD3}" type="presOf" srcId="{9AA65EF6-B1DB-4FBC-BDD4-8A2447D2ACFB}" destId="{6257370D-EBEB-42FB-831B-CEF785327484}" srcOrd="0" destOrd="0" presId="urn:microsoft.com/office/officeart/2005/8/layout/chevron2"/>
    <dgm:cxn modelId="{01E0EDC5-ADA7-4A39-B760-7F36F79409E6}" srcId="{8C4AC2C9-903A-4FFC-B171-0593982487D6}" destId="{5EF0DDBC-06DA-48FB-AB6C-4AF03162A719}" srcOrd="0" destOrd="0" parTransId="{BA41D9C4-88C6-46ED-94DE-09003D20F46D}" sibTransId="{4A018079-BEDC-4EC9-9B31-F51235C1B54A}"/>
    <dgm:cxn modelId="{2BF854C7-B334-4E9A-87C8-F241AC0BF4AE}" type="presOf" srcId="{EA0A61AC-5FF3-4DB2-A541-8E607838B472}" destId="{1D722FDC-B96E-45CC-8C62-2C397613243A}" srcOrd="0" destOrd="0" presId="urn:microsoft.com/office/officeart/2005/8/layout/chevron2"/>
    <dgm:cxn modelId="{B552BBD0-8EA0-4CE8-A1DB-CD3E78CF4C77}" srcId="{EA0A61AC-5FF3-4DB2-A541-8E607838B472}" destId="{432CB93B-E1D2-4126-AE11-CEB15C994086}" srcOrd="0" destOrd="0" parTransId="{8D767D8C-C11E-4F42-98A7-1840D20C889B}" sibTransId="{321C37B0-F8F4-427A-9461-9B5588BEC40F}"/>
    <dgm:cxn modelId="{764436DC-EDFE-42F1-AA40-359C2FDC0903}" type="presOf" srcId="{432CB93B-E1D2-4126-AE11-CEB15C994086}" destId="{B74A492C-47CA-48F1-A8F2-86CA45C0BE96}" srcOrd="0" destOrd="0" presId="urn:microsoft.com/office/officeart/2005/8/layout/chevron2"/>
    <dgm:cxn modelId="{20DDA6E4-37E7-4AD7-809C-D622D0956EF8}" type="presOf" srcId="{0B9F3114-D924-4072-BC13-0830352D82BA}" destId="{AA93FC36-D6D8-4072-B1E3-DF8D3C1E9C4C}" srcOrd="0" destOrd="0" presId="urn:microsoft.com/office/officeart/2005/8/layout/chevron2"/>
    <dgm:cxn modelId="{588597E7-9F3A-4703-BF97-656FB13C0AED}" type="presOf" srcId="{8C4AC2C9-903A-4FFC-B171-0593982487D6}" destId="{45B7ABB1-6008-46AE-9C1A-AA65CCC32FAB}" srcOrd="0" destOrd="0" presId="urn:microsoft.com/office/officeart/2005/8/layout/chevron2"/>
    <dgm:cxn modelId="{3FFC93F8-90E1-4D28-A422-44C16D483589}" type="presOf" srcId="{6F7F7998-CCB2-4266-BB53-C4BE2596219E}" destId="{E3A6BEBA-0F63-49CB-AE7E-C44711EE3BBE}" srcOrd="0" destOrd="0" presId="urn:microsoft.com/office/officeart/2005/8/layout/chevron2"/>
    <dgm:cxn modelId="{C475E9AB-CCAB-4C11-8177-C10BB64064AF}" type="presParOf" srcId="{6257370D-EBEB-42FB-831B-CEF785327484}" destId="{E7539E00-0821-4AC6-9DB7-EEC7C73B2DF6}" srcOrd="0" destOrd="0" presId="urn:microsoft.com/office/officeart/2005/8/layout/chevron2"/>
    <dgm:cxn modelId="{963674FC-91B0-4D94-8DA5-07FAFA99E449}" type="presParOf" srcId="{E7539E00-0821-4AC6-9DB7-EEC7C73B2DF6}" destId="{1D722FDC-B96E-45CC-8C62-2C397613243A}" srcOrd="0" destOrd="0" presId="urn:microsoft.com/office/officeart/2005/8/layout/chevron2"/>
    <dgm:cxn modelId="{45E7F8FE-54D9-4219-B8F0-A83CE97CB89E}" type="presParOf" srcId="{E7539E00-0821-4AC6-9DB7-EEC7C73B2DF6}" destId="{B74A492C-47CA-48F1-A8F2-86CA45C0BE96}" srcOrd="1" destOrd="0" presId="urn:microsoft.com/office/officeart/2005/8/layout/chevron2"/>
    <dgm:cxn modelId="{AA303CBF-FEF1-48B8-9668-997CEF5BDB4A}" type="presParOf" srcId="{6257370D-EBEB-42FB-831B-CEF785327484}" destId="{D5817597-420A-4B88-BEF4-1B1EDE6A1877}" srcOrd="1" destOrd="0" presId="urn:microsoft.com/office/officeart/2005/8/layout/chevron2"/>
    <dgm:cxn modelId="{10700327-D0C8-4869-963A-7562AB122EE5}" type="presParOf" srcId="{6257370D-EBEB-42FB-831B-CEF785327484}" destId="{E6FF7D56-8994-47EB-AB8E-0E8EC6A9519D}" srcOrd="2" destOrd="0" presId="urn:microsoft.com/office/officeart/2005/8/layout/chevron2"/>
    <dgm:cxn modelId="{CC5C53F7-7370-4625-916D-8955BCB1B252}" type="presParOf" srcId="{E6FF7D56-8994-47EB-AB8E-0E8EC6A9519D}" destId="{E3A6BEBA-0F63-49CB-AE7E-C44711EE3BBE}" srcOrd="0" destOrd="0" presId="urn:microsoft.com/office/officeart/2005/8/layout/chevron2"/>
    <dgm:cxn modelId="{A10DF2AB-2806-4E19-8808-99DF1F782131}" type="presParOf" srcId="{E6FF7D56-8994-47EB-AB8E-0E8EC6A9519D}" destId="{AA93FC36-D6D8-4072-B1E3-DF8D3C1E9C4C}" srcOrd="1" destOrd="0" presId="urn:microsoft.com/office/officeart/2005/8/layout/chevron2"/>
    <dgm:cxn modelId="{5512AD9F-0BF1-4E6E-B170-1FD24780ECCB}" type="presParOf" srcId="{6257370D-EBEB-42FB-831B-CEF785327484}" destId="{C00462D9-838D-48E6-973E-2A5A2AF441FC}" srcOrd="3" destOrd="0" presId="urn:microsoft.com/office/officeart/2005/8/layout/chevron2"/>
    <dgm:cxn modelId="{223E061D-399A-4073-9898-A10F8FC89FE9}" type="presParOf" srcId="{6257370D-EBEB-42FB-831B-CEF785327484}" destId="{313DF446-DD08-402B-872C-0D385713E4C9}" srcOrd="4" destOrd="0" presId="urn:microsoft.com/office/officeart/2005/8/layout/chevron2"/>
    <dgm:cxn modelId="{0EAD37F3-35AE-4602-9C44-91C9CC33CCD4}" type="presParOf" srcId="{313DF446-DD08-402B-872C-0D385713E4C9}" destId="{45B7ABB1-6008-46AE-9C1A-AA65CCC32FAB}" srcOrd="0" destOrd="0" presId="urn:microsoft.com/office/officeart/2005/8/layout/chevron2"/>
    <dgm:cxn modelId="{09E48B00-577E-4F16-AA79-38784586E7EB}" type="presParOf" srcId="{313DF446-DD08-402B-872C-0D385713E4C9}" destId="{D15EC18A-F978-486B-B24B-24B71CAD588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3D260B-CE37-4D6E-BAF6-97BF499BAC2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1C06A8DB-AC0D-439B-BA64-DC9DC4426661}">
      <dgm:prSet phldrT="[Text]" phldr="0"/>
      <dgm:spPr/>
      <dgm:t>
        <a:bodyPr/>
        <a:lstStyle/>
        <a:p>
          <a:pPr rtl="0"/>
          <a:r>
            <a:rPr lang="en-US">
              <a:latin typeface="Calibri" panose="020F0502020204030204"/>
            </a:rPr>
            <a:t>Internal stakeholders</a:t>
          </a:r>
          <a:endParaRPr lang="en-US"/>
        </a:p>
      </dgm:t>
    </dgm:pt>
    <dgm:pt modelId="{2C367FC4-085E-4C02-A9FE-F8824F99B1E0}" type="parTrans" cxnId="{517F0D26-94C1-4D90-8F31-83C983798575}">
      <dgm:prSet/>
      <dgm:spPr/>
      <dgm:t>
        <a:bodyPr/>
        <a:lstStyle/>
        <a:p>
          <a:endParaRPr lang="en-US"/>
        </a:p>
      </dgm:t>
    </dgm:pt>
    <dgm:pt modelId="{7009674E-1EA4-4A86-9061-3A1C8EB08CB4}" type="sibTrans" cxnId="{517F0D26-94C1-4D90-8F31-83C983798575}">
      <dgm:prSet/>
      <dgm:spPr/>
      <dgm:t>
        <a:bodyPr/>
        <a:lstStyle/>
        <a:p>
          <a:endParaRPr lang="en-US"/>
        </a:p>
      </dgm:t>
    </dgm:pt>
    <dgm:pt modelId="{B4DC623B-8C5C-473E-A493-DD56CC61AB9C}">
      <dgm:prSet phldrT="[Text]" phldr="0"/>
      <dgm:spPr/>
      <dgm:t>
        <a:bodyPr/>
        <a:lstStyle/>
        <a:p>
          <a:pPr rtl="0"/>
          <a:r>
            <a:rPr lang="en-US">
              <a:latin typeface="Calibri" panose="020F0502020204030204"/>
            </a:rPr>
            <a:t>Youth participants</a:t>
          </a:r>
          <a:endParaRPr lang="en-US"/>
        </a:p>
      </dgm:t>
    </dgm:pt>
    <dgm:pt modelId="{8CB33E26-821F-4AFA-8592-D903E0ECD49B}" type="parTrans" cxnId="{4A8F83DD-1706-4393-B268-281E3AAA5733}">
      <dgm:prSet/>
      <dgm:spPr/>
      <dgm:t>
        <a:bodyPr/>
        <a:lstStyle/>
        <a:p>
          <a:endParaRPr lang="en-US"/>
        </a:p>
      </dgm:t>
    </dgm:pt>
    <dgm:pt modelId="{43935E2A-07A2-4370-ACCA-4708BE4211F7}" type="sibTrans" cxnId="{4A8F83DD-1706-4393-B268-281E3AAA5733}">
      <dgm:prSet/>
      <dgm:spPr/>
      <dgm:t>
        <a:bodyPr/>
        <a:lstStyle/>
        <a:p>
          <a:endParaRPr lang="en-US"/>
        </a:p>
      </dgm:t>
    </dgm:pt>
    <dgm:pt modelId="{32192265-216D-45C0-9D70-16C995D92FF1}">
      <dgm:prSet phldrT="[Text]" phldr="0"/>
      <dgm:spPr/>
      <dgm:t>
        <a:bodyPr/>
        <a:lstStyle/>
        <a:p>
          <a:r>
            <a:rPr lang="en-US">
              <a:latin typeface="Calibri" panose="020F0502020204030204"/>
            </a:rPr>
            <a:t>Staff</a:t>
          </a:r>
          <a:endParaRPr lang="en-US"/>
        </a:p>
      </dgm:t>
    </dgm:pt>
    <dgm:pt modelId="{1217B107-C9D1-4470-A510-E8C623A372DD}" type="parTrans" cxnId="{C6E17C64-2803-4FD8-BCE2-76A6968CA83F}">
      <dgm:prSet/>
      <dgm:spPr/>
      <dgm:t>
        <a:bodyPr/>
        <a:lstStyle/>
        <a:p>
          <a:endParaRPr lang="en-US"/>
        </a:p>
      </dgm:t>
    </dgm:pt>
    <dgm:pt modelId="{4788281D-E69A-4695-8362-07C2413C25E0}" type="sibTrans" cxnId="{C6E17C64-2803-4FD8-BCE2-76A6968CA83F}">
      <dgm:prSet/>
      <dgm:spPr/>
      <dgm:t>
        <a:bodyPr/>
        <a:lstStyle/>
        <a:p>
          <a:endParaRPr lang="en-US"/>
        </a:p>
      </dgm:t>
    </dgm:pt>
    <dgm:pt modelId="{84A4B01D-EEBF-426B-884F-CACD57C0221E}">
      <dgm:prSet phldrT="[Text]" phldr="0"/>
      <dgm:spPr/>
      <dgm:t>
        <a:bodyPr/>
        <a:lstStyle/>
        <a:p>
          <a:pPr rtl="0"/>
          <a:r>
            <a:rPr lang="en-US">
              <a:latin typeface="Calibri" panose="020F0502020204030204"/>
            </a:rPr>
            <a:t>External stakeholders</a:t>
          </a:r>
          <a:endParaRPr lang="en-US"/>
        </a:p>
      </dgm:t>
    </dgm:pt>
    <dgm:pt modelId="{586AD738-5DBE-4804-B592-48A9CB3EFFA2}" type="parTrans" cxnId="{C31DE3DD-D035-4213-AEF2-3F955B4A8EE1}">
      <dgm:prSet/>
      <dgm:spPr/>
      <dgm:t>
        <a:bodyPr/>
        <a:lstStyle/>
        <a:p>
          <a:endParaRPr lang="en-US"/>
        </a:p>
      </dgm:t>
    </dgm:pt>
    <dgm:pt modelId="{DCD223C4-3135-4D6F-87C5-D038B983A2C1}" type="sibTrans" cxnId="{C31DE3DD-D035-4213-AEF2-3F955B4A8EE1}">
      <dgm:prSet/>
      <dgm:spPr/>
      <dgm:t>
        <a:bodyPr/>
        <a:lstStyle/>
        <a:p>
          <a:endParaRPr lang="en-US"/>
        </a:p>
      </dgm:t>
    </dgm:pt>
    <dgm:pt modelId="{20BC16A4-28FC-45F5-B285-B8143F67FA34}">
      <dgm:prSet phldrT="[Text]" phldr="0"/>
      <dgm:spPr/>
      <dgm:t>
        <a:bodyPr/>
        <a:lstStyle/>
        <a:p>
          <a:pPr rtl="0"/>
          <a:r>
            <a:rPr lang="en-US">
              <a:latin typeface="Calibri" panose="020F0502020204030204"/>
            </a:rPr>
            <a:t>Other 2SLGBTQ+ organizations</a:t>
          </a:r>
          <a:endParaRPr lang="en-US"/>
        </a:p>
      </dgm:t>
    </dgm:pt>
    <dgm:pt modelId="{97AD48E0-425D-4E77-96B4-F40020F08225}" type="parTrans" cxnId="{8288CD67-21AC-44E6-908F-F5811CCF1FB1}">
      <dgm:prSet/>
      <dgm:spPr/>
      <dgm:t>
        <a:bodyPr/>
        <a:lstStyle/>
        <a:p>
          <a:endParaRPr lang="en-US"/>
        </a:p>
      </dgm:t>
    </dgm:pt>
    <dgm:pt modelId="{D8774B28-E2D9-4BE7-BABD-FDB6E15A8ABA}" type="sibTrans" cxnId="{8288CD67-21AC-44E6-908F-F5811CCF1FB1}">
      <dgm:prSet/>
      <dgm:spPr/>
      <dgm:t>
        <a:bodyPr/>
        <a:lstStyle/>
        <a:p>
          <a:endParaRPr lang="en-US"/>
        </a:p>
      </dgm:t>
    </dgm:pt>
    <dgm:pt modelId="{A904785A-FAA7-48A0-977C-DD0B88B77E76}">
      <dgm:prSet phldrT="[Text]" phldr="0"/>
      <dgm:spPr/>
      <dgm:t>
        <a:bodyPr/>
        <a:lstStyle/>
        <a:p>
          <a:pPr rtl="0"/>
          <a:r>
            <a:rPr lang="en-US">
              <a:latin typeface="Calibri" panose="020F0502020204030204"/>
            </a:rPr>
            <a:t>MB Dept of Families</a:t>
          </a:r>
          <a:endParaRPr lang="en-US"/>
        </a:p>
      </dgm:t>
    </dgm:pt>
    <dgm:pt modelId="{13869362-D859-4DF4-AEC8-F99EEC25F1D4}" type="parTrans" cxnId="{4ECAC630-ACEC-487F-BF72-B83739477D57}">
      <dgm:prSet/>
      <dgm:spPr/>
      <dgm:t>
        <a:bodyPr/>
        <a:lstStyle/>
        <a:p>
          <a:endParaRPr lang="en-US"/>
        </a:p>
      </dgm:t>
    </dgm:pt>
    <dgm:pt modelId="{548BE1C2-392D-4857-BA36-ADCF42894127}" type="sibTrans" cxnId="{4ECAC630-ACEC-487F-BF72-B83739477D57}">
      <dgm:prSet/>
      <dgm:spPr/>
      <dgm:t>
        <a:bodyPr/>
        <a:lstStyle/>
        <a:p>
          <a:endParaRPr lang="en-US"/>
        </a:p>
      </dgm:t>
    </dgm:pt>
    <dgm:pt modelId="{C913FB32-692B-4C00-A87C-3C9E3C8AEB00}">
      <dgm:prSet phldr="0"/>
      <dgm:spPr/>
      <dgm:t>
        <a:bodyPr/>
        <a:lstStyle/>
        <a:p>
          <a:pPr rtl="0"/>
          <a:r>
            <a:rPr lang="en-US"/>
            <a:t>Adult </a:t>
          </a:r>
          <a:r>
            <a:rPr lang="en-US">
              <a:latin typeface="Calibri" panose="020F0502020204030204"/>
            </a:rPr>
            <a:t>and youth mentors</a:t>
          </a:r>
          <a:endParaRPr lang="en-US"/>
        </a:p>
      </dgm:t>
    </dgm:pt>
    <dgm:pt modelId="{3F2CF93D-0378-499E-B7A4-8982E3479D8E}" type="parTrans" cxnId="{4D2642F3-7302-B44A-ADBA-110A92D44CC6}">
      <dgm:prSet/>
      <dgm:spPr/>
    </dgm:pt>
    <dgm:pt modelId="{3AA78EAE-4565-4A8E-865A-7650A93EF244}" type="sibTrans" cxnId="{4D2642F3-7302-B44A-ADBA-110A92D44CC6}">
      <dgm:prSet/>
      <dgm:spPr/>
    </dgm:pt>
    <dgm:pt modelId="{DD2CF781-C5F4-4232-A4C8-ED0AD4FAC0E9}">
      <dgm:prSet phldr="0"/>
      <dgm:spPr/>
      <dgm:t>
        <a:bodyPr/>
        <a:lstStyle/>
        <a:p>
          <a:r>
            <a:rPr lang="en-US"/>
            <a:t>Rainbow Resource Centre Board</a:t>
          </a:r>
        </a:p>
      </dgm:t>
    </dgm:pt>
    <dgm:pt modelId="{CBD18109-562D-4F59-AF3A-7D162497AC85}" type="parTrans" cxnId="{85F44901-554B-3E4E-8934-B8056F7AD45D}">
      <dgm:prSet/>
      <dgm:spPr/>
    </dgm:pt>
    <dgm:pt modelId="{4A386EF8-B8C9-435A-9FED-31932941DF04}" type="sibTrans" cxnId="{85F44901-554B-3E4E-8934-B8056F7AD45D}">
      <dgm:prSet/>
      <dgm:spPr/>
    </dgm:pt>
    <dgm:pt modelId="{A0A8B6C2-BF35-49A7-AD89-3B5973FCC08E}">
      <dgm:prSet phldr="0"/>
      <dgm:spPr/>
      <dgm:t>
        <a:bodyPr/>
        <a:lstStyle/>
        <a:p>
          <a:pPr rtl="0"/>
          <a:r>
            <a:rPr lang="en-US">
              <a:latin typeface="Calibri" panose="020F0502020204030204"/>
            </a:rPr>
            <a:t>Other </a:t>
          </a:r>
          <a:r>
            <a:rPr lang="en-US"/>
            <a:t>BIPOC organizations</a:t>
          </a:r>
          <a:endParaRPr lang="en-US">
            <a:latin typeface="Calibri" panose="020F0502020204030204"/>
          </a:endParaRPr>
        </a:p>
      </dgm:t>
    </dgm:pt>
    <dgm:pt modelId="{9440459D-E142-41F7-8168-48E1E25EC58F}" type="parTrans" cxnId="{C63C0B8F-DF04-614A-9E77-5C6CBB185BBA}">
      <dgm:prSet/>
      <dgm:spPr/>
    </dgm:pt>
    <dgm:pt modelId="{7789F1E2-0D5E-497D-8970-1CFDF7A03518}" type="sibTrans" cxnId="{C63C0B8F-DF04-614A-9E77-5C6CBB185BBA}">
      <dgm:prSet/>
      <dgm:spPr/>
    </dgm:pt>
    <dgm:pt modelId="{CB559305-5826-40CD-8B48-32ECD5091BFB}">
      <dgm:prSet phldr="0"/>
      <dgm:spPr/>
      <dgm:t>
        <a:bodyPr/>
        <a:lstStyle/>
        <a:p>
          <a:pPr rtl="0"/>
          <a:r>
            <a:rPr lang="en-US">
              <a:latin typeface="Calibri" panose="020F0502020204030204"/>
            </a:rPr>
            <a:t>Other youth focused organizations</a:t>
          </a:r>
        </a:p>
      </dgm:t>
    </dgm:pt>
    <dgm:pt modelId="{F3D50E8D-00C1-4389-A34D-D561C9E71C77}" type="parTrans" cxnId="{C88F2BCE-ADE8-084D-AB09-EF8E656DF618}">
      <dgm:prSet/>
      <dgm:spPr/>
    </dgm:pt>
    <dgm:pt modelId="{61B9CF99-AE06-45FF-B7AC-339A48C61C9A}" type="sibTrans" cxnId="{C88F2BCE-ADE8-084D-AB09-EF8E656DF618}">
      <dgm:prSet/>
      <dgm:spPr/>
    </dgm:pt>
    <dgm:pt modelId="{590CACF0-D32E-41D9-825C-C3F524905362}">
      <dgm:prSet phldr="0"/>
      <dgm:spPr/>
      <dgm:t>
        <a:bodyPr/>
        <a:lstStyle/>
        <a:p>
          <a:pPr rtl="0"/>
          <a:r>
            <a:rPr lang="en-US"/>
            <a:t>United Way</a:t>
          </a:r>
          <a:endParaRPr lang="en-US">
            <a:latin typeface="Calibri" panose="020F0502020204030204"/>
          </a:endParaRPr>
        </a:p>
      </dgm:t>
    </dgm:pt>
    <dgm:pt modelId="{E839A9A0-0082-420E-86CF-07A28D66DC31}" type="parTrans" cxnId="{9E75561B-0F45-40A2-AE80-D6E84788ED6A}">
      <dgm:prSet/>
      <dgm:spPr/>
    </dgm:pt>
    <dgm:pt modelId="{25ED27A6-6646-41C2-8E79-C69E59F32972}" type="sibTrans" cxnId="{9E75561B-0F45-40A2-AE80-D6E84788ED6A}">
      <dgm:prSet/>
      <dgm:spPr/>
    </dgm:pt>
    <dgm:pt modelId="{5E55C5B8-C4BD-4248-8A3A-5ACAAF015371}" type="pres">
      <dgm:prSet presAssocID="{643D260B-CE37-4D6E-BAF6-97BF499BAC27}" presName="theList" presStyleCnt="0">
        <dgm:presLayoutVars>
          <dgm:dir/>
          <dgm:animLvl val="lvl"/>
          <dgm:resizeHandles val="exact"/>
        </dgm:presLayoutVars>
      </dgm:prSet>
      <dgm:spPr/>
    </dgm:pt>
    <dgm:pt modelId="{2F4F373F-32B3-43BE-9591-C349397B9142}" type="pres">
      <dgm:prSet presAssocID="{1C06A8DB-AC0D-439B-BA64-DC9DC4426661}" presName="compNode" presStyleCnt="0"/>
      <dgm:spPr/>
    </dgm:pt>
    <dgm:pt modelId="{CF67869E-F7A2-4AE1-AA8A-60EA946CF7C5}" type="pres">
      <dgm:prSet presAssocID="{1C06A8DB-AC0D-439B-BA64-DC9DC4426661}" presName="aNode" presStyleLbl="bgShp" presStyleIdx="0" presStyleCnt="2"/>
      <dgm:spPr/>
    </dgm:pt>
    <dgm:pt modelId="{D0325ACA-0AFA-497D-A4DB-E636AE423702}" type="pres">
      <dgm:prSet presAssocID="{1C06A8DB-AC0D-439B-BA64-DC9DC4426661}" presName="textNode" presStyleLbl="bgShp" presStyleIdx="0" presStyleCnt="2"/>
      <dgm:spPr/>
    </dgm:pt>
    <dgm:pt modelId="{56EB4DD9-3C3C-4DF9-B44B-2E3E41929306}" type="pres">
      <dgm:prSet presAssocID="{1C06A8DB-AC0D-439B-BA64-DC9DC4426661}" presName="compChildNode" presStyleCnt="0"/>
      <dgm:spPr/>
    </dgm:pt>
    <dgm:pt modelId="{3C052B0C-100D-4868-83ED-013DB83B676C}" type="pres">
      <dgm:prSet presAssocID="{1C06A8DB-AC0D-439B-BA64-DC9DC4426661}" presName="theInnerList" presStyleCnt="0"/>
      <dgm:spPr/>
    </dgm:pt>
    <dgm:pt modelId="{FBCA2209-C144-4B00-B8B8-7E9DC5A97A70}" type="pres">
      <dgm:prSet presAssocID="{B4DC623B-8C5C-473E-A493-DD56CC61AB9C}" presName="childNode" presStyleLbl="node1" presStyleIdx="0" presStyleCnt="9">
        <dgm:presLayoutVars>
          <dgm:bulletEnabled val="1"/>
        </dgm:presLayoutVars>
      </dgm:prSet>
      <dgm:spPr/>
    </dgm:pt>
    <dgm:pt modelId="{F8117B15-56F9-41CB-A406-527357F785DD}" type="pres">
      <dgm:prSet presAssocID="{B4DC623B-8C5C-473E-A493-DD56CC61AB9C}" presName="aSpace2" presStyleCnt="0"/>
      <dgm:spPr/>
    </dgm:pt>
    <dgm:pt modelId="{EE584F81-243C-4C05-A033-BB9E8ED9619E}" type="pres">
      <dgm:prSet presAssocID="{32192265-216D-45C0-9D70-16C995D92FF1}" presName="childNode" presStyleLbl="node1" presStyleIdx="1" presStyleCnt="9">
        <dgm:presLayoutVars>
          <dgm:bulletEnabled val="1"/>
        </dgm:presLayoutVars>
      </dgm:prSet>
      <dgm:spPr/>
    </dgm:pt>
    <dgm:pt modelId="{DC6F3AA5-8DE0-4EEF-A4DF-E9B582F13B32}" type="pres">
      <dgm:prSet presAssocID="{32192265-216D-45C0-9D70-16C995D92FF1}" presName="aSpace2" presStyleCnt="0"/>
      <dgm:spPr/>
    </dgm:pt>
    <dgm:pt modelId="{1B129264-5C7C-49C7-AEA3-0CC83641E955}" type="pres">
      <dgm:prSet presAssocID="{C913FB32-692B-4C00-A87C-3C9E3C8AEB00}" presName="childNode" presStyleLbl="node1" presStyleIdx="2" presStyleCnt="9">
        <dgm:presLayoutVars>
          <dgm:bulletEnabled val="1"/>
        </dgm:presLayoutVars>
      </dgm:prSet>
      <dgm:spPr/>
    </dgm:pt>
    <dgm:pt modelId="{CC00E579-C4F4-4244-BAA9-8B9005FE7FEA}" type="pres">
      <dgm:prSet presAssocID="{C913FB32-692B-4C00-A87C-3C9E3C8AEB00}" presName="aSpace2" presStyleCnt="0"/>
      <dgm:spPr/>
    </dgm:pt>
    <dgm:pt modelId="{0DAECB9B-510B-43E8-8EEC-346A7A9AA469}" type="pres">
      <dgm:prSet presAssocID="{DD2CF781-C5F4-4232-A4C8-ED0AD4FAC0E9}" presName="childNode" presStyleLbl="node1" presStyleIdx="3" presStyleCnt="9">
        <dgm:presLayoutVars>
          <dgm:bulletEnabled val="1"/>
        </dgm:presLayoutVars>
      </dgm:prSet>
      <dgm:spPr/>
    </dgm:pt>
    <dgm:pt modelId="{9A536163-7954-4026-A0D7-6E7123732162}" type="pres">
      <dgm:prSet presAssocID="{DD2CF781-C5F4-4232-A4C8-ED0AD4FAC0E9}" presName="aSpace2" presStyleCnt="0"/>
      <dgm:spPr/>
    </dgm:pt>
    <dgm:pt modelId="{E908DBCC-53D9-4145-A342-D771DB6EBF8F}" type="pres">
      <dgm:prSet presAssocID="{590CACF0-D32E-41D9-825C-C3F524905362}" presName="childNode" presStyleLbl="node1" presStyleIdx="4" presStyleCnt="9">
        <dgm:presLayoutVars>
          <dgm:bulletEnabled val="1"/>
        </dgm:presLayoutVars>
      </dgm:prSet>
      <dgm:spPr/>
    </dgm:pt>
    <dgm:pt modelId="{4E4BEECA-D461-43D5-AE09-1D8BBA7D9F74}" type="pres">
      <dgm:prSet presAssocID="{1C06A8DB-AC0D-439B-BA64-DC9DC4426661}" presName="aSpace" presStyleCnt="0"/>
      <dgm:spPr/>
    </dgm:pt>
    <dgm:pt modelId="{ADFCAD42-5840-45C2-A0D8-5CC53143C905}" type="pres">
      <dgm:prSet presAssocID="{84A4B01D-EEBF-426B-884F-CACD57C0221E}" presName="compNode" presStyleCnt="0"/>
      <dgm:spPr/>
    </dgm:pt>
    <dgm:pt modelId="{952F55C5-AA0D-4F3C-A439-88B4AFF34508}" type="pres">
      <dgm:prSet presAssocID="{84A4B01D-EEBF-426B-884F-CACD57C0221E}" presName="aNode" presStyleLbl="bgShp" presStyleIdx="1" presStyleCnt="2"/>
      <dgm:spPr/>
    </dgm:pt>
    <dgm:pt modelId="{37361AA6-FAE1-41B8-99B7-E261ADB3EDBD}" type="pres">
      <dgm:prSet presAssocID="{84A4B01D-EEBF-426B-884F-CACD57C0221E}" presName="textNode" presStyleLbl="bgShp" presStyleIdx="1" presStyleCnt="2"/>
      <dgm:spPr/>
    </dgm:pt>
    <dgm:pt modelId="{4BC9462A-8E60-4F66-BA55-460C75411A09}" type="pres">
      <dgm:prSet presAssocID="{84A4B01D-EEBF-426B-884F-CACD57C0221E}" presName="compChildNode" presStyleCnt="0"/>
      <dgm:spPr/>
    </dgm:pt>
    <dgm:pt modelId="{AFEEC65B-F96D-4DAE-A72D-615307FBE29C}" type="pres">
      <dgm:prSet presAssocID="{84A4B01D-EEBF-426B-884F-CACD57C0221E}" presName="theInnerList" presStyleCnt="0"/>
      <dgm:spPr/>
    </dgm:pt>
    <dgm:pt modelId="{A8BF0D2E-A74F-4A11-AC1E-5DF833D8BF9C}" type="pres">
      <dgm:prSet presAssocID="{20BC16A4-28FC-45F5-B285-B8143F67FA34}" presName="childNode" presStyleLbl="node1" presStyleIdx="5" presStyleCnt="9">
        <dgm:presLayoutVars>
          <dgm:bulletEnabled val="1"/>
        </dgm:presLayoutVars>
      </dgm:prSet>
      <dgm:spPr/>
    </dgm:pt>
    <dgm:pt modelId="{4320F70A-56B7-49A9-9AB5-C21B90DB6C7A}" type="pres">
      <dgm:prSet presAssocID="{20BC16A4-28FC-45F5-B285-B8143F67FA34}" presName="aSpace2" presStyleCnt="0"/>
      <dgm:spPr/>
    </dgm:pt>
    <dgm:pt modelId="{CE7F80F7-4ACB-43B7-9F81-B7F603E93821}" type="pres">
      <dgm:prSet presAssocID="{A0A8B6C2-BF35-49A7-AD89-3B5973FCC08E}" presName="childNode" presStyleLbl="node1" presStyleIdx="6" presStyleCnt="9">
        <dgm:presLayoutVars>
          <dgm:bulletEnabled val="1"/>
        </dgm:presLayoutVars>
      </dgm:prSet>
      <dgm:spPr/>
    </dgm:pt>
    <dgm:pt modelId="{DA3CD6F1-1A23-4E7E-A7F1-175517E49FF8}" type="pres">
      <dgm:prSet presAssocID="{A0A8B6C2-BF35-49A7-AD89-3B5973FCC08E}" presName="aSpace2" presStyleCnt="0"/>
      <dgm:spPr/>
    </dgm:pt>
    <dgm:pt modelId="{FE567ACD-A924-4562-A4FE-3C7A07C8F180}" type="pres">
      <dgm:prSet presAssocID="{CB559305-5826-40CD-8B48-32ECD5091BFB}" presName="childNode" presStyleLbl="node1" presStyleIdx="7" presStyleCnt="9">
        <dgm:presLayoutVars>
          <dgm:bulletEnabled val="1"/>
        </dgm:presLayoutVars>
      </dgm:prSet>
      <dgm:spPr/>
    </dgm:pt>
    <dgm:pt modelId="{B13200C5-8923-4063-85A8-AED3565FD51A}" type="pres">
      <dgm:prSet presAssocID="{CB559305-5826-40CD-8B48-32ECD5091BFB}" presName="aSpace2" presStyleCnt="0"/>
      <dgm:spPr/>
    </dgm:pt>
    <dgm:pt modelId="{F6C6C357-1DA3-4AA2-9E55-2B15A84A0A4A}" type="pres">
      <dgm:prSet presAssocID="{A904785A-FAA7-48A0-977C-DD0B88B77E76}" presName="childNode" presStyleLbl="node1" presStyleIdx="8" presStyleCnt="9">
        <dgm:presLayoutVars>
          <dgm:bulletEnabled val="1"/>
        </dgm:presLayoutVars>
      </dgm:prSet>
      <dgm:spPr/>
    </dgm:pt>
  </dgm:ptLst>
  <dgm:cxnLst>
    <dgm:cxn modelId="{85F44901-554B-3E4E-8934-B8056F7AD45D}" srcId="{1C06A8DB-AC0D-439B-BA64-DC9DC4426661}" destId="{DD2CF781-C5F4-4232-A4C8-ED0AD4FAC0E9}" srcOrd="3" destOrd="0" parTransId="{CBD18109-562D-4F59-AF3A-7D162497AC85}" sibTransId="{4A386EF8-B8C9-435A-9FED-31932941DF04}"/>
    <dgm:cxn modelId="{94E70607-CE90-4D47-A64A-652929EC818B}" type="presOf" srcId="{CB559305-5826-40CD-8B48-32ECD5091BFB}" destId="{FE567ACD-A924-4562-A4FE-3C7A07C8F180}" srcOrd="0" destOrd="0" presId="urn:microsoft.com/office/officeart/2005/8/layout/lProcess2"/>
    <dgm:cxn modelId="{13528C0A-5C12-4F6C-82C7-5BDE38B08281}" type="presOf" srcId="{643D260B-CE37-4D6E-BAF6-97BF499BAC27}" destId="{5E55C5B8-C4BD-4248-8A3A-5ACAAF015371}" srcOrd="0" destOrd="0" presId="urn:microsoft.com/office/officeart/2005/8/layout/lProcess2"/>
    <dgm:cxn modelId="{C2B46418-084C-47E7-A6B0-0C47A33368F4}" type="presOf" srcId="{A0A8B6C2-BF35-49A7-AD89-3B5973FCC08E}" destId="{CE7F80F7-4ACB-43B7-9F81-B7F603E93821}" srcOrd="0" destOrd="0" presId="urn:microsoft.com/office/officeart/2005/8/layout/lProcess2"/>
    <dgm:cxn modelId="{9E75561B-0F45-40A2-AE80-D6E84788ED6A}" srcId="{1C06A8DB-AC0D-439B-BA64-DC9DC4426661}" destId="{590CACF0-D32E-41D9-825C-C3F524905362}" srcOrd="4" destOrd="0" parTransId="{E839A9A0-0082-420E-86CF-07A28D66DC31}" sibTransId="{25ED27A6-6646-41C2-8E79-C69E59F32972}"/>
    <dgm:cxn modelId="{517F0D26-94C1-4D90-8F31-83C983798575}" srcId="{643D260B-CE37-4D6E-BAF6-97BF499BAC27}" destId="{1C06A8DB-AC0D-439B-BA64-DC9DC4426661}" srcOrd="0" destOrd="0" parTransId="{2C367FC4-085E-4C02-A9FE-F8824F99B1E0}" sibTransId="{7009674E-1EA4-4A86-9061-3A1C8EB08CB4}"/>
    <dgm:cxn modelId="{4ECAC630-ACEC-487F-BF72-B83739477D57}" srcId="{84A4B01D-EEBF-426B-884F-CACD57C0221E}" destId="{A904785A-FAA7-48A0-977C-DD0B88B77E76}" srcOrd="3" destOrd="0" parTransId="{13869362-D859-4DF4-AEC8-F99EEC25F1D4}" sibTransId="{548BE1C2-392D-4857-BA36-ADCF42894127}"/>
    <dgm:cxn modelId="{78A8ED34-46D1-46C5-BF1E-5F061DF98D22}" type="presOf" srcId="{20BC16A4-28FC-45F5-B285-B8143F67FA34}" destId="{A8BF0D2E-A74F-4A11-AC1E-5DF833D8BF9C}" srcOrd="0" destOrd="0" presId="urn:microsoft.com/office/officeart/2005/8/layout/lProcess2"/>
    <dgm:cxn modelId="{2CCE9840-43EE-4659-A878-8424BF788538}" type="presOf" srcId="{1C06A8DB-AC0D-439B-BA64-DC9DC4426661}" destId="{D0325ACA-0AFA-497D-A4DB-E636AE423702}" srcOrd="1" destOrd="0" presId="urn:microsoft.com/office/officeart/2005/8/layout/lProcess2"/>
    <dgm:cxn modelId="{C6E17C64-2803-4FD8-BCE2-76A6968CA83F}" srcId="{1C06A8DB-AC0D-439B-BA64-DC9DC4426661}" destId="{32192265-216D-45C0-9D70-16C995D92FF1}" srcOrd="1" destOrd="0" parTransId="{1217B107-C9D1-4470-A510-E8C623A372DD}" sibTransId="{4788281D-E69A-4695-8362-07C2413C25E0}"/>
    <dgm:cxn modelId="{8288CD67-21AC-44E6-908F-F5811CCF1FB1}" srcId="{84A4B01D-EEBF-426B-884F-CACD57C0221E}" destId="{20BC16A4-28FC-45F5-B285-B8143F67FA34}" srcOrd="0" destOrd="0" parTransId="{97AD48E0-425D-4E77-96B4-F40020F08225}" sibTransId="{D8774B28-E2D9-4BE7-BABD-FDB6E15A8ABA}"/>
    <dgm:cxn modelId="{6D716775-DEBC-43AD-8CF3-1EC34D6BF7E0}" type="presOf" srcId="{B4DC623B-8C5C-473E-A493-DD56CC61AB9C}" destId="{FBCA2209-C144-4B00-B8B8-7E9DC5A97A70}" srcOrd="0" destOrd="0" presId="urn:microsoft.com/office/officeart/2005/8/layout/lProcess2"/>
    <dgm:cxn modelId="{7D67B681-6ACA-4E05-9316-FD5F661E20A7}" type="presOf" srcId="{C913FB32-692B-4C00-A87C-3C9E3C8AEB00}" destId="{1B129264-5C7C-49C7-AEA3-0CC83641E955}" srcOrd="0" destOrd="0" presId="urn:microsoft.com/office/officeart/2005/8/layout/lProcess2"/>
    <dgm:cxn modelId="{C63C0B8F-DF04-614A-9E77-5C6CBB185BBA}" srcId="{84A4B01D-EEBF-426B-884F-CACD57C0221E}" destId="{A0A8B6C2-BF35-49A7-AD89-3B5973FCC08E}" srcOrd="1" destOrd="0" parTransId="{9440459D-E142-41F7-8168-48E1E25EC58F}" sibTransId="{7789F1E2-0D5E-497D-8970-1CFDF7A03518}"/>
    <dgm:cxn modelId="{36C36798-D1E8-4256-B87B-CBBEEAE66342}" type="presOf" srcId="{A904785A-FAA7-48A0-977C-DD0B88B77E76}" destId="{F6C6C357-1DA3-4AA2-9E55-2B15A84A0A4A}" srcOrd="0" destOrd="0" presId="urn:microsoft.com/office/officeart/2005/8/layout/lProcess2"/>
    <dgm:cxn modelId="{6249A5A5-075B-4F0E-B030-237188BD9CF3}" type="presOf" srcId="{32192265-216D-45C0-9D70-16C995D92FF1}" destId="{EE584F81-243C-4C05-A033-BB9E8ED9619E}" srcOrd="0" destOrd="0" presId="urn:microsoft.com/office/officeart/2005/8/layout/lProcess2"/>
    <dgm:cxn modelId="{E2F610AA-0EFA-45DC-AE79-C29292C1C5E5}" type="presOf" srcId="{DD2CF781-C5F4-4232-A4C8-ED0AD4FAC0E9}" destId="{0DAECB9B-510B-43E8-8EEC-346A7A9AA469}" srcOrd="0" destOrd="0" presId="urn:microsoft.com/office/officeart/2005/8/layout/lProcess2"/>
    <dgm:cxn modelId="{86E70FB7-E716-4352-86AA-98DE18D76195}" type="presOf" srcId="{84A4B01D-EEBF-426B-884F-CACD57C0221E}" destId="{37361AA6-FAE1-41B8-99B7-E261ADB3EDBD}" srcOrd="1" destOrd="0" presId="urn:microsoft.com/office/officeart/2005/8/layout/lProcess2"/>
    <dgm:cxn modelId="{40E6E1BD-21B3-4F1C-9874-4950B4BB6153}" type="presOf" srcId="{84A4B01D-EEBF-426B-884F-CACD57C0221E}" destId="{952F55C5-AA0D-4F3C-A439-88B4AFF34508}" srcOrd="0" destOrd="0" presId="urn:microsoft.com/office/officeart/2005/8/layout/lProcess2"/>
    <dgm:cxn modelId="{C88F2BCE-ADE8-084D-AB09-EF8E656DF618}" srcId="{84A4B01D-EEBF-426B-884F-CACD57C0221E}" destId="{CB559305-5826-40CD-8B48-32ECD5091BFB}" srcOrd="2" destOrd="0" parTransId="{F3D50E8D-00C1-4389-A34D-D561C9E71C77}" sibTransId="{61B9CF99-AE06-45FF-B7AC-339A48C61C9A}"/>
    <dgm:cxn modelId="{4A8F83DD-1706-4393-B268-281E3AAA5733}" srcId="{1C06A8DB-AC0D-439B-BA64-DC9DC4426661}" destId="{B4DC623B-8C5C-473E-A493-DD56CC61AB9C}" srcOrd="0" destOrd="0" parTransId="{8CB33E26-821F-4AFA-8592-D903E0ECD49B}" sibTransId="{43935E2A-07A2-4370-ACCA-4708BE4211F7}"/>
    <dgm:cxn modelId="{C31DE3DD-D035-4213-AEF2-3F955B4A8EE1}" srcId="{643D260B-CE37-4D6E-BAF6-97BF499BAC27}" destId="{84A4B01D-EEBF-426B-884F-CACD57C0221E}" srcOrd="1" destOrd="0" parTransId="{586AD738-5DBE-4804-B592-48A9CB3EFFA2}" sibTransId="{DCD223C4-3135-4D6F-87C5-D038B983A2C1}"/>
    <dgm:cxn modelId="{766941DF-C4FB-4082-B6E6-58882740868D}" type="presOf" srcId="{1C06A8DB-AC0D-439B-BA64-DC9DC4426661}" destId="{CF67869E-F7A2-4AE1-AA8A-60EA946CF7C5}" srcOrd="0" destOrd="0" presId="urn:microsoft.com/office/officeart/2005/8/layout/lProcess2"/>
    <dgm:cxn modelId="{6455D9E1-74CD-4E60-A51E-F8963C04DF28}" type="presOf" srcId="{590CACF0-D32E-41D9-825C-C3F524905362}" destId="{E908DBCC-53D9-4145-A342-D771DB6EBF8F}" srcOrd="0" destOrd="0" presId="urn:microsoft.com/office/officeart/2005/8/layout/lProcess2"/>
    <dgm:cxn modelId="{4D2642F3-7302-B44A-ADBA-110A92D44CC6}" srcId="{1C06A8DB-AC0D-439B-BA64-DC9DC4426661}" destId="{C913FB32-692B-4C00-A87C-3C9E3C8AEB00}" srcOrd="2" destOrd="0" parTransId="{3F2CF93D-0378-499E-B7A4-8982E3479D8E}" sibTransId="{3AA78EAE-4565-4A8E-865A-7650A93EF244}"/>
    <dgm:cxn modelId="{22C2FA7F-5581-4B92-8D71-677F3731EBD5}" type="presParOf" srcId="{5E55C5B8-C4BD-4248-8A3A-5ACAAF015371}" destId="{2F4F373F-32B3-43BE-9591-C349397B9142}" srcOrd="0" destOrd="0" presId="urn:microsoft.com/office/officeart/2005/8/layout/lProcess2"/>
    <dgm:cxn modelId="{84C821EE-A923-41DC-AF6F-67822CF86B8E}" type="presParOf" srcId="{2F4F373F-32B3-43BE-9591-C349397B9142}" destId="{CF67869E-F7A2-4AE1-AA8A-60EA946CF7C5}" srcOrd="0" destOrd="0" presId="urn:microsoft.com/office/officeart/2005/8/layout/lProcess2"/>
    <dgm:cxn modelId="{63667945-FA73-45B9-81C1-9809D172F7C5}" type="presParOf" srcId="{2F4F373F-32B3-43BE-9591-C349397B9142}" destId="{D0325ACA-0AFA-497D-A4DB-E636AE423702}" srcOrd="1" destOrd="0" presId="urn:microsoft.com/office/officeart/2005/8/layout/lProcess2"/>
    <dgm:cxn modelId="{05D43D96-1B34-4834-B677-0D81B08D75CC}" type="presParOf" srcId="{2F4F373F-32B3-43BE-9591-C349397B9142}" destId="{56EB4DD9-3C3C-4DF9-B44B-2E3E41929306}" srcOrd="2" destOrd="0" presId="urn:microsoft.com/office/officeart/2005/8/layout/lProcess2"/>
    <dgm:cxn modelId="{C770CE81-2CEC-422E-9D47-71A83A57F397}" type="presParOf" srcId="{56EB4DD9-3C3C-4DF9-B44B-2E3E41929306}" destId="{3C052B0C-100D-4868-83ED-013DB83B676C}" srcOrd="0" destOrd="0" presId="urn:microsoft.com/office/officeart/2005/8/layout/lProcess2"/>
    <dgm:cxn modelId="{DF116146-A1C4-440F-9173-D7FA5831E35E}" type="presParOf" srcId="{3C052B0C-100D-4868-83ED-013DB83B676C}" destId="{FBCA2209-C144-4B00-B8B8-7E9DC5A97A70}" srcOrd="0" destOrd="0" presId="urn:microsoft.com/office/officeart/2005/8/layout/lProcess2"/>
    <dgm:cxn modelId="{2A6C3DA7-E761-47CB-9A77-84B06A35B10E}" type="presParOf" srcId="{3C052B0C-100D-4868-83ED-013DB83B676C}" destId="{F8117B15-56F9-41CB-A406-527357F785DD}" srcOrd="1" destOrd="0" presId="urn:microsoft.com/office/officeart/2005/8/layout/lProcess2"/>
    <dgm:cxn modelId="{F353D39F-A3B2-4763-BD2D-3DAF55A220F6}" type="presParOf" srcId="{3C052B0C-100D-4868-83ED-013DB83B676C}" destId="{EE584F81-243C-4C05-A033-BB9E8ED9619E}" srcOrd="2" destOrd="0" presId="urn:microsoft.com/office/officeart/2005/8/layout/lProcess2"/>
    <dgm:cxn modelId="{78A18231-2BF7-43D5-95CD-DE5AF50638CE}" type="presParOf" srcId="{3C052B0C-100D-4868-83ED-013DB83B676C}" destId="{DC6F3AA5-8DE0-4EEF-A4DF-E9B582F13B32}" srcOrd="3" destOrd="0" presId="urn:microsoft.com/office/officeart/2005/8/layout/lProcess2"/>
    <dgm:cxn modelId="{C7CB8044-9D37-4A86-9CB9-D1A84C659CB4}" type="presParOf" srcId="{3C052B0C-100D-4868-83ED-013DB83B676C}" destId="{1B129264-5C7C-49C7-AEA3-0CC83641E955}" srcOrd="4" destOrd="0" presId="urn:microsoft.com/office/officeart/2005/8/layout/lProcess2"/>
    <dgm:cxn modelId="{B4125F9B-F881-4DD8-B4A1-71663A5B2821}" type="presParOf" srcId="{3C052B0C-100D-4868-83ED-013DB83B676C}" destId="{CC00E579-C4F4-4244-BAA9-8B9005FE7FEA}" srcOrd="5" destOrd="0" presId="urn:microsoft.com/office/officeart/2005/8/layout/lProcess2"/>
    <dgm:cxn modelId="{EFB28311-DA63-4DA6-A35E-D39EB8C80223}" type="presParOf" srcId="{3C052B0C-100D-4868-83ED-013DB83B676C}" destId="{0DAECB9B-510B-43E8-8EEC-346A7A9AA469}" srcOrd="6" destOrd="0" presId="urn:microsoft.com/office/officeart/2005/8/layout/lProcess2"/>
    <dgm:cxn modelId="{BC034DDA-895C-4164-86EC-A1530F4E1DC8}" type="presParOf" srcId="{3C052B0C-100D-4868-83ED-013DB83B676C}" destId="{9A536163-7954-4026-A0D7-6E7123732162}" srcOrd="7" destOrd="0" presId="urn:microsoft.com/office/officeart/2005/8/layout/lProcess2"/>
    <dgm:cxn modelId="{8CCCB49C-63EF-45D1-8E11-FC947B7A1F1A}" type="presParOf" srcId="{3C052B0C-100D-4868-83ED-013DB83B676C}" destId="{E908DBCC-53D9-4145-A342-D771DB6EBF8F}" srcOrd="8" destOrd="0" presId="urn:microsoft.com/office/officeart/2005/8/layout/lProcess2"/>
    <dgm:cxn modelId="{3CDCD5BE-8000-499D-A250-B199AC57EC9D}" type="presParOf" srcId="{5E55C5B8-C4BD-4248-8A3A-5ACAAF015371}" destId="{4E4BEECA-D461-43D5-AE09-1D8BBA7D9F74}" srcOrd="1" destOrd="0" presId="urn:microsoft.com/office/officeart/2005/8/layout/lProcess2"/>
    <dgm:cxn modelId="{BC1E7E4A-1D15-4D82-B439-BA48823E20BD}" type="presParOf" srcId="{5E55C5B8-C4BD-4248-8A3A-5ACAAF015371}" destId="{ADFCAD42-5840-45C2-A0D8-5CC53143C905}" srcOrd="2" destOrd="0" presId="urn:microsoft.com/office/officeart/2005/8/layout/lProcess2"/>
    <dgm:cxn modelId="{6070679D-5531-4B2D-B346-6B0429918447}" type="presParOf" srcId="{ADFCAD42-5840-45C2-A0D8-5CC53143C905}" destId="{952F55C5-AA0D-4F3C-A439-88B4AFF34508}" srcOrd="0" destOrd="0" presId="urn:microsoft.com/office/officeart/2005/8/layout/lProcess2"/>
    <dgm:cxn modelId="{A46568C3-8C2A-4D56-9816-BD52EEE69580}" type="presParOf" srcId="{ADFCAD42-5840-45C2-A0D8-5CC53143C905}" destId="{37361AA6-FAE1-41B8-99B7-E261ADB3EDBD}" srcOrd="1" destOrd="0" presId="urn:microsoft.com/office/officeart/2005/8/layout/lProcess2"/>
    <dgm:cxn modelId="{8DB1F676-37E5-4305-9B50-9640548C8840}" type="presParOf" srcId="{ADFCAD42-5840-45C2-A0D8-5CC53143C905}" destId="{4BC9462A-8E60-4F66-BA55-460C75411A09}" srcOrd="2" destOrd="0" presId="urn:microsoft.com/office/officeart/2005/8/layout/lProcess2"/>
    <dgm:cxn modelId="{5686D2AC-E192-4A56-A908-46EA16B2ED04}" type="presParOf" srcId="{4BC9462A-8E60-4F66-BA55-460C75411A09}" destId="{AFEEC65B-F96D-4DAE-A72D-615307FBE29C}" srcOrd="0" destOrd="0" presId="urn:microsoft.com/office/officeart/2005/8/layout/lProcess2"/>
    <dgm:cxn modelId="{FF012E69-FDD6-4D8F-AEE7-01690FF61DBE}" type="presParOf" srcId="{AFEEC65B-F96D-4DAE-A72D-615307FBE29C}" destId="{A8BF0D2E-A74F-4A11-AC1E-5DF833D8BF9C}" srcOrd="0" destOrd="0" presId="urn:microsoft.com/office/officeart/2005/8/layout/lProcess2"/>
    <dgm:cxn modelId="{DFEC1AB8-4A44-49C7-9778-40470A9D8979}" type="presParOf" srcId="{AFEEC65B-F96D-4DAE-A72D-615307FBE29C}" destId="{4320F70A-56B7-49A9-9AB5-C21B90DB6C7A}" srcOrd="1" destOrd="0" presId="urn:microsoft.com/office/officeart/2005/8/layout/lProcess2"/>
    <dgm:cxn modelId="{699EC317-4278-4D6D-B77D-1796D0BDA5E3}" type="presParOf" srcId="{AFEEC65B-F96D-4DAE-A72D-615307FBE29C}" destId="{CE7F80F7-4ACB-43B7-9F81-B7F603E93821}" srcOrd="2" destOrd="0" presId="urn:microsoft.com/office/officeart/2005/8/layout/lProcess2"/>
    <dgm:cxn modelId="{BE7F32F7-B6B7-481E-AC2E-8171F5B8A083}" type="presParOf" srcId="{AFEEC65B-F96D-4DAE-A72D-615307FBE29C}" destId="{DA3CD6F1-1A23-4E7E-A7F1-175517E49FF8}" srcOrd="3" destOrd="0" presId="urn:microsoft.com/office/officeart/2005/8/layout/lProcess2"/>
    <dgm:cxn modelId="{F134BFEA-1815-4C87-97F2-19D4967915B5}" type="presParOf" srcId="{AFEEC65B-F96D-4DAE-A72D-615307FBE29C}" destId="{FE567ACD-A924-4562-A4FE-3C7A07C8F180}" srcOrd="4" destOrd="0" presId="urn:microsoft.com/office/officeart/2005/8/layout/lProcess2"/>
    <dgm:cxn modelId="{961F256C-5150-490C-9551-397ECFA8332B}" type="presParOf" srcId="{AFEEC65B-F96D-4DAE-A72D-615307FBE29C}" destId="{B13200C5-8923-4063-85A8-AED3565FD51A}" srcOrd="5" destOrd="0" presId="urn:microsoft.com/office/officeart/2005/8/layout/lProcess2"/>
    <dgm:cxn modelId="{06BB99B1-B222-4256-B852-976E94759E0E}" type="presParOf" srcId="{AFEEC65B-F96D-4DAE-A72D-615307FBE29C}" destId="{F6C6C357-1DA3-4AA2-9E55-2B15A84A0A4A}"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a:solidFill>
          <a:schemeClr val="tx1"/>
        </a:solidFill>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9562F8-94C9-486B-A22D-5E1FDBB807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B9AAF1F-78C5-4EED-B7E6-470C40E6E768}">
      <dgm:prSet phldrT="[Text]" phldr="0"/>
      <dgm:spPr/>
      <dgm:t>
        <a:bodyPr/>
        <a:lstStyle/>
        <a:p>
          <a:pPr rtl="0"/>
          <a:r>
            <a:rPr lang="en-US">
              <a:latin typeface="Calibri" panose="020F0502020204030204"/>
            </a:rPr>
            <a:t>Impact evaluation</a:t>
          </a:r>
          <a:endParaRPr lang="en-US"/>
        </a:p>
      </dgm:t>
    </dgm:pt>
    <dgm:pt modelId="{E93436A7-0AA3-40C7-BCA2-F2EFD4DFE4B8}" type="parTrans" cxnId="{5DF55A0E-0249-4C83-86AD-6E9DE342C10C}">
      <dgm:prSet/>
      <dgm:spPr/>
      <dgm:t>
        <a:bodyPr/>
        <a:lstStyle/>
        <a:p>
          <a:endParaRPr lang="en-US"/>
        </a:p>
      </dgm:t>
    </dgm:pt>
    <dgm:pt modelId="{67139B1F-939B-43E1-8F51-C383CA42039D}" type="sibTrans" cxnId="{5DF55A0E-0249-4C83-86AD-6E9DE342C10C}">
      <dgm:prSet/>
      <dgm:spPr/>
      <dgm:t>
        <a:bodyPr/>
        <a:lstStyle/>
        <a:p>
          <a:endParaRPr lang="en-US"/>
        </a:p>
      </dgm:t>
    </dgm:pt>
    <dgm:pt modelId="{468105B0-1DA3-4E5B-8F53-3A303E28DABA}">
      <dgm:prSet phldrT="[Text]" phldr="0"/>
      <dgm:spPr/>
      <dgm:t>
        <a:bodyPr/>
        <a:lstStyle/>
        <a:p>
          <a:pPr rtl="0"/>
          <a:r>
            <a:rPr lang="en-US">
              <a:latin typeface="Calibri" panose="020F0502020204030204"/>
            </a:rPr>
            <a:t>Capacity building</a:t>
          </a:r>
          <a:endParaRPr lang="en-US"/>
        </a:p>
      </dgm:t>
    </dgm:pt>
    <dgm:pt modelId="{B0082100-D002-4CC3-AE11-386CE2B8F81E}" type="parTrans" cxnId="{35DE38B6-1DD0-4C15-85E9-0F87766BCC51}">
      <dgm:prSet/>
      <dgm:spPr/>
      <dgm:t>
        <a:bodyPr/>
        <a:lstStyle/>
        <a:p>
          <a:endParaRPr lang="en-US"/>
        </a:p>
      </dgm:t>
    </dgm:pt>
    <dgm:pt modelId="{7A7DE8C9-0627-4D6D-9BC1-6EF6D8E301FE}" type="sibTrans" cxnId="{35DE38B6-1DD0-4C15-85E9-0F87766BCC51}">
      <dgm:prSet/>
      <dgm:spPr/>
      <dgm:t>
        <a:bodyPr/>
        <a:lstStyle/>
        <a:p>
          <a:endParaRPr lang="en-US"/>
        </a:p>
      </dgm:t>
    </dgm:pt>
    <dgm:pt modelId="{8389C2B0-C0CE-48AF-B4D0-80F2BB7F1CDC}">
      <dgm:prSet phldr="0"/>
      <dgm:spPr/>
      <dgm:t>
        <a:bodyPr/>
        <a:lstStyle/>
        <a:p>
          <a:pPr rtl="0"/>
          <a:r>
            <a:rPr lang="en-US">
              <a:latin typeface="Calibri" panose="020F0502020204030204"/>
            </a:rPr>
            <a:t>Ongoing data collection approach</a:t>
          </a:r>
        </a:p>
      </dgm:t>
    </dgm:pt>
    <dgm:pt modelId="{ACC5ADBC-8353-4FA1-85D1-81DF13099837}" type="parTrans" cxnId="{96317FD8-8249-44AF-AE9B-EFC694D5C410}">
      <dgm:prSet/>
      <dgm:spPr/>
    </dgm:pt>
    <dgm:pt modelId="{1F13876F-3A3D-4421-999B-4E68A7B785CE}" type="sibTrans" cxnId="{96317FD8-8249-44AF-AE9B-EFC694D5C410}">
      <dgm:prSet/>
      <dgm:spPr/>
    </dgm:pt>
    <dgm:pt modelId="{BB331239-57C8-45BE-B7FF-BA8BD0B05AAD}" type="pres">
      <dgm:prSet presAssocID="{289562F8-94C9-486B-A22D-5E1FDBB8077F}" presName="diagram" presStyleCnt="0">
        <dgm:presLayoutVars>
          <dgm:dir/>
          <dgm:resizeHandles val="exact"/>
        </dgm:presLayoutVars>
      </dgm:prSet>
      <dgm:spPr/>
    </dgm:pt>
    <dgm:pt modelId="{80C32B7B-4AF1-400B-9930-C79BA3D5FEA3}" type="pres">
      <dgm:prSet presAssocID="{0B9AAF1F-78C5-4EED-B7E6-470C40E6E768}" presName="node" presStyleLbl="node1" presStyleIdx="0" presStyleCnt="3">
        <dgm:presLayoutVars>
          <dgm:bulletEnabled val="1"/>
        </dgm:presLayoutVars>
      </dgm:prSet>
      <dgm:spPr/>
    </dgm:pt>
    <dgm:pt modelId="{909A93FA-0ADB-41F6-B12B-93EE429F6E1F}" type="pres">
      <dgm:prSet presAssocID="{67139B1F-939B-43E1-8F51-C383CA42039D}" presName="sibTrans" presStyleCnt="0"/>
      <dgm:spPr/>
    </dgm:pt>
    <dgm:pt modelId="{6586952D-4490-40E7-8C83-AA39A7901D88}" type="pres">
      <dgm:prSet presAssocID="{468105B0-1DA3-4E5B-8F53-3A303E28DABA}" presName="node" presStyleLbl="node1" presStyleIdx="1" presStyleCnt="3">
        <dgm:presLayoutVars>
          <dgm:bulletEnabled val="1"/>
        </dgm:presLayoutVars>
      </dgm:prSet>
      <dgm:spPr/>
    </dgm:pt>
    <dgm:pt modelId="{70EBF2D0-EE98-479A-9D6E-71BED1232C42}" type="pres">
      <dgm:prSet presAssocID="{7A7DE8C9-0627-4D6D-9BC1-6EF6D8E301FE}" presName="sibTrans" presStyleCnt="0"/>
      <dgm:spPr/>
    </dgm:pt>
    <dgm:pt modelId="{4BF5C4B4-FA45-401A-A5B4-B2E9C75FB232}" type="pres">
      <dgm:prSet presAssocID="{8389C2B0-C0CE-48AF-B4D0-80F2BB7F1CDC}" presName="node" presStyleLbl="node1" presStyleIdx="2" presStyleCnt="3">
        <dgm:presLayoutVars>
          <dgm:bulletEnabled val="1"/>
        </dgm:presLayoutVars>
      </dgm:prSet>
      <dgm:spPr/>
    </dgm:pt>
  </dgm:ptLst>
  <dgm:cxnLst>
    <dgm:cxn modelId="{29034F0E-94EF-4CE2-A463-74CFAB9BED4D}" type="presOf" srcId="{0B9AAF1F-78C5-4EED-B7E6-470C40E6E768}" destId="{80C32B7B-4AF1-400B-9930-C79BA3D5FEA3}" srcOrd="0" destOrd="0" presId="urn:microsoft.com/office/officeart/2005/8/layout/default"/>
    <dgm:cxn modelId="{5DF55A0E-0249-4C83-86AD-6E9DE342C10C}" srcId="{289562F8-94C9-486B-A22D-5E1FDBB8077F}" destId="{0B9AAF1F-78C5-4EED-B7E6-470C40E6E768}" srcOrd="0" destOrd="0" parTransId="{E93436A7-0AA3-40C7-BCA2-F2EFD4DFE4B8}" sibTransId="{67139B1F-939B-43E1-8F51-C383CA42039D}"/>
    <dgm:cxn modelId="{A4521652-A929-4C02-A47E-71B466EC63FC}" type="presOf" srcId="{8389C2B0-C0CE-48AF-B4D0-80F2BB7F1CDC}" destId="{4BF5C4B4-FA45-401A-A5B4-B2E9C75FB232}" srcOrd="0" destOrd="0" presId="urn:microsoft.com/office/officeart/2005/8/layout/default"/>
    <dgm:cxn modelId="{35DE38B6-1DD0-4C15-85E9-0F87766BCC51}" srcId="{289562F8-94C9-486B-A22D-5E1FDBB8077F}" destId="{468105B0-1DA3-4E5B-8F53-3A303E28DABA}" srcOrd="1" destOrd="0" parTransId="{B0082100-D002-4CC3-AE11-386CE2B8F81E}" sibTransId="{7A7DE8C9-0627-4D6D-9BC1-6EF6D8E301FE}"/>
    <dgm:cxn modelId="{42BEA1C3-267E-403E-A8ED-14555319BF09}" type="presOf" srcId="{289562F8-94C9-486B-A22D-5E1FDBB8077F}" destId="{BB331239-57C8-45BE-B7FF-BA8BD0B05AAD}" srcOrd="0" destOrd="0" presId="urn:microsoft.com/office/officeart/2005/8/layout/default"/>
    <dgm:cxn modelId="{5B7815C4-6F2E-45FD-B4C0-62F165031791}" type="presOf" srcId="{468105B0-1DA3-4E5B-8F53-3A303E28DABA}" destId="{6586952D-4490-40E7-8C83-AA39A7901D88}" srcOrd="0" destOrd="0" presId="urn:microsoft.com/office/officeart/2005/8/layout/default"/>
    <dgm:cxn modelId="{96317FD8-8249-44AF-AE9B-EFC694D5C410}" srcId="{289562F8-94C9-486B-A22D-5E1FDBB8077F}" destId="{8389C2B0-C0CE-48AF-B4D0-80F2BB7F1CDC}" srcOrd="2" destOrd="0" parTransId="{ACC5ADBC-8353-4FA1-85D1-81DF13099837}" sibTransId="{1F13876F-3A3D-4421-999B-4E68A7B785CE}"/>
    <dgm:cxn modelId="{FCC74A8F-26B4-4239-AF1A-5FCA431FB0CA}" type="presParOf" srcId="{BB331239-57C8-45BE-B7FF-BA8BD0B05AAD}" destId="{80C32B7B-4AF1-400B-9930-C79BA3D5FEA3}" srcOrd="0" destOrd="0" presId="urn:microsoft.com/office/officeart/2005/8/layout/default"/>
    <dgm:cxn modelId="{C3394D98-475E-4875-9CB7-1C7735E029E0}" type="presParOf" srcId="{BB331239-57C8-45BE-B7FF-BA8BD0B05AAD}" destId="{909A93FA-0ADB-41F6-B12B-93EE429F6E1F}" srcOrd="1" destOrd="0" presId="urn:microsoft.com/office/officeart/2005/8/layout/default"/>
    <dgm:cxn modelId="{BF656A8F-F252-463B-9DEC-9DA7D047A0AF}" type="presParOf" srcId="{BB331239-57C8-45BE-B7FF-BA8BD0B05AAD}" destId="{6586952D-4490-40E7-8C83-AA39A7901D88}" srcOrd="2" destOrd="0" presId="urn:microsoft.com/office/officeart/2005/8/layout/default"/>
    <dgm:cxn modelId="{5DAB55D3-A221-4E78-9E31-DF279773AC04}" type="presParOf" srcId="{BB331239-57C8-45BE-B7FF-BA8BD0B05AAD}" destId="{70EBF2D0-EE98-479A-9D6E-71BED1232C42}" srcOrd="3" destOrd="0" presId="urn:microsoft.com/office/officeart/2005/8/layout/default"/>
    <dgm:cxn modelId="{BAABBC99-D22B-42B9-B889-3B37522510FC}" type="presParOf" srcId="{BB331239-57C8-45BE-B7FF-BA8BD0B05AAD}" destId="{4BF5C4B4-FA45-401A-A5B4-B2E9C75FB23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a:solidFill>
          <a:schemeClr val="tx1"/>
        </a:solidFill>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6BDB70-C4E8-4BC3-90B5-C88CDA648D87}" type="doc">
      <dgm:prSet loTypeId="urn:microsoft.com/office/officeart/2016/7/layout/RepeatingBendingProcessNew" loCatId="process" qsTypeId="urn:microsoft.com/office/officeart/2005/8/quickstyle/simple1" qsCatId="simple" csTypeId="urn:microsoft.com/office/officeart/2005/8/colors/accent1_2" csCatId="accent1" phldr="1"/>
      <dgm:spPr/>
    </dgm:pt>
    <dgm:pt modelId="{6F698ED3-092C-4D6F-B3B7-4AA14C9D89B9}">
      <dgm:prSet phldrT="[Text]" phldr="0"/>
      <dgm:spPr/>
      <dgm:t>
        <a:bodyPr/>
        <a:lstStyle/>
        <a:p>
          <a:pPr rtl="0"/>
          <a:r>
            <a:rPr lang="en-US" b="0">
              <a:latin typeface="Calibri" panose="020F0502020204030204" pitchFamily="34" charset="0"/>
              <a:cs typeface="Calibri" panose="020F0502020204030204" pitchFamily="34" charset="0"/>
            </a:rPr>
            <a:t>Program Overview</a:t>
          </a:r>
        </a:p>
      </dgm:t>
    </dgm:pt>
    <dgm:pt modelId="{C6D290AE-2DCD-4D2E-80DA-471800B8FA6B}" type="par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401B5B6C-37C6-4849-B470-477773CEB1C5}" type="sibTrans" cxnId="{89FCAC56-C771-44E2-BE1C-349C56C8F7CF}">
      <dgm:prSet/>
      <dgm:spPr/>
      <dgm:t>
        <a:bodyPr/>
        <a:lstStyle/>
        <a:p>
          <a:endParaRPr lang="en-US" b="0">
            <a:latin typeface="Calibri" panose="020F0502020204030204" pitchFamily="34" charset="0"/>
            <a:cs typeface="Calibri" panose="020F0502020204030204" pitchFamily="34" charset="0"/>
          </a:endParaRPr>
        </a:p>
      </dgm:t>
    </dgm:pt>
    <dgm:pt modelId="{E780C6CA-785B-4041-95FD-0E48660E34B3}">
      <dgm:prSet phldr="0"/>
      <dgm:spPr/>
      <dgm:t>
        <a:bodyPr/>
        <a:lstStyle/>
        <a:p>
          <a:pPr rtl="0"/>
          <a:r>
            <a:rPr lang="en-US" b="0">
              <a:latin typeface="Calibri" panose="020F0502020204030204" pitchFamily="34" charset="0"/>
              <a:cs typeface="Calibri" panose="020F0502020204030204" pitchFamily="34" charset="0"/>
            </a:rPr>
            <a:t>Workplan</a:t>
          </a:r>
        </a:p>
      </dgm:t>
    </dgm:pt>
    <dgm:pt modelId="{5FA94454-3F1E-4109-8D15-683D8A46A0E4}" type="par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153F4DC7-699E-4939-908A-DF9A42A0EA4D}" type="sibTrans" cxnId="{7FE51BB5-0A80-4B64-B832-4E5E3FF8F51E}">
      <dgm:prSet/>
      <dgm:spPr/>
      <dgm:t>
        <a:bodyPr/>
        <a:lstStyle/>
        <a:p>
          <a:endParaRPr lang="en-US" b="0">
            <a:latin typeface="Calibri" panose="020F0502020204030204" pitchFamily="34" charset="0"/>
            <a:cs typeface="Calibri" panose="020F0502020204030204" pitchFamily="34" charset="0"/>
          </a:endParaRPr>
        </a:p>
      </dgm:t>
    </dgm:pt>
    <dgm:pt modelId="{E040F078-E80E-4511-ACD0-A0CE626414CC}">
      <dgm:prSet phldr="0"/>
      <dgm:spPr/>
      <dgm:t>
        <a:bodyPr/>
        <a:lstStyle/>
        <a:p>
          <a:pPr rtl="0"/>
          <a:r>
            <a:rPr lang="en-US" b="0">
              <a:latin typeface="Calibri" panose="020F0502020204030204" pitchFamily="34" charset="0"/>
              <a:cs typeface="Calibri" panose="020F0502020204030204" pitchFamily="34" charset="0"/>
            </a:rPr>
            <a:t>Challenges and Mitigation Strategies</a:t>
          </a:r>
        </a:p>
      </dgm:t>
    </dgm:pt>
    <dgm:pt modelId="{092CBC83-0787-4B3A-A855-F9CD2C77005A}" type="par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DEC0F713-D460-4488-9D7F-E3BDBFE273D1}" type="sibTrans" cxnId="{6FEFC538-15F8-4626-9D42-7D22BF709EE9}">
      <dgm:prSet/>
      <dgm:spPr/>
      <dgm:t>
        <a:bodyPr/>
        <a:lstStyle/>
        <a:p>
          <a:endParaRPr lang="en-US" b="0">
            <a:latin typeface="Calibri" panose="020F0502020204030204" pitchFamily="34" charset="0"/>
            <a:cs typeface="Calibri" panose="020F0502020204030204" pitchFamily="34" charset="0"/>
          </a:endParaRPr>
        </a:p>
      </dgm:t>
    </dgm:pt>
    <dgm:pt modelId="{8411623A-EE65-4FB9-9450-D1D1D2E118B5}">
      <dgm:prSet phldr="0"/>
      <dgm:spPr>
        <a:solidFill>
          <a:schemeClr val="tx1"/>
        </a:solidFill>
      </dgm:spPr>
      <dgm:t>
        <a:bodyPr/>
        <a:lstStyle/>
        <a:p>
          <a:pPr rtl="0"/>
          <a:r>
            <a:rPr lang="en-US" b="0">
              <a:latin typeface="Calibri" panose="020F0502020204030204" pitchFamily="34" charset="0"/>
              <a:cs typeface="Calibri" panose="020F0502020204030204" pitchFamily="34" charset="0"/>
            </a:rPr>
            <a:t>Evaluation Approach</a:t>
          </a:r>
        </a:p>
      </dgm:t>
    </dgm:pt>
    <dgm:pt modelId="{A616D68E-1125-41A8-9931-F5194D714072}" type="parTrans" cxnId="{77F726B5-AB72-4E75-AB0F-FC6FC870FB04}">
      <dgm:prSet/>
      <dgm:spPr/>
      <dgm:t>
        <a:bodyPr/>
        <a:lstStyle/>
        <a:p>
          <a:endParaRPr lang="en-US" b="0">
            <a:latin typeface="Calibri" panose="020F0502020204030204" pitchFamily="34" charset="0"/>
            <a:cs typeface="Calibri" panose="020F0502020204030204" pitchFamily="34" charset="0"/>
          </a:endParaRPr>
        </a:p>
      </dgm:t>
    </dgm:pt>
    <dgm:pt modelId="{04F6F057-1DFF-42FE-839F-26423F7308C3}" type="sibTrans" cxnId="{77F726B5-AB72-4E75-AB0F-FC6FC870FB04}">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9A3889F-F053-4C54-8212-089C291B1616}">
      <dgm:prSet phldr="0"/>
      <dgm:spPr/>
      <dgm:t>
        <a:bodyPr/>
        <a:lstStyle/>
        <a:p>
          <a:pPr rtl="0"/>
          <a:r>
            <a:rPr lang="en-US" b="0">
              <a:latin typeface="Calibri" panose="020F0502020204030204" pitchFamily="34" charset="0"/>
              <a:cs typeface="Calibri" panose="020F0502020204030204" pitchFamily="34" charset="0"/>
            </a:rPr>
            <a:t>Evaluation Methods</a:t>
          </a:r>
        </a:p>
      </dgm:t>
    </dgm:pt>
    <dgm:pt modelId="{83D5715D-0AC8-405C-898A-49934C653D7A}" type="parTrans" cxnId="{481B1499-EF52-41E5-9A08-F6FE1D67B923}">
      <dgm:prSet/>
      <dgm:spPr/>
      <dgm:t>
        <a:bodyPr/>
        <a:lstStyle/>
        <a:p>
          <a:endParaRPr lang="en-US" b="0">
            <a:latin typeface="Calibri" panose="020F0502020204030204" pitchFamily="34" charset="0"/>
            <a:cs typeface="Calibri" panose="020F0502020204030204" pitchFamily="34" charset="0"/>
          </a:endParaRPr>
        </a:p>
      </dgm:t>
    </dgm:pt>
    <dgm:pt modelId="{B360C171-DA5A-4406-B2CA-45A883C44C11}" type="sibTrans" cxnId="{481B1499-EF52-41E5-9A08-F6FE1D67B923}">
      <dgm:prSet/>
      <dgm:spPr/>
      <dgm:t>
        <a:bodyPr/>
        <a:lstStyle/>
        <a:p>
          <a:endParaRPr lang="en-US" b="0">
            <a:latin typeface="Calibri" panose="020F0502020204030204" pitchFamily="34" charset="0"/>
            <a:cs typeface="Calibri" panose="020F0502020204030204" pitchFamily="34" charset="0"/>
          </a:endParaRPr>
        </a:p>
        <a:p>
          <a:endParaRPr lang="en-US" b="0">
            <a:latin typeface="Calibri" panose="020F0502020204030204" pitchFamily="34" charset="0"/>
            <a:cs typeface="Calibri" panose="020F0502020204030204" pitchFamily="34" charset="0"/>
          </a:endParaRPr>
        </a:p>
      </dgm:t>
    </dgm:pt>
    <dgm:pt modelId="{3E1A685F-F1DF-C44A-A817-AA2510EFA65B}">
      <dgm:prSet phldrT="[Text]" phldr="0"/>
      <dgm:spPr/>
      <dgm:t>
        <a:bodyPr/>
        <a:lstStyle/>
        <a:p>
          <a:pPr rtl="0"/>
          <a:r>
            <a:rPr lang="en-US" b="0">
              <a:latin typeface="Calibri" panose="020F0502020204030204" pitchFamily="34" charset="0"/>
              <a:cs typeface="Calibri" panose="020F0502020204030204" pitchFamily="34" charset="0"/>
            </a:rPr>
            <a:t>Logic Model</a:t>
          </a:r>
        </a:p>
      </dgm:t>
    </dgm:pt>
    <dgm:pt modelId="{F6746EE3-ADAF-D546-A6A0-E0FB45180E18}" type="par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8C9F36E1-FC13-3346-A692-3BDDD5F72640}" type="sibTrans" cxnId="{239D0FE6-C177-9047-9ABE-E30BDFF067D8}">
      <dgm:prSet/>
      <dgm:spPr/>
      <dgm:t>
        <a:bodyPr/>
        <a:lstStyle/>
        <a:p>
          <a:endParaRPr lang="en-US" b="0">
            <a:latin typeface="Calibri" panose="020F0502020204030204" pitchFamily="34" charset="0"/>
            <a:cs typeface="Calibri" panose="020F0502020204030204" pitchFamily="34" charset="0"/>
          </a:endParaRPr>
        </a:p>
      </dgm:t>
    </dgm:pt>
    <dgm:pt modelId="{03B53DCC-68DF-1D40-BBE3-D9D84011CC1E}">
      <dgm:prSet phldrT="[Text]" phldr="0"/>
      <dgm:spPr/>
      <dgm:t>
        <a:bodyPr/>
        <a:lstStyle/>
        <a:p>
          <a:pPr rtl="0"/>
          <a:r>
            <a:rPr lang="en-US" b="0">
              <a:latin typeface="Calibri" panose="020F0502020204030204" pitchFamily="34" charset="0"/>
              <a:cs typeface="Calibri" panose="020F0502020204030204" pitchFamily="34" charset="0"/>
            </a:rPr>
            <a:t>Evaluation Matrix</a:t>
          </a:r>
        </a:p>
      </dgm:t>
    </dgm:pt>
    <dgm:pt modelId="{FCA62A38-2DF8-0346-9A66-DAE869D9A284}" type="par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D919B89D-852F-BD45-B6F6-08A2D8BE0386}" type="sibTrans" cxnId="{8375E4DC-968B-45AE-ACA4-5D4D10A0C176}">
      <dgm:prSet/>
      <dgm:spPr/>
      <dgm:t>
        <a:bodyPr/>
        <a:lstStyle/>
        <a:p>
          <a:endParaRPr lang="en-US" b="0">
            <a:latin typeface="Calibri" panose="020F0502020204030204" pitchFamily="34" charset="0"/>
            <a:cs typeface="Calibri" panose="020F0502020204030204" pitchFamily="34" charset="0"/>
          </a:endParaRPr>
        </a:p>
      </dgm:t>
    </dgm:pt>
    <dgm:pt modelId="{CFF0BA45-484C-294E-9D04-0B2E46652E92}">
      <dgm:prSet phldrT="[Text]" phldr="0"/>
      <dgm:spPr/>
      <dgm:t>
        <a:bodyPr/>
        <a:lstStyle/>
        <a:p>
          <a:pPr rtl="0"/>
          <a:r>
            <a:rPr lang="en-US" b="0">
              <a:latin typeface="Calibri" panose="020F0502020204030204" pitchFamily="34" charset="0"/>
              <a:cs typeface="Calibri" panose="020F0502020204030204" pitchFamily="34" charset="0"/>
            </a:rPr>
            <a:t>Evaluation Requirements</a:t>
          </a:r>
        </a:p>
      </dgm:t>
    </dgm:pt>
    <dgm:pt modelId="{BADB9817-E22B-F440-A38E-4FA24CF8BA89}" type="par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3077BA7F-0BE4-EF49-B2D4-7B4548F6A8DF}" type="sibTrans" cxnId="{7A537AB3-82ED-AC4D-939C-218BBBA47108}">
      <dgm:prSet/>
      <dgm:spPr/>
      <dgm:t>
        <a:bodyPr/>
        <a:lstStyle/>
        <a:p>
          <a:endParaRPr lang="en-US" b="0">
            <a:latin typeface="Calibri" panose="020F0502020204030204" pitchFamily="34" charset="0"/>
            <a:cs typeface="Calibri" panose="020F0502020204030204" pitchFamily="34" charset="0"/>
          </a:endParaRPr>
        </a:p>
      </dgm:t>
    </dgm:pt>
    <dgm:pt modelId="{2C95B0A2-E184-2648-AE08-EABD609CDC85}" type="pres">
      <dgm:prSet presAssocID="{176BDB70-C4E8-4BC3-90B5-C88CDA648D87}" presName="Name0" presStyleCnt="0">
        <dgm:presLayoutVars>
          <dgm:dir/>
          <dgm:resizeHandles val="exact"/>
        </dgm:presLayoutVars>
      </dgm:prSet>
      <dgm:spPr/>
    </dgm:pt>
    <dgm:pt modelId="{DF9CDC24-9E56-D247-A81A-1511C173B678}" type="pres">
      <dgm:prSet presAssocID="{6F698ED3-092C-4D6F-B3B7-4AA14C9D89B9}" presName="node" presStyleLbl="node1" presStyleIdx="0" presStyleCnt="8">
        <dgm:presLayoutVars>
          <dgm:bulletEnabled val="1"/>
        </dgm:presLayoutVars>
      </dgm:prSet>
      <dgm:spPr/>
    </dgm:pt>
    <dgm:pt modelId="{9CDE43AA-7D99-4742-A54D-1FC81D1B474D}" type="pres">
      <dgm:prSet presAssocID="{401B5B6C-37C6-4849-B470-477773CEB1C5}" presName="sibTrans" presStyleLbl="sibTrans1D1" presStyleIdx="0" presStyleCnt="7"/>
      <dgm:spPr/>
    </dgm:pt>
    <dgm:pt modelId="{BD2B88D2-2595-0841-8470-362E2E42A877}" type="pres">
      <dgm:prSet presAssocID="{401B5B6C-37C6-4849-B470-477773CEB1C5}" presName="connectorText" presStyleLbl="sibTrans1D1" presStyleIdx="0" presStyleCnt="7"/>
      <dgm:spPr/>
    </dgm:pt>
    <dgm:pt modelId="{CA4F1115-874A-7248-86B9-90F8A4E3DD6B}" type="pres">
      <dgm:prSet presAssocID="{CFF0BA45-484C-294E-9D04-0B2E46652E92}" presName="node" presStyleLbl="node1" presStyleIdx="1" presStyleCnt="8">
        <dgm:presLayoutVars>
          <dgm:bulletEnabled val="1"/>
        </dgm:presLayoutVars>
      </dgm:prSet>
      <dgm:spPr/>
    </dgm:pt>
    <dgm:pt modelId="{E67E8A3D-2548-8A4A-A00F-909A53DF6A1A}" type="pres">
      <dgm:prSet presAssocID="{3077BA7F-0BE4-EF49-B2D4-7B4548F6A8DF}" presName="sibTrans" presStyleLbl="sibTrans1D1" presStyleIdx="1" presStyleCnt="7"/>
      <dgm:spPr/>
    </dgm:pt>
    <dgm:pt modelId="{8519B218-BB84-5D46-9BE3-1337D54F7F11}" type="pres">
      <dgm:prSet presAssocID="{3077BA7F-0BE4-EF49-B2D4-7B4548F6A8DF}" presName="connectorText" presStyleLbl="sibTrans1D1" presStyleIdx="1" presStyleCnt="7"/>
      <dgm:spPr/>
    </dgm:pt>
    <dgm:pt modelId="{80FD55C6-CA58-A042-A883-96F25C2D5864}" type="pres">
      <dgm:prSet presAssocID="{3E1A685F-F1DF-C44A-A817-AA2510EFA65B}" presName="node" presStyleLbl="node1" presStyleIdx="2" presStyleCnt="8">
        <dgm:presLayoutVars>
          <dgm:bulletEnabled val="1"/>
        </dgm:presLayoutVars>
      </dgm:prSet>
      <dgm:spPr/>
    </dgm:pt>
    <dgm:pt modelId="{A6A0D614-340E-0345-A77E-C361FD8BD2D9}" type="pres">
      <dgm:prSet presAssocID="{8C9F36E1-FC13-3346-A692-3BDDD5F72640}" presName="sibTrans" presStyleLbl="sibTrans1D1" presStyleIdx="2" presStyleCnt="7"/>
      <dgm:spPr/>
    </dgm:pt>
    <dgm:pt modelId="{5855D4C7-6221-5641-ADA6-D5E4DFDE4285}" type="pres">
      <dgm:prSet presAssocID="{8C9F36E1-FC13-3346-A692-3BDDD5F72640}" presName="connectorText" presStyleLbl="sibTrans1D1" presStyleIdx="2" presStyleCnt="7"/>
      <dgm:spPr/>
    </dgm:pt>
    <dgm:pt modelId="{F19ADB5F-5DDE-BA4D-9B08-154AAF97876E}" type="pres">
      <dgm:prSet presAssocID="{8411623A-EE65-4FB9-9450-D1D1D2E118B5}" presName="node" presStyleLbl="node1" presStyleIdx="3" presStyleCnt="8">
        <dgm:presLayoutVars>
          <dgm:bulletEnabled val="1"/>
        </dgm:presLayoutVars>
      </dgm:prSet>
      <dgm:spPr/>
    </dgm:pt>
    <dgm:pt modelId="{D2772EF1-F427-2942-B40E-FE4C9DD9C401}" type="pres">
      <dgm:prSet presAssocID="{04F6F057-1DFF-42FE-839F-26423F7308C3}" presName="sibTrans" presStyleLbl="sibTrans1D1" presStyleIdx="3" presStyleCnt="7"/>
      <dgm:spPr/>
    </dgm:pt>
    <dgm:pt modelId="{751DA394-20D9-6C4F-B033-1400E1462469}" type="pres">
      <dgm:prSet presAssocID="{04F6F057-1DFF-42FE-839F-26423F7308C3}" presName="connectorText" presStyleLbl="sibTrans1D1" presStyleIdx="3" presStyleCnt="7"/>
      <dgm:spPr/>
    </dgm:pt>
    <dgm:pt modelId="{B5ECA9FD-0BCF-6748-A111-2A31FC832BC9}" type="pres">
      <dgm:prSet presAssocID="{03B53DCC-68DF-1D40-BBE3-D9D84011CC1E}" presName="node" presStyleLbl="node1" presStyleIdx="4" presStyleCnt="8">
        <dgm:presLayoutVars>
          <dgm:bulletEnabled val="1"/>
        </dgm:presLayoutVars>
      </dgm:prSet>
      <dgm:spPr/>
    </dgm:pt>
    <dgm:pt modelId="{AFA9ED63-FA6F-8C43-8EA4-90596B3D201B}" type="pres">
      <dgm:prSet presAssocID="{D919B89D-852F-BD45-B6F6-08A2D8BE0386}" presName="sibTrans" presStyleLbl="sibTrans1D1" presStyleIdx="4" presStyleCnt="7"/>
      <dgm:spPr/>
    </dgm:pt>
    <dgm:pt modelId="{1C662D03-A5DC-7E4D-9669-48496AC2E50D}" type="pres">
      <dgm:prSet presAssocID="{D919B89D-852F-BD45-B6F6-08A2D8BE0386}" presName="connectorText" presStyleLbl="sibTrans1D1" presStyleIdx="4" presStyleCnt="7"/>
      <dgm:spPr/>
    </dgm:pt>
    <dgm:pt modelId="{EAF7F62E-A711-3248-9148-04C433EAC623}" type="pres">
      <dgm:prSet presAssocID="{39A3889F-F053-4C54-8212-089C291B1616}" presName="node" presStyleLbl="node1" presStyleIdx="5" presStyleCnt="8">
        <dgm:presLayoutVars>
          <dgm:bulletEnabled val="1"/>
        </dgm:presLayoutVars>
      </dgm:prSet>
      <dgm:spPr/>
    </dgm:pt>
    <dgm:pt modelId="{FAA3D845-C734-EB40-8BCD-06DD471F803F}" type="pres">
      <dgm:prSet presAssocID="{B360C171-DA5A-4406-B2CA-45A883C44C11}" presName="sibTrans" presStyleLbl="sibTrans1D1" presStyleIdx="5" presStyleCnt="7"/>
      <dgm:spPr/>
    </dgm:pt>
    <dgm:pt modelId="{A2001701-FF78-2344-A431-167DE40FB5E2}" type="pres">
      <dgm:prSet presAssocID="{B360C171-DA5A-4406-B2CA-45A883C44C11}" presName="connectorText" presStyleLbl="sibTrans1D1" presStyleIdx="5" presStyleCnt="7"/>
      <dgm:spPr/>
    </dgm:pt>
    <dgm:pt modelId="{2AADB7C4-03EB-5141-A0F3-92C0F7A7C59D}" type="pres">
      <dgm:prSet presAssocID="{E780C6CA-785B-4041-95FD-0E48660E34B3}" presName="node" presStyleLbl="node1" presStyleIdx="6" presStyleCnt="8">
        <dgm:presLayoutVars>
          <dgm:bulletEnabled val="1"/>
        </dgm:presLayoutVars>
      </dgm:prSet>
      <dgm:spPr/>
    </dgm:pt>
    <dgm:pt modelId="{14CBC40A-9E47-064E-B475-4623E94A5D65}" type="pres">
      <dgm:prSet presAssocID="{153F4DC7-699E-4939-908A-DF9A42A0EA4D}" presName="sibTrans" presStyleLbl="sibTrans1D1" presStyleIdx="6" presStyleCnt="7"/>
      <dgm:spPr/>
    </dgm:pt>
    <dgm:pt modelId="{2A1D70A8-6F4A-6645-8B66-50790D95D6E4}" type="pres">
      <dgm:prSet presAssocID="{153F4DC7-699E-4939-908A-DF9A42A0EA4D}" presName="connectorText" presStyleLbl="sibTrans1D1" presStyleIdx="6" presStyleCnt="7"/>
      <dgm:spPr/>
    </dgm:pt>
    <dgm:pt modelId="{468E043F-301E-1C4D-B2F4-25C38F54A669}" type="pres">
      <dgm:prSet presAssocID="{E040F078-E80E-4511-ACD0-A0CE626414CC}" presName="node" presStyleLbl="node1" presStyleIdx="7" presStyleCnt="8">
        <dgm:presLayoutVars>
          <dgm:bulletEnabled val="1"/>
        </dgm:presLayoutVars>
      </dgm:prSet>
      <dgm:spPr/>
    </dgm:pt>
  </dgm:ptLst>
  <dgm:cxnLst>
    <dgm:cxn modelId="{1F1D4414-500A-0345-850A-AD4BF732DFAD}" type="presOf" srcId="{CFF0BA45-484C-294E-9D04-0B2E46652E92}" destId="{CA4F1115-874A-7248-86B9-90F8A4E3DD6B}" srcOrd="0" destOrd="0" presId="urn:microsoft.com/office/officeart/2016/7/layout/RepeatingBendingProcessNew"/>
    <dgm:cxn modelId="{AC284616-A481-A74E-8363-09078D524927}" type="presOf" srcId="{8C9F36E1-FC13-3346-A692-3BDDD5F72640}" destId="{5855D4C7-6221-5641-ADA6-D5E4DFDE4285}" srcOrd="1" destOrd="0" presId="urn:microsoft.com/office/officeart/2016/7/layout/RepeatingBendingProcessNew"/>
    <dgm:cxn modelId="{BADF2520-C9D8-7742-809B-2DBC81B4DDE7}" type="presOf" srcId="{6F698ED3-092C-4D6F-B3B7-4AA14C9D89B9}" destId="{DF9CDC24-9E56-D247-A81A-1511C173B678}" srcOrd="0" destOrd="0" presId="urn:microsoft.com/office/officeart/2016/7/layout/RepeatingBendingProcessNew"/>
    <dgm:cxn modelId="{6FEFC538-15F8-4626-9D42-7D22BF709EE9}" srcId="{176BDB70-C4E8-4BC3-90B5-C88CDA648D87}" destId="{E040F078-E80E-4511-ACD0-A0CE626414CC}" srcOrd="7" destOrd="0" parTransId="{092CBC83-0787-4B3A-A855-F9CD2C77005A}" sibTransId="{DEC0F713-D460-4488-9D7F-E3BDBFE273D1}"/>
    <dgm:cxn modelId="{FAF9033D-46C3-6640-8892-27065596E450}" type="presOf" srcId="{8C9F36E1-FC13-3346-A692-3BDDD5F72640}" destId="{A6A0D614-340E-0345-A77E-C361FD8BD2D9}" srcOrd="0" destOrd="0" presId="urn:microsoft.com/office/officeart/2016/7/layout/RepeatingBendingProcessNew"/>
    <dgm:cxn modelId="{A3BE4B5B-C57C-8A4B-B0A6-AF497BDF96A7}" type="presOf" srcId="{D919B89D-852F-BD45-B6F6-08A2D8BE0386}" destId="{AFA9ED63-FA6F-8C43-8EA4-90596B3D201B}" srcOrd="0" destOrd="0" presId="urn:microsoft.com/office/officeart/2016/7/layout/RepeatingBendingProcessNew"/>
    <dgm:cxn modelId="{C6CECA4E-AF08-0F4E-B1C1-FB42A8414C81}" type="presOf" srcId="{B360C171-DA5A-4406-B2CA-45A883C44C11}" destId="{FAA3D845-C734-EB40-8BCD-06DD471F803F}" srcOrd="0" destOrd="0" presId="urn:microsoft.com/office/officeart/2016/7/layout/RepeatingBendingProcessNew"/>
    <dgm:cxn modelId="{7BD03172-19FC-AA4E-BB4C-329D80B29E39}" type="presOf" srcId="{E780C6CA-785B-4041-95FD-0E48660E34B3}" destId="{2AADB7C4-03EB-5141-A0F3-92C0F7A7C59D}" srcOrd="0" destOrd="0" presId="urn:microsoft.com/office/officeart/2016/7/layout/RepeatingBendingProcessNew"/>
    <dgm:cxn modelId="{5CFD4072-8907-0E4A-ACA6-B777A01A8D7B}" type="presOf" srcId="{153F4DC7-699E-4939-908A-DF9A42A0EA4D}" destId="{14CBC40A-9E47-064E-B475-4623E94A5D65}" srcOrd="0" destOrd="0" presId="urn:microsoft.com/office/officeart/2016/7/layout/RepeatingBendingProcessNew"/>
    <dgm:cxn modelId="{62274654-C41A-BD4C-9C6B-639B31E080C1}" type="presOf" srcId="{3077BA7F-0BE4-EF49-B2D4-7B4548F6A8DF}" destId="{E67E8A3D-2548-8A4A-A00F-909A53DF6A1A}" srcOrd="0" destOrd="0" presId="urn:microsoft.com/office/officeart/2016/7/layout/RepeatingBendingProcessNew"/>
    <dgm:cxn modelId="{E2E7CC74-67D8-AE46-88D5-CEE6C15DA725}" type="presOf" srcId="{E040F078-E80E-4511-ACD0-A0CE626414CC}" destId="{468E043F-301E-1C4D-B2F4-25C38F54A669}" srcOrd="0" destOrd="0" presId="urn:microsoft.com/office/officeart/2016/7/layout/RepeatingBendingProcessNew"/>
    <dgm:cxn modelId="{89FCAC56-C771-44E2-BE1C-349C56C8F7CF}" srcId="{176BDB70-C4E8-4BC3-90B5-C88CDA648D87}" destId="{6F698ED3-092C-4D6F-B3B7-4AA14C9D89B9}" srcOrd="0" destOrd="0" parTransId="{C6D290AE-2DCD-4D2E-80DA-471800B8FA6B}" sibTransId="{401B5B6C-37C6-4849-B470-477773CEB1C5}"/>
    <dgm:cxn modelId="{450D6D59-1E3A-EE48-937E-1996B9E2F3C0}" type="presOf" srcId="{3077BA7F-0BE4-EF49-B2D4-7B4548F6A8DF}" destId="{8519B218-BB84-5D46-9BE3-1337D54F7F11}" srcOrd="1" destOrd="0" presId="urn:microsoft.com/office/officeart/2016/7/layout/RepeatingBendingProcessNew"/>
    <dgm:cxn modelId="{C6697B79-4E56-4B4F-968B-0C53CD9D2432}" type="presOf" srcId="{3E1A685F-F1DF-C44A-A817-AA2510EFA65B}" destId="{80FD55C6-CA58-A042-A883-96F25C2D5864}" srcOrd="0" destOrd="0" presId="urn:microsoft.com/office/officeart/2016/7/layout/RepeatingBendingProcessNew"/>
    <dgm:cxn modelId="{7B092586-6F28-744B-8CD9-35C1A0393387}" type="presOf" srcId="{03B53DCC-68DF-1D40-BBE3-D9D84011CC1E}" destId="{B5ECA9FD-0BCF-6748-A111-2A31FC832BC9}" srcOrd="0" destOrd="0" presId="urn:microsoft.com/office/officeart/2016/7/layout/RepeatingBendingProcessNew"/>
    <dgm:cxn modelId="{3DD9FD87-9742-BE4D-9C30-969DC30FEA68}" type="presOf" srcId="{176BDB70-C4E8-4BC3-90B5-C88CDA648D87}" destId="{2C95B0A2-E184-2648-AE08-EABD609CDC85}" srcOrd="0" destOrd="0" presId="urn:microsoft.com/office/officeart/2016/7/layout/RepeatingBendingProcessNew"/>
    <dgm:cxn modelId="{0D50E090-3C6D-EF40-A020-125698EDD9FC}" type="presOf" srcId="{04F6F057-1DFF-42FE-839F-26423F7308C3}" destId="{D2772EF1-F427-2942-B40E-FE4C9DD9C401}" srcOrd="0" destOrd="0" presId="urn:microsoft.com/office/officeart/2016/7/layout/RepeatingBendingProcessNew"/>
    <dgm:cxn modelId="{CC386B97-238A-6E4A-BC46-11E70B20FCB1}" type="presOf" srcId="{401B5B6C-37C6-4849-B470-477773CEB1C5}" destId="{9CDE43AA-7D99-4742-A54D-1FC81D1B474D}" srcOrd="0" destOrd="0" presId="urn:microsoft.com/office/officeart/2016/7/layout/RepeatingBendingProcessNew"/>
    <dgm:cxn modelId="{481B1499-EF52-41E5-9A08-F6FE1D67B923}" srcId="{176BDB70-C4E8-4BC3-90B5-C88CDA648D87}" destId="{39A3889F-F053-4C54-8212-089C291B1616}" srcOrd="5" destOrd="0" parTransId="{83D5715D-0AC8-405C-898A-49934C653D7A}" sibTransId="{B360C171-DA5A-4406-B2CA-45A883C44C11}"/>
    <dgm:cxn modelId="{42DDACB1-FD77-9242-92BD-529FF99513A7}" type="presOf" srcId="{04F6F057-1DFF-42FE-839F-26423F7308C3}" destId="{751DA394-20D9-6C4F-B033-1400E1462469}" srcOrd="1" destOrd="0" presId="urn:microsoft.com/office/officeart/2016/7/layout/RepeatingBendingProcessNew"/>
    <dgm:cxn modelId="{7A537AB3-82ED-AC4D-939C-218BBBA47108}" srcId="{176BDB70-C4E8-4BC3-90B5-C88CDA648D87}" destId="{CFF0BA45-484C-294E-9D04-0B2E46652E92}" srcOrd="1" destOrd="0" parTransId="{BADB9817-E22B-F440-A38E-4FA24CF8BA89}" sibTransId="{3077BA7F-0BE4-EF49-B2D4-7B4548F6A8DF}"/>
    <dgm:cxn modelId="{7FE51BB5-0A80-4B64-B832-4E5E3FF8F51E}" srcId="{176BDB70-C4E8-4BC3-90B5-C88CDA648D87}" destId="{E780C6CA-785B-4041-95FD-0E48660E34B3}" srcOrd="6" destOrd="0" parTransId="{5FA94454-3F1E-4109-8D15-683D8A46A0E4}" sibTransId="{153F4DC7-699E-4939-908A-DF9A42A0EA4D}"/>
    <dgm:cxn modelId="{77F726B5-AB72-4E75-AB0F-FC6FC870FB04}" srcId="{176BDB70-C4E8-4BC3-90B5-C88CDA648D87}" destId="{8411623A-EE65-4FB9-9450-D1D1D2E118B5}" srcOrd="3" destOrd="0" parTransId="{A616D68E-1125-41A8-9931-F5194D714072}" sibTransId="{04F6F057-1DFF-42FE-839F-26423F7308C3}"/>
    <dgm:cxn modelId="{1E516FBE-B110-814C-A632-FA37C094A8D4}" type="presOf" srcId="{153F4DC7-699E-4939-908A-DF9A42A0EA4D}" destId="{2A1D70A8-6F4A-6645-8B66-50790D95D6E4}" srcOrd="1" destOrd="0" presId="urn:microsoft.com/office/officeart/2016/7/layout/RepeatingBendingProcessNew"/>
    <dgm:cxn modelId="{878787CC-51D0-6F4E-8525-503E1DB7BA75}" type="presOf" srcId="{401B5B6C-37C6-4849-B470-477773CEB1C5}" destId="{BD2B88D2-2595-0841-8470-362E2E42A877}" srcOrd="1" destOrd="0" presId="urn:microsoft.com/office/officeart/2016/7/layout/RepeatingBendingProcessNew"/>
    <dgm:cxn modelId="{8375E4DC-968B-45AE-ACA4-5D4D10A0C176}" srcId="{176BDB70-C4E8-4BC3-90B5-C88CDA648D87}" destId="{03B53DCC-68DF-1D40-BBE3-D9D84011CC1E}" srcOrd="4" destOrd="0" parTransId="{FCA62A38-2DF8-0346-9A66-DAE869D9A284}" sibTransId="{D919B89D-852F-BD45-B6F6-08A2D8BE0386}"/>
    <dgm:cxn modelId="{DABE48E4-4718-7A4B-A959-44AD0AF7F35C}" type="presOf" srcId="{B360C171-DA5A-4406-B2CA-45A883C44C11}" destId="{A2001701-FF78-2344-A431-167DE40FB5E2}" srcOrd="1" destOrd="0" presId="urn:microsoft.com/office/officeart/2016/7/layout/RepeatingBendingProcessNew"/>
    <dgm:cxn modelId="{239D0FE6-C177-9047-9ABE-E30BDFF067D8}" srcId="{176BDB70-C4E8-4BC3-90B5-C88CDA648D87}" destId="{3E1A685F-F1DF-C44A-A817-AA2510EFA65B}" srcOrd="2" destOrd="0" parTransId="{F6746EE3-ADAF-D546-A6A0-E0FB45180E18}" sibTransId="{8C9F36E1-FC13-3346-A692-3BDDD5F72640}"/>
    <dgm:cxn modelId="{9E80EDE8-9358-E24A-9BC9-4B7EAF69A18C}" type="presOf" srcId="{D919B89D-852F-BD45-B6F6-08A2D8BE0386}" destId="{1C662D03-A5DC-7E4D-9669-48496AC2E50D}" srcOrd="1" destOrd="0" presId="urn:microsoft.com/office/officeart/2016/7/layout/RepeatingBendingProcessNew"/>
    <dgm:cxn modelId="{2940F5EE-6DE9-C047-AE8E-920EA92458B7}" type="presOf" srcId="{8411623A-EE65-4FB9-9450-D1D1D2E118B5}" destId="{F19ADB5F-5DDE-BA4D-9B08-154AAF97876E}" srcOrd="0" destOrd="0" presId="urn:microsoft.com/office/officeart/2016/7/layout/RepeatingBendingProcessNew"/>
    <dgm:cxn modelId="{BC553CF8-AD95-864B-85F7-E008F4AF77D8}" type="presOf" srcId="{39A3889F-F053-4C54-8212-089C291B1616}" destId="{EAF7F62E-A711-3248-9148-04C433EAC623}" srcOrd="0" destOrd="0" presId="urn:microsoft.com/office/officeart/2016/7/layout/RepeatingBendingProcessNew"/>
    <dgm:cxn modelId="{84153A16-1BDA-DF4C-9FCB-919CB7203C02}" type="presParOf" srcId="{2C95B0A2-E184-2648-AE08-EABD609CDC85}" destId="{DF9CDC24-9E56-D247-A81A-1511C173B678}" srcOrd="0" destOrd="0" presId="urn:microsoft.com/office/officeart/2016/7/layout/RepeatingBendingProcessNew"/>
    <dgm:cxn modelId="{B77D5909-D35C-3A41-88D0-DD3295DCC768}" type="presParOf" srcId="{2C95B0A2-E184-2648-AE08-EABD609CDC85}" destId="{9CDE43AA-7D99-4742-A54D-1FC81D1B474D}" srcOrd="1" destOrd="0" presId="urn:microsoft.com/office/officeart/2016/7/layout/RepeatingBendingProcessNew"/>
    <dgm:cxn modelId="{819FFE76-4C28-904B-AD5F-A2E1C8C28AB1}" type="presParOf" srcId="{9CDE43AA-7D99-4742-A54D-1FC81D1B474D}" destId="{BD2B88D2-2595-0841-8470-362E2E42A877}" srcOrd="0" destOrd="0" presId="urn:microsoft.com/office/officeart/2016/7/layout/RepeatingBendingProcessNew"/>
    <dgm:cxn modelId="{AEAEC899-7D39-604D-9B93-7C331D0AD365}" type="presParOf" srcId="{2C95B0A2-E184-2648-AE08-EABD609CDC85}" destId="{CA4F1115-874A-7248-86B9-90F8A4E3DD6B}" srcOrd="2" destOrd="0" presId="urn:microsoft.com/office/officeart/2016/7/layout/RepeatingBendingProcessNew"/>
    <dgm:cxn modelId="{A1F248DB-D38A-C141-81D4-90808ED7B6AD}" type="presParOf" srcId="{2C95B0A2-E184-2648-AE08-EABD609CDC85}" destId="{E67E8A3D-2548-8A4A-A00F-909A53DF6A1A}" srcOrd="3" destOrd="0" presId="urn:microsoft.com/office/officeart/2016/7/layout/RepeatingBendingProcessNew"/>
    <dgm:cxn modelId="{3C034992-FCB7-C548-BD93-F97391C5CDFC}" type="presParOf" srcId="{E67E8A3D-2548-8A4A-A00F-909A53DF6A1A}" destId="{8519B218-BB84-5D46-9BE3-1337D54F7F11}" srcOrd="0" destOrd="0" presId="urn:microsoft.com/office/officeart/2016/7/layout/RepeatingBendingProcessNew"/>
    <dgm:cxn modelId="{A551D87D-C362-E645-939B-92669AE4DBEB}" type="presParOf" srcId="{2C95B0A2-E184-2648-AE08-EABD609CDC85}" destId="{80FD55C6-CA58-A042-A883-96F25C2D5864}" srcOrd="4" destOrd="0" presId="urn:microsoft.com/office/officeart/2016/7/layout/RepeatingBendingProcessNew"/>
    <dgm:cxn modelId="{8B26EF49-236B-FE45-A6D3-DEFC2CA5A2D6}" type="presParOf" srcId="{2C95B0A2-E184-2648-AE08-EABD609CDC85}" destId="{A6A0D614-340E-0345-A77E-C361FD8BD2D9}" srcOrd="5" destOrd="0" presId="urn:microsoft.com/office/officeart/2016/7/layout/RepeatingBendingProcessNew"/>
    <dgm:cxn modelId="{E497A401-5E8C-664D-BAA4-B57B5B718A19}" type="presParOf" srcId="{A6A0D614-340E-0345-A77E-C361FD8BD2D9}" destId="{5855D4C7-6221-5641-ADA6-D5E4DFDE4285}" srcOrd="0" destOrd="0" presId="urn:microsoft.com/office/officeart/2016/7/layout/RepeatingBendingProcessNew"/>
    <dgm:cxn modelId="{CEF6DD2C-5A11-6848-9F01-A854FE4C644D}" type="presParOf" srcId="{2C95B0A2-E184-2648-AE08-EABD609CDC85}" destId="{F19ADB5F-5DDE-BA4D-9B08-154AAF97876E}" srcOrd="6" destOrd="0" presId="urn:microsoft.com/office/officeart/2016/7/layout/RepeatingBendingProcessNew"/>
    <dgm:cxn modelId="{5429B26F-97C8-7B4E-A381-1D012154042D}" type="presParOf" srcId="{2C95B0A2-E184-2648-AE08-EABD609CDC85}" destId="{D2772EF1-F427-2942-B40E-FE4C9DD9C401}" srcOrd="7" destOrd="0" presId="urn:microsoft.com/office/officeart/2016/7/layout/RepeatingBendingProcessNew"/>
    <dgm:cxn modelId="{B45AEB79-101A-B042-873D-3ABD946AEACB}" type="presParOf" srcId="{D2772EF1-F427-2942-B40E-FE4C9DD9C401}" destId="{751DA394-20D9-6C4F-B033-1400E1462469}" srcOrd="0" destOrd="0" presId="urn:microsoft.com/office/officeart/2016/7/layout/RepeatingBendingProcessNew"/>
    <dgm:cxn modelId="{B723DB9B-C47A-CB4D-91EE-5AE6E3D7B569}" type="presParOf" srcId="{2C95B0A2-E184-2648-AE08-EABD609CDC85}" destId="{B5ECA9FD-0BCF-6748-A111-2A31FC832BC9}" srcOrd="8" destOrd="0" presId="urn:microsoft.com/office/officeart/2016/7/layout/RepeatingBendingProcessNew"/>
    <dgm:cxn modelId="{A4FB471A-8C4F-DE49-9AFA-EDE570A91A90}" type="presParOf" srcId="{2C95B0A2-E184-2648-AE08-EABD609CDC85}" destId="{AFA9ED63-FA6F-8C43-8EA4-90596B3D201B}" srcOrd="9" destOrd="0" presId="urn:microsoft.com/office/officeart/2016/7/layout/RepeatingBendingProcessNew"/>
    <dgm:cxn modelId="{DED366E9-D356-D847-811E-2C1E6148F1E3}" type="presParOf" srcId="{AFA9ED63-FA6F-8C43-8EA4-90596B3D201B}" destId="{1C662D03-A5DC-7E4D-9669-48496AC2E50D}" srcOrd="0" destOrd="0" presId="urn:microsoft.com/office/officeart/2016/7/layout/RepeatingBendingProcessNew"/>
    <dgm:cxn modelId="{6DB20D0B-F7E9-5344-9B72-0358FDB0E64D}" type="presParOf" srcId="{2C95B0A2-E184-2648-AE08-EABD609CDC85}" destId="{EAF7F62E-A711-3248-9148-04C433EAC623}" srcOrd="10" destOrd="0" presId="urn:microsoft.com/office/officeart/2016/7/layout/RepeatingBendingProcessNew"/>
    <dgm:cxn modelId="{6713EBB7-A65A-4643-83C3-3F6095F2A937}" type="presParOf" srcId="{2C95B0A2-E184-2648-AE08-EABD609CDC85}" destId="{FAA3D845-C734-EB40-8BCD-06DD471F803F}" srcOrd="11" destOrd="0" presId="urn:microsoft.com/office/officeart/2016/7/layout/RepeatingBendingProcessNew"/>
    <dgm:cxn modelId="{43F51559-FF04-A040-87B6-782B34E8EBB1}" type="presParOf" srcId="{FAA3D845-C734-EB40-8BCD-06DD471F803F}" destId="{A2001701-FF78-2344-A431-167DE40FB5E2}" srcOrd="0" destOrd="0" presId="urn:microsoft.com/office/officeart/2016/7/layout/RepeatingBendingProcessNew"/>
    <dgm:cxn modelId="{292EB001-FCA8-574E-A264-5CA2116A1FB3}" type="presParOf" srcId="{2C95B0A2-E184-2648-AE08-EABD609CDC85}" destId="{2AADB7C4-03EB-5141-A0F3-92C0F7A7C59D}" srcOrd="12" destOrd="0" presId="urn:microsoft.com/office/officeart/2016/7/layout/RepeatingBendingProcessNew"/>
    <dgm:cxn modelId="{FC39BAA1-359B-824B-9A7A-67DE961B1F74}" type="presParOf" srcId="{2C95B0A2-E184-2648-AE08-EABD609CDC85}" destId="{14CBC40A-9E47-064E-B475-4623E94A5D65}" srcOrd="13" destOrd="0" presId="urn:microsoft.com/office/officeart/2016/7/layout/RepeatingBendingProcessNew"/>
    <dgm:cxn modelId="{4148C967-1FAD-6144-B3B4-5C78F5E215B2}" type="presParOf" srcId="{14CBC40A-9E47-064E-B475-4623E94A5D65}" destId="{2A1D70A8-6F4A-6645-8B66-50790D95D6E4}" srcOrd="0" destOrd="0" presId="urn:microsoft.com/office/officeart/2016/7/layout/RepeatingBendingProcessNew"/>
    <dgm:cxn modelId="{ED276D35-9678-884C-8F54-6A031C6142B7}" type="presParOf" srcId="{2C95B0A2-E184-2648-AE08-EABD609CDC85}" destId="{468E043F-301E-1C4D-B2F4-25C38F54A66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4EB6D-1B08-1D42-91F0-A480BFC46C8D}">
      <dsp:nvSpPr>
        <dsp:cNvPr id="0" name=""/>
        <dsp:cNvSpPr/>
      </dsp:nvSpPr>
      <dsp:spPr>
        <a:xfrm>
          <a:off x="0" y="0"/>
          <a:ext cx="10178321" cy="0"/>
        </a:xfrm>
        <a:prstGeom prst="line">
          <a:avLst/>
        </a:prstGeom>
        <a:solidFill>
          <a:schemeClr val="accent5">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C52B62-4665-034C-99F7-20B3F89C8FBD}">
      <dsp:nvSpPr>
        <dsp:cNvPr id="0" name=""/>
        <dsp:cNvSpPr/>
      </dsp:nvSpPr>
      <dsp:spPr>
        <a:xfrm>
          <a:off x="0" y="0"/>
          <a:ext cx="10178321" cy="1796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a:latin typeface="Calibri" panose="020F0502020204030204" pitchFamily="34" charset="0"/>
              <a:cs typeface="Calibri" panose="020F0502020204030204" pitchFamily="34" charset="0"/>
            </a:rPr>
            <a:t>Winnipeg is located in Treaty 1 Territory, the traditional lands of the </a:t>
          </a:r>
          <a:r>
            <a:rPr lang="en-CA" sz="2800" kern="1200" err="1">
              <a:latin typeface="Calibri" panose="020F0502020204030204" pitchFamily="34" charset="0"/>
              <a:cs typeface="Calibri" panose="020F0502020204030204" pitchFamily="34" charset="0"/>
            </a:rPr>
            <a:t>Anishinabe</a:t>
          </a:r>
          <a:r>
            <a:rPr lang="en-CA" sz="2800" kern="1200">
              <a:latin typeface="Calibri" panose="020F0502020204030204" pitchFamily="34" charset="0"/>
              <a:cs typeface="Calibri" panose="020F0502020204030204" pitchFamily="34" charset="0"/>
            </a:rPr>
            <a:t> (Ojibway), </a:t>
          </a:r>
          <a:r>
            <a:rPr lang="en-CA" sz="2800" kern="1200" err="1">
              <a:latin typeface="Calibri" panose="020F0502020204030204" pitchFamily="34" charset="0"/>
              <a:cs typeface="Calibri" panose="020F0502020204030204" pitchFamily="34" charset="0"/>
            </a:rPr>
            <a:t>Ininew</a:t>
          </a:r>
          <a:r>
            <a:rPr lang="en-CA" sz="2800" kern="1200">
              <a:latin typeface="Calibri" panose="020F0502020204030204" pitchFamily="34" charset="0"/>
              <a:cs typeface="Calibri" panose="020F0502020204030204" pitchFamily="34" charset="0"/>
            </a:rPr>
            <a:t> (Cree), Oji-Cree, Dene, and Dakota Peoples. It is the Birthplace of the Métis Nation and the Heart of the Métis Nation Homeland.</a:t>
          </a:r>
          <a:endParaRPr lang="en-US" sz="2800" kern="1200">
            <a:latin typeface="Calibri" panose="020F0502020204030204" pitchFamily="34" charset="0"/>
            <a:cs typeface="Calibri" panose="020F0502020204030204" pitchFamily="34" charset="0"/>
          </a:endParaRPr>
        </a:p>
      </dsp:txBody>
      <dsp:txXfrm>
        <a:off x="0" y="0"/>
        <a:ext cx="10178321" cy="1796795"/>
      </dsp:txXfrm>
    </dsp:sp>
    <dsp:sp modelId="{90DBF5FB-82DF-C84C-8071-B2A1E036811A}">
      <dsp:nvSpPr>
        <dsp:cNvPr id="0" name=""/>
        <dsp:cNvSpPr/>
      </dsp:nvSpPr>
      <dsp:spPr>
        <a:xfrm>
          <a:off x="0" y="1796795"/>
          <a:ext cx="10178321" cy="0"/>
        </a:xfrm>
        <a:prstGeom prst="line">
          <a:avLst/>
        </a:prstGeom>
        <a:solidFill>
          <a:schemeClr val="accent5">
            <a:hueOff val="19114680"/>
            <a:satOff val="-40837"/>
            <a:lumOff val="-17059"/>
            <a:alphaOff val="0"/>
          </a:schemeClr>
        </a:solidFill>
        <a:ln w="12700" cap="flat" cmpd="sng" algn="in">
          <a:solidFill>
            <a:schemeClr val="accent5">
              <a:hueOff val="19114680"/>
              <a:satOff val="-40837"/>
              <a:lumOff val="-1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DB355D-9A5C-2242-9234-187E094D5C83}">
      <dsp:nvSpPr>
        <dsp:cNvPr id="0" name=""/>
        <dsp:cNvSpPr/>
      </dsp:nvSpPr>
      <dsp:spPr>
        <a:xfrm>
          <a:off x="0" y="1796795"/>
          <a:ext cx="10178321" cy="1796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CA" sz="1400" kern="1200">
              <a:latin typeface="Calibri" panose="020F0502020204030204" pitchFamily="34" charset="0"/>
              <a:cs typeface="Calibri" panose="020F0502020204030204" pitchFamily="34" charset="0"/>
            </a:rPr>
            <a:t>Source: City of Winnipeg</a:t>
          </a:r>
          <a:endParaRPr lang="en-US" sz="1400" kern="1200">
            <a:latin typeface="Calibri" panose="020F0502020204030204" pitchFamily="34" charset="0"/>
            <a:cs typeface="Calibri" panose="020F0502020204030204" pitchFamily="34" charset="0"/>
          </a:endParaRPr>
        </a:p>
      </dsp:txBody>
      <dsp:txXfrm>
        <a:off x="0" y="1796795"/>
        <a:ext cx="10178321" cy="17967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AF685-53B8-491B-858D-E201749E372C}">
      <dsp:nvSpPr>
        <dsp:cNvPr id="0" name=""/>
        <dsp:cNvSpPr/>
      </dsp:nvSpPr>
      <dsp:spPr>
        <a:xfrm>
          <a:off x="0" y="11897"/>
          <a:ext cx="8971471" cy="6715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Empowerment</a:t>
          </a:r>
          <a:r>
            <a:rPr lang="en-US" sz="2800" kern="1200">
              <a:latin typeface="Calibri" panose="020F0502020204030204"/>
            </a:rPr>
            <a:t> Evaluation</a:t>
          </a:r>
          <a:endParaRPr lang="en-US" sz="2800" kern="1200"/>
        </a:p>
      </dsp:txBody>
      <dsp:txXfrm>
        <a:off x="32784" y="44681"/>
        <a:ext cx="8905903" cy="606012"/>
      </dsp:txXfrm>
    </dsp:sp>
    <dsp:sp modelId="{E0BE7780-F223-49D6-B448-18EDAE8E2880}">
      <dsp:nvSpPr>
        <dsp:cNvPr id="0" name=""/>
        <dsp:cNvSpPr/>
      </dsp:nvSpPr>
      <dsp:spPr>
        <a:xfrm>
          <a:off x="0" y="683477"/>
          <a:ext cx="8971471"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844"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b="0" kern="1200">
              <a:latin typeface="Calibri" panose="020F0502020204030204"/>
            </a:rPr>
            <a:t>Select core principles:</a:t>
          </a:r>
        </a:p>
        <a:p>
          <a:pPr marL="457200" lvl="2" indent="-228600" algn="l" defTabSz="977900">
            <a:lnSpc>
              <a:spcPct val="90000"/>
            </a:lnSpc>
            <a:spcBef>
              <a:spcPct val="0"/>
            </a:spcBef>
            <a:spcAft>
              <a:spcPct val="20000"/>
            </a:spcAft>
            <a:buChar char="•"/>
          </a:pPr>
          <a:r>
            <a:rPr lang="en-US" sz="2200" b="0" kern="1200">
              <a:latin typeface="Calibri" panose="020F0502020204030204"/>
            </a:rPr>
            <a:t>Community ownership</a:t>
          </a:r>
          <a:r>
            <a:rPr lang="en-US" sz="2200" kern="1200">
              <a:latin typeface="Calibri" panose="020F0502020204030204"/>
            </a:rPr>
            <a:t> </a:t>
          </a:r>
          <a:endParaRPr lang="en-US" sz="2200" kern="1200"/>
        </a:p>
        <a:p>
          <a:pPr marL="457200" lvl="2" indent="-228600" algn="l" defTabSz="977900" rtl="0">
            <a:lnSpc>
              <a:spcPct val="90000"/>
            </a:lnSpc>
            <a:spcBef>
              <a:spcPct val="0"/>
            </a:spcBef>
            <a:spcAft>
              <a:spcPct val="20000"/>
            </a:spcAft>
            <a:buChar char="•"/>
          </a:pPr>
          <a:r>
            <a:rPr lang="en-US" sz="2200" kern="1200">
              <a:latin typeface="Calibri" panose="020F0502020204030204"/>
            </a:rPr>
            <a:t>Capacity Building</a:t>
          </a:r>
          <a:endParaRPr lang="en-US" sz="2200" kern="1200"/>
        </a:p>
        <a:p>
          <a:pPr marL="457200" lvl="2" indent="-228600" algn="l" defTabSz="977900">
            <a:lnSpc>
              <a:spcPct val="90000"/>
            </a:lnSpc>
            <a:spcBef>
              <a:spcPct val="0"/>
            </a:spcBef>
            <a:spcAft>
              <a:spcPct val="20000"/>
            </a:spcAft>
            <a:buChar char="•"/>
          </a:pPr>
          <a:r>
            <a:rPr lang="en-US" sz="2200" kern="1200">
              <a:latin typeface="Calibri" panose="020F0502020204030204"/>
            </a:rPr>
            <a:t>Inclusion</a:t>
          </a:r>
        </a:p>
        <a:p>
          <a:pPr marL="457200" lvl="2" indent="-228600" algn="l" defTabSz="977900" rtl="0">
            <a:lnSpc>
              <a:spcPct val="90000"/>
            </a:lnSpc>
            <a:spcBef>
              <a:spcPct val="0"/>
            </a:spcBef>
            <a:spcAft>
              <a:spcPct val="20000"/>
            </a:spcAft>
            <a:buChar char="•"/>
          </a:pPr>
          <a:r>
            <a:rPr lang="en-US" sz="2200" kern="1200">
              <a:latin typeface="Calibri" panose="020F0502020204030204"/>
            </a:rPr>
            <a:t>Social Justice</a:t>
          </a:r>
        </a:p>
      </dsp:txBody>
      <dsp:txXfrm>
        <a:off x="0" y="683477"/>
        <a:ext cx="8971471" cy="19126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603EE-F49C-AE49-9288-D3582C091D15}">
      <dsp:nvSpPr>
        <dsp:cNvPr id="0" name=""/>
        <dsp:cNvSpPr/>
      </dsp:nvSpPr>
      <dsp:spPr>
        <a:xfrm>
          <a:off x="0" y="0"/>
          <a:ext cx="3507836" cy="3507836"/>
        </a:xfrm>
        <a:prstGeom prst="pie">
          <a:avLst>
            <a:gd name="adj1" fmla="val 5400000"/>
            <a:gd name="adj2" fmla="val 1620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FEA873-0DC6-654A-8874-5F2F888DFC08}">
      <dsp:nvSpPr>
        <dsp:cNvPr id="0" name=""/>
        <dsp:cNvSpPr/>
      </dsp:nvSpPr>
      <dsp:spPr>
        <a:xfrm>
          <a:off x="1753918" y="0"/>
          <a:ext cx="7821283" cy="3507836"/>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Evaluation Advisory Committee</a:t>
          </a:r>
        </a:p>
      </dsp:txBody>
      <dsp:txXfrm>
        <a:off x="1753918" y="0"/>
        <a:ext cx="3910641" cy="1666222"/>
      </dsp:txXfrm>
    </dsp:sp>
    <dsp:sp modelId="{CDFFE494-0921-DA4A-941A-4391764CA93F}">
      <dsp:nvSpPr>
        <dsp:cNvPr id="0" name=""/>
        <dsp:cNvSpPr/>
      </dsp:nvSpPr>
      <dsp:spPr>
        <a:xfrm>
          <a:off x="920806" y="1666222"/>
          <a:ext cx="1666222" cy="1666222"/>
        </a:xfrm>
        <a:prstGeom prst="pie">
          <a:avLst>
            <a:gd name="adj1" fmla="val 5400000"/>
            <a:gd name="adj2" fmla="val 1620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44BBAA-39E3-434F-9345-B5F880E1FCDA}">
      <dsp:nvSpPr>
        <dsp:cNvPr id="0" name=""/>
        <dsp:cNvSpPr/>
      </dsp:nvSpPr>
      <dsp:spPr>
        <a:xfrm>
          <a:off x="1753918" y="1666222"/>
          <a:ext cx="7821283" cy="1666222"/>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Youth Research Team</a:t>
          </a:r>
        </a:p>
      </dsp:txBody>
      <dsp:txXfrm>
        <a:off x="1753918" y="1666222"/>
        <a:ext cx="3910641" cy="1666222"/>
      </dsp:txXfrm>
    </dsp:sp>
    <dsp:sp modelId="{944B99CB-B379-3146-856E-8F3B07464ADA}">
      <dsp:nvSpPr>
        <dsp:cNvPr id="0" name=""/>
        <dsp:cNvSpPr/>
      </dsp:nvSpPr>
      <dsp:spPr>
        <a:xfrm>
          <a:off x="5664559" y="0"/>
          <a:ext cx="3910641" cy="1666222"/>
        </a:xfrm>
        <a:prstGeom prst="rect">
          <a:avLst/>
        </a:prstGeom>
        <a:noFill/>
        <a:ln w="12700" cap="flat" cmpd="sng" algn="in">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rtl="0">
            <a:lnSpc>
              <a:spcPct val="90000"/>
            </a:lnSpc>
            <a:spcBef>
              <a:spcPct val="0"/>
            </a:spcBef>
            <a:spcAft>
              <a:spcPct val="15000"/>
            </a:spcAft>
            <a:buChar char="•"/>
          </a:pPr>
          <a:r>
            <a:rPr lang="en-US" sz="1700" kern="1200"/>
            <a:t>Includes youth</a:t>
          </a:r>
          <a:r>
            <a:rPr lang="en-US" sz="1700" kern="1200">
              <a:latin typeface="Calibri" panose="020F0502020204030204"/>
            </a:rPr>
            <a:t>, Youth Program staff, Rainbow Resource Centre board &amp; funder </a:t>
          </a:r>
          <a:r>
            <a:rPr lang="en-US" sz="1700" kern="1200"/>
            <a:t>representatives</a:t>
          </a:r>
        </a:p>
        <a:p>
          <a:pPr marL="171450" lvl="1" indent="-171450" algn="l" defTabSz="755650" rtl="0">
            <a:lnSpc>
              <a:spcPct val="90000"/>
            </a:lnSpc>
            <a:spcBef>
              <a:spcPct val="0"/>
            </a:spcBef>
            <a:spcAft>
              <a:spcPct val="15000"/>
            </a:spcAft>
            <a:buChar char="•"/>
          </a:pPr>
          <a:r>
            <a:rPr lang="en-US" sz="1700" kern="1200">
              <a:latin typeface="Calibri" panose="020F0502020204030204"/>
            </a:rPr>
            <a:t>Guides evaluation framework and decision-making</a:t>
          </a:r>
          <a:endParaRPr lang="en-US" sz="1700" kern="1200"/>
        </a:p>
      </dsp:txBody>
      <dsp:txXfrm>
        <a:off x="5664559" y="0"/>
        <a:ext cx="3910641" cy="1666222"/>
      </dsp:txXfrm>
    </dsp:sp>
    <dsp:sp modelId="{DBA1090D-7853-8849-A364-8638BCF9ACE0}">
      <dsp:nvSpPr>
        <dsp:cNvPr id="0" name=""/>
        <dsp:cNvSpPr/>
      </dsp:nvSpPr>
      <dsp:spPr>
        <a:xfrm>
          <a:off x="5664559" y="1666222"/>
          <a:ext cx="3910641" cy="1666222"/>
        </a:xfrm>
        <a:prstGeom prst="rect">
          <a:avLst/>
        </a:prstGeom>
        <a:noFill/>
        <a:ln w="12700" cap="flat" cmpd="sng" algn="in">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Calibri" panose="020F0502020204030204"/>
            </a:rPr>
            <a:t>Hired to implement evaluation plan</a:t>
          </a:r>
          <a:endParaRPr lang="en-US" sz="1700" kern="1200"/>
        </a:p>
        <a:p>
          <a:pPr marL="171450" lvl="1" indent="-171450" algn="l" defTabSz="755650" rtl="0">
            <a:lnSpc>
              <a:spcPct val="90000"/>
            </a:lnSpc>
            <a:spcBef>
              <a:spcPct val="0"/>
            </a:spcBef>
            <a:spcAft>
              <a:spcPct val="15000"/>
            </a:spcAft>
            <a:buChar char="•"/>
          </a:pPr>
          <a:r>
            <a:rPr lang="en-US" sz="1700" kern="1200">
              <a:latin typeface="Calibri" panose="020F0502020204030204"/>
            </a:rPr>
            <a:t>Training &amp; ongoing mentorship provided</a:t>
          </a:r>
        </a:p>
        <a:p>
          <a:pPr marL="171450" lvl="1" indent="-171450" algn="l" defTabSz="755650" rtl="0">
            <a:lnSpc>
              <a:spcPct val="90000"/>
            </a:lnSpc>
            <a:spcBef>
              <a:spcPct val="0"/>
            </a:spcBef>
            <a:spcAft>
              <a:spcPct val="15000"/>
            </a:spcAft>
            <a:buChar char="•"/>
          </a:pPr>
          <a:r>
            <a:rPr lang="en-US" sz="1700" kern="1200">
              <a:latin typeface="Calibri" panose="020F0502020204030204"/>
            </a:rPr>
            <a:t>Abiding by youth engagement models such as McCain model (Heffernan et al., 2017)</a:t>
          </a:r>
        </a:p>
      </dsp:txBody>
      <dsp:txXfrm>
        <a:off x="5664559" y="1666222"/>
        <a:ext cx="3910641" cy="16662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DE91F-A40C-446C-970C-944067F41229}">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7EF7BA-0730-483F-90AD-4C53292B6797}">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9F7DB1-DEC4-4E45-A1D9-34AD441D7A99}">
      <dsp:nvSpPr>
        <dsp:cNvPr id="0" name=""/>
        <dsp:cNvSpPr/>
      </dsp:nvSpPr>
      <dsp:spPr>
        <a:xfrm>
          <a:off x="1980380" y="625714"/>
          <a:ext cx="4167238" cy="416723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AF2982-EC8E-4507-9769-E8DB1E2712A3}">
      <dsp:nvSpPr>
        <dsp:cNvPr id="0" name=""/>
        <dsp:cNvSpPr/>
      </dsp:nvSpPr>
      <dsp:spPr>
        <a:xfrm>
          <a:off x="1980380" y="625714"/>
          <a:ext cx="4167238" cy="416723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E14A1D-5851-4EE7-B347-FF20B8E8430B}">
      <dsp:nvSpPr>
        <dsp:cNvPr id="0" name=""/>
        <dsp:cNvSpPr/>
      </dsp:nvSpPr>
      <dsp:spPr>
        <a:xfrm>
          <a:off x="3104554" y="1749888"/>
          <a:ext cx="1918890" cy="1918890"/>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Mixed Methods</a:t>
          </a:r>
        </a:p>
      </dsp:txBody>
      <dsp:txXfrm>
        <a:off x="3385569" y="2030903"/>
        <a:ext cx="1356860" cy="1356860"/>
      </dsp:txXfrm>
    </dsp:sp>
    <dsp:sp modelId="{06E4525E-5108-4975-99C9-B2A795B6DF91}">
      <dsp:nvSpPr>
        <dsp:cNvPr id="0" name=""/>
        <dsp:cNvSpPr/>
      </dsp:nvSpPr>
      <dsp:spPr>
        <a:xfrm>
          <a:off x="3392388" y="2458"/>
          <a:ext cx="1343223" cy="134322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Surveys</a:t>
          </a:r>
        </a:p>
      </dsp:txBody>
      <dsp:txXfrm>
        <a:off x="3589098" y="199168"/>
        <a:ext cx="949803" cy="949803"/>
      </dsp:txXfrm>
    </dsp:sp>
    <dsp:sp modelId="{8CF5E82C-17A9-4024-93C7-E744DA25E497}">
      <dsp:nvSpPr>
        <dsp:cNvPr id="0" name=""/>
        <dsp:cNvSpPr/>
      </dsp:nvSpPr>
      <dsp:spPr>
        <a:xfrm>
          <a:off x="5427651" y="2037721"/>
          <a:ext cx="1343223" cy="134322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Case Stories</a:t>
          </a:r>
        </a:p>
      </dsp:txBody>
      <dsp:txXfrm>
        <a:off x="5624361" y="2234431"/>
        <a:ext cx="949803" cy="949803"/>
      </dsp:txXfrm>
    </dsp:sp>
    <dsp:sp modelId="{8E8BB91B-C26B-4B43-9E31-09B0DB31160C}">
      <dsp:nvSpPr>
        <dsp:cNvPr id="0" name=""/>
        <dsp:cNvSpPr/>
      </dsp:nvSpPr>
      <dsp:spPr>
        <a:xfrm>
          <a:off x="3392388" y="4072985"/>
          <a:ext cx="1343223" cy="134322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Micro-Narrative Storytelling</a:t>
          </a:r>
        </a:p>
      </dsp:txBody>
      <dsp:txXfrm>
        <a:off x="3589098" y="4269695"/>
        <a:ext cx="949803" cy="949803"/>
      </dsp:txXfrm>
    </dsp:sp>
    <dsp:sp modelId="{27BC619B-359A-4389-9832-B46DAF87F19B}">
      <dsp:nvSpPr>
        <dsp:cNvPr id="0" name=""/>
        <dsp:cNvSpPr/>
      </dsp:nvSpPr>
      <dsp:spPr>
        <a:xfrm>
          <a:off x="1357124" y="2037721"/>
          <a:ext cx="1343223" cy="1343223"/>
        </a:xfrm>
        <a:prstGeom prst="ellipse">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Health Equity Impact Assessment</a:t>
          </a:r>
        </a:p>
      </dsp:txBody>
      <dsp:txXfrm>
        <a:off x="1553834" y="2234431"/>
        <a:ext cx="949803" cy="9498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 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22FDC-B96E-45CC-8C62-2C397613243A}">
      <dsp:nvSpPr>
        <dsp:cNvPr id="0" name=""/>
        <dsp:cNvSpPr/>
      </dsp:nvSpPr>
      <dsp:spPr>
        <a:xfrm rot="5400000">
          <a:off x="-263497" y="265067"/>
          <a:ext cx="1756646" cy="1229652"/>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Calibri" panose="020F0502020204030204"/>
            </a:rPr>
            <a:t>Vision</a:t>
          </a:r>
          <a:endParaRPr lang="en-US" sz="2700" kern="1200"/>
        </a:p>
      </dsp:txBody>
      <dsp:txXfrm rot="-5400000">
        <a:off x="0" y="616396"/>
        <a:ext cx="1229652" cy="526994"/>
      </dsp:txXfrm>
    </dsp:sp>
    <dsp:sp modelId="{B74A492C-47CA-48F1-A8F2-86CA45C0BE96}">
      <dsp:nvSpPr>
        <dsp:cNvPr id="0" name=""/>
        <dsp:cNvSpPr/>
      </dsp:nvSpPr>
      <dsp:spPr>
        <a:xfrm rot="5400000">
          <a:off x="5133441" y="-3902218"/>
          <a:ext cx="1141820" cy="8949397"/>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a:latin typeface="Calibri" panose="020F0502020204030204"/>
            </a:rPr>
            <a:t>Society in which diverse</a:t>
          </a:r>
          <a:r>
            <a:rPr lang="en-US" sz="2500" kern="1200"/>
            <a:t> sexual and gender identities, orientations, and expressions</a:t>
          </a:r>
          <a:r>
            <a:rPr lang="en-US" sz="2500" kern="1200">
              <a:latin typeface="Calibri" panose="020F0502020204030204"/>
            </a:rPr>
            <a:t> are included, valued and celebrated</a:t>
          </a:r>
          <a:endParaRPr lang="en-US" sz="2500" kern="1200"/>
        </a:p>
      </dsp:txBody>
      <dsp:txXfrm rot="-5400000">
        <a:off x="1229653" y="57309"/>
        <a:ext cx="8893658" cy="1030342"/>
      </dsp:txXfrm>
    </dsp:sp>
    <dsp:sp modelId="{E3A6BEBA-0F63-49CB-AE7E-C44711EE3BBE}">
      <dsp:nvSpPr>
        <dsp:cNvPr id="0" name=""/>
        <dsp:cNvSpPr/>
      </dsp:nvSpPr>
      <dsp:spPr>
        <a:xfrm rot="5400000">
          <a:off x="-263497" y="1829204"/>
          <a:ext cx="1756646" cy="1229652"/>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Calibri" panose="020F0502020204030204"/>
            </a:rPr>
            <a:t>Mission</a:t>
          </a:r>
          <a:endParaRPr lang="en-US" sz="2700" kern="1200"/>
        </a:p>
      </dsp:txBody>
      <dsp:txXfrm rot="-5400000">
        <a:off x="0" y="2180533"/>
        <a:ext cx="1229652" cy="526994"/>
      </dsp:txXfrm>
    </dsp:sp>
    <dsp:sp modelId="{AA93FC36-D6D8-4072-B1E3-DF8D3C1E9C4C}">
      <dsp:nvSpPr>
        <dsp:cNvPr id="0" name=""/>
        <dsp:cNvSpPr/>
      </dsp:nvSpPr>
      <dsp:spPr>
        <a:xfrm rot="5400000">
          <a:off x="5133441" y="-2338081"/>
          <a:ext cx="1141820" cy="8949397"/>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a:latin typeface="Calibri" panose="020F0502020204030204"/>
            </a:rPr>
            <a:t>Inclusive</a:t>
          </a:r>
          <a:r>
            <a:rPr lang="en-US" sz="2500" kern="1200"/>
            <a:t> </a:t>
          </a:r>
          <a:r>
            <a:rPr lang="en-US" sz="2500" kern="1200">
              <a:latin typeface="Calibri" panose="020F0502020204030204"/>
            </a:rPr>
            <a:t>spaces for 2SLGBTQ+ communities to thrive </a:t>
          </a:r>
        </a:p>
      </dsp:txBody>
      <dsp:txXfrm rot="-5400000">
        <a:off x="1229653" y="1621446"/>
        <a:ext cx="8893658" cy="1030342"/>
      </dsp:txXfrm>
    </dsp:sp>
    <dsp:sp modelId="{45B7ABB1-6008-46AE-9C1A-AA65CCC32FAB}">
      <dsp:nvSpPr>
        <dsp:cNvPr id="0" name=""/>
        <dsp:cNvSpPr/>
      </dsp:nvSpPr>
      <dsp:spPr>
        <a:xfrm rot="5400000">
          <a:off x="-263497" y="3393340"/>
          <a:ext cx="1756646" cy="1229652"/>
        </a:xfrm>
        <a:prstGeom prst="chevron">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Calibri" panose="020F0502020204030204"/>
            </a:rPr>
            <a:t>Program</a:t>
          </a:r>
          <a:endParaRPr lang="en-US" sz="2700" kern="1200"/>
        </a:p>
      </dsp:txBody>
      <dsp:txXfrm rot="-5400000">
        <a:off x="0" y="3744669"/>
        <a:ext cx="1229652" cy="526994"/>
      </dsp:txXfrm>
    </dsp:sp>
    <dsp:sp modelId="{D15EC18A-F978-486B-B24B-24B71CAD5885}">
      <dsp:nvSpPr>
        <dsp:cNvPr id="0" name=""/>
        <dsp:cNvSpPr/>
      </dsp:nvSpPr>
      <dsp:spPr>
        <a:xfrm rot="5400000">
          <a:off x="5133441" y="-773944"/>
          <a:ext cx="1141820" cy="8949397"/>
        </a:xfrm>
        <a:prstGeom prst="round2Same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a:latin typeface="Calibri" panose="020F0502020204030204"/>
            </a:rPr>
            <a:t>Youth Program: </a:t>
          </a:r>
          <a:r>
            <a:rPr lang="en-US" sz="2500" kern="1200"/>
            <a:t>social</a:t>
          </a:r>
          <a:r>
            <a:rPr lang="en-US" sz="2500" kern="1200">
              <a:latin typeface="Calibri" panose="020F0502020204030204"/>
            </a:rPr>
            <a:t>, cultural</a:t>
          </a:r>
          <a:r>
            <a:rPr lang="en-US" sz="2500" kern="1200"/>
            <a:t> and educational activities for youth aged 10-21</a:t>
          </a:r>
        </a:p>
      </dsp:txBody>
      <dsp:txXfrm rot="-5400000">
        <a:off x="1229653" y="3185583"/>
        <a:ext cx="8893658" cy="10303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7869E-F7A2-4AE1-AA8A-60EA946CF7C5}">
      <dsp:nvSpPr>
        <dsp:cNvPr id="0" name=""/>
        <dsp:cNvSpPr/>
      </dsp:nvSpPr>
      <dsp:spPr>
        <a:xfrm>
          <a:off x="5540" y="0"/>
          <a:ext cx="5329814" cy="51756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a:latin typeface="Calibri" panose="020F0502020204030204"/>
            </a:rPr>
            <a:t>Internal stakeholders</a:t>
          </a:r>
          <a:endParaRPr lang="en-US" sz="4500" kern="1200"/>
        </a:p>
      </dsp:txBody>
      <dsp:txXfrm>
        <a:off x="5540" y="0"/>
        <a:ext cx="5329814" cy="1552682"/>
      </dsp:txXfrm>
    </dsp:sp>
    <dsp:sp modelId="{FBCA2209-C144-4B00-B8B8-7E9DC5A97A70}">
      <dsp:nvSpPr>
        <dsp:cNvPr id="0" name=""/>
        <dsp:cNvSpPr/>
      </dsp:nvSpPr>
      <dsp:spPr>
        <a:xfrm>
          <a:off x="538522" y="1553661"/>
          <a:ext cx="4263851" cy="59874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Youth participants</a:t>
          </a:r>
          <a:endParaRPr lang="en-US" sz="2300" kern="1200"/>
        </a:p>
      </dsp:txBody>
      <dsp:txXfrm>
        <a:off x="556059" y="1571198"/>
        <a:ext cx="4228777" cy="563671"/>
      </dsp:txXfrm>
    </dsp:sp>
    <dsp:sp modelId="{EE584F81-243C-4C05-A033-BB9E8ED9619E}">
      <dsp:nvSpPr>
        <dsp:cNvPr id="0" name=""/>
        <dsp:cNvSpPr/>
      </dsp:nvSpPr>
      <dsp:spPr>
        <a:xfrm>
          <a:off x="538522" y="2244522"/>
          <a:ext cx="4263851" cy="59874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a:rPr>
            <a:t>Staff</a:t>
          </a:r>
          <a:endParaRPr lang="en-US" sz="2300" kern="1200"/>
        </a:p>
      </dsp:txBody>
      <dsp:txXfrm>
        <a:off x="556059" y="2262059"/>
        <a:ext cx="4228777" cy="563671"/>
      </dsp:txXfrm>
    </dsp:sp>
    <dsp:sp modelId="{1B129264-5C7C-49C7-AEA3-0CC83641E955}">
      <dsp:nvSpPr>
        <dsp:cNvPr id="0" name=""/>
        <dsp:cNvSpPr/>
      </dsp:nvSpPr>
      <dsp:spPr>
        <a:xfrm>
          <a:off x="538522" y="2935382"/>
          <a:ext cx="4263851" cy="59874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a:t>Adult </a:t>
          </a:r>
          <a:r>
            <a:rPr lang="en-US" sz="2300" kern="1200">
              <a:latin typeface="Calibri" panose="020F0502020204030204"/>
            </a:rPr>
            <a:t>and youth mentors</a:t>
          </a:r>
          <a:endParaRPr lang="en-US" sz="2300" kern="1200"/>
        </a:p>
      </dsp:txBody>
      <dsp:txXfrm>
        <a:off x="556059" y="2952919"/>
        <a:ext cx="4228777" cy="563671"/>
      </dsp:txXfrm>
    </dsp:sp>
    <dsp:sp modelId="{0DAECB9B-510B-43E8-8EEC-346A7A9AA469}">
      <dsp:nvSpPr>
        <dsp:cNvPr id="0" name=""/>
        <dsp:cNvSpPr/>
      </dsp:nvSpPr>
      <dsp:spPr>
        <a:xfrm>
          <a:off x="538522" y="3626243"/>
          <a:ext cx="4263851" cy="59874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Rainbow Resource Centre Board</a:t>
          </a:r>
        </a:p>
      </dsp:txBody>
      <dsp:txXfrm>
        <a:off x="556059" y="3643780"/>
        <a:ext cx="4228777" cy="563671"/>
      </dsp:txXfrm>
    </dsp:sp>
    <dsp:sp modelId="{E908DBCC-53D9-4145-A342-D771DB6EBF8F}">
      <dsp:nvSpPr>
        <dsp:cNvPr id="0" name=""/>
        <dsp:cNvSpPr/>
      </dsp:nvSpPr>
      <dsp:spPr>
        <a:xfrm>
          <a:off x="538522" y="4317103"/>
          <a:ext cx="4263851" cy="598745"/>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a:t>United Way</a:t>
          </a:r>
          <a:endParaRPr lang="en-US" sz="2300" kern="1200">
            <a:latin typeface="Calibri" panose="020F0502020204030204"/>
          </a:endParaRPr>
        </a:p>
      </dsp:txBody>
      <dsp:txXfrm>
        <a:off x="556059" y="4334640"/>
        <a:ext cx="4228777" cy="563671"/>
      </dsp:txXfrm>
    </dsp:sp>
    <dsp:sp modelId="{952F55C5-AA0D-4F3C-A439-88B4AFF34508}">
      <dsp:nvSpPr>
        <dsp:cNvPr id="0" name=""/>
        <dsp:cNvSpPr/>
      </dsp:nvSpPr>
      <dsp:spPr>
        <a:xfrm>
          <a:off x="5735091" y="0"/>
          <a:ext cx="5329814" cy="51756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a:latin typeface="Calibri" panose="020F0502020204030204"/>
            </a:rPr>
            <a:t>External stakeholders</a:t>
          </a:r>
          <a:endParaRPr lang="en-US" sz="4500" kern="1200"/>
        </a:p>
      </dsp:txBody>
      <dsp:txXfrm>
        <a:off x="5735091" y="0"/>
        <a:ext cx="5329814" cy="1552682"/>
      </dsp:txXfrm>
    </dsp:sp>
    <dsp:sp modelId="{A8BF0D2E-A74F-4A11-AC1E-5DF833D8BF9C}">
      <dsp:nvSpPr>
        <dsp:cNvPr id="0" name=""/>
        <dsp:cNvSpPr/>
      </dsp:nvSpPr>
      <dsp:spPr>
        <a:xfrm>
          <a:off x="6268072" y="1552809"/>
          <a:ext cx="4263851" cy="753976"/>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Other 2SLGBTQ+ organizations</a:t>
          </a:r>
          <a:endParaRPr lang="en-US" sz="2300" kern="1200"/>
        </a:p>
      </dsp:txBody>
      <dsp:txXfrm>
        <a:off x="6290155" y="1574892"/>
        <a:ext cx="4219685" cy="709810"/>
      </dsp:txXfrm>
    </dsp:sp>
    <dsp:sp modelId="{CE7F80F7-4ACB-43B7-9F81-B7F603E93821}">
      <dsp:nvSpPr>
        <dsp:cNvPr id="0" name=""/>
        <dsp:cNvSpPr/>
      </dsp:nvSpPr>
      <dsp:spPr>
        <a:xfrm>
          <a:off x="6268072" y="2422781"/>
          <a:ext cx="4263851" cy="753976"/>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Other </a:t>
          </a:r>
          <a:r>
            <a:rPr lang="en-US" sz="2300" kern="1200"/>
            <a:t>BIPOC organizations</a:t>
          </a:r>
          <a:endParaRPr lang="en-US" sz="2300" kern="1200">
            <a:latin typeface="Calibri" panose="020F0502020204030204"/>
          </a:endParaRPr>
        </a:p>
      </dsp:txBody>
      <dsp:txXfrm>
        <a:off x="6290155" y="2444864"/>
        <a:ext cx="4219685" cy="709810"/>
      </dsp:txXfrm>
    </dsp:sp>
    <dsp:sp modelId="{FE567ACD-A924-4562-A4FE-3C7A07C8F180}">
      <dsp:nvSpPr>
        <dsp:cNvPr id="0" name=""/>
        <dsp:cNvSpPr/>
      </dsp:nvSpPr>
      <dsp:spPr>
        <a:xfrm>
          <a:off x="6268072" y="3292753"/>
          <a:ext cx="4263851" cy="753976"/>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Other youth focused organizations</a:t>
          </a:r>
        </a:p>
      </dsp:txBody>
      <dsp:txXfrm>
        <a:off x="6290155" y="3314836"/>
        <a:ext cx="4219685" cy="709810"/>
      </dsp:txXfrm>
    </dsp:sp>
    <dsp:sp modelId="{F6C6C357-1DA3-4AA2-9E55-2B15A84A0A4A}">
      <dsp:nvSpPr>
        <dsp:cNvPr id="0" name=""/>
        <dsp:cNvSpPr/>
      </dsp:nvSpPr>
      <dsp:spPr>
        <a:xfrm>
          <a:off x="6268072" y="4162726"/>
          <a:ext cx="4263851" cy="753976"/>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MB Dept of Families</a:t>
          </a:r>
          <a:endParaRPr lang="en-US" sz="2300" kern="1200"/>
        </a:p>
      </dsp:txBody>
      <dsp:txXfrm>
        <a:off x="6290155" y="4184809"/>
        <a:ext cx="4219685" cy="7098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32B7B-4AF1-400B-9930-C79BA3D5FEA3}">
      <dsp:nvSpPr>
        <dsp:cNvPr id="0" name=""/>
        <dsp:cNvSpPr/>
      </dsp:nvSpPr>
      <dsp:spPr>
        <a:xfrm>
          <a:off x="0" y="1004950"/>
          <a:ext cx="2865976" cy="171958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panose="020F0502020204030204"/>
            </a:rPr>
            <a:t>Impact evaluation</a:t>
          </a:r>
          <a:endParaRPr lang="en-US" sz="3400" kern="1200"/>
        </a:p>
      </dsp:txBody>
      <dsp:txXfrm>
        <a:off x="0" y="1004950"/>
        <a:ext cx="2865976" cy="1719586"/>
      </dsp:txXfrm>
    </dsp:sp>
    <dsp:sp modelId="{6586952D-4490-40E7-8C83-AA39A7901D88}">
      <dsp:nvSpPr>
        <dsp:cNvPr id="0" name=""/>
        <dsp:cNvSpPr/>
      </dsp:nvSpPr>
      <dsp:spPr>
        <a:xfrm>
          <a:off x="3152574" y="1004950"/>
          <a:ext cx="2865976" cy="171958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panose="020F0502020204030204"/>
            </a:rPr>
            <a:t>Capacity building</a:t>
          </a:r>
          <a:endParaRPr lang="en-US" sz="3400" kern="1200"/>
        </a:p>
      </dsp:txBody>
      <dsp:txXfrm>
        <a:off x="3152574" y="1004950"/>
        <a:ext cx="2865976" cy="1719586"/>
      </dsp:txXfrm>
    </dsp:sp>
    <dsp:sp modelId="{4BF5C4B4-FA45-401A-A5B4-B2E9C75FB232}">
      <dsp:nvSpPr>
        <dsp:cNvPr id="0" name=""/>
        <dsp:cNvSpPr/>
      </dsp:nvSpPr>
      <dsp:spPr>
        <a:xfrm>
          <a:off x="6305149" y="1004950"/>
          <a:ext cx="2865976" cy="171958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alibri" panose="020F0502020204030204"/>
            </a:rPr>
            <a:t>Ongoing data collection approach</a:t>
          </a:r>
        </a:p>
      </dsp:txBody>
      <dsp:txXfrm>
        <a:off x="6305149" y="1004950"/>
        <a:ext cx="2865976" cy="1719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43AA-7D99-4742-A54D-1FC81D1B474D}">
      <dsp:nvSpPr>
        <dsp:cNvPr id="0" name=""/>
        <dsp:cNvSpPr/>
      </dsp:nvSpPr>
      <dsp:spPr>
        <a:xfrm>
          <a:off x="2169734"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2391453" y="894208"/>
        <a:ext cx="24949" cy="4989"/>
      </dsp:txXfrm>
    </dsp:sp>
    <dsp:sp modelId="{DF9CDC24-9E56-D247-A81A-1511C173B678}">
      <dsp:nvSpPr>
        <dsp:cNvPr id="0" name=""/>
        <dsp:cNvSpPr/>
      </dsp:nvSpPr>
      <dsp:spPr>
        <a:xfrm>
          <a:off x="2025"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Program Overview</a:t>
          </a:r>
        </a:p>
      </dsp:txBody>
      <dsp:txXfrm>
        <a:off x="2025" y="245850"/>
        <a:ext cx="2169509" cy="1301705"/>
      </dsp:txXfrm>
    </dsp:sp>
    <dsp:sp modelId="{E67E8A3D-2548-8A4A-A00F-909A53DF6A1A}">
      <dsp:nvSpPr>
        <dsp:cNvPr id="0" name=""/>
        <dsp:cNvSpPr/>
      </dsp:nvSpPr>
      <dsp:spPr>
        <a:xfrm>
          <a:off x="4838231"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894208"/>
        <a:ext cx="24949" cy="4989"/>
      </dsp:txXfrm>
    </dsp:sp>
    <dsp:sp modelId="{CA4F1115-874A-7248-86B9-90F8A4E3DD6B}">
      <dsp:nvSpPr>
        <dsp:cNvPr id="0" name=""/>
        <dsp:cNvSpPr/>
      </dsp:nvSpPr>
      <dsp:spPr>
        <a:xfrm>
          <a:off x="2670521"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Requirements</a:t>
          </a:r>
        </a:p>
      </dsp:txBody>
      <dsp:txXfrm>
        <a:off x="2670521" y="245850"/>
        <a:ext cx="2169509" cy="1301705"/>
      </dsp:txXfrm>
    </dsp:sp>
    <dsp:sp modelId="{A6A0D614-340E-0345-A77E-C361FD8BD2D9}">
      <dsp:nvSpPr>
        <dsp:cNvPr id="0" name=""/>
        <dsp:cNvSpPr/>
      </dsp:nvSpPr>
      <dsp:spPr>
        <a:xfrm>
          <a:off x="7506728" y="850983"/>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7728446" y="894208"/>
        <a:ext cx="24949" cy="4989"/>
      </dsp:txXfrm>
    </dsp:sp>
    <dsp:sp modelId="{80FD55C6-CA58-A042-A883-96F25C2D5864}">
      <dsp:nvSpPr>
        <dsp:cNvPr id="0" name=""/>
        <dsp:cNvSpPr/>
      </dsp:nvSpPr>
      <dsp:spPr>
        <a:xfrm>
          <a:off x="5339018" y="245850"/>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Logic Model</a:t>
          </a:r>
        </a:p>
      </dsp:txBody>
      <dsp:txXfrm>
        <a:off x="5339018" y="245850"/>
        <a:ext cx="2169509" cy="1301705"/>
      </dsp:txXfrm>
    </dsp:sp>
    <dsp:sp modelId="{D2772EF1-F427-2942-B40E-FE4C9DD9C401}">
      <dsp:nvSpPr>
        <dsp:cNvPr id="0" name=""/>
        <dsp:cNvSpPr/>
      </dsp:nvSpPr>
      <dsp:spPr>
        <a:xfrm>
          <a:off x="1086780" y="1545756"/>
          <a:ext cx="8005489" cy="468387"/>
        </a:xfrm>
        <a:custGeom>
          <a:avLst/>
          <a:gdLst/>
          <a:ahLst/>
          <a:cxnLst/>
          <a:rect l="0" t="0" r="0" b="0"/>
          <a:pathLst>
            <a:path>
              <a:moveTo>
                <a:pt x="8005489" y="0"/>
              </a:moveTo>
              <a:lnTo>
                <a:pt x="8005489" y="251293"/>
              </a:lnTo>
              <a:lnTo>
                <a:pt x="0" y="251293"/>
              </a:lnTo>
              <a:lnTo>
                <a:pt x="0" y="468387"/>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4888999" y="1630253"/>
        <a:ext cx="401051" cy="299392"/>
      </dsp:txXfrm>
    </dsp:sp>
    <dsp:sp modelId="{F19ADB5F-5DDE-BA4D-9B08-154AAF97876E}">
      <dsp:nvSpPr>
        <dsp:cNvPr id="0" name=""/>
        <dsp:cNvSpPr/>
      </dsp:nvSpPr>
      <dsp:spPr>
        <a:xfrm>
          <a:off x="8007515" y="245850"/>
          <a:ext cx="2169509" cy="1301705"/>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Approach</a:t>
          </a:r>
        </a:p>
      </dsp:txBody>
      <dsp:txXfrm>
        <a:off x="8007515" y="245850"/>
        <a:ext cx="2169509" cy="1301705"/>
      </dsp:txXfrm>
    </dsp:sp>
    <dsp:sp modelId="{AFA9ED63-FA6F-8C43-8EA4-90596B3D201B}">
      <dsp:nvSpPr>
        <dsp:cNvPr id="0" name=""/>
        <dsp:cNvSpPr/>
      </dsp:nvSpPr>
      <dsp:spPr>
        <a:xfrm>
          <a:off x="2169734"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2391453" y="2694901"/>
        <a:ext cx="24949" cy="4989"/>
      </dsp:txXfrm>
    </dsp:sp>
    <dsp:sp modelId="{B5ECA9FD-0BCF-6748-A111-2A31FC832BC9}">
      <dsp:nvSpPr>
        <dsp:cNvPr id="0" name=""/>
        <dsp:cNvSpPr/>
      </dsp:nvSpPr>
      <dsp:spPr>
        <a:xfrm>
          <a:off x="202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Matrix</a:t>
          </a:r>
        </a:p>
      </dsp:txBody>
      <dsp:txXfrm>
        <a:off x="2025" y="2046543"/>
        <a:ext cx="2169509" cy="1301705"/>
      </dsp:txXfrm>
    </dsp:sp>
    <dsp:sp modelId="{FAA3D845-C734-EB40-8BCD-06DD471F803F}">
      <dsp:nvSpPr>
        <dsp:cNvPr id="0" name=""/>
        <dsp:cNvSpPr/>
      </dsp:nvSpPr>
      <dsp:spPr>
        <a:xfrm>
          <a:off x="4838231" y="2651676"/>
          <a:ext cx="468387" cy="91440"/>
        </a:xfrm>
        <a:custGeom>
          <a:avLst/>
          <a:gdLst/>
          <a:ahLst/>
          <a:cxnLst/>
          <a:rect l="0" t="0" r="0" b="0"/>
          <a:pathLst>
            <a:path>
              <a:moveTo>
                <a:pt x="0" y="45720"/>
              </a:moveTo>
              <a:lnTo>
                <a:pt x="221718" y="45719"/>
              </a:lnTo>
            </a:path>
            <a:path>
              <a:moveTo>
                <a:pt x="246668" y="45719"/>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a:p>
          <a:pPr marL="0" lvl="0" indent="0" algn="ctr" defTabSz="355600">
            <a:lnSpc>
              <a:spcPct val="90000"/>
            </a:lnSpc>
            <a:spcBef>
              <a:spcPct val="0"/>
            </a:spcBef>
            <a:spcAft>
              <a:spcPct val="35000"/>
            </a:spcAft>
            <a:buNone/>
          </a:pPr>
          <a:endParaRPr lang="en-US" sz="800" b="0" kern="1200">
            <a:latin typeface="Calibri" panose="020F0502020204030204" pitchFamily="34" charset="0"/>
            <a:cs typeface="Calibri" panose="020F0502020204030204" pitchFamily="34" charset="0"/>
          </a:endParaRPr>
        </a:p>
      </dsp:txBody>
      <dsp:txXfrm>
        <a:off x="5059950" y="2561500"/>
        <a:ext cx="24949" cy="271792"/>
      </dsp:txXfrm>
    </dsp:sp>
    <dsp:sp modelId="{EAF7F62E-A711-3248-9148-04C433EAC623}">
      <dsp:nvSpPr>
        <dsp:cNvPr id="0" name=""/>
        <dsp:cNvSpPr/>
      </dsp:nvSpPr>
      <dsp:spPr>
        <a:xfrm>
          <a:off x="2670521"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Evaluation Methods</a:t>
          </a:r>
        </a:p>
      </dsp:txBody>
      <dsp:txXfrm>
        <a:off x="2670521" y="2046543"/>
        <a:ext cx="2169509" cy="1301705"/>
      </dsp:txXfrm>
    </dsp:sp>
    <dsp:sp modelId="{14CBC40A-9E47-064E-B475-4623E94A5D65}">
      <dsp:nvSpPr>
        <dsp:cNvPr id="0" name=""/>
        <dsp:cNvSpPr/>
      </dsp:nvSpPr>
      <dsp:spPr>
        <a:xfrm>
          <a:off x="7506728" y="2651676"/>
          <a:ext cx="468387" cy="91440"/>
        </a:xfrm>
        <a:custGeom>
          <a:avLst/>
          <a:gdLst/>
          <a:ahLst/>
          <a:cxnLst/>
          <a:rect l="0" t="0" r="0" b="0"/>
          <a:pathLst>
            <a:path>
              <a:moveTo>
                <a:pt x="0" y="45720"/>
              </a:moveTo>
              <a:lnTo>
                <a:pt x="468387" y="45720"/>
              </a:lnTo>
            </a:path>
          </a:pathLst>
        </a:custGeom>
        <a:noFill/>
        <a:ln w="6350" cap="flat" cmpd="sng" algn="in">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Calibri" panose="020F0502020204030204" pitchFamily="34" charset="0"/>
            <a:cs typeface="Calibri" panose="020F0502020204030204" pitchFamily="34" charset="0"/>
          </a:endParaRPr>
        </a:p>
      </dsp:txBody>
      <dsp:txXfrm>
        <a:off x="7728446" y="2694901"/>
        <a:ext cx="24949" cy="4989"/>
      </dsp:txXfrm>
    </dsp:sp>
    <dsp:sp modelId="{2AADB7C4-03EB-5141-A0F3-92C0F7A7C59D}">
      <dsp:nvSpPr>
        <dsp:cNvPr id="0" name=""/>
        <dsp:cNvSpPr/>
      </dsp:nvSpPr>
      <dsp:spPr>
        <a:xfrm>
          <a:off x="5339018"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Workplan</a:t>
          </a:r>
        </a:p>
      </dsp:txBody>
      <dsp:txXfrm>
        <a:off x="5339018" y="2046543"/>
        <a:ext cx="2169509" cy="1301705"/>
      </dsp:txXfrm>
    </dsp:sp>
    <dsp:sp modelId="{468E043F-301E-1C4D-B2F4-25C38F54A669}">
      <dsp:nvSpPr>
        <dsp:cNvPr id="0" name=""/>
        <dsp:cNvSpPr/>
      </dsp:nvSpPr>
      <dsp:spPr>
        <a:xfrm>
          <a:off x="8007515" y="2046543"/>
          <a:ext cx="2169509" cy="130170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08" tIns="111589" rIns="106308" bIns="111589"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alibri" panose="020F0502020204030204" pitchFamily="34" charset="0"/>
              <a:cs typeface="Calibri" panose="020F0502020204030204" pitchFamily="34" charset="0"/>
            </a:rPr>
            <a:t>Challenges and Mitigation Strategies</a:t>
          </a:r>
        </a:p>
      </dsp:txBody>
      <dsp:txXfrm>
        <a:off x="8007515" y="2046543"/>
        <a:ext cx="2169509" cy="130170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0CFB5-8454-4AC7-8CDC-4C340A9B255A}"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B3089-A855-4C1D-A418-6E90D4E9122B}" type="slidenum">
              <a:rPr lang="en-US" smtClean="0"/>
              <a:t>‹#›</a:t>
            </a:fld>
            <a:endParaRPr lang="en-US"/>
          </a:p>
        </p:txBody>
      </p:sp>
    </p:spTree>
    <p:extLst>
      <p:ext uri="{BB962C8B-B14F-4D97-AF65-F5344CB8AC3E}">
        <p14:creationId xmlns:p14="http://schemas.microsoft.com/office/powerpoint/2010/main" val="284356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hrex.com/wp-content/uploads/2019/10/Rosenberg-Self-EsteemScale-1.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youthrex.com/wp-content/uploads/2019/10/The-Social-Connectedness-Scale-Revised.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behalf of Direct Results, thank you very much for having us today. We are looking forward to presenting our proposal for the evaluation of Winnipeg's Rainbow Resource Centre's Youth Program and discussing it with you further.</a:t>
            </a:r>
          </a:p>
          <a:p>
            <a:endParaRPr lang="en-US">
              <a:cs typeface="Calibri"/>
            </a:endParaRPr>
          </a:p>
          <a:p>
            <a:r>
              <a:rPr lang="en-US"/>
              <a:t>Bienvenu à </a:t>
            </a:r>
            <a:r>
              <a:rPr lang="en-US" err="1"/>
              <a:t>tous</a:t>
            </a:r>
            <a:r>
              <a:rPr lang="en-US"/>
              <a:t>, merci </a:t>
            </a:r>
            <a:r>
              <a:rPr lang="en-US" err="1"/>
              <a:t>d’assister</a:t>
            </a:r>
            <a:r>
              <a:rPr lang="en-US"/>
              <a:t> a </a:t>
            </a:r>
            <a:r>
              <a:rPr lang="en-US" err="1"/>
              <a:t>notre</a:t>
            </a:r>
            <a:r>
              <a:rPr lang="en-US"/>
              <a:t> presentation . tout </a:t>
            </a:r>
            <a:r>
              <a:rPr lang="en-US" err="1"/>
              <a:t>en</a:t>
            </a:r>
            <a:r>
              <a:rPr lang="en-US"/>
              <a:t> </a:t>
            </a:r>
            <a:r>
              <a:rPr lang="en-US" err="1"/>
              <a:t>reconnaissant</a:t>
            </a:r>
            <a:r>
              <a:rPr lang="en-US"/>
              <a:t> </a:t>
            </a:r>
            <a:r>
              <a:rPr lang="en-US" err="1"/>
              <a:t>l’importance</a:t>
            </a:r>
            <a:r>
              <a:rPr lang="en-US"/>
              <a:t> de </a:t>
            </a:r>
            <a:r>
              <a:rPr lang="en-US" err="1"/>
              <a:t>pouvoir</a:t>
            </a:r>
            <a:r>
              <a:rPr lang="en-US"/>
              <a:t> </a:t>
            </a:r>
            <a:r>
              <a:rPr lang="en-US" err="1"/>
              <a:t>travailler</a:t>
            </a:r>
            <a:r>
              <a:rPr lang="en-US"/>
              <a:t> </a:t>
            </a:r>
            <a:r>
              <a:rPr lang="en-US" err="1"/>
              <a:t>en</a:t>
            </a:r>
            <a:r>
              <a:rPr lang="en-US"/>
              <a:t> </a:t>
            </a:r>
            <a:r>
              <a:rPr lang="en-US" err="1"/>
              <a:t>francais</a:t>
            </a:r>
            <a:r>
              <a:rPr lang="en-US"/>
              <a:t> et avec des gens </a:t>
            </a:r>
            <a:r>
              <a:rPr lang="en-US" err="1"/>
              <a:t>ayant</a:t>
            </a:r>
            <a:r>
              <a:rPr lang="en-US"/>
              <a:t> </a:t>
            </a:r>
            <a:r>
              <a:rPr lang="en-US" err="1"/>
              <a:t>d'autres</a:t>
            </a:r>
            <a:r>
              <a:rPr lang="en-US"/>
              <a:t> </a:t>
            </a:r>
            <a:r>
              <a:rPr lang="en-US" err="1"/>
              <a:t>langues</a:t>
            </a:r>
            <a:r>
              <a:rPr lang="en-US"/>
              <a:t> </a:t>
            </a:r>
            <a:r>
              <a:rPr lang="en-US" err="1"/>
              <a:t>maternelles</a:t>
            </a:r>
            <a:r>
              <a:rPr lang="en-US"/>
              <a:t>, </a:t>
            </a:r>
            <a:r>
              <a:rPr lang="en-US" err="1"/>
              <a:t>notre</a:t>
            </a:r>
            <a:r>
              <a:rPr lang="en-US"/>
              <a:t> presentation </a:t>
            </a:r>
            <a:r>
              <a:rPr lang="en-US" err="1"/>
              <a:t>aujourd’hui</a:t>
            </a:r>
            <a:r>
              <a:rPr lang="en-US"/>
              <a:t> sera </a:t>
            </a:r>
            <a:r>
              <a:rPr lang="en-US" err="1"/>
              <a:t>en</a:t>
            </a:r>
            <a:r>
              <a:rPr lang="en-US"/>
              <a:t> </a:t>
            </a:r>
            <a:r>
              <a:rPr lang="en-US" err="1"/>
              <a:t>anglais</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1</a:t>
            </a:fld>
            <a:endParaRPr lang="en-US"/>
          </a:p>
        </p:txBody>
      </p:sp>
    </p:spTree>
    <p:extLst>
      <p:ext uri="{BB962C8B-B14F-4D97-AF65-F5344CB8AC3E}">
        <p14:creationId xmlns:p14="http://schemas.microsoft.com/office/powerpoint/2010/main" val="2255099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10</a:t>
            </a:fld>
            <a:endParaRPr lang="en-US"/>
          </a:p>
        </p:txBody>
      </p:sp>
    </p:spTree>
    <p:extLst>
      <p:ext uri="{BB962C8B-B14F-4D97-AF65-F5344CB8AC3E}">
        <p14:creationId xmlns:p14="http://schemas.microsoft.com/office/powerpoint/2010/main" val="84526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Logic Model is a visual diagram used to represent, in a systematic way, the relationships between the resources the program has to operate, the activities planed, and the changes or results the program hopes to achieve. Based on the concept of causal connections, the logic model works through the use of if-then relationships, that is if certain inputs are used, we can create a set of activities which will in turn produce a certain set of desired outcomes.</a:t>
            </a:r>
          </a:p>
          <a:p>
            <a:endParaRPr lang="en-US">
              <a:cs typeface="Calibri"/>
            </a:endParaRPr>
          </a:p>
          <a:p>
            <a:r>
              <a:rPr lang="en-US">
                <a:cs typeface="Calibri"/>
              </a:rPr>
              <a:t>INPUTS: Resources being invested in the program to bring about the change the program seeks to achieve</a:t>
            </a:r>
          </a:p>
          <a:p>
            <a:endParaRPr lang="en-US">
              <a:cs typeface="Calibri"/>
            </a:endParaRPr>
          </a:p>
          <a:p>
            <a:r>
              <a:rPr lang="en-US">
                <a:cs typeface="Calibri"/>
              </a:rPr>
              <a:t>OUTPUTS: Services and goods created by the resources applied by the program and have metrics attached to them</a:t>
            </a:r>
            <a:endParaRPr lang="en-US"/>
          </a:p>
          <a:p>
            <a:endParaRPr lang="en-US"/>
          </a:p>
          <a:p>
            <a:r>
              <a:rPr lang="en-US"/>
              <a:t>SHORT TERM OUTCOMES: Changes in capacity of the program beneficiaries, including enhanced knowledge, skills, changes in attitude, aspirations</a:t>
            </a:r>
            <a:endParaRPr lang="en-US">
              <a:cs typeface="Calibri"/>
            </a:endParaRPr>
          </a:p>
          <a:p>
            <a:endParaRPr lang="en-US"/>
          </a:p>
          <a:p>
            <a:r>
              <a:rPr lang="en-US"/>
              <a:t>MEDIUM TERM OUTCOMES:  Changes in the behaviors and practices of program beneficiaries which leads to changes in interactions, relationships, policies, social action, </a:t>
            </a:r>
            <a:endParaRPr lang="en-US">
              <a:cs typeface="Calibri" panose="020F0502020204030204"/>
            </a:endParaRPr>
          </a:p>
          <a:p>
            <a:endParaRPr lang="en-US">
              <a:cs typeface="Calibri" panose="020F0502020204030204"/>
            </a:endParaRPr>
          </a:p>
          <a:p>
            <a:r>
              <a:rPr lang="en-US">
                <a:cs typeface="Calibri" panose="020F0502020204030204"/>
              </a:rPr>
              <a:t>LONG TERM OUTCOMES: Changes in the </a:t>
            </a:r>
            <a:r>
              <a:rPr lang="en-US"/>
              <a:t>condition, or status of the targeted beneficiary groups which the program is seeking affect and aligns with program goal</a:t>
            </a:r>
            <a:endParaRPr lang="en-US">
              <a:cs typeface="Calibri"/>
            </a:endParaRPr>
          </a:p>
          <a:p>
            <a:endParaRPr lang="en-US">
              <a:cs typeface="Calibri"/>
            </a:endParaRPr>
          </a:p>
          <a:p>
            <a:pPr marL="171450" indent="-171450">
              <a:buFont typeface="Arial"/>
              <a:buChar char="•"/>
            </a:pPr>
            <a:r>
              <a:rPr lang="en-US"/>
              <a:t>The program is driven by the underlying assumption that </a:t>
            </a:r>
            <a:endParaRPr lang="en-US" b="1"/>
          </a:p>
          <a:p>
            <a:pPr marL="171450" indent="-171450">
              <a:buFont typeface="Arial"/>
              <a:buChar char="•"/>
            </a:pPr>
            <a:r>
              <a:rPr lang="en-US" b="1"/>
              <a:t>Risks</a:t>
            </a:r>
            <a:r>
              <a:rPr lang="en-US"/>
              <a:t>–What are some factors that might </a:t>
            </a:r>
            <a:r>
              <a:rPr lang="en-US" b="1"/>
              <a:t>hinder </a:t>
            </a:r>
            <a:r>
              <a:rPr lang="en-US"/>
              <a:t>the intended outcomes of the program?: Participant, setting, and staff characteristics , Personal social support, Individual Monetary Resources </a:t>
            </a:r>
            <a:endParaRPr lang="en-US">
              <a:cs typeface="Calibri"/>
            </a:endParaRPr>
          </a:p>
          <a:p>
            <a:endParaRPr lang="en-US">
              <a:cs typeface="Calibri"/>
            </a:endParaRPr>
          </a:p>
          <a:p>
            <a:r>
              <a:rPr lang="en-US"/>
              <a:t>Direct Results proposes an iterative review of the presented logic model with program staff and stakeholders to ensure fidelity of the model with program operations and to enhance utility of evaluation findings.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A32B3089-A855-4C1D-A418-6E90D4E9122B}" type="slidenum">
              <a:rPr lang="en-US" smtClean="0"/>
              <a:t>11</a:t>
            </a:fld>
            <a:endParaRPr lang="en-US"/>
          </a:p>
        </p:txBody>
      </p:sp>
    </p:spTree>
    <p:extLst>
      <p:ext uri="{BB962C8B-B14F-4D97-AF65-F5344CB8AC3E}">
        <p14:creationId xmlns:p14="http://schemas.microsoft.com/office/powerpoint/2010/main" val="4103528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INPUTS: Resources being invested in the program to bring about the change the program seeks to achieve</a:t>
            </a:r>
          </a:p>
          <a:p>
            <a:endParaRPr lang="en-US">
              <a:cs typeface="Calibri"/>
            </a:endParaRPr>
          </a:p>
          <a:p>
            <a:r>
              <a:rPr lang="en-US">
                <a:cs typeface="Calibri"/>
              </a:rPr>
              <a:t>OUTPUTS: Services and goods created by the resources applied by the program and have metrics attached to them</a:t>
            </a:r>
            <a:endParaRPr lang="en-US"/>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A32B3089-A855-4C1D-A418-6E90D4E9122B}" type="slidenum">
              <a:rPr lang="en-US" smtClean="0"/>
              <a:t>12</a:t>
            </a:fld>
            <a:endParaRPr lang="en-US"/>
          </a:p>
        </p:txBody>
      </p:sp>
    </p:spTree>
    <p:extLst>
      <p:ext uri="{BB962C8B-B14F-4D97-AF65-F5344CB8AC3E}">
        <p14:creationId xmlns:p14="http://schemas.microsoft.com/office/powerpoint/2010/main" val="119445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OUTPUTS: Services and goods created by the resources applied by the program and have metrics attached to them</a:t>
            </a:r>
            <a:endParaRPr lang="en-US"/>
          </a:p>
          <a:p>
            <a:endParaRPr lang="en-US"/>
          </a:p>
          <a:p>
            <a:r>
              <a:rPr lang="en-US"/>
              <a:t>SHORT TERM OUTCOMES: Changes in capacity of the program beneficiaries, including enhanced knowledge, skills, changes in attitude, aspirations</a:t>
            </a:r>
            <a:endParaRPr lang="en-US">
              <a:cs typeface="Calibri"/>
            </a:endParaRPr>
          </a:p>
          <a:p>
            <a:endParaRPr lang="en-US"/>
          </a:p>
          <a:p>
            <a:r>
              <a:rPr lang="en-US"/>
              <a:t>MEDIUM TERM OUTCOMES:  Changes in the behaviors and practices of program beneficiaries which leads to changes in interactions, relationships, policies, social action, </a:t>
            </a:r>
            <a:endParaRPr lang="en-US">
              <a:cs typeface="Calibri" panose="020F0502020204030204"/>
            </a:endParaRPr>
          </a:p>
          <a:p>
            <a:endParaRPr lang="en-US">
              <a:cs typeface="Calibri" panose="020F0502020204030204"/>
            </a:endParaRPr>
          </a:p>
          <a:p>
            <a:r>
              <a:rPr lang="en-US">
                <a:cs typeface="Calibri" panose="020F0502020204030204"/>
              </a:rPr>
              <a:t>LONG TERM OUTCOMES: Changes in the </a:t>
            </a:r>
            <a:r>
              <a:rPr lang="en-US"/>
              <a:t>condition, or status of the targeted beneficiary groups which the program is seeking affect and aligns with program goal</a:t>
            </a:r>
            <a:endParaRPr lang="en-US">
              <a:cs typeface="Calibri"/>
            </a:endParaRPr>
          </a:p>
          <a:p>
            <a:endParaRPr lang="en-US">
              <a:cs typeface="Calibri"/>
            </a:endParaRPr>
          </a:p>
          <a:p>
            <a:pPr marL="171450" indent="-171450">
              <a:buFont typeface="Arial"/>
              <a:buChar char="•"/>
            </a:pPr>
            <a:r>
              <a:rPr lang="en-US"/>
              <a:t>The program is driven by the underlying assumption that </a:t>
            </a:r>
            <a:endParaRPr lang="en-US" b="1"/>
          </a:p>
          <a:p>
            <a:pPr marL="171450" indent="-171450">
              <a:buFont typeface="Arial"/>
              <a:buChar char="•"/>
            </a:pPr>
            <a:r>
              <a:rPr lang="en-US" b="1"/>
              <a:t>Risks</a:t>
            </a:r>
            <a:r>
              <a:rPr lang="en-US"/>
              <a:t>–What are some factors that might </a:t>
            </a:r>
            <a:r>
              <a:rPr lang="en-US" b="1"/>
              <a:t>hinder </a:t>
            </a:r>
            <a:r>
              <a:rPr lang="en-US"/>
              <a:t>the intended outcomes of the program?: Participant, setting, and staff characteristics , Personal social support, Individual Monetary Resources </a:t>
            </a:r>
            <a:endParaRPr lang="en-US">
              <a:cs typeface="Calibri"/>
            </a:endParaRPr>
          </a:p>
          <a:p>
            <a:endParaRPr lang="en-US">
              <a:cs typeface="Calibri"/>
            </a:endParaRPr>
          </a:p>
          <a:p>
            <a:r>
              <a:rPr lang="en-US"/>
              <a:t>Direct Results proposes an iterative review of the presented logic model with program staff and stakeholders to ensure fidelity of the model with program operations and to enhance utility of evaluation findings.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A32B3089-A855-4C1D-A418-6E90D4E9122B}" type="slidenum">
              <a:rPr lang="en-US" smtClean="0"/>
              <a:t>13</a:t>
            </a:fld>
            <a:endParaRPr lang="en-US"/>
          </a:p>
        </p:txBody>
      </p:sp>
    </p:spTree>
    <p:extLst>
      <p:ext uri="{BB962C8B-B14F-4D97-AF65-F5344CB8AC3E}">
        <p14:creationId xmlns:p14="http://schemas.microsoft.com/office/powerpoint/2010/main" val="106439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14</a:t>
            </a:fld>
            <a:endParaRPr lang="en-US"/>
          </a:p>
        </p:txBody>
      </p:sp>
    </p:spTree>
    <p:extLst>
      <p:ext uri="{BB962C8B-B14F-4D97-AF65-F5344CB8AC3E}">
        <p14:creationId xmlns:p14="http://schemas.microsoft.com/office/powerpoint/2010/main" val="733019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Empowerment Approach</a:t>
            </a:r>
          </a:p>
          <a:p>
            <a:r>
              <a:rPr lang="en-US"/>
              <a:t>enabling stakeholders to lead evaluation</a:t>
            </a:r>
            <a:endParaRPr lang="en-US">
              <a:cs typeface="Calibri"/>
            </a:endParaRPr>
          </a:p>
          <a:p>
            <a:r>
              <a:rPr lang="en-US"/>
              <a:t>integrating evaluation into operations</a:t>
            </a:r>
            <a:endParaRPr lang="en-US">
              <a:cs typeface="Calibri"/>
            </a:endParaRPr>
          </a:p>
          <a:p>
            <a:endParaRPr lang="en-US">
              <a:cs typeface="Calibri"/>
            </a:endParaRPr>
          </a:p>
          <a:p>
            <a:endParaRPr lang="en-US">
              <a:cs typeface="Calibri"/>
            </a:endParaRPr>
          </a:p>
          <a:p>
            <a:endParaRPr lang="en-US">
              <a:cs typeface="Calibri"/>
            </a:endParaRPr>
          </a:p>
          <a:p>
            <a:pPr marL="285750" indent="-285750">
              <a:buFont typeface="Arial"/>
              <a:buChar char="•"/>
            </a:pPr>
            <a:r>
              <a:rPr lang="en-US" b="1"/>
              <a:t>Improvement </a:t>
            </a:r>
            <a:r>
              <a:rPr lang="en-US"/>
              <a:t>– empowerment evaluation is designed to help people improve program performance; it is designed to help people build on their successes and re-evaluate areas meriting attention</a:t>
            </a:r>
          </a:p>
          <a:p>
            <a:pPr marL="285750" indent="-285750">
              <a:buFont typeface="Arial"/>
              <a:buChar char="•"/>
            </a:pPr>
            <a:r>
              <a:rPr lang="en-US" b="1"/>
              <a:t>Community ownership</a:t>
            </a:r>
            <a:r>
              <a:rPr lang="en-US"/>
              <a:t> – empowerment evaluation values and facilitates community control; use and sustainability are dependent on a sense of ownership</a:t>
            </a:r>
          </a:p>
          <a:p>
            <a:pPr marL="285750" indent="-285750">
              <a:buFont typeface="Arial"/>
              <a:buChar char="•"/>
            </a:pPr>
            <a:r>
              <a:rPr lang="en-US" b="1"/>
              <a:t>Inclusion </a:t>
            </a:r>
            <a:r>
              <a:rPr lang="en-US"/>
              <a:t>– empowerment evaluation invites involvement, participation, and diversity; contributions come from all levels and walks of life</a:t>
            </a:r>
          </a:p>
          <a:p>
            <a:pPr marL="285750" indent="-285750">
              <a:buFont typeface="Arial"/>
              <a:buChar char="•"/>
            </a:pPr>
            <a:r>
              <a:rPr lang="en-US" b="1"/>
              <a:t>Democratic participation </a:t>
            </a:r>
            <a:r>
              <a:rPr lang="en-US"/>
              <a:t>– participation and decision making should be open and fair</a:t>
            </a:r>
          </a:p>
          <a:p>
            <a:pPr marL="285750" indent="-285750">
              <a:buFont typeface="Arial"/>
              <a:buChar char="•"/>
            </a:pPr>
            <a:r>
              <a:rPr lang="en-US" b="1"/>
              <a:t>Social justice </a:t>
            </a:r>
            <a:r>
              <a:rPr lang="en-US"/>
              <a:t>– evaluation can and should be used to address social inequities in society</a:t>
            </a:r>
          </a:p>
          <a:p>
            <a:pPr marL="285750" indent="-285750">
              <a:buFont typeface="Arial"/>
              <a:buChar char="•"/>
            </a:pPr>
            <a:r>
              <a:rPr lang="en-US" b="1"/>
              <a:t>Community knowledge </a:t>
            </a:r>
            <a:r>
              <a:rPr lang="en-US"/>
              <a:t>– empowerment evaluation respects and values community knowledge</a:t>
            </a:r>
          </a:p>
          <a:p>
            <a:pPr marL="285750" indent="-285750">
              <a:buFont typeface="Arial"/>
              <a:buChar char="•"/>
            </a:pPr>
            <a:r>
              <a:rPr lang="en-US" b="1"/>
              <a:t>Evidence-based strategies </a:t>
            </a:r>
            <a:r>
              <a:rPr lang="en-US"/>
              <a:t>– empowerment evaluation respects and uses the knowledge base of scholars (in conjunction with community knowledge)</a:t>
            </a:r>
          </a:p>
          <a:p>
            <a:pPr marL="285750" indent="-285750">
              <a:buFont typeface="Arial"/>
              <a:buChar char="•"/>
            </a:pPr>
            <a:r>
              <a:rPr lang="en-US" b="1"/>
              <a:t>Capacity building </a:t>
            </a:r>
            <a:r>
              <a:rPr lang="en-US"/>
              <a:t>– empowerment evaluation is designed to enhance stakeholders’ ability to conduct an evaluation and to improve program planning and implementation</a:t>
            </a:r>
          </a:p>
          <a:p>
            <a:pPr marL="285750" indent="-285750">
              <a:buFont typeface="Arial"/>
              <a:buChar char="•"/>
            </a:pPr>
            <a:r>
              <a:rPr lang="en-US" b="1"/>
              <a:t>Organizational learning </a:t>
            </a:r>
            <a:r>
              <a:rPr lang="en-US"/>
              <a:t>– data should be used to evaluate new practices, inform decision making, and implement program practices; empowerment evaluation is used to help organizations learn from their experience (building on successes, learning from mistakes, and making mid-course corrections)</a:t>
            </a:r>
          </a:p>
          <a:p>
            <a:pPr marL="285750" indent="-285750">
              <a:buFont typeface="Arial"/>
              <a:buChar char="•"/>
            </a:pPr>
            <a:r>
              <a:rPr lang="en-US" b="1"/>
              <a:t>Accountability </a:t>
            </a:r>
            <a:r>
              <a:rPr lang="en-US"/>
              <a:t>– empowerment evaluation is focused on outcomes and accountability; empowerment evaluations functions within the context of existing policies, standards, and measures of accountability; empowerment evaluations ask:  did the program accomplish its objectives? </a:t>
            </a:r>
          </a:p>
          <a:p>
            <a:pPr marL="171450" indent="-171450">
              <a:lnSpc>
                <a:spcPct val="110000"/>
              </a:lnSpc>
              <a:spcBef>
                <a:spcPts val="700"/>
              </a:spcBef>
              <a:buFont typeface="Arial"/>
              <a:buChar char="•"/>
            </a:pPr>
            <a:r>
              <a:rPr lang="en-US" b="1"/>
              <a:t>Improvement</a:t>
            </a:r>
            <a:endParaRPr lang="en-US"/>
          </a:p>
          <a:p>
            <a:pPr marL="171450" indent="-171450">
              <a:lnSpc>
                <a:spcPct val="110000"/>
              </a:lnSpc>
              <a:spcBef>
                <a:spcPts val="700"/>
              </a:spcBef>
              <a:buFont typeface="Arial"/>
              <a:buChar char="•"/>
            </a:pPr>
            <a:r>
              <a:rPr lang="en-US" b="1"/>
              <a:t>Community ownership</a:t>
            </a:r>
            <a:endParaRPr lang="en-US"/>
          </a:p>
          <a:p>
            <a:pPr marL="171450" indent="-171450">
              <a:lnSpc>
                <a:spcPct val="110000"/>
              </a:lnSpc>
              <a:spcBef>
                <a:spcPts val="700"/>
              </a:spcBef>
              <a:buFont typeface="Arial"/>
              <a:buChar char="•"/>
            </a:pPr>
            <a:r>
              <a:rPr lang="en-US" b="1"/>
              <a:t>Inclusion </a:t>
            </a:r>
            <a:endParaRPr lang="en-US"/>
          </a:p>
          <a:p>
            <a:pPr marL="171450" indent="-171450">
              <a:lnSpc>
                <a:spcPct val="110000"/>
              </a:lnSpc>
              <a:spcBef>
                <a:spcPts val="700"/>
              </a:spcBef>
              <a:buFont typeface="Arial"/>
              <a:buChar char="•"/>
            </a:pPr>
            <a:r>
              <a:rPr lang="en-US" b="1"/>
              <a:t>Democratic participation </a:t>
            </a:r>
            <a:endParaRPr lang="en-US"/>
          </a:p>
          <a:p>
            <a:pPr marL="171450" indent="-171450">
              <a:lnSpc>
                <a:spcPct val="110000"/>
              </a:lnSpc>
              <a:spcBef>
                <a:spcPts val="700"/>
              </a:spcBef>
              <a:buFont typeface="Arial"/>
              <a:buChar char="•"/>
            </a:pPr>
            <a:r>
              <a:rPr lang="en-US" b="1"/>
              <a:t>Social justice </a:t>
            </a:r>
            <a:endParaRPr lang="en-US"/>
          </a:p>
          <a:p>
            <a:pPr marL="171450" indent="-171450">
              <a:lnSpc>
                <a:spcPct val="110000"/>
              </a:lnSpc>
              <a:spcBef>
                <a:spcPts val="700"/>
              </a:spcBef>
              <a:buFont typeface="Arial"/>
              <a:buChar char="•"/>
            </a:pPr>
            <a:r>
              <a:rPr lang="en-US" b="1"/>
              <a:t>Community knowledge</a:t>
            </a:r>
            <a:endParaRPr lang="en-US"/>
          </a:p>
          <a:p>
            <a:pPr marL="171450" indent="-171450">
              <a:lnSpc>
                <a:spcPct val="110000"/>
              </a:lnSpc>
              <a:spcBef>
                <a:spcPts val="700"/>
              </a:spcBef>
              <a:buFont typeface="Arial"/>
              <a:buChar char="•"/>
            </a:pPr>
            <a:r>
              <a:rPr lang="en-US" b="1"/>
              <a:t>Evidence-based strategies </a:t>
            </a:r>
            <a:endParaRPr lang="en-US"/>
          </a:p>
          <a:p>
            <a:pPr marL="171450" indent="-171450">
              <a:lnSpc>
                <a:spcPct val="110000"/>
              </a:lnSpc>
              <a:spcBef>
                <a:spcPts val="700"/>
              </a:spcBef>
              <a:buFont typeface="Arial"/>
              <a:buChar char="•"/>
            </a:pPr>
            <a:r>
              <a:rPr lang="en-US" b="1"/>
              <a:t>Capacity building </a:t>
            </a:r>
            <a:endParaRPr lang="en-US"/>
          </a:p>
          <a:p>
            <a:pPr marL="171450" indent="-171450">
              <a:lnSpc>
                <a:spcPct val="110000"/>
              </a:lnSpc>
              <a:spcBef>
                <a:spcPts val="700"/>
              </a:spcBef>
              <a:buFont typeface="Arial"/>
              <a:buChar char="•"/>
            </a:pPr>
            <a:r>
              <a:rPr lang="en-US" b="1"/>
              <a:t>Organizational learning </a:t>
            </a:r>
            <a:endParaRPr lang="en-US"/>
          </a:p>
          <a:p>
            <a:pPr marL="171450" indent="-171450">
              <a:lnSpc>
                <a:spcPct val="110000"/>
              </a:lnSpc>
              <a:spcBef>
                <a:spcPts val="700"/>
              </a:spcBef>
              <a:buFont typeface="Arial"/>
              <a:buChar char="•"/>
            </a:pPr>
            <a:r>
              <a:rPr lang="en-US" b="1"/>
              <a:t>Accountability </a:t>
            </a:r>
            <a:endParaRPr lang="en-US"/>
          </a:p>
        </p:txBody>
      </p:sp>
      <p:sp>
        <p:nvSpPr>
          <p:cNvPr id="4" name="Slide Number Placeholder 3"/>
          <p:cNvSpPr>
            <a:spLocks noGrp="1"/>
          </p:cNvSpPr>
          <p:nvPr>
            <p:ph type="sldNum" sz="quarter" idx="5"/>
          </p:nvPr>
        </p:nvSpPr>
        <p:spPr/>
        <p:txBody>
          <a:bodyPr/>
          <a:lstStyle/>
          <a:p>
            <a:fld id="{A32B3089-A855-4C1D-A418-6E90D4E9122B}" type="slidenum">
              <a:rPr lang="en-US" smtClean="0"/>
              <a:t>15</a:t>
            </a:fld>
            <a:endParaRPr lang="en-US"/>
          </a:p>
        </p:txBody>
      </p:sp>
    </p:spTree>
    <p:extLst>
      <p:ext uri="{BB962C8B-B14F-4D97-AF65-F5344CB8AC3E}">
        <p14:creationId xmlns:p14="http://schemas.microsoft.com/office/powerpoint/2010/main" val="1731931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Applying the empowerment approach, we are proposing a two level stakeholder engagement strategy</a:t>
            </a:r>
          </a:p>
          <a:p>
            <a:endParaRPr lang="en-US"/>
          </a:p>
          <a:p>
            <a:r>
              <a:rPr lang="en-US"/>
              <a:t>At the core, we would propose establishing an evaluation advisory council composed of stakeholder representatives, including several youth representatives, key Youth Program staff, the funder, and representation from the Rainbow Resource Centre board, while ensuring diverse communities are present and supported. </a:t>
            </a:r>
            <a:endParaRPr lang="en-US">
              <a:cs typeface="Calibri"/>
            </a:endParaRPr>
          </a:p>
          <a:p>
            <a:r>
              <a:rPr lang="en-US"/>
              <a:t>The evaluation advisory council or EAC as it will be referred to would be involved throughout the evaluation process, from finalizing the design, data collection and analysis and plans for knowledge translation. </a:t>
            </a:r>
            <a:endParaRPr lang="en-US">
              <a:latin typeface="Calibri"/>
              <a:cs typeface="Calibri"/>
            </a:endParaRPr>
          </a:p>
          <a:p>
            <a:r>
              <a:rPr lang="en-US">
                <a:latin typeface="Calibri"/>
                <a:cs typeface="Calibri"/>
              </a:rPr>
              <a:t>We would confirm the representation</a:t>
            </a:r>
          </a:p>
          <a:p>
            <a:endParaRPr lang="en-US"/>
          </a:p>
          <a:p>
            <a:r>
              <a:rPr lang="en-US"/>
              <a:t>Hire youth participants to form a youth research team </a:t>
            </a:r>
            <a:endParaRPr lang="en-US">
              <a:cs typeface="Calibri"/>
            </a:endParaRPr>
          </a:p>
          <a:p>
            <a:r>
              <a:rPr lang="en-US"/>
              <a:t>They would provide feedback on evaluation plans </a:t>
            </a:r>
            <a:endParaRPr lang="en-US">
              <a:cs typeface="Calibri"/>
            </a:endParaRPr>
          </a:p>
          <a:p>
            <a:r>
              <a:rPr lang="en-US"/>
              <a:t>They would be engaged significantly in the data collection and analysis, including designing and testing the survey, conducting data collection, and assisting with data analysis </a:t>
            </a:r>
            <a:endParaRPr lang="en-US">
              <a:cs typeface="Calibri"/>
            </a:endParaRPr>
          </a:p>
          <a:p>
            <a:endParaRPr lang="en-US">
              <a:cs typeface="Calibri"/>
            </a:endParaRPr>
          </a:p>
          <a:p>
            <a:r>
              <a:rPr lang="en-US"/>
              <a:t>Where youth are the primary program audience, to engage youth we are drawing upon the McCain Model of Youth Engagement and recommendations from Hawke et al., including</a:t>
            </a:r>
            <a:endParaRPr lang="en-US">
              <a:cs typeface="Calibri"/>
            </a:endParaRPr>
          </a:p>
          <a:p>
            <a:pPr marL="628650" lvl="1" indent="-171450">
              <a:buFont typeface="Arial"/>
              <a:buChar char="•"/>
            </a:pPr>
            <a:r>
              <a:rPr lang="en-US"/>
              <a:t>Various levels of engagement and</a:t>
            </a:r>
            <a:endParaRPr lang="en-US">
              <a:cs typeface="Calibri" panose="020F0502020204030204"/>
            </a:endParaRPr>
          </a:p>
          <a:p>
            <a:pPr marL="628650" lvl="1" indent="-171450">
              <a:buFont typeface="Arial"/>
              <a:buChar char="•"/>
            </a:pPr>
            <a:r>
              <a:rPr lang="en-US"/>
              <a:t>Valuing and recognizing expertise, contributions, and diversity </a:t>
            </a:r>
            <a:endParaRPr lang="en-US">
              <a:cs typeface="Calibri"/>
            </a:endParaRPr>
          </a:p>
          <a:p>
            <a:pPr lvl="1"/>
            <a:endParaRPr lang="en-US">
              <a:cs typeface="Calibri"/>
            </a:endParaRPr>
          </a:p>
          <a:p>
            <a:r>
              <a:rPr lang="en-US"/>
              <a:t>EXTRA</a:t>
            </a:r>
            <a:endParaRPr lang="en-US">
              <a:cs typeface="Calibri" panose="020F0502020204030204"/>
            </a:endParaRPr>
          </a:p>
          <a:p>
            <a:r>
              <a:rPr lang="en-US"/>
              <a:t>Engagement points:</a:t>
            </a:r>
            <a:endParaRPr lang="en-US">
              <a:cs typeface="Calibri" panose="020F0502020204030204"/>
            </a:endParaRPr>
          </a:p>
          <a:p>
            <a:r>
              <a:rPr lang="en-US"/>
              <a:t>Stage 1: Evaluation Planning </a:t>
            </a:r>
            <a:endParaRPr lang="en-US">
              <a:cs typeface="Calibri" panose="020F0502020204030204"/>
            </a:endParaRPr>
          </a:p>
          <a:p>
            <a:r>
              <a:rPr lang="en-US"/>
              <a:t>Stage 2: Data collection and Analysis </a:t>
            </a:r>
            <a:endParaRPr lang="en-US">
              <a:cs typeface="Calibri" panose="020F0502020204030204"/>
            </a:endParaRPr>
          </a:p>
          <a:p>
            <a:r>
              <a:rPr lang="en-US"/>
              <a:t>Stage 3: Knowledge Translation</a:t>
            </a:r>
            <a:endParaRPr lang="en-US">
              <a:cs typeface="Calibri"/>
            </a:endParaRPr>
          </a:p>
          <a:p>
            <a:pPr marL="628650" lvl="1" indent="-171450">
              <a:buFont typeface="Arial"/>
              <a:buChar char="•"/>
            </a:pPr>
            <a:endParaRPr lang="en-US">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16</a:t>
            </a:fld>
            <a:endParaRPr lang="en-US"/>
          </a:p>
        </p:txBody>
      </p:sp>
    </p:spTree>
    <p:extLst>
      <p:ext uri="{BB962C8B-B14F-4D97-AF65-F5344CB8AC3E}">
        <p14:creationId xmlns:p14="http://schemas.microsoft.com/office/powerpoint/2010/main" val="3453435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17</a:t>
            </a:fld>
            <a:endParaRPr lang="en-US"/>
          </a:p>
        </p:txBody>
      </p:sp>
    </p:spTree>
    <p:extLst>
      <p:ext uri="{BB962C8B-B14F-4D97-AF65-F5344CB8AC3E}">
        <p14:creationId xmlns:p14="http://schemas.microsoft.com/office/powerpoint/2010/main" val="21943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Amanda</a:t>
            </a:r>
          </a:p>
        </p:txBody>
      </p:sp>
      <p:sp>
        <p:nvSpPr>
          <p:cNvPr id="4" name="Slide Number Placeholder 3"/>
          <p:cNvSpPr>
            <a:spLocks noGrp="1"/>
          </p:cNvSpPr>
          <p:nvPr>
            <p:ph type="sldNum" sz="quarter" idx="5"/>
          </p:nvPr>
        </p:nvSpPr>
        <p:spPr/>
        <p:txBody>
          <a:bodyPr/>
          <a:lstStyle/>
          <a:p>
            <a:fld id="{A32B3089-A855-4C1D-A418-6E90D4E9122B}" type="slidenum">
              <a:rPr lang="en-US" smtClean="0"/>
              <a:t>19</a:t>
            </a:fld>
            <a:endParaRPr lang="en-US"/>
          </a:p>
        </p:txBody>
      </p:sp>
    </p:spTree>
    <p:extLst>
      <p:ext uri="{BB962C8B-B14F-4D97-AF65-F5344CB8AC3E}">
        <p14:creationId xmlns:p14="http://schemas.microsoft.com/office/powerpoint/2010/main" val="3109065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Amanda</a:t>
            </a:r>
          </a:p>
        </p:txBody>
      </p:sp>
      <p:sp>
        <p:nvSpPr>
          <p:cNvPr id="4" name="Slide Number Placeholder 3"/>
          <p:cNvSpPr>
            <a:spLocks noGrp="1"/>
          </p:cNvSpPr>
          <p:nvPr>
            <p:ph type="sldNum" sz="quarter" idx="5"/>
          </p:nvPr>
        </p:nvSpPr>
        <p:spPr/>
        <p:txBody>
          <a:bodyPr/>
          <a:lstStyle/>
          <a:p>
            <a:fld id="{A32B3089-A855-4C1D-A418-6E90D4E9122B}" type="slidenum">
              <a:rPr lang="en-US" smtClean="0"/>
              <a:t>20</a:t>
            </a:fld>
            <a:endParaRPr lang="en-US"/>
          </a:p>
        </p:txBody>
      </p:sp>
    </p:spTree>
    <p:extLst>
      <p:ext uri="{BB962C8B-B14F-4D97-AF65-F5344CB8AC3E}">
        <p14:creationId xmlns:p14="http://schemas.microsoft.com/office/powerpoint/2010/main" val="58140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like to acknowledge that …</a:t>
            </a:r>
          </a:p>
          <a:p>
            <a:r>
              <a:rPr lang="en-US"/>
              <a:t>We recognize our role in evaluation to embrace allyship, multiple identities and intersectionality. </a:t>
            </a:r>
            <a:r>
              <a:rPr lang="en-CA" sz="1200" b="0" i="0" kern="1200">
                <a:solidFill>
                  <a:schemeClr val="tx1"/>
                </a:solidFill>
                <a:effectLst/>
                <a:latin typeface="+mn-lt"/>
                <a:ea typeface="+mn-ea"/>
                <a:cs typeface="+mn-cs"/>
              </a:rPr>
              <a:t>Research which includes evaluation, has contributed to the colonialization of Indigenous communities, and it is crucial as evaluators working with Indigenous communities to acknowledge this history and to ensure that we are not continuing this legacy. </a:t>
            </a:r>
            <a:r>
              <a:rPr lang="en-CA"/>
              <a:t>In this proposal, we</a:t>
            </a:r>
            <a:r>
              <a:rPr lang="en-CA" sz="1200" b="0" i="0" kern="1200">
                <a:solidFill>
                  <a:schemeClr val="tx1"/>
                </a:solidFill>
                <a:effectLst/>
                <a:latin typeface="+mn-lt"/>
                <a:ea typeface="+mn-ea"/>
                <a:cs typeface="+mn-cs"/>
              </a:rPr>
              <a:t> demonstrate this through an empowerment based evaluation approach which we will discuss in detail later.</a:t>
            </a:r>
            <a:endParaRPr lang="en-CA">
              <a:cs typeface="Calibri"/>
            </a:endParaRPr>
          </a:p>
          <a:p>
            <a:endParaRPr lang="en-CA" sz="1200" b="0" i="0" kern="1200">
              <a:solidFill>
                <a:schemeClr val="tx1"/>
              </a:solidFill>
              <a:effectLst/>
              <a:latin typeface="+mn-lt"/>
              <a:ea typeface="+mn-ea"/>
              <a:cs typeface="+mn-cs"/>
            </a:endParaRPr>
          </a:p>
          <a:p>
            <a:endParaRPr lang="en-US">
              <a:cs typeface="Calibri"/>
            </a:endParaRPr>
          </a:p>
          <a:p>
            <a:endParaRPr lang="en-US">
              <a:cs typeface="Calibri"/>
            </a:endParaRPr>
          </a:p>
          <a:p>
            <a:endParaRPr lang="en-US">
              <a:cs typeface="Calibri"/>
            </a:endParaRPr>
          </a:p>
          <a:p>
            <a:r>
              <a:rPr lang="en-US"/>
              <a:t>IF WE HAVE </a:t>
            </a:r>
            <a:endParaRPr lang="en-US">
              <a:cs typeface="Calibri"/>
            </a:endParaRPr>
          </a:p>
          <a:p>
            <a:r>
              <a:rPr lang="en-US"/>
              <a:t>Add a note about how our team is committed to reconciliation</a:t>
            </a:r>
            <a:endParaRPr lang="en-US">
              <a:cs typeface="Calibri"/>
            </a:endParaRPr>
          </a:p>
          <a:p>
            <a:r>
              <a:rPr lang="en-US"/>
              <a:t>We recognize that First Nations/indigenous … how case relates to indigenous issues or social justice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2</a:t>
            </a:fld>
            <a:endParaRPr lang="en-US"/>
          </a:p>
        </p:txBody>
      </p:sp>
    </p:spTree>
    <p:extLst>
      <p:ext uri="{BB962C8B-B14F-4D97-AF65-F5344CB8AC3E}">
        <p14:creationId xmlns:p14="http://schemas.microsoft.com/office/powerpoint/2010/main" val="3434119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21</a:t>
            </a:fld>
            <a:endParaRPr lang="en-US"/>
          </a:p>
        </p:txBody>
      </p:sp>
    </p:spTree>
    <p:extLst>
      <p:ext uri="{BB962C8B-B14F-4D97-AF65-F5344CB8AC3E}">
        <p14:creationId xmlns:p14="http://schemas.microsoft.com/office/powerpoint/2010/main" val="3045262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Methods:</a:t>
            </a:r>
          </a:p>
          <a:p>
            <a:endParaRPr lang="en-US">
              <a:cs typeface="Calibri"/>
            </a:endParaRPr>
          </a:p>
          <a:p>
            <a:r>
              <a:rPr lang="en-US">
                <a:cs typeface="Calibri"/>
              </a:rPr>
              <a:t>-Evaluation methods will be incorporated into programming as much as possible</a:t>
            </a:r>
          </a:p>
        </p:txBody>
      </p:sp>
      <p:sp>
        <p:nvSpPr>
          <p:cNvPr id="4" name="Slide Number Placeholder 3"/>
          <p:cNvSpPr>
            <a:spLocks noGrp="1"/>
          </p:cNvSpPr>
          <p:nvPr>
            <p:ph type="sldNum" sz="quarter" idx="5"/>
          </p:nvPr>
        </p:nvSpPr>
        <p:spPr/>
        <p:txBody>
          <a:bodyPr/>
          <a:lstStyle/>
          <a:p>
            <a:fld id="{A32B3089-A855-4C1D-A418-6E90D4E9122B}" type="slidenum">
              <a:rPr lang="en-US" smtClean="0"/>
              <a:t>22</a:t>
            </a:fld>
            <a:endParaRPr lang="en-US"/>
          </a:p>
        </p:txBody>
      </p:sp>
    </p:spTree>
    <p:extLst>
      <p:ext uri="{BB962C8B-B14F-4D97-AF65-F5344CB8AC3E}">
        <p14:creationId xmlns:p14="http://schemas.microsoft.com/office/powerpoint/2010/main" val="3333999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Survey design will build capacity (</a:t>
            </a:r>
            <a:r>
              <a:rPr lang="en-US" err="1"/>
              <a:t>transpulse</a:t>
            </a:r>
            <a:r>
              <a:rPr lang="en-US"/>
              <a:t> study)</a:t>
            </a:r>
          </a:p>
          <a:p>
            <a:r>
              <a:rPr lang="en-US">
                <a:solidFill>
                  <a:schemeClr val="tx1"/>
                </a:solidFill>
              </a:rPr>
              <a:t>Making time for evaluation surveys for me</a:t>
            </a:r>
            <a:endParaRPr lang="en-US">
              <a:solidFill>
                <a:schemeClr val="tx1"/>
              </a:solidFill>
              <a:cs typeface="Calibri"/>
            </a:endParaRPr>
          </a:p>
          <a:p>
            <a:r>
              <a:rPr lang="en-US">
                <a:solidFill>
                  <a:schemeClr val="tx1"/>
                </a:solidFill>
              </a:rPr>
              <a:t>Disaggregated data</a:t>
            </a:r>
            <a:endParaRPr lang="en-US">
              <a:solidFill>
                <a:schemeClr val="tx1"/>
              </a:solidFill>
              <a:cs typeface="Calibri"/>
            </a:endParaRPr>
          </a:p>
          <a:p>
            <a:r>
              <a:rPr lang="en-US">
                <a:solidFill>
                  <a:schemeClr val="tx1"/>
                </a:solidFill>
              </a:rPr>
              <a:t>Empowerment approach</a:t>
            </a:r>
            <a:endParaRPr lang="en-US">
              <a:solidFill>
                <a:schemeClr val="tx1"/>
              </a:solidFill>
              <a:cs typeface="Calibri"/>
            </a:endParaRPr>
          </a:p>
          <a:p>
            <a:r>
              <a:rPr lang="en-US">
                <a:solidFill>
                  <a:schemeClr val="tx1"/>
                </a:solidFill>
              </a:rPr>
              <a:t>Including race data</a:t>
            </a:r>
            <a:endParaRPr lang="en-US">
              <a:solidFill>
                <a:schemeClr val="tx1"/>
              </a:solidFill>
              <a:cs typeface="Calibri"/>
            </a:endParaRPr>
          </a:p>
          <a:p>
            <a:endParaRPr lang="en-US">
              <a:cs typeface="Calibri"/>
            </a:endParaRPr>
          </a:p>
          <a:p>
            <a:r>
              <a:rPr lang="en-US">
                <a:hlinkClick r:id="rId3"/>
              </a:rPr>
              <a:t>https://youthrex.com/wp-content/uploads/2019/10/Rosenberg-Self-EsteemScale-1.pdf</a:t>
            </a:r>
            <a:endParaRPr lang="en-US">
              <a:cs typeface="Calibri" panose="020F0502020204030204"/>
              <a:hlinkClick r:id="rId3"/>
            </a:endParaRPr>
          </a:p>
          <a:p>
            <a:r>
              <a:rPr lang="en-US">
                <a:hlinkClick r:id="rId4"/>
              </a:rPr>
              <a:t>https://youthrex.com/wp-content/uploads/2019/10/The-Social-Connectedness-Scale-Revised.pdf</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A32B3089-A855-4C1D-A418-6E90D4E9122B}" type="slidenum">
              <a:rPr lang="en-US" smtClean="0"/>
              <a:t>23</a:t>
            </a:fld>
            <a:endParaRPr lang="en-US"/>
          </a:p>
        </p:txBody>
      </p:sp>
    </p:spTree>
    <p:extLst>
      <p:ext uri="{BB962C8B-B14F-4D97-AF65-F5344CB8AC3E}">
        <p14:creationId xmlns:p14="http://schemas.microsoft.com/office/powerpoint/2010/main" val="256714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Interview these youth</a:t>
            </a:r>
          </a:p>
          <a:p>
            <a:r>
              <a:rPr lang="en-US"/>
              <a:t>Ask about their journey to understand how the program has impacted their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Staff are asked to identify a handful of youth with exceptional knowledge, skills and leadership capabilities</a:t>
            </a:r>
          </a:p>
          <a:p>
            <a:endParaRPr lang="en-US"/>
          </a:p>
        </p:txBody>
      </p:sp>
      <p:sp>
        <p:nvSpPr>
          <p:cNvPr id="4" name="Slide Number Placeholder 3"/>
          <p:cNvSpPr>
            <a:spLocks noGrp="1"/>
          </p:cNvSpPr>
          <p:nvPr>
            <p:ph type="sldNum" sz="quarter" idx="10"/>
          </p:nvPr>
        </p:nvSpPr>
        <p:spPr/>
        <p:txBody>
          <a:bodyPr/>
          <a:lstStyle/>
          <a:p>
            <a:fld id="{A32B3089-A855-4C1D-A418-6E90D4E9122B}" type="slidenum">
              <a:rPr lang="en-US" smtClean="0"/>
              <a:t>24</a:t>
            </a:fld>
            <a:endParaRPr lang="en-US"/>
          </a:p>
        </p:txBody>
      </p:sp>
    </p:spTree>
    <p:extLst>
      <p:ext uri="{BB962C8B-B14F-4D97-AF65-F5344CB8AC3E}">
        <p14:creationId xmlns:p14="http://schemas.microsoft.com/office/powerpoint/2010/main" val="3081152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Story telling is a powerful mode of human expression</a:t>
            </a:r>
          </a:p>
          <a:p>
            <a:endParaRPr lang="en-US">
              <a:solidFill>
                <a:schemeClr val="tx1"/>
              </a:solidFill>
            </a:endParaRPr>
          </a:p>
          <a:p>
            <a:r>
              <a:rPr lang="en-US">
                <a:solidFill>
                  <a:schemeClr val="tx1"/>
                </a:solidFill>
              </a:rPr>
              <a:t>The micro-narrative story telling approach that we are proposing allows for </a:t>
            </a:r>
            <a:r>
              <a:rPr lang="en-CA" sz="1200" b="0" i="0" kern="1200">
                <a:solidFill>
                  <a:schemeClr val="tx1"/>
                </a:solidFill>
                <a:effectLst/>
                <a:latin typeface="+mn-lt"/>
                <a:ea typeface="+mn-ea"/>
                <a:cs typeface="+mn-cs"/>
              </a:rPr>
              <a:t>vast amounts of data to be collected while also ensuring the depth and richness of qualitative and narrative-based data</a:t>
            </a:r>
            <a:endParaRPr lang="en-US">
              <a:solidFill>
                <a:schemeClr val="tx1"/>
              </a:solidFill>
            </a:endParaRPr>
          </a:p>
          <a:p>
            <a:endParaRPr lang="en-US">
              <a:solidFill>
                <a:schemeClr val="tx1"/>
              </a:solidFill>
            </a:endParaRPr>
          </a:p>
          <a:p>
            <a:r>
              <a:rPr lang="en-US">
                <a:solidFill>
                  <a:schemeClr val="tx1"/>
                </a:solidFill>
              </a:rPr>
              <a:t>Youth will be provided with the opportunity to share their story digitally (which will include option to audio or video record or type), written with pen and paper which would then be transcribed, or orally through an interview</a:t>
            </a:r>
          </a:p>
          <a:p>
            <a:endParaRPr lang="en-US">
              <a:solidFill>
                <a:schemeClr val="tx1"/>
              </a:solidFill>
            </a:endParaRPr>
          </a:p>
          <a:p>
            <a:r>
              <a:rPr lang="en-US">
                <a:solidFill>
                  <a:schemeClr val="tx1"/>
                </a:solidFill>
              </a:rPr>
              <a:t>Youth will be prompted with a question related to the impact of their participation on their health and wellbeing, followed by follow up questions where they are interpreting their own story</a:t>
            </a:r>
          </a:p>
          <a:p>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In-line with many youth’s experience of stories shared in media as short clips</a:t>
            </a:r>
          </a:p>
          <a:p>
            <a:endParaRPr lang="en-US">
              <a:solidFill>
                <a:schemeClr val="tx1"/>
              </a:solidFill>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25</a:t>
            </a:fld>
            <a:endParaRPr lang="en-US"/>
          </a:p>
        </p:txBody>
      </p:sp>
    </p:spTree>
    <p:extLst>
      <p:ext uri="{BB962C8B-B14F-4D97-AF65-F5344CB8AC3E}">
        <p14:creationId xmlns:p14="http://schemas.microsoft.com/office/powerpoint/2010/main" val="2823778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HEIA is not only intended for use by organizations across the Ontario health care system but also by organizations outside the health care system whose work can have an impact on health outcomes.</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Marginalized population included in this review include but are not limited to Ethno-racial communities, rural/remote or inner-urban populations and low-income</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Data can be collected from a variety of methods such as data collected from the surveys, case studies and micro-storytelling, as well as discussion among stakeholders, comparing demographics of participants accessing the program versus the general youth population in the region, conducting an intersectional analysis of impact</a:t>
            </a:r>
          </a:p>
          <a:p>
            <a:endParaRPr lang="en-CA"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26</a:t>
            </a:fld>
            <a:endParaRPr lang="en-US"/>
          </a:p>
        </p:txBody>
      </p:sp>
    </p:spTree>
    <p:extLst>
      <p:ext uri="{BB962C8B-B14F-4D97-AF65-F5344CB8AC3E}">
        <p14:creationId xmlns:p14="http://schemas.microsoft.com/office/powerpoint/2010/main" val="195733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27</a:t>
            </a:fld>
            <a:endParaRPr lang="en-US"/>
          </a:p>
        </p:txBody>
      </p:sp>
    </p:spTree>
    <p:extLst>
      <p:ext uri="{BB962C8B-B14F-4D97-AF65-F5344CB8AC3E}">
        <p14:creationId xmlns:p14="http://schemas.microsoft.com/office/powerpoint/2010/main" val="185484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Looking at the evaluation work plan, assembly of the EAC and Youth Research Team will occur in the first quarter. Validation of the evaluation plan with the EAC will also take place in Q1. </a:t>
            </a:r>
          </a:p>
          <a:p>
            <a:r>
              <a:rPr lang="en-US">
                <a:cs typeface="Calibri"/>
              </a:rPr>
              <a:t>Q2 will mark the beginning of co-design/co-development of data collection tools with the Youth Research Team. </a:t>
            </a:r>
          </a:p>
          <a:p>
            <a:r>
              <a:rPr lang="en-US">
                <a:cs typeface="Calibri"/>
              </a:rPr>
              <a:t>Data collection activity is shown here as ongoing, beginning with the continuation of existing survey tools and the incorporation of additional methods as training is completed with the Youth Research Team. Training will be ongoing to support capacity building, very much consistent with an empowerment evaluation. </a:t>
            </a:r>
          </a:p>
          <a:p>
            <a:r>
              <a:rPr lang="en-US">
                <a:cs typeface="Calibri"/>
              </a:rPr>
              <a:t>Data analysis will be integrated with data collection, as data is collected </a:t>
            </a:r>
          </a:p>
          <a:p>
            <a:r>
              <a:rPr lang="en-US">
                <a:cs typeface="Calibri"/>
              </a:rPr>
              <a:t>Check ins with the EAC will be scheduled every other quarter, while check ins with the Youth Research Team will be more frequent, perhaps each month, as needed. Otherwise, check ins with this group will be quarterly. </a:t>
            </a:r>
          </a:p>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28</a:t>
            </a:fld>
            <a:endParaRPr lang="en-US"/>
          </a:p>
        </p:txBody>
      </p:sp>
    </p:spTree>
    <p:extLst>
      <p:ext uri="{BB962C8B-B14F-4D97-AF65-F5344CB8AC3E}">
        <p14:creationId xmlns:p14="http://schemas.microsoft.com/office/powerpoint/2010/main" val="2471252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29</a:t>
            </a:fld>
            <a:endParaRPr lang="en-US"/>
          </a:p>
        </p:txBody>
      </p:sp>
    </p:spTree>
    <p:extLst>
      <p:ext uri="{BB962C8B-B14F-4D97-AF65-F5344CB8AC3E}">
        <p14:creationId xmlns:p14="http://schemas.microsoft.com/office/powerpoint/2010/main" val="64931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recognize the possibility of specific challenges arising in the course of the evaluation. These are identified here, along with possible mitigation strategies. To help ensure both accessibility and engagement for youth, evaluation activities will be incorporated into day-to-day program activities where possible. Data collection tools will be codeveloped with the Youth Research Team, facilitated by training provided to this group to support their leadership in both data collection and analysis with support provided by the Direct Results team. </a:t>
            </a:r>
          </a:p>
          <a:p>
            <a:r>
              <a:rPr lang="en-US">
                <a:cs typeface="Calibri"/>
              </a:rPr>
              <a:t>Translation services will also be available through multi-lingual Youth Research Team members, as required</a:t>
            </a:r>
          </a:p>
          <a:p>
            <a:r>
              <a:rPr lang="en-US">
                <a:cs typeface="Calibri"/>
              </a:rPr>
              <a:t>Ethical considerations are important when working with vulnerable populations, including youth. As such, full and prior informed consent will be obtained from participants (and their parents where youth are not yet the age of majority). Participants will also be able to pause or stop participation. Anonymized and de-identified information will be used and securely stored. </a:t>
            </a:r>
          </a:p>
          <a:p>
            <a:r>
              <a:rPr lang="en-US"/>
              <a:t>As COVID-19 continues to be an ongoing risk, all public health measures in place will be adhered to. Virtual options will also be offered and used where possible. </a:t>
            </a:r>
          </a:p>
          <a:p>
            <a:endParaRPr lang="en-US"/>
          </a:p>
          <a:p>
            <a:r>
              <a:rPr lang="en-US"/>
              <a:t>As an additional note, we are committed to following the principles and competencies outlined in the CES competencies for Canadian Evaluation Practice. Briefly, the evaluation competencies selected to highlight here today are: </a:t>
            </a:r>
            <a:endParaRPr lang="en-US">
              <a:cs typeface="Calibri" panose="020F0502020204030204"/>
            </a:endParaRPr>
          </a:p>
          <a:p>
            <a:pPr marL="171450" indent="-171450">
              <a:buFont typeface="Arial,Sans-Serif"/>
              <a:buChar char="•"/>
            </a:pPr>
            <a:r>
              <a:rPr lang="en-US"/>
              <a:t>3.2 Identifies stakeholders' needs and their capacity to participate, while recognizing, respecting and responding to aspects of diversity-- whereby stakeholder interests and rights are recognized while engaging in capacity-building across the organization </a:t>
            </a:r>
            <a:endParaRPr lang="en-US">
              <a:cs typeface="Calibri" panose="020F0502020204030204"/>
            </a:endParaRPr>
          </a:p>
          <a:p>
            <a:pPr marL="171450" indent="-171450">
              <a:buFont typeface="Arial,Sans-Serif"/>
              <a:buChar char="•"/>
            </a:pPr>
            <a:r>
              <a:rPr lang="en-US"/>
              <a:t>5.1 Uses communication strategies appropriate to the cultural, linguistic, social and political contexts, and particularly in utilizing participatory empowerment strategies to ensure evaluation processes, results and products are accessible and relevant to stakeholders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30</a:t>
            </a:fld>
            <a:endParaRPr lang="en-US"/>
          </a:p>
        </p:txBody>
      </p:sp>
    </p:spTree>
    <p:extLst>
      <p:ext uri="{BB962C8B-B14F-4D97-AF65-F5344CB8AC3E}">
        <p14:creationId xmlns:p14="http://schemas.microsoft.com/office/powerpoint/2010/main" val="364255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 secs</a:t>
            </a:r>
          </a:p>
          <a:p>
            <a:r>
              <a:rPr lang="en-US">
                <a:cs typeface="Calibri"/>
              </a:rPr>
              <a:t>We have a very strong five member team, with myself, </a:t>
            </a:r>
            <a:r>
              <a:rPr lang="en-US" err="1">
                <a:cs typeface="Calibri"/>
              </a:rPr>
              <a:t>Jiselle</a:t>
            </a:r>
            <a:r>
              <a:rPr lang="en-US">
                <a:cs typeface="Calibri"/>
              </a:rPr>
              <a:t> Bakker, Nicole Carleton, Amanda </a:t>
            </a:r>
            <a:r>
              <a:rPr lang="en-US" err="1">
                <a:cs typeface="Calibri"/>
              </a:rPr>
              <a:t>Demmer</a:t>
            </a:r>
            <a:r>
              <a:rPr lang="en-US">
                <a:cs typeface="Calibri"/>
              </a:rPr>
              <a:t>, Sara Husain and Rebecca Oliveira</a:t>
            </a:r>
            <a:endParaRPr lang="en-US"/>
          </a:p>
          <a:p>
            <a:endParaRPr lang="en-US"/>
          </a:p>
        </p:txBody>
      </p:sp>
      <p:sp>
        <p:nvSpPr>
          <p:cNvPr id="4" name="Slide Number Placeholder 3"/>
          <p:cNvSpPr>
            <a:spLocks noGrp="1"/>
          </p:cNvSpPr>
          <p:nvPr>
            <p:ph type="sldNum" sz="quarter" idx="10"/>
          </p:nvPr>
        </p:nvSpPr>
        <p:spPr/>
        <p:txBody>
          <a:bodyPr/>
          <a:lstStyle/>
          <a:p>
            <a:fld id="{A32B3089-A855-4C1D-A418-6E90D4E9122B}" type="slidenum">
              <a:rPr lang="en-US" smtClean="0"/>
              <a:t>3</a:t>
            </a:fld>
            <a:endParaRPr lang="en-US"/>
          </a:p>
        </p:txBody>
      </p:sp>
    </p:spTree>
    <p:extLst>
      <p:ext uri="{BB962C8B-B14F-4D97-AF65-F5344CB8AC3E}">
        <p14:creationId xmlns:p14="http://schemas.microsoft.com/office/powerpoint/2010/main" val="3764687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concludes our presentation today. </a:t>
            </a:r>
          </a:p>
          <a:p>
            <a:r>
              <a:rPr lang="en-US">
                <a:cs typeface="Calibri"/>
              </a:rPr>
              <a:t>Thank you to everyone who was able to join us here today. </a:t>
            </a:r>
          </a:p>
          <a:p>
            <a:r>
              <a:rPr lang="en-US">
                <a:cs typeface="Calibri"/>
              </a:rPr>
              <a:t>We'd like to say a special thanks to: </a:t>
            </a:r>
          </a:p>
          <a:p>
            <a:pPr marL="171450" indent="-171450">
              <a:buFont typeface="Arial"/>
              <a:buChar char="•"/>
            </a:pPr>
            <a:r>
              <a:rPr lang="en-US">
                <a:cs typeface="Calibri"/>
              </a:rPr>
              <a:t>Client for offering your programs as a case </a:t>
            </a:r>
          </a:p>
          <a:p>
            <a:pPr marL="171450" indent="-171450">
              <a:buFont typeface="Arial"/>
              <a:buChar char="•"/>
            </a:pPr>
            <a:r>
              <a:rPr lang="en-US">
                <a:cs typeface="Calibri"/>
              </a:rPr>
              <a:t>The Canadian Evaluation Society and the Canadian Evaluation Society Education Fund for this opportunity and for hosting this event </a:t>
            </a:r>
          </a:p>
          <a:p>
            <a:pPr marL="171450" indent="-171450">
              <a:buFont typeface="Arial"/>
              <a:buChar char="•"/>
            </a:pPr>
            <a:r>
              <a:rPr lang="en-US">
                <a:cs typeface="Calibri"/>
              </a:rPr>
              <a:t>We would also like to thank our coaches Dr. </a:t>
            </a:r>
            <a:r>
              <a:rPr lang="en-US" err="1">
                <a:cs typeface="Calibri"/>
              </a:rPr>
              <a:t>Yessis</a:t>
            </a:r>
            <a:r>
              <a:rPr lang="en-US">
                <a:cs typeface="Calibri"/>
              </a:rPr>
              <a:t> and Dr. Skinner for providing guidance along the way </a:t>
            </a:r>
          </a:p>
        </p:txBody>
      </p:sp>
      <p:sp>
        <p:nvSpPr>
          <p:cNvPr id="4" name="Slide Number Placeholder 3"/>
          <p:cNvSpPr>
            <a:spLocks noGrp="1"/>
          </p:cNvSpPr>
          <p:nvPr>
            <p:ph type="sldNum" sz="quarter" idx="5"/>
          </p:nvPr>
        </p:nvSpPr>
        <p:spPr/>
        <p:txBody>
          <a:bodyPr/>
          <a:lstStyle/>
          <a:p>
            <a:fld id="{A32B3089-A855-4C1D-A418-6E90D4E9122B}" type="slidenum">
              <a:rPr lang="en-US" smtClean="0"/>
              <a:t>32</a:t>
            </a:fld>
            <a:endParaRPr lang="en-US"/>
          </a:p>
        </p:txBody>
      </p:sp>
    </p:spTree>
    <p:extLst>
      <p:ext uri="{BB962C8B-B14F-4D97-AF65-F5344CB8AC3E}">
        <p14:creationId xmlns:p14="http://schemas.microsoft.com/office/powerpoint/2010/main" val="69279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next 20 minutes, we will be highlighting key aspects of our proposal </a:t>
            </a:r>
          </a:p>
          <a:p>
            <a:endParaRPr lang="en-US"/>
          </a:p>
          <a:p>
            <a:r>
              <a:rPr lang="en-US"/>
              <a:t>Add time allotment:</a:t>
            </a:r>
          </a:p>
          <a:p>
            <a:r>
              <a:rPr lang="en-US"/>
              <a:t>Intro (includes land acknowledgement, our team and agenda)= 2 mins (Jiselle)</a:t>
            </a:r>
          </a:p>
          <a:p>
            <a:r>
              <a:rPr lang="en-US"/>
              <a:t>Program Overview= 1.5 min (Jiselle)</a:t>
            </a:r>
          </a:p>
          <a:p>
            <a:r>
              <a:rPr lang="en-US"/>
              <a:t>Stakeholders and Engagement= 1.5 min (Jiselle)</a:t>
            </a:r>
          </a:p>
          <a:p>
            <a:r>
              <a:rPr lang="en-US"/>
              <a:t>Logic Model= 2.0 min (Sara)</a:t>
            </a:r>
          </a:p>
          <a:p>
            <a:r>
              <a:rPr lang="en-US"/>
              <a:t>Evaluation Approach= 2.5 min (Amanda)</a:t>
            </a:r>
          </a:p>
          <a:p>
            <a:r>
              <a:rPr lang="en-US"/>
              <a:t>Evaluation Matrix= 2 min (Amanda)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Evaluation Methods= 2.5 min (Rebecca)</a:t>
            </a:r>
          </a:p>
          <a:p>
            <a:r>
              <a:rPr lang="en-US"/>
              <a:t>Work plan= 1 min (Nicole)</a:t>
            </a:r>
          </a:p>
          <a:p>
            <a:r>
              <a:rPr lang="en-US"/>
              <a:t>Challenges and Mitigation Strategies= 1 min (Nicole)</a:t>
            </a:r>
            <a:endParaRPr lang="en-US">
              <a:cs typeface="Calibri" panose="020F0502020204030204"/>
            </a:endParaRPr>
          </a:p>
          <a:p>
            <a:r>
              <a:rPr lang="en-US"/>
              <a:t>Thank you= .5 min</a:t>
            </a:r>
            <a:endParaRPr lang="en-US">
              <a:cs typeface="Calibri" panose="020F0502020204030204"/>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4</a:t>
            </a:fld>
            <a:endParaRPr lang="en-US"/>
          </a:p>
        </p:txBody>
      </p:sp>
    </p:spTree>
    <p:extLst>
      <p:ext uri="{BB962C8B-B14F-4D97-AF65-F5344CB8AC3E}">
        <p14:creationId xmlns:p14="http://schemas.microsoft.com/office/powerpoint/2010/main" val="1313646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will begin with program overview</a:t>
            </a:r>
          </a:p>
          <a:p>
            <a:endParaRPr lang="en-US">
              <a:cs typeface="Calibri"/>
            </a:endParaRPr>
          </a:p>
          <a:p>
            <a:endParaRPr lang="en-US">
              <a:cs typeface="Calibri"/>
            </a:endParaRPr>
          </a:p>
          <a:p>
            <a:endParaRPr lang="en-US">
              <a:cs typeface="Calibri"/>
            </a:endParaRPr>
          </a:p>
          <a:p>
            <a:r>
              <a:rPr lang="en-US">
                <a:cs typeface="Calibri"/>
              </a:rPr>
              <a:t>Add time allotment:</a:t>
            </a:r>
          </a:p>
          <a:p>
            <a:r>
              <a:rPr lang="en-US">
                <a:cs typeface="Calibri"/>
              </a:rPr>
              <a:t>Intro (includes land acknowledgement, our team and agenda)= 2 mins (Jiselle)</a:t>
            </a:r>
            <a:endParaRPr lang="en-US"/>
          </a:p>
          <a:p>
            <a:r>
              <a:rPr lang="en-US">
                <a:cs typeface="Calibri"/>
              </a:rPr>
              <a:t>Program Overview= 1.5 min (Jiselle)</a:t>
            </a:r>
            <a:endParaRPr lang="en-US"/>
          </a:p>
          <a:p>
            <a:r>
              <a:rPr lang="en-US">
                <a:cs typeface="Calibri"/>
              </a:rPr>
              <a:t>Stakeholders and Engagement= 1.5 min (Jiselle)</a:t>
            </a:r>
            <a:endParaRPr lang="en-US"/>
          </a:p>
          <a:p>
            <a:r>
              <a:rPr lang="en-US">
                <a:cs typeface="Calibri"/>
              </a:rPr>
              <a:t>Logic Model= 2.0 min (Sara)</a:t>
            </a:r>
            <a:endParaRPr lang="en-US"/>
          </a:p>
          <a:p>
            <a:r>
              <a:rPr lang="en-US">
                <a:cs typeface="Calibri"/>
              </a:rPr>
              <a:t>Evaluation Design= 2.5 min (Amanda)</a:t>
            </a:r>
            <a:endParaRPr lang="en-US"/>
          </a:p>
          <a:p>
            <a:r>
              <a:rPr lang="en-US">
                <a:cs typeface="Calibri"/>
              </a:rPr>
              <a:t>Evaluation Matrix= 2 min (Amanda)</a:t>
            </a:r>
            <a:endParaRPr lang="en-US"/>
          </a:p>
          <a:p>
            <a:r>
              <a:rPr lang="en-US">
                <a:cs typeface="Calibri"/>
              </a:rPr>
              <a:t>Evaluation Methods= 2.5 min (Rebecca)</a:t>
            </a:r>
            <a:endParaRPr lang="en-US"/>
          </a:p>
          <a:p>
            <a:r>
              <a:rPr lang="en-US">
                <a:cs typeface="Calibri"/>
              </a:rPr>
              <a:t>Schedule of Activities= 1 min (Nicole)</a:t>
            </a:r>
            <a:endParaRPr lang="en-US"/>
          </a:p>
          <a:p>
            <a:r>
              <a:rPr lang="en-US">
                <a:cs typeface="Calibri"/>
              </a:rPr>
              <a:t>Budget= 1 min (Sara)</a:t>
            </a:r>
            <a:endParaRPr lang="en-US"/>
          </a:p>
          <a:p>
            <a:r>
              <a:rPr lang="en-US">
                <a:cs typeface="Calibri"/>
              </a:rPr>
              <a:t>Knowledge Sharing Plan= 1 min (Nicole)</a:t>
            </a:r>
            <a:endParaRPr lang="en-US"/>
          </a:p>
          <a:p>
            <a:r>
              <a:rPr lang="en-US">
                <a:cs typeface="Calibri"/>
              </a:rPr>
              <a:t>Challenges and Mitigation Strategies= 1 min (Nicole)</a:t>
            </a:r>
            <a:endParaRPr lang="en-US"/>
          </a:p>
          <a:p>
            <a:r>
              <a:rPr lang="en-US">
                <a:cs typeface="Calibri"/>
              </a:rPr>
              <a:t>Evaluation Competencies= 1 min (Nicole)</a:t>
            </a:r>
            <a:endParaRPr lang="en-US"/>
          </a:p>
          <a:p>
            <a:r>
              <a:rPr lang="en-US">
                <a:cs typeface="Calibri"/>
              </a:rPr>
              <a:t>Thank you= .5 min</a:t>
            </a:r>
            <a:endParaRPr lang="en-US"/>
          </a:p>
          <a:p>
            <a:endParaRPr lang="en-US"/>
          </a:p>
          <a:p>
            <a:endParaRPr lang="en-US"/>
          </a:p>
          <a:p>
            <a:r>
              <a:rPr lang="en-US">
                <a:cs typeface="Calibri"/>
              </a:rPr>
              <a:t>Over the next 20 minutes, we will be highlighting key aspects of our proposal </a:t>
            </a:r>
          </a:p>
        </p:txBody>
      </p:sp>
      <p:sp>
        <p:nvSpPr>
          <p:cNvPr id="4" name="Slide Number Placeholder 3"/>
          <p:cNvSpPr>
            <a:spLocks noGrp="1"/>
          </p:cNvSpPr>
          <p:nvPr>
            <p:ph type="sldNum" sz="quarter" idx="5"/>
          </p:nvPr>
        </p:nvSpPr>
        <p:spPr/>
        <p:txBody>
          <a:bodyPr/>
          <a:lstStyle/>
          <a:p>
            <a:fld id="{A32B3089-A855-4C1D-A418-6E90D4E9122B}" type="slidenum">
              <a:rPr lang="en-US" smtClean="0"/>
              <a:t>5</a:t>
            </a:fld>
            <a:endParaRPr lang="en-US"/>
          </a:p>
        </p:txBody>
      </p:sp>
    </p:spTree>
    <p:extLst>
      <p:ext uri="{BB962C8B-B14F-4D97-AF65-F5344CB8AC3E}">
        <p14:creationId xmlns:p14="http://schemas.microsoft.com/office/powerpoint/2010/main" val="83478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Jiselle</a:t>
            </a:r>
            <a:endParaRPr lang="en-US" err="1"/>
          </a:p>
          <a:p>
            <a:r>
              <a:rPr lang="en-US">
                <a:cs typeface="Calibri"/>
              </a:rPr>
              <a:t>Rainbow Resource Centre's vision is </a:t>
            </a:r>
          </a:p>
          <a:p>
            <a:r>
              <a:rPr lang="en-US">
                <a:cs typeface="Calibri"/>
              </a:rPr>
              <a:t>It aims to achieve this vision by providing inclusive spaces to support the 2SLGTBQ+ community</a:t>
            </a:r>
          </a:p>
          <a:p>
            <a:endParaRPr lang="en-US">
              <a:cs typeface="Calibri"/>
            </a:endParaRPr>
          </a:p>
          <a:p>
            <a:r>
              <a:rPr lang="en-US">
                <a:cs typeface="Calibri"/>
              </a:rPr>
              <a:t>The Centre has a number of programs, however the focus of this RFP and therefore this evaluation proposal is the Youth Program </a:t>
            </a:r>
          </a:p>
          <a:p>
            <a:r>
              <a:rPr lang="en-US">
                <a:cs typeface="Calibri"/>
              </a:rPr>
              <a:t>- the youth </a:t>
            </a:r>
            <a:r>
              <a:rPr lang="en-US" err="1">
                <a:cs typeface="Calibri"/>
              </a:rPr>
              <a:t>programis</a:t>
            </a:r>
            <a:r>
              <a:rPr lang="en-US">
                <a:cs typeface="Calibri"/>
              </a:rPr>
              <a:t> intended </a:t>
            </a:r>
            <a:endParaRPr lang="en-US"/>
          </a:p>
          <a:p>
            <a:pPr marL="628650" lvl="1" indent="-171450">
              <a:buFont typeface="Arial"/>
              <a:buChar char="•"/>
            </a:pPr>
            <a:r>
              <a:rPr lang="en-US"/>
              <a:t>to build networks, and provide peer support</a:t>
            </a:r>
            <a:endParaRPr lang="en-US">
              <a:cs typeface="Calibri" panose="020F0502020204030204"/>
            </a:endParaRPr>
          </a:p>
          <a:p>
            <a:pPr marL="628650" lvl="1" indent="-171450">
              <a:buFont typeface="Arial"/>
              <a:buChar char="•"/>
            </a:pPr>
            <a:r>
              <a:rPr lang="en-US">
                <a:cs typeface="Calibri" panose="020F0502020204030204"/>
              </a:rPr>
              <a:t>It also includes also some activities targeted at particular subgroups of youth including: </a:t>
            </a:r>
          </a:p>
          <a:p>
            <a:pPr marL="1085850" lvl="2" indent="-171450">
              <a:buFont typeface="Arial"/>
              <a:buChar char="•"/>
            </a:pPr>
            <a:r>
              <a:rPr lang="en-US"/>
              <a:t>Black Indigenous People of </a:t>
            </a:r>
            <a:r>
              <a:rPr lang="en-US" err="1"/>
              <a:t>Colour</a:t>
            </a:r>
            <a:r>
              <a:rPr lang="en-US"/>
              <a:t> (BIPOC)</a:t>
            </a:r>
            <a:endParaRPr lang="en-US">
              <a:cs typeface="Calibri" panose="020F0502020204030204"/>
            </a:endParaRPr>
          </a:p>
          <a:p>
            <a:pPr marL="1085850" lvl="2" indent="-171450">
              <a:buFont typeface="Arial"/>
              <a:buChar char="•"/>
            </a:pPr>
            <a:r>
              <a:rPr lang="en-US"/>
              <a:t>Narrower age groups such as those aged 10-13, or  16-21</a:t>
            </a:r>
            <a:endParaRPr lang="en-US">
              <a:cs typeface="Calibri"/>
            </a:endParaRPr>
          </a:p>
          <a:p>
            <a:r>
              <a:rPr lang="en-US"/>
              <a:t>We also recognize that the Rainbow Resource Centre from its conception has been a peer-led, grass roots organization, that has been building over a number of years, and still remains peer-focused</a:t>
            </a:r>
            <a:endParaRPr lang="en-US">
              <a:cs typeface="Calibri"/>
            </a:endParaRPr>
          </a:p>
        </p:txBody>
      </p:sp>
      <p:sp>
        <p:nvSpPr>
          <p:cNvPr id="4" name="Slide Number Placeholder 3"/>
          <p:cNvSpPr>
            <a:spLocks noGrp="1"/>
          </p:cNvSpPr>
          <p:nvPr>
            <p:ph type="sldNum" sz="quarter" idx="10"/>
          </p:nvPr>
        </p:nvSpPr>
        <p:spPr/>
        <p:txBody>
          <a:bodyPr/>
          <a:lstStyle/>
          <a:p>
            <a:fld id="{A32B3089-A855-4C1D-A418-6E90D4E9122B}" type="slidenum">
              <a:rPr lang="en-US" smtClean="0"/>
              <a:t>6</a:t>
            </a:fld>
            <a:endParaRPr lang="en-US"/>
          </a:p>
        </p:txBody>
      </p:sp>
    </p:spTree>
    <p:extLst>
      <p:ext uri="{BB962C8B-B14F-4D97-AF65-F5344CB8AC3E}">
        <p14:creationId xmlns:p14="http://schemas.microsoft.com/office/powerpoint/2010/main" val="2230754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Primary program stakeholders are … </a:t>
            </a:r>
          </a:p>
          <a:p>
            <a:r>
              <a:rPr lang="en-US"/>
              <a:t>Youth Program Coordinator, BIPOC Youth Program Coordinator, and the Participant Support Coordinator</a:t>
            </a:r>
          </a:p>
          <a:p>
            <a:endParaRPr lang="en-US"/>
          </a:p>
          <a:p>
            <a:r>
              <a:rPr lang="en-US"/>
              <a:t>Secondary stakeholders include …</a:t>
            </a:r>
            <a:endParaRPr lang="en-US">
              <a:cs typeface="Calibri"/>
            </a:endParaRPr>
          </a:p>
          <a:p>
            <a:r>
              <a:rPr lang="en-US"/>
              <a:t>Tertiary stakeholders include...</a:t>
            </a:r>
            <a:endParaRPr lang="en-US">
              <a:cs typeface="Calibri"/>
            </a:endParaRPr>
          </a:p>
          <a:p>
            <a:endParaRPr lang="en-US">
              <a:cs typeface="Calibri"/>
            </a:endParaRPr>
          </a:p>
          <a:p>
            <a:r>
              <a:rPr lang="en-US">
                <a:cs typeface="Calibri"/>
              </a:rPr>
              <a:t>Beneficiaries</a:t>
            </a:r>
          </a:p>
          <a:p>
            <a:r>
              <a:rPr lang="en-US">
                <a:cs typeface="Calibri"/>
              </a:rPr>
              <a:t>Sustainers</a:t>
            </a:r>
          </a:p>
          <a:p>
            <a:r>
              <a:rPr lang="en-US">
                <a:cs typeface="Calibri"/>
              </a:rPr>
              <a:t>Influencers </a:t>
            </a:r>
          </a:p>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7</a:t>
            </a:fld>
            <a:endParaRPr lang="en-US"/>
          </a:p>
        </p:txBody>
      </p:sp>
    </p:spTree>
    <p:extLst>
      <p:ext uri="{BB962C8B-B14F-4D97-AF65-F5344CB8AC3E}">
        <p14:creationId xmlns:p14="http://schemas.microsoft.com/office/powerpoint/2010/main" val="160369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next 20 minutes, we will be highlighting key aspects of our proposal </a:t>
            </a:r>
          </a:p>
          <a:p>
            <a:endParaRPr lang="en-US"/>
          </a:p>
          <a:p>
            <a:r>
              <a:rPr lang="en-US"/>
              <a:t>Add time allotment:</a:t>
            </a:r>
          </a:p>
          <a:p>
            <a:r>
              <a:rPr lang="en-US"/>
              <a:t>Intro (includes land acknowledgement, our team and agenda)= 2 mins (</a:t>
            </a:r>
            <a:r>
              <a:rPr lang="en-US" err="1"/>
              <a:t>Jiselle</a:t>
            </a:r>
            <a:r>
              <a:rPr lang="en-US"/>
              <a:t>)</a:t>
            </a:r>
          </a:p>
          <a:p>
            <a:r>
              <a:rPr lang="en-US"/>
              <a:t>Program Overview= 1.5 min (</a:t>
            </a:r>
            <a:r>
              <a:rPr lang="en-US" err="1"/>
              <a:t>Jiselle</a:t>
            </a:r>
            <a:r>
              <a:rPr lang="en-US"/>
              <a:t>)</a:t>
            </a:r>
          </a:p>
          <a:p>
            <a:r>
              <a:rPr lang="en-US"/>
              <a:t>Stakeholders and Engagement= 1.5 min (</a:t>
            </a:r>
            <a:r>
              <a:rPr lang="en-US" err="1"/>
              <a:t>Jiselle</a:t>
            </a:r>
            <a:r>
              <a:rPr lang="en-US"/>
              <a:t>)</a:t>
            </a:r>
          </a:p>
          <a:p>
            <a:r>
              <a:rPr lang="en-US"/>
              <a:t>Logic Model= 2.0 min (Sara)</a:t>
            </a:r>
          </a:p>
          <a:p>
            <a:r>
              <a:rPr lang="en-US"/>
              <a:t>Evaluation Approach= 2.5 min (Amanda)</a:t>
            </a:r>
          </a:p>
          <a:p>
            <a:r>
              <a:rPr lang="en-US"/>
              <a:t>Evaluation Matrix= 2 min (Amanda)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Evaluation Methods= 2.5 min (Rebecca)</a:t>
            </a:r>
          </a:p>
          <a:p>
            <a:r>
              <a:rPr lang="en-US"/>
              <a:t>Work plan= 1 min (Nicole)</a:t>
            </a:r>
          </a:p>
          <a:p>
            <a:r>
              <a:rPr lang="en-US"/>
              <a:t>Challenges and Mitigation Strategies= 1 min (Nicole)</a:t>
            </a:r>
            <a:endParaRPr lang="en-US">
              <a:cs typeface="Calibri" panose="020F0502020204030204"/>
            </a:endParaRPr>
          </a:p>
          <a:p>
            <a:r>
              <a:rPr lang="en-US"/>
              <a:t>Thank you= .5 min</a:t>
            </a:r>
            <a:endParaRPr lang="en-US">
              <a:cs typeface="Calibri" panose="020F0502020204030204"/>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A32B3089-A855-4C1D-A418-6E90D4E9122B}" type="slidenum">
              <a:rPr lang="en-US" smtClean="0"/>
              <a:t>8</a:t>
            </a:fld>
            <a:endParaRPr lang="en-US"/>
          </a:p>
        </p:txBody>
      </p:sp>
    </p:spTree>
    <p:extLst>
      <p:ext uri="{BB962C8B-B14F-4D97-AF65-F5344CB8AC3E}">
        <p14:creationId xmlns:p14="http://schemas.microsoft.com/office/powerpoint/2010/main" val="307823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Jiselle</a:t>
            </a:r>
            <a:endParaRPr lang="en-US" err="1"/>
          </a:p>
          <a:p>
            <a:endParaRPr lang="en-US">
              <a:cs typeface="Calibri"/>
            </a:endParaRPr>
          </a:p>
          <a:p>
            <a:r>
              <a:rPr lang="en-US">
                <a:cs typeface="Calibri"/>
              </a:rPr>
              <a:t>Our understanding is that the Rainbow Resource Centre is seeking an impact evaluation of the Youth program in the past 5 years, and they are also seeking capacity building for staff and participants to engage in evaluation going forward, as well as ongoing data collection approach including key performance indicators </a:t>
            </a:r>
          </a:p>
          <a:p>
            <a:endParaRPr lang="en-US">
              <a:cs typeface="Calibri"/>
            </a:endParaRPr>
          </a:p>
          <a:p>
            <a:r>
              <a:rPr lang="en-US"/>
              <a:t>"To evaluate the impacts of the Winnipeg Rainbow Resource Centre's 2SLGBTQ+ Youth Program over the past 5 years while building program capacity for ongoing evaluation efforts"</a:t>
            </a:r>
            <a:endParaRPr lang="en-US">
              <a:cs typeface="Calibri"/>
            </a:endParaRPr>
          </a:p>
        </p:txBody>
      </p:sp>
      <p:sp>
        <p:nvSpPr>
          <p:cNvPr id="4" name="Slide Number Placeholder 3"/>
          <p:cNvSpPr>
            <a:spLocks noGrp="1"/>
          </p:cNvSpPr>
          <p:nvPr>
            <p:ph type="sldNum" sz="quarter" idx="10"/>
          </p:nvPr>
        </p:nvSpPr>
        <p:spPr/>
        <p:txBody>
          <a:bodyPr/>
          <a:lstStyle/>
          <a:p>
            <a:fld id="{A32B3089-A855-4C1D-A418-6E90D4E9122B}" type="slidenum">
              <a:rPr lang="en-US" smtClean="0"/>
              <a:t>9</a:t>
            </a:fld>
            <a:endParaRPr lang="en-US"/>
          </a:p>
        </p:txBody>
      </p:sp>
    </p:spTree>
    <p:extLst>
      <p:ext uri="{BB962C8B-B14F-4D97-AF65-F5344CB8AC3E}">
        <p14:creationId xmlns:p14="http://schemas.microsoft.com/office/powerpoint/2010/main" val="189362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pPr algn="r"/>
            <a:fld id="{A37D6D71-8B28-4ED6-B932-04B197003D23}" type="datetimeFigureOut">
              <a:rPr lang="en-US" smtClean="0"/>
              <a:pPr algn="r"/>
              <a:t>6/13/2022</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solidFill>
                <a:schemeClr val="bg1"/>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pPr algn="l"/>
            <a:fld id="{F97E8200-1950-409B-82E7-99938E7AE355}" type="slidenum">
              <a:rPr lang="en-US" smtClean="0"/>
              <a:pPr algn="l"/>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2943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6/13/2022</a:t>
            </a:fld>
            <a:endParaRPr lang="en-US"/>
          </a:p>
        </p:txBody>
      </p:sp>
      <p:sp>
        <p:nvSpPr>
          <p:cNvPr id="5" name="Footer Placeholder 4"/>
          <p:cNvSpPr>
            <a:spLocks noGrp="1"/>
          </p:cNvSpPr>
          <p:nvPr>
            <p:ph type="ftr" sz="quarter" idx="11"/>
          </p:nvPr>
        </p:nvSpPr>
        <p:spPr/>
        <p:txBody>
          <a:bodyPr/>
          <a:lstStyle/>
          <a:p>
            <a:endParaRPr lang="en-US">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84632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6/13/2022</a:t>
            </a:fld>
            <a:endParaRPr lang="en-US"/>
          </a:p>
        </p:txBody>
      </p:sp>
      <p:sp>
        <p:nvSpPr>
          <p:cNvPr id="5" name="Footer Placeholder 4"/>
          <p:cNvSpPr>
            <a:spLocks noGrp="1"/>
          </p:cNvSpPr>
          <p:nvPr>
            <p:ph type="ftr" sz="quarter" idx="11"/>
          </p:nvPr>
        </p:nvSpPr>
        <p:spPr/>
        <p:txBody>
          <a:bodyPr/>
          <a:lstStyle/>
          <a:p>
            <a:endParaRPr lang="en-US">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41903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a:fld id="{A37D6D71-8B28-4ED6-B932-04B197003D23}" type="datetimeFigureOut">
              <a:rPr lang="en-US" smtClean="0"/>
              <a:pPr algn="r"/>
              <a:t>6/13/2022</a:t>
            </a:fld>
            <a:endParaRPr lang="en-US"/>
          </a:p>
        </p:txBody>
      </p:sp>
      <p:sp>
        <p:nvSpPr>
          <p:cNvPr id="5" name="Footer Placeholder 4"/>
          <p:cNvSpPr>
            <a:spLocks noGrp="1"/>
          </p:cNvSpPr>
          <p:nvPr>
            <p:ph type="ftr" sz="quarter" idx="11"/>
          </p:nvPr>
        </p:nvSpPr>
        <p:spPr/>
        <p:txBody>
          <a:bodyPr/>
          <a:lstStyle/>
          <a:p>
            <a:endParaRPr lang="en-US">
              <a:solidFill>
                <a:schemeClr val="tx1"/>
              </a:solidFill>
            </a:endParaRPr>
          </a:p>
        </p:txBody>
      </p:sp>
      <p:sp>
        <p:nvSpPr>
          <p:cNvPr id="6" name="Slide Number Placeholder 5"/>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26300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pPr algn="r"/>
            <a:fld id="{A37D6D71-8B28-4ED6-B932-04B197003D23}" type="datetimeFigureOut">
              <a:rPr lang="en-US" smtClean="0"/>
              <a:pPr algn="r"/>
              <a:t>6/13/2022</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solidFill>
                <a:schemeClr val="tx1"/>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pPr algn="l"/>
            <a:fld id="{F97E8200-1950-409B-82E7-99938E7AE355}" type="slidenum">
              <a:rPr lang="en-US" smtClean="0"/>
              <a:pPr algn="l"/>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2638838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lgn="r"/>
            <a:fld id="{A37D6D71-8B28-4ED6-B932-04B197003D23}" type="datetimeFigureOut">
              <a:rPr lang="en-US" smtClean="0"/>
              <a:pPr algn="r"/>
              <a:t>6/13/2022</a:t>
            </a:fld>
            <a:endParaRPr lang="en-US"/>
          </a:p>
        </p:txBody>
      </p:sp>
      <p:sp>
        <p:nvSpPr>
          <p:cNvPr id="6" name="Footer Placeholder 5"/>
          <p:cNvSpPr>
            <a:spLocks noGrp="1"/>
          </p:cNvSpPr>
          <p:nvPr>
            <p:ph type="ftr" sz="quarter" idx="11"/>
          </p:nvPr>
        </p:nvSpPr>
        <p:spPr/>
        <p:txBody>
          <a:bodyPr/>
          <a:lstStyle/>
          <a:p>
            <a:endParaRPr lang="en-US">
              <a:solidFill>
                <a:schemeClr val="tx1"/>
              </a:solidFill>
            </a:endParaRPr>
          </a:p>
        </p:txBody>
      </p:sp>
      <p:sp>
        <p:nvSpPr>
          <p:cNvPr id="7" name="Slide Number Placeholder 6"/>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1571389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lgn="r"/>
            <a:fld id="{A37D6D71-8B28-4ED6-B932-04B197003D23}" type="datetimeFigureOut">
              <a:rPr lang="en-US" smtClean="0"/>
              <a:pPr algn="r"/>
              <a:t>6/13/2022</a:t>
            </a:fld>
            <a:endParaRPr lang="en-US"/>
          </a:p>
        </p:txBody>
      </p:sp>
      <p:sp>
        <p:nvSpPr>
          <p:cNvPr id="8" name="Footer Placeholder 7"/>
          <p:cNvSpPr>
            <a:spLocks noGrp="1"/>
          </p:cNvSpPr>
          <p:nvPr>
            <p:ph type="ftr" sz="quarter" idx="11"/>
          </p:nvPr>
        </p:nvSpPr>
        <p:spPr/>
        <p:txBody>
          <a:bodyPr/>
          <a:lstStyle/>
          <a:p>
            <a:endParaRPr lang="en-US">
              <a:solidFill>
                <a:schemeClr val="tx1"/>
              </a:solidFill>
            </a:endParaRPr>
          </a:p>
        </p:txBody>
      </p:sp>
      <p:sp>
        <p:nvSpPr>
          <p:cNvPr id="9" name="Slide Number Placeholder 8"/>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7500909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lgn="r"/>
            <a:fld id="{A37D6D71-8B28-4ED6-B932-04B197003D23}" type="datetimeFigureOut">
              <a:rPr lang="en-US" smtClean="0"/>
              <a:pPr algn="r"/>
              <a:t>6/13/2022</a:t>
            </a:fld>
            <a:endParaRPr lang="en-US"/>
          </a:p>
        </p:txBody>
      </p:sp>
      <p:sp>
        <p:nvSpPr>
          <p:cNvPr id="4" name="Footer Placeholder 3"/>
          <p:cNvSpPr>
            <a:spLocks noGrp="1"/>
          </p:cNvSpPr>
          <p:nvPr>
            <p:ph type="ftr" sz="quarter" idx="11"/>
          </p:nvPr>
        </p:nvSpPr>
        <p:spPr/>
        <p:txBody>
          <a:bodyPr/>
          <a:lstStyle/>
          <a:p>
            <a:endParaRPr lang="en-US">
              <a:solidFill>
                <a:schemeClr val="tx1"/>
              </a:solidFill>
            </a:endParaRPr>
          </a:p>
        </p:txBody>
      </p:sp>
      <p:sp>
        <p:nvSpPr>
          <p:cNvPr id="5" name="Slide Number Placeholder 4"/>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147424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A37D6D71-8B28-4ED6-B932-04B197003D23}" type="datetimeFigureOut">
              <a:rPr lang="en-US" smtClean="0"/>
              <a:pPr algn="r"/>
              <a:t>6/13/2022</a:t>
            </a:fld>
            <a:endParaRPr lang="en-US"/>
          </a:p>
        </p:txBody>
      </p:sp>
      <p:sp>
        <p:nvSpPr>
          <p:cNvPr id="3" name="Footer Placeholder 2"/>
          <p:cNvSpPr>
            <a:spLocks noGrp="1"/>
          </p:cNvSpPr>
          <p:nvPr>
            <p:ph type="ftr" sz="quarter" idx="11"/>
          </p:nvPr>
        </p:nvSpPr>
        <p:spPr/>
        <p:txBody>
          <a:bodyPr/>
          <a:lstStyle/>
          <a:p>
            <a:endParaRPr lang="en-US">
              <a:solidFill>
                <a:schemeClr val="tx1"/>
              </a:solidFill>
            </a:endParaRPr>
          </a:p>
        </p:txBody>
      </p:sp>
      <p:sp>
        <p:nvSpPr>
          <p:cNvPr id="4" name="Slide Number Placeholder 3"/>
          <p:cNvSpPr>
            <a:spLocks noGrp="1"/>
          </p:cNvSpPr>
          <p:nvPr>
            <p:ph type="sldNum" sz="quarter" idx="12"/>
          </p:nvPr>
        </p:nvSpPr>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266038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pPr algn="r"/>
            <a:fld id="{A37D6D71-8B28-4ED6-B932-04B197003D23}" type="datetimeFigureOut">
              <a:rPr lang="en-US" smtClean="0"/>
              <a:pPr algn="r"/>
              <a:t>6/13/2022</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solidFill>
                <a:schemeClr val="tx1"/>
              </a:solidFill>
            </a:endParaRPr>
          </a:p>
        </p:txBody>
      </p:sp>
      <p:sp>
        <p:nvSpPr>
          <p:cNvPr id="7" name="Slide Number Placeholder 6"/>
          <p:cNvSpPr>
            <a:spLocks noGrp="1"/>
          </p:cNvSpPr>
          <p:nvPr>
            <p:ph type="sldNum" sz="quarter" idx="12"/>
          </p:nvPr>
        </p:nvSpPr>
        <p:spPr>
          <a:xfrm>
            <a:off x="5691014" y="6375679"/>
            <a:ext cx="1232456" cy="345796"/>
          </a:xfrm>
        </p:spPr>
        <p:txBody>
          <a:bodyPr/>
          <a:lstStyle/>
          <a:p>
            <a:pPr algn="l"/>
            <a:fld id="{F97E8200-1950-409B-82E7-99938E7AE355}" type="slidenum">
              <a:rPr lang="en-US" smtClean="0"/>
              <a:pPr algn="l"/>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664013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pPr algn="r"/>
            <a:fld id="{A37D6D71-8B28-4ED6-B932-04B197003D23}" type="datetimeFigureOut">
              <a:rPr lang="en-US" smtClean="0"/>
              <a:pPr algn="r"/>
              <a:t>6/13/2022</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a:xfrm>
            <a:off x="5687568" y="6375679"/>
            <a:ext cx="1234440" cy="345796"/>
          </a:xfrm>
        </p:spPr>
        <p:txBody>
          <a:bodyPr/>
          <a:lstStyle/>
          <a:p>
            <a:pPr algn="l"/>
            <a:fld id="{F97E8200-1950-409B-82E7-99938E7AE355}" type="slidenum">
              <a:rPr lang="en-US" smtClean="0"/>
              <a:pPr algn="l"/>
              <a:t>‹#›</a:t>
            </a:fld>
            <a:endParaRPr lang="en-US"/>
          </a:p>
        </p:txBody>
      </p:sp>
    </p:spTree>
    <p:extLst>
      <p:ext uri="{BB962C8B-B14F-4D97-AF65-F5344CB8AC3E}">
        <p14:creationId xmlns:p14="http://schemas.microsoft.com/office/powerpoint/2010/main" val="339415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algn="r"/>
            <a:fld id="{A37D6D71-8B28-4ED6-B932-04B197003D23}" type="datetimeFigureOut">
              <a:rPr lang="en-US" smtClean="0"/>
              <a:pPr algn="r"/>
              <a:t>6/13/2022</a:t>
            </a:fld>
            <a:endParaRPr lang="en-US" spc="5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spc="5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algn="l"/>
            <a:fld id="{F97E8200-1950-409B-82E7-99938E7AE355}" type="slidenum">
              <a:rPr lang="en-US" smtClean="0"/>
              <a:pPr algn="l"/>
              <a:t>‹#›</a:t>
            </a:fld>
            <a:endParaRPr lang="en-US"/>
          </a:p>
        </p:txBody>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523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5100" b="1" kern="1200" cap="all" spc="20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7.svg"/><Relationship Id="rId12"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13.svg"/><Relationship Id="rId15" Type="http://schemas.openxmlformats.org/officeDocument/2006/relationships/image" Target="../media/image15.svg"/><Relationship Id="rId10"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1.svg"/><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hecynefin.co/about-sensemaker/" TargetMode="External"/><Relationship Id="rId2" Type="http://schemas.openxmlformats.org/officeDocument/2006/relationships/hyperlink" Target="https://winnipeg.ca/indigenous/pdfs/CoW-Indigenous-Accord.pdf" TargetMode="External"/><Relationship Id="rId1" Type="http://schemas.openxmlformats.org/officeDocument/2006/relationships/slideLayout" Target="../slideLayouts/slideLayout2.xml"/><Relationship Id="rId6" Type="http://schemas.openxmlformats.org/officeDocument/2006/relationships/hyperlink" Target="https://www.health.gov.on.ca/en/pro/programs/heia/docs/" TargetMode="External"/><Relationship Id="rId5" Type="http://schemas.openxmlformats.org/officeDocument/2006/relationships/hyperlink" Target="https://www.betterevaluation.org/en/plan/approach/empowerment_evaluation" TargetMode="External"/><Relationship Id="rId4" Type="http://schemas.openxmlformats.org/officeDocument/2006/relationships/hyperlink" Target="https://eval.connectedcommunity.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70573-8214-0452-80C5-5A982BEC44A1}"/>
              </a:ext>
            </a:extLst>
          </p:cNvPr>
          <p:cNvSpPr>
            <a:spLocks noGrp="1"/>
          </p:cNvSpPr>
          <p:nvPr>
            <p:ph type="ctrTitle"/>
          </p:nvPr>
        </p:nvSpPr>
        <p:spPr>
          <a:xfrm>
            <a:off x="1022797" y="3325032"/>
            <a:ext cx="5118100" cy="1500189"/>
          </a:xfrm>
        </p:spPr>
        <p:txBody>
          <a:bodyPr>
            <a:noAutofit/>
          </a:bodyPr>
          <a:lstStyle/>
          <a:p>
            <a:r>
              <a:rPr lang="en-US" sz="6000" b="1">
                <a:solidFill>
                  <a:schemeClr val="tx1"/>
                </a:solidFill>
                <a:latin typeface="Calibri" panose="020F0502020204030204" pitchFamily="34" charset="0"/>
                <a:cs typeface="Calibri" panose="020F0502020204030204" pitchFamily="34" charset="0"/>
              </a:rPr>
              <a:t>Youth Program</a:t>
            </a:r>
          </a:p>
        </p:txBody>
      </p:sp>
      <p:sp>
        <p:nvSpPr>
          <p:cNvPr id="3" name="Subtitle 2">
            <a:extLst>
              <a:ext uri="{FF2B5EF4-FFF2-40B4-BE49-F238E27FC236}">
                <a16:creationId xmlns:a16="http://schemas.microsoft.com/office/drawing/2014/main" id="{B82B75A2-5DCD-7D5D-A4A5-3D31B3E4EEEC}"/>
              </a:ext>
            </a:extLst>
          </p:cNvPr>
          <p:cNvSpPr>
            <a:spLocks noGrp="1"/>
          </p:cNvSpPr>
          <p:nvPr>
            <p:ph type="subTitle" idx="1"/>
          </p:nvPr>
        </p:nvSpPr>
        <p:spPr>
          <a:xfrm>
            <a:off x="643157" y="4929188"/>
            <a:ext cx="5877385" cy="1057819"/>
          </a:xfrm>
        </p:spPr>
        <p:txBody>
          <a:bodyPr>
            <a:normAutofit/>
          </a:bodyPr>
          <a:lstStyle/>
          <a:p>
            <a:r>
              <a:rPr lang="en-US">
                <a:solidFill>
                  <a:schemeClr val="bg2"/>
                </a:solidFill>
                <a:latin typeface="Calibri"/>
                <a:cs typeface="Calibri"/>
              </a:rPr>
              <a:t>Evaluation Proposal</a:t>
            </a:r>
          </a:p>
        </p:txBody>
      </p:sp>
      <p:sp>
        <p:nvSpPr>
          <p:cNvPr id="22" name="Freeform: Shape 10">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Scatter chart&#10;&#10;Description automatically generated">
            <a:extLst>
              <a:ext uri="{FF2B5EF4-FFF2-40B4-BE49-F238E27FC236}">
                <a16:creationId xmlns:a16="http://schemas.microsoft.com/office/drawing/2014/main" id="{E8F98727-BA1D-622A-5450-62BC84570593}"/>
              </a:ext>
            </a:extLst>
          </p:cNvPr>
          <p:cNvPicPr>
            <a:picLocks noChangeAspect="1"/>
          </p:cNvPicPr>
          <p:nvPr/>
        </p:nvPicPr>
        <p:blipFill rotWithShape="1">
          <a:blip r:embed="rId3"/>
          <a:srcRect l="23389" r="25194"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pic>
        <p:nvPicPr>
          <p:cNvPr id="16" name="Picture 15">
            <a:extLst>
              <a:ext uri="{FF2B5EF4-FFF2-40B4-BE49-F238E27FC236}">
                <a16:creationId xmlns:a16="http://schemas.microsoft.com/office/drawing/2014/main" id="{41112E9E-0ACB-BDA2-5BE7-B11E2873AE31}"/>
              </a:ext>
            </a:extLst>
          </p:cNvPr>
          <p:cNvPicPr>
            <a:picLocks noChangeAspect="1"/>
          </p:cNvPicPr>
          <p:nvPr/>
        </p:nvPicPr>
        <p:blipFill>
          <a:blip r:embed="rId4"/>
          <a:stretch>
            <a:fillRect/>
          </a:stretch>
        </p:blipFill>
        <p:spPr>
          <a:xfrm>
            <a:off x="9429749" y="5987006"/>
            <a:ext cx="2690595" cy="870994"/>
          </a:xfrm>
          <a:prstGeom prst="rect">
            <a:avLst/>
          </a:prstGeom>
        </p:spPr>
      </p:pic>
      <p:sp>
        <p:nvSpPr>
          <p:cNvPr id="23" name="TextBox 22">
            <a:extLst>
              <a:ext uri="{FF2B5EF4-FFF2-40B4-BE49-F238E27FC236}">
                <a16:creationId xmlns:a16="http://schemas.microsoft.com/office/drawing/2014/main" id="{CE94F2F4-D232-8E6D-3E81-6EB04FC26A79}"/>
              </a:ext>
            </a:extLst>
          </p:cNvPr>
          <p:cNvSpPr txBox="1"/>
          <p:nvPr/>
        </p:nvSpPr>
        <p:spPr>
          <a:xfrm>
            <a:off x="2716760" y="5994893"/>
            <a:ext cx="1730177" cy="369332"/>
          </a:xfrm>
          <a:prstGeom prst="rect">
            <a:avLst/>
          </a:prstGeom>
          <a:noFill/>
        </p:spPr>
        <p:txBody>
          <a:bodyPr wrap="square">
            <a:spAutoFit/>
          </a:bodyPr>
          <a:lstStyle/>
          <a:p>
            <a:r>
              <a:rPr lang="en-US" b="1">
                <a:solidFill>
                  <a:schemeClr val="tx1"/>
                </a:solidFill>
              </a:rPr>
              <a:t>JUNE 13, 2022</a:t>
            </a:r>
          </a:p>
        </p:txBody>
      </p:sp>
      <p:pic>
        <p:nvPicPr>
          <p:cNvPr id="8" name="Picture 7" descr="Text&#10;&#10;Description automatically generated">
            <a:extLst>
              <a:ext uri="{FF2B5EF4-FFF2-40B4-BE49-F238E27FC236}">
                <a16:creationId xmlns:a16="http://schemas.microsoft.com/office/drawing/2014/main" id="{B81D4A02-7C56-145F-A18A-578717262DF1}"/>
              </a:ext>
            </a:extLst>
          </p:cNvPr>
          <p:cNvPicPr>
            <a:picLocks noChangeAspect="1"/>
          </p:cNvPicPr>
          <p:nvPr/>
        </p:nvPicPr>
        <p:blipFill>
          <a:blip r:embed="rId5"/>
          <a:stretch>
            <a:fillRect/>
          </a:stretch>
        </p:blipFill>
        <p:spPr>
          <a:xfrm>
            <a:off x="1380333" y="245002"/>
            <a:ext cx="4403029" cy="2938995"/>
          </a:xfrm>
          <a:prstGeom prst="rect">
            <a:avLst/>
          </a:prstGeom>
        </p:spPr>
      </p:pic>
    </p:spTree>
    <p:extLst>
      <p:ext uri="{BB962C8B-B14F-4D97-AF65-F5344CB8AC3E}">
        <p14:creationId xmlns:p14="http://schemas.microsoft.com/office/powerpoint/2010/main" val="256469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Logic Model</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E0D1314F-75D5-ECFE-5858-45FF6E00A5CF}"/>
              </a:ext>
            </a:extLst>
          </p:cNvPr>
          <p:cNvGraphicFramePr/>
          <p:nvPr>
            <p:extLst>
              <p:ext uri="{D42A27DB-BD31-4B8C-83A1-F6EECF244321}">
                <p14:modId xmlns:p14="http://schemas.microsoft.com/office/powerpoint/2010/main" val="528286530"/>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8755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C958-9EDD-9BE2-06F6-7D566367FE8D}"/>
              </a:ext>
            </a:extLst>
          </p:cNvPr>
          <p:cNvSpPr>
            <a:spLocks noGrp="1"/>
          </p:cNvSpPr>
          <p:nvPr>
            <p:ph type="title" idx="4294967295"/>
          </p:nvPr>
        </p:nvSpPr>
        <p:spPr>
          <a:xfrm>
            <a:off x="4211721" y="142240"/>
            <a:ext cx="3380423" cy="448845"/>
          </a:xfrm>
        </p:spPr>
        <p:txBody>
          <a:bodyPr>
            <a:normAutofit fontScale="90000"/>
          </a:bodyPr>
          <a:lstStyle/>
          <a:p>
            <a:r>
              <a:rPr lang="en-US" sz="3600"/>
              <a:t>Logic model</a:t>
            </a:r>
          </a:p>
        </p:txBody>
      </p:sp>
      <p:sp>
        <p:nvSpPr>
          <p:cNvPr id="4" name="TextBox 3">
            <a:extLst>
              <a:ext uri="{FF2B5EF4-FFF2-40B4-BE49-F238E27FC236}">
                <a16:creationId xmlns:a16="http://schemas.microsoft.com/office/drawing/2014/main" id="{EC06FD00-AD28-EF94-00A3-600CC5E2FDD0}"/>
              </a:ext>
            </a:extLst>
          </p:cNvPr>
          <p:cNvSpPr txBox="1"/>
          <p:nvPr/>
        </p:nvSpPr>
        <p:spPr>
          <a:xfrm>
            <a:off x="894728" y="1703434"/>
            <a:ext cx="1840831" cy="276999"/>
          </a:xfrm>
          <a:prstGeom prst="rect">
            <a:avLst/>
          </a:prstGeom>
          <a:solidFill>
            <a:srgbClr val="FFC000">
              <a:alpha val="54000"/>
            </a:srgb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ea typeface="+mn-lt"/>
                <a:cs typeface="+mn-lt"/>
              </a:rPr>
              <a:t>INPUTS</a:t>
            </a:r>
            <a:endParaRPr lang="en-US" sz="1200"/>
          </a:p>
        </p:txBody>
      </p:sp>
      <p:sp>
        <p:nvSpPr>
          <p:cNvPr id="5" name="TextBox 4">
            <a:extLst>
              <a:ext uri="{FF2B5EF4-FFF2-40B4-BE49-F238E27FC236}">
                <a16:creationId xmlns:a16="http://schemas.microsoft.com/office/drawing/2014/main" id="{1390DC7A-4212-AFFA-9529-29051F800EB5}"/>
              </a:ext>
            </a:extLst>
          </p:cNvPr>
          <p:cNvSpPr txBox="1"/>
          <p:nvPr/>
        </p:nvSpPr>
        <p:spPr>
          <a:xfrm>
            <a:off x="890140" y="2535174"/>
            <a:ext cx="1713516" cy="323165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Human Resource</a:t>
            </a:r>
            <a:endParaRPr lang="en-US" sz="1200" b="1">
              <a:cs typeface="Calibri"/>
            </a:endParaRPr>
          </a:p>
          <a:p>
            <a:r>
              <a:rPr lang="en-US" sz="1200"/>
              <a:t>Staff</a:t>
            </a:r>
            <a:endParaRPr lang="en-US" sz="1200">
              <a:cs typeface="Calibri"/>
            </a:endParaRPr>
          </a:p>
          <a:p>
            <a:r>
              <a:rPr lang="en-US" sz="1200"/>
              <a:t>Youth &amp; Adult mentors</a:t>
            </a:r>
            <a:endParaRPr lang="en-US" sz="1200">
              <a:ea typeface="Calibri"/>
              <a:cs typeface="Calibri"/>
            </a:endParaRPr>
          </a:p>
          <a:p>
            <a:r>
              <a:rPr lang="en-US" sz="1200">
                <a:ea typeface="Calibri"/>
                <a:cs typeface="Calibri"/>
              </a:rPr>
              <a:t>Community partnerships</a:t>
            </a:r>
          </a:p>
          <a:p>
            <a:endParaRPr lang="en-US" sz="1200">
              <a:ea typeface="Calibri"/>
              <a:cs typeface="Calibri"/>
            </a:endParaRPr>
          </a:p>
          <a:p>
            <a:r>
              <a:rPr lang="en-US" sz="1200" b="1">
                <a:ea typeface="Calibri"/>
                <a:cs typeface="Calibri"/>
              </a:rPr>
              <a:t>Material resource</a:t>
            </a:r>
          </a:p>
          <a:p>
            <a:r>
              <a:rPr lang="en-US" sz="1200">
                <a:ea typeface="Calibri"/>
                <a:cs typeface="Calibri"/>
              </a:rPr>
              <a:t>Supplies &amp; equipment</a:t>
            </a:r>
            <a:endParaRPr lang="en-US" sz="1200">
              <a:cs typeface="Calibri"/>
            </a:endParaRPr>
          </a:p>
          <a:p>
            <a:endParaRPr lang="en-US" sz="1200">
              <a:ea typeface="Calibri"/>
              <a:cs typeface="Calibri"/>
            </a:endParaRPr>
          </a:p>
          <a:p>
            <a:r>
              <a:rPr lang="en-US" sz="1200" b="1">
                <a:ea typeface="Calibri"/>
                <a:cs typeface="Calibri"/>
              </a:rPr>
              <a:t>Financial resources</a:t>
            </a:r>
          </a:p>
          <a:p>
            <a:r>
              <a:rPr lang="en-US" sz="1200">
                <a:ea typeface="Calibri"/>
                <a:cs typeface="Calibri"/>
              </a:rPr>
              <a:t>United Way</a:t>
            </a:r>
          </a:p>
          <a:p>
            <a:r>
              <a:rPr lang="en-US" sz="1200">
                <a:ea typeface="Calibri"/>
                <a:cs typeface="Calibri"/>
              </a:rPr>
              <a:t>Other funders</a:t>
            </a:r>
          </a:p>
          <a:p>
            <a:endParaRPr lang="en-US" sz="1200">
              <a:ea typeface="+mn-lt"/>
              <a:cs typeface="+mn-lt"/>
            </a:endParaRPr>
          </a:p>
          <a:p>
            <a:r>
              <a:rPr lang="en-US" sz="1200" b="1">
                <a:ea typeface="Calibri"/>
                <a:cs typeface="Calibri"/>
              </a:rPr>
              <a:t>Information resource</a:t>
            </a:r>
            <a:endParaRPr lang="en-US" sz="1200">
              <a:ea typeface="Calibri"/>
              <a:cs typeface="Calibri"/>
            </a:endParaRPr>
          </a:p>
          <a:p>
            <a:r>
              <a:rPr lang="en-US" sz="1200">
                <a:ea typeface="Calibri"/>
                <a:cs typeface="Calibri"/>
              </a:rPr>
              <a:t>Virtual channels e.g. Discord (Open &amp; hidden channels), Ongoing social research</a:t>
            </a:r>
            <a:endParaRPr lang="en-US"/>
          </a:p>
        </p:txBody>
      </p:sp>
      <p:sp>
        <p:nvSpPr>
          <p:cNvPr id="6" name="TextBox 5">
            <a:extLst>
              <a:ext uri="{FF2B5EF4-FFF2-40B4-BE49-F238E27FC236}">
                <a16:creationId xmlns:a16="http://schemas.microsoft.com/office/drawing/2014/main" id="{1A9140EA-6229-7199-3386-87C78C22F9B1}"/>
              </a:ext>
            </a:extLst>
          </p:cNvPr>
          <p:cNvSpPr txBox="1"/>
          <p:nvPr/>
        </p:nvSpPr>
        <p:spPr>
          <a:xfrm>
            <a:off x="3310309" y="1713079"/>
            <a:ext cx="2261936" cy="276999"/>
          </a:xfrm>
          <a:prstGeom prst="rect">
            <a:avLst/>
          </a:prstGeom>
          <a:solidFill>
            <a:srgbClr val="FFC000">
              <a:alpha val="69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ea typeface="+mn-lt"/>
                <a:cs typeface="+mn-lt"/>
              </a:rPr>
              <a:t>ACTIVITIES</a:t>
            </a:r>
            <a:endParaRPr lang="en-US">
              <a:ea typeface="+mn-lt"/>
              <a:cs typeface="+mn-lt"/>
            </a:endParaRPr>
          </a:p>
        </p:txBody>
      </p:sp>
      <p:sp>
        <p:nvSpPr>
          <p:cNvPr id="7" name="TextBox 6">
            <a:extLst>
              <a:ext uri="{FF2B5EF4-FFF2-40B4-BE49-F238E27FC236}">
                <a16:creationId xmlns:a16="http://schemas.microsoft.com/office/drawing/2014/main" id="{81107483-BF4C-BC70-C3DA-0F24FBCD702F}"/>
              </a:ext>
            </a:extLst>
          </p:cNvPr>
          <p:cNvSpPr txBox="1"/>
          <p:nvPr/>
        </p:nvSpPr>
        <p:spPr>
          <a:xfrm>
            <a:off x="892475" y="1273744"/>
            <a:ext cx="10403304" cy="29238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a:ea typeface="+mn-lt"/>
                <a:cs typeface="+mn-lt"/>
              </a:rPr>
              <a:t>Program Goal: Foster resilience, increase self-esteem, confidence and skills among 2SLGBTQ+ youth and build social networks and peer support</a:t>
            </a:r>
            <a:endParaRPr lang="en-US" sz="1300"/>
          </a:p>
        </p:txBody>
      </p:sp>
      <p:sp>
        <p:nvSpPr>
          <p:cNvPr id="8" name="TextBox 7">
            <a:extLst>
              <a:ext uri="{FF2B5EF4-FFF2-40B4-BE49-F238E27FC236}">
                <a16:creationId xmlns:a16="http://schemas.microsoft.com/office/drawing/2014/main" id="{F6E60AC2-B61F-DD1B-9702-18B5B0D8EE96}"/>
              </a:ext>
            </a:extLst>
          </p:cNvPr>
          <p:cNvSpPr txBox="1"/>
          <p:nvPr/>
        </p:nvSpPr>
        <p:spPr>
          <a:xfrm>
            <a:off x="6118058" y="1712698"/>
            <a:ext cx="2261936" cy="276999"/>
          </a:xfrm>
          <a:prstGeom prst="rect">
            <a:avLst/>
          </a:prstGeom>
          <a:solidFill>
            <a:srgbClr val="FFC000">
              <a:alpha val="81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ea typeface="+mn-lt"/>
                <a:cs typeface="+mn-lt"/>
              </a:rPr>
              <a:t>OUTPUTS</a:t>
            </a:r>
            <a:endParaRPr lang="en-US" sz="1200" b="1">
              <a:ea typeface="Calibri"/>
              <a:cs typeface="Calibri"/>
            </a:endParaRPr>
          </a:p>
        </p:txBody>
      </p:sp>
      <p:sp>
        <p:nvSpPr>
          <p:cNvPr id="9" name="TextBox 8">
            <a:extLst>
              <a:ext uri="{FF2B5EF4-FFF2-40B4-BE49-F238E27FC236}">
                <a16:creationId xmlns:a16="http://schemas.microsoft.com/office/drawing/2014/main" id="{EB794033-6DD2-E99C-872D-9D8239FC2118}"/>
              </a:ext>
            </a:extLst>
          </p:cNvPr>
          <p:cNvSpPr txBox="1"/>
          <p:nvPr/>
        </p:nvSpPr>
        <p:spPr>
          <a:xfrm>
            <a:off x="8906719" y="1701704"/>
            <a:ext cx="2750980" cy="276999"/>
          </a:xfrm>
          <a:prstGeom prst="rect">
            <a:avLst/>
          </a:prstGeom>
          <a:solidFill>
            <a:srgbClr val="FFC000">
              <a:alpha val="98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ea typeface="+mn-lt"/>
                <a:cs typeface="+mn-lt"/>
              </a:rPr>
              <a:t>OUTCOMES</a:t>
            </a:r>
            <a:endParaRPr lang="en-US"/>
          </a:p>
        </p:txBody>
      </p:sp>
      <p:sp>
        <p:nvSpPr>
          <p:cNvPr id="10" name="TextBox 9">
            <a:extLst>
              <a:ext uri="{FF2B5EF4-FFF2-40B4-BE49-F238E27FC236}">
                <a16:creationId xmlns:a16="http://schemas.microsoft.com/office/drawing/2014/main" id="{13072D26-D3A4-2D69-A37C-F985DF0C0696}"/>
              </a:ext>
            </a:extLst>
          </p:cNvPr>
          <p:cNvSpPr txBox="1"/>
          <p:nvPr/>
        </p:nvSpPr>
        <p:spPr>
          <a:xfrm>
            <a:off x="872564" y="2101403"/>
            <a:ext cx="17806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What are we investing ?</a:t>
            </a:r>
            <a:endParaRPr lang="en-US" sz="1200"/>
          </a:p>
        </p:txBody>
      </p:sp>
      <p:sp>
        <p:nvSpPr>
          <p:cNvPr id="11" name="TextBox 10">
            <a:extLst>
              <a:ext uri="{FF2B5EF4-FFF2-40B4-BE49-F238E27FC236}">
                <a16:creationId xmlns:a16="http://schemas.microsoft.com/office/drawing/2014/main" id="{085CCEF3-6D6E-8073-7A68-0976D5C429D2}"/>
              </a:ext>
            </a:extLst>
          </p:cNvPr>
          <p:cNvSpPr txBox="1"/>
          <p:nvPr/>
        </p:nvSpPr>
        <p:spPr>
          <a:xfrm>
            <a:off x="9079804" y="2047508"/>
            <a:ext cx="24804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What are the results and changes?</a:t>
            </a:r>
            <a:endParaRPr lang="en-US" sz="1200"/>
          </a:p>
        </p:txBody>
      </p:sp>
      <p:sp>
        <p:nvSpPr>
          <p:cNvPr id="12" name="TextBox 11">
            <a:extLst>
              <a:ext uri="{FF2B5EF4-FFF2-40B4-BE49-F238E27FC236}">
                <a16:creationId xmlns:a16="http://schemas.microsoft.com/office/drawing/2014/main" id="{57FE3EF0-E490-BFE4-71DC-D74758342DCC}"/>
              </a:ext>
            </a:extLst>
          </p:cNvPr>
          <p:cNvSpPr txBox="1"/>
          <p:nvPr/>
        </p:nvSpPr>
        <p:spPr>
          <a:xfrm>
            <a:off x="3106506" y="2101872"/>
            <a:ext cx="26529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What are we doing in the program?</a:t>
            </a:r>
            <a:endParaRPr lang="en-US" sz="1200"/>
          </a:p>
        </p:txBody>
      </p:sp>
      <p:sp>
        <p:nvSpPr>
          <p:cNvPr id="13" name="TextBox 12">
            <a:extLst>
              <a:ext uri="{FF2B5EF4-FFF2-40B4-BE49-F238E27FC236}">
                <a16:creationId xmlns:a16="http://schemas.microsoft.com/office/drawing/2014/main" id="{49B0A002-8233-BA7A-2EFD-AB3FBC692D6C}"/>
              </a:ext>
            </a:extLst>
          </p:cNvPr>
          <p:cNvSpPr txBox="1"/>
          <p:nvPr/>
        </p:nvSpPr>
        <p:spPr>
          <a:xfrm rot="16200000">
            <a:off x="-2666554" y="3628813"/>
            <a:ext cx="6043366" cy="276999"/>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EXTERNAL FACTORS: Governmental  policies and legislation impacting program operations</a:t>
            </a:r>
            <a:endParaRPr lang="en-US" sz="1200" b="1">
              <a:cs typeface="Calibri"/>
            </a:endParaRPr>
          </a:p>
        </p:txBody>
      </p:sp>
      <p:sp>
        <p:nvSpPr>
          <p:cNvPr id="15" name="TextBox 14">
            <a:extLst>
              <a:ext uri="{FF2B5EF4-FFF2-40B4-BE49-F238E27FC236}">
                <a16:creationId xmlns:a16="http://schemas.microsoft.com/office/drawing/2014/main" id="{F9865573-B2D1-48C4-7E4E-15025724AFC8}"/>
              </a:ext>
            </a:extLst>
          </p:cNvPr>
          <p:cNvSpPr txBox="1"/>
          <p:nvPr/>
        </p:nvSpPr>
        <p:spPr>
          <a:xfrm>
            <a:off x="3044928" y="2463947"/>
            <a:ext cx="5258021" cy="276999"/>
          </a:xfrm>
          <a:prstGeom prst="rect">
            <a:avLst/>
          </a:prstGeom>
          <a:solidFill>
            <a:srgbClr val="FFC000">
              <a:alpha val="69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PRIMARY AUDIENCE: 2SLGBTQ+ youth and allies aged 10-21 years of age</a:t>
            </a:r>
            <a:endParaRPr lang="en-US">
              <a:ea typeface="+mn-lt"/>
              <a:cs typeface="+mn-lt"/>
            </a:endParaRPr>
          </a:p>
        </p:txBody>
      </p:sp>
      <p:sp>
        <p:nvSpPr>
          <p:cNvPr id="17" name="TextBox 16">
            <a:extLst>
              <a:ext uri="{FF2B5EF4-FFF2-40B4-BE49-F238E27FC236}">
                <a16:creationId xmlns:a16="http://schemas.microsoft.com/office/drawing/2014/main" id="{84E13305-2F95-AE13-D2EC-DA75F4F16DAA}"/>
              </a:ext>
            </a:extLst>
          </p:cNvPr>
          <p:cNvSpPr txBox="1"/>
          <p:nvPr/>
        </p:nvSpPr>
        <p:spPr>
          <a:xfrm>
            <a:off x="895080" y="6077953"/>
            <a:ext cx="3907029" cy="646331"/>
          </a:xfrm>
          <a:prstGeom prst="rect">
            <a:avLst/>
          </a:prstGeom>
          <a:solidFill>
            <a:srgbClr val="FFC000">
              <a:alpha val="54000"/>
            </a:srgb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ea typeface="+mn-lt"/>
                <a:cs typeface="+mn-lt"/>
              </a:rPr>
              <a:t>ASSUMPTIONS</a:t>
            </a:r>
            <a:endParaRPr lang="en-US"/>
          </a:p>
          <a:p>
            <a:r>
              <a:rPr lang="en-US" sz="1200" b="1">
                <a:ea typeface="+mn-lt"/>
                <a:cs typeface="+mn-lt"/>
              </a:rPr>
              <a:t>Youth feel there is a need for program and can access program services</a:t>
            </a:r>
            <a:endParaRPr lang="en-US" sz="1200" b="1">
              <a:ea typeface="Calibri" panose="020F0502020204030204"/>
              <a:cs typeface="Calibri" panose="020F0502020204030204"/>
            </a:endParaRPr>
          </a:p>
        </p:txBody>
      </p:sp>
      <p:sp>
        <p:nvSpPr>
          <p:cNvPr id="18" name="TextBox 17">
            <a:extLst>
              <a:ext uri="{FF2B5EF4-FFF2-40B4-BE49-F238E27FC236}">
                <a16:creationId xmlns:a16="http://schemas.microsoft.com/office/drawing/2014/main" id="{AD7A92A3-AB30-6BC7-AB98-BA079BE8AF07}"/>
              </a:ext>
            </a:extLst>
          </p:cNvPr>
          <p:cNvSpPr txBox="1"/>
          <p:nvPr/>
        </p:nvSpPr>
        <p:spPr>
          <a:xfrm>
            <a:off x="5160104" y="6084541"/>
            <a:ext cx="3431025" cy="646331"/>
          </a:xfrm>
          <a:prstGeom prst="rect">
            <a:avLst/>
          </a:prstGeom>
          <a:solidFill>
            <a:srgbClr val="FFC000">
              <a:alpha val="54000"/>
            </a:srgb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ea typeface="+mn-lt"/>
                <a:cs typeface="+mn-lt"/>
              </a:rPr>
              <a:t>RISKS</a:t>
            </a:r>
            <a:endParaRPr lang="en-US"/>
          </a:p>
          <a:p>
            <a:r>
              <a:rPr lang="en-US" sz="1200" b="1">
                <a:ea typeface="+mn-lt"/>
                <a:cs typeface="+mn-lt"/>
              </a:rPr>
              <a:t>Continued funding and support from United Way and other funders</a:t>
            </a:r>
            <a:endParaRPr lang="en-US" sz="1200">
              <a:ea typeface="Calibri" panose="020F0502020204030204"/>
              <a:cs typeface="Calibri" panose="020F0502020204030204"/>
            </a:endParaRPr>
          </a:p>
        </p:txBody>
      </p:sp>
      <p:cxnSp>
        <p:nvCxnSpPr>
          <p:cNvPr id="20" name="Straight Arrow Connector 19">
            <a:extLst>
              <a:ext uri="{FF2B5EF4-FFF2-40B4-BE49-F238E27FC236}">
                <a16:creationId xmlns:a16="http://schemas.microsoft.com/office/drawing/2014/main" id="{0F9CF513-4DF8-1CBD-2B92-8A168377D324}"/>
              </a:ext>
            </a:extLst>
          </p:cNvPr>
          <p:cNvCxnSpPr/>
          <p:nvPr/>
        </p:nvCxnSpPr>
        <p:spPr>
          <a:xfrm flipV="1">
            <a:off x="2753727" y="1839912"/>
            <a:ext cx="553454" cy="180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DFDB75-05A3-FAAA-F5E6-4B809BBDD4B0}"/>
              </a:ext>
            </a:extLst>
          </p:cNvPr>
          <p:cNvCxnSpPr>
            <a:cxnSpLocks/>
          </p:cNvCxnSpPr>
          <p:nvPr/>
        </p:nvCxnSpPr>
        <p:spPr>
          <a:xfrm flipV="1">
            <a:off x="5578862" y="1840672"/>
            <a:ext cx="585816" cy="68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C51E6C7-BA80-8EA8-BF56-0ECA7EBCD4AA}"/>
              </a:ext>
            </a:extLst>
          </p:cNvPr>
          <p:cNvCxnSpPr>
            <a:cxnSpLocks/>
          </p:cNvCxnSpPr>
          <p:nvPr/>
        </p:nvCxnSpPr>
        <p:spPr>
          <a:xfrm flipV="1">
            <a:off x="8398161" y="1849937"/>
            <a:ext cx="503322" cy="80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A493B3D-6315-AAE0-E6CD-9572AECAC2AC}"/>
              </a:ext>
            </a:extLst>
          </p:cNvPr>
          <p:cNvSpPr txBox="1"/>
          <p:nvPr/>
        </p:nvSpPr>
        <p:spPr>
          <a:xfrm>
            <a:off x="3041819" y="3020131"/>
            <a:ext cx="2594482" cy="60785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50" b="1">
                <a:ea typeface="Calibri"/>
                <a:cs typeface="Calibri"/>
              </a:rPr>
              <a:t>Educational workshops</a:t>
            </a:r>
            <a:endParaRPr lang="en-US" b="1"/>
          </a:p>
          <a:p>
            <a:pPr marL="171450" lvl="1" indent="-171450">
              <a:buFont typeface="Arial"/>
              <a:buChar char="•"/>
            </a:pPr>
            <a:r>
              <a:rPr lang="en-US" sz="1100">
                <a:cs typeface="Calibri"/>
              </a:rPr>
              <a:t>Virtual &amp; In-person for </a:t>
            </a:r>
            <a:r>
              <a:rPr lang="en-US" sz="1100">
                <a:ea typeface="+mn-lt"/>
                <a:cs typeface="+mn-lt"/>
              </a:rPr>
              <a:t>2SLGBTQ+ </a:t>
            </a:r>
          </a:p>
          <a:p>
            <a:pPr marL="171450" lvl="1" indent="-171450">
              <a:buFont typeface="Arial"/>
              <a:buChar char="•"/>
            </a:pPr>
            <a:r>
              <a:rPr lang="en-US" sz="1100">
                <a:cs typeface="Calibri"/>
              </a:rPr>
              <a:t>Virtual/in-person for 2SLGBTQ+ BIPOC </a:t>
            </a:r>
          </a:p>
        </p:txBody>
      </p:sp>
      <p:sp>
        <p:nvSpPr>
          <p:cNvPr id="26" name="TextBox 25">
            <a:extLst>
              <a:ext uri="{FF2B5EF4-FFF2-40B4-BE49-F238E27FC236}">
                <a16:creationId xmlns:a16="http://schemas.microsoft.com/office/drawing/2014/main" id="{5668FEC9-49CC-4E4E-1F45-D93657970431}"/>
              </a:ext>
            </a:extLst>
          </p:cNvPr>
          <p:cNvSpPr txBox="1"/>
          <p:nvPr/>
        </p:nvSpPr>
        <p:spPr>
          <a:xfrm>
            <a:off x="5938705" y="3024731"/>
            <a:ext cx="2688728" cy="97719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50">
                <a:cs typeface="Calibri"/>
              </a:rPr>
              <a:t>Number of workshops</a:t>
            </a:r>
            <a:endParaRPr lang="en-US"/>
          </a:p>
          <a:p>
            <a:r>
              <a:rPr lang="en-US" sz="1150">
                <a:ea typeface="+mn-lt"/>
                <a:cs typeface="+mn-lt"/>
              </a:rPr>
              <a:t>Responsiveness </a:t>
            </a:r>
            <a:r>
              <a:rPr lang="en-US" sz="1150">
                <a:ea typeface="Calibri"/>
                <a:cs typeface="Calibri"/>
              </a:rPr>
              <a:t>of topics to expressed need of participants</a:t>
            </a:r>
          </a:p>
          <a:p>
            <a:r>
              <a:rPr lang="en-US" sz="1150">
                <a:ea typeface="+mn-lt"/>
                <a:cs typeface="+mn-lt"/>
              </a:rPr>
              <a:t>Number of youth participants</a:t>
            </a:r>
          </a:p>
          <a:p>
            <a:r>
              <a:rPr lang="en-US" sz="1150">
                <a:ea typeface="+mn-lt"/>
                <a:cs typeface="+mn-lt"/>
              </a:rPr>
              <a:t>Number of mentors (youth &amp; adult)</a:t>
            </a:r>
            <a:endParaRPr lang="en-US"/>
          </a:p>
        </p:txBody>
      </p:sp>
      <p:sp>
        <p:nvSpPr>
          <p:cNvPr id="27" name="TextBox 26">
            <a:extLst>
              <a:ext uri="{FF2B5EF4-FFF2-40B4-BE49-F238E27FC236}">
                <a16:creationId xmlns:a16="http://schemas.microsoft.com/office/drawing/2014/main" id="{9BD800E3-3951-AC13-BC34-577C5E864E25}"/>
              </a:ext>
            </a:extLst>
          </p:cNvPr>
          <p:cNvSpPr txBox="1"/>
          <p:nvPr/>
        </p:nvSpPr>
        <p:spPr>
          <a:xfrm>
            <a:off x="8976599" y="2560701"/>
            <a:ext cx="2679772" cy="150810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150">
                <a:ea typeface="Calibri"/>
                <a:cs typeface="Calibri"/>
              </a:rPr>
              <a:t>Increased access to safe spaces online &amp; in-person</a:t>
            </a:r>
            <a:endParaRPr lang="en-US"/>
          </a:p>
          <a:p>
            <a:pPr marL="171450" indent="-171450">
              <a:buFont typeface="Arial"/>
              <a:buChar char="•"/>
            </a:pPr>
            <a:r>
              <a:rPr lang="en-US" sz="1150">
                <a:ea typeface="Calibri"/>
                <a:cs typeface="Calibri"/>
              </a:rPr>
              <a:t>Increased social connectedness</a:t>
            </a:r>
          </a:p>
          <a:p>
            <a:pPr marL="171450" indent="-171450">
              <a:buFont typeface="Arial"/>
              <a:buChar char="•"/>
            </a:pPr>
            <a:r>
              <a:rPr lang="en-US" sz="1150">
                <a:ea typeface="Calibri"/>
                <a:cs typeface="Calibri"/>
              </a:rPr>
              <a:t>Increased awareness of services for 2SLGBTQ+ youth</a:t>
            </a:r>
          </a:p>
          <a:p>
            <a:pPr marL="171450" indent="-171450">
              <a:buFont typeface="Arial"/>
              <a:buChar char="•"/>
            </a:pPr>
            <a:r>
              <a:rPr lang="en-US" sz="1150">
                <a:ea typeface="Calibri"/>
                <a:cs typeface="Calibri"/>
              </a:rPr>
              <a:t>Increased knowledge, skills &amp; leadership capacity among youth</a:t>
            </a:r>
          </a:p>
        </p:txBody>
      </p:sp>
      <p:sp>
        <p:nvSpPr>
          <p:cNvPr id="29" name="TextBox 28">
            <a:extLst>
              <a:ext uri="{FF2B5EF4-FFF2-40B4-BE49-F238E27FC236}">
                <a16:creationId xmlns:a16="http://schemas.microsoft.com/office/drawing/2014/main" id="{973A809E-4BC6-8C5C-9F9E-D0F7F6CEE891}"/>
              </a:ext>
            </a:extLst>
          </p:cNvPr>
          <p:cNvSpPr txBox="1"/>
          <p:nvPr/>
        </p:nvSpPr>
        <p:spPr>
          <a:xfrm>
            <a:off x="8992606" y="2280863"/>
            <a:ext cx="2683673" cy="276999"/>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Short-Term- </a:t>
            </a:r>
            <a:r>
              <a:rPr lang="en-US" sz="1200" b="1">
                <a:ea typeface="+mn-lt"/>
                <a:cs typeface="+mn-lt"/>
              </a:rPr>
              <a:t>Knowledge &amp; Capacity</a:t>
            </a:r>
            <a:endParaRPr lang="en-US" sz="1200" b="1">
              <a:cs typeface="Calibri"/>
            </a:endParaRPr>
          </a:p>
        </p:txBody>
      </p:sp>
      <p:sp>
        <p:nvSpPr>
          <p:cNvPr id="30" name="TextBox 29">
            <a:extLst>
              <a:ext uri="{FF2B5EF4-FFF2-40B4-BE49-F238E27FC236}">
                <a16:creationId xmlns:a16="http://schemas.microsoft.com/office/drawing/2014/main" id="{66307511-D60B-53B5-DFDB-7B8825EAE28E}"/>
              </a:ext>
            </a:extLst>
          </p:cNvPr>
          <p:cNvSpPr txBox="1"/>
          <p:nvPr/>
        </p:nvSpPr>
        <p:spPr>
          <a:xfrm>
            <a:off x="8969191" y="4411669"/>
            <a:ext cx="2705671" cy="80021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1150">
                <a:ea typeface="+mn-lt"/>
                <a:cs typeface="+mn-lt"/>
              </a:rPr>
              <a:t>Establish a network of peers &amp; role models</a:t>
            </a:r>
          </a:p>
          <a:p>
            <a:pPr marL="171450" indent="-171450">
              <a:buFont typeface="Arial"/>
              <a:buChar char="•"/>
            </a:pPr>
            <a:r>
              <a:rPr lang="en-US" sz="1150">
                <a:ea typeface="+mn-lt"/>
                <a:cs typeface="+mn-lt"/>
              </a:rPr>
              <a:t>Decreased sense of isolation</a:t>
            </a:r>
            <a:endParaRPr lang="en-US"/>
          </a:p>
          <a:p>
            <a:pPr marL="171450" indent="-171450">
              <a:buFont typeface="Arial"/>
              <a:buChar char="•"/>
            </a:pPr>
            <a:r>
              <a:rPr lang="en-US" sz="1150">
                <a:ea typeface="+mn-lt"/>
                <a:cs typeface="+mn-lt"/>
              </a:rPr>
              <a:t>Increased resilience and confidence</a:t>
            </a:r>
          </a:p>
        </p:txBody>
      </p:sp>
      <p:sp>
        <p:nvSpPr>
          <p:cNvPr id="31" name="TextBox 30">
            <a:extLst>
              <a:ext uri="{FF2B5EF4-FFF2-40B4-BE49-F238E27FC236}">
                <a16:creationId xmlns:a16="http://schemas.microsoft.com/office/drawing/2014/main" id="{F2AA77FD-DF17-75A0-B12A-19AE9338B4BE}"/>
              </a:ext>
            </a:extLst>
          </p:cNvPr>
          <p:cNvSpPr txBox="1"/>
          <p:nvPr/>
        </p:nvSpPr>
        <p:spPr>
          <a:xfrm>
            <a:off x="8984784" y="4139768"/>
            <a:ext cx="2704111" cy="276999"/>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Medium-Term- </a:t>
            </a:r>
            <a:r>
              <a:rPr lang="en-US" sz="1200" b="1">
                <a:ea typeface="+mn-lt"/>
                <a:cs typeface="+mn-lt"/>
              </a:rPr>
              <a:t>Behaviors &amp; Practices</a:t>
            </a:r>
            <a:endParaRPr lang="en-US" sz="1200" b="1">
              <a:cs typeface="Calibri"/>
            </a:endParaRPr>
          </a:p>
        </p:txBody>
      </p:sp>
      <p:sp>
        <p:nvSpPr>
          <p:cNvPr id="32" name="TextBox 31">
            <a:extLst>
              <a:ext uri="{FF2B5EF4-FFF2-40B4-BE49-F238E27FC236}">
                <a16:creationId xmlns:a16="http://schemas.microsoft.com/office/drawing/2014/main" id="{B4C25AEA-B245-6153-FDD1-4F64A6636FC4}"/>
              </a:ext>
            </a:extLst>
          </p:cNvPr>
          <p:cNvSpPr txBox="1"/>
          <p:nvPr/>
        </p:nvSpPr>
        <p:spPr>
          <a:xfrm>
            <a:off x="8963529" y="5568182"/>
            <a:ext cx="2702148" cy="12230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a:ea typeface="+mn-lt"/>
                <a:cs typeface="+mn-lt"/>
              </a:rPr>
              <a:t>Improved health &amp; well- being of youth</a:t>
            </a:r>
          </a:p>
          <a:p>
            <a:pPr marL="171450" indent="-171450">
              <a:buFont typeface="Arial"/>
              <a:buChar char="•"/>
            </a:pPr>
            <a:r>
              <a:rPr lang="en-US" sz="1200">
                <a:ea typeface="+mn-lt"/>
                <a:cs typeface="+mn-lt"/>
              </a:rPr>
              <a:t>Youth-led community </a:t>
            </a:r>
            <a:endParaRPr lang="en-US">
              <a:ea typeface="+mn-lt"/>
              <a:cs typeface="+mn-lt"/>
            </a:endParaRPr>
          </a:p>
          <a:p>
            <a:r>
              <a:rPr lang="en-US" sz="1200">
                <a:ea typeface="+mn-lt"/>
                <a:cs typeface="+mn-lt"/>
              </a:rPr>
              <a:t>     contributions</a:t>
            </a:r>
            <a:endParaRPr lang="en-US">
              <a:cs typeface="Calibri" panose="020F0502020204030204"/>
            </a:endParaRPr>
          </a:p>
          <a:p>
            <a:pPr marL="171450" indent="-171450">
              <a:buFont typeface="Arial"/>
              <a:buChar char="•"/>
            </a:pPr>
            <a:r>
              <a:rPr lang="en-US" sz="1200">
                <a:ea typeface="+mn-lt"/>
                <a:cs typeface="Calibri"/>
              </a:rPr>
              <a:t>Establishment of a safe space for 2SLGBTQ+ youth</a:t>
            </a:r>
            <a:endParaRPr lang="en-US" sz="1200">
              <a:ea typeface="+mn-lt"/>
              <a:cs typeface="+mn-lt"/>
            </a:endParaRPr>
          </a:p>
        </p:txBody>
      </p:sp>
      <p:sp>
        <p:nvSpPr>
          <p:cNvPr id="33" name="TextBox 32">
            <a:extLst>
              <a:ext uri="{FF2B5EF4-FFF2-40B4-BE49-F238E27FC236}">
                <a16:creationId xmlns:a16="http://schemas.microsoft.com/office/drawing/2014/main" id="{986DE000-7770-769D-8FDB-947587573E58}"/>
              </a:ext>
            </a:extLst>
          </p:cNvPr>
          <p:cNvSpPr txBox="1"/>
          <p:nvPr/>
        </p:nvSpPr>
        <p:spPr>
          <a:xfrm>
            <a:off x="8982540" y="5304269"/>
            <a:ext cx="2757285" cy="276999"/>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Long-Term- Conditions &amp; Status</a:t>
            </a:r>
          </a:p>
        </p:txBody>
      </p:sp>
      <p:cxnSp>
        <p:nvCxnSpPr>
          <p:cNvPr id="34" name="Straight Arrow Connector 33">
            <a:extLst>
              <a:ext uri="{FF2B5EF4-FFF2-40B4-BE49-F238E27FC236}">
                <a16:creationId xmlns:a16="http://schemas.microsoft.com/office/drawing/2014/main" id="{0A6F730B-5AB8-BB37-7002-E83172325220}"/>
              </a:ext>
            </a:extLst>
          </p:cNvPr>
          <p:cNvCxnSpPr/>
          <p:nvPr/>
        </p:nvCxnSpPr>
        <p:spPr>
          <a:xfrm flipV="1">
            <a:off x="2610909" y="3253264"/>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ight Brace 37">
            <a:extLst>
              <a:ext uri="{FF2B5EF4-FFF2-40B4-BE49-F238E27FC236}">
                <a16:creationId xmlns:a16="http://schemas.microsoft.com/office/drawing/2014/main" id="{6C552F08-EAEA-F8AD-A283-D3168FF111C6}"/>
              </a:ext>
            </a:extLst>
          </p:cNvPr>
          <p:cNvSpPr/>
          <p:nvPr/>
        </p:nvSpPr>
        <p:spPr>
          <a:xfrm>
            <a:off x="8635534" y="2722524"/>
            <a:ext cx="262467" cy="326813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679AFE60-3C81-A371-C8A8-5E5A6697F895}"/>
              </a:ext>
            </a:extLst>
          </p:cNvPr>
          <p:cNvSpPr txBox="1"/>
          <p:nvPr/>
        </p:nvSpPr>
        <p:spPr>
          <a:xfrm>
            <a:off x="2280633" y="541164"/>
            <a:ext cx="89306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Rainbow Resource Centre </a:t>
            </a:r>
            <a:r>
              <a:rPr lang="en-US" sz="3600" b="1">
                <a:ea typeface="+mn-lt"/>
                <a:cs typeface="+mn-lt"/>
              </a:rPr>
              <a:t>Youth</a:t>
            </a:r>
            <a:r>
              <a:rPr lang="en-US">
                <a:ea typeface="+mn-lt"/>
                <a:cs typeface="+mn-lt"/>
              </a:rPr>
              <a:t> </a:t>
            </a:r>
            <a:r>
              <a:rPr lang="en-US" sz="3600" b="1">
                <a:ea typeface="+mn-lt"/>
                <a:cs typeface="+mn-lt"/>
              </a:rPr>
              <a:t>Program</a:t>
            </a:r>
            <a:endParaRPr lang="en-US" sz="3600" b="1"/>
          </a:p>
        </p:txBody>
      </p:sp>
      <p:pic>
        <p:nvPicPr>
          <p:cNvPr id="16" name="Picture 15" descr="Text&#10;&#10;Description automatically generated">
            <a:extLst>
              <a:ext uri="{FF2B5EF4-FFF2-40B4-BE49-F238E27FC236}">
                <a16:creationId xmlns:a16="http://schemas.microsoft.com/office/drawing/2014/main" id="{F9064825-7771-2CF4-AC8E-70385CDEF3AD}"/>
              </a:ext>
            </a:extLst>
          </p:cNvPr>
          <p:cNvPicPr>
            <a:picLocks noChangeAspect="1"/>
          </p:cNvPicPr>
          <p:nvPr/>
        </p:nvPicPr>
        <p:blipFill>
          <a:blip r:embed="rId3"/>
          <a:stretch>
            <a:fillRect/>
          </a:stretch>
        </p:blipFill>
        <p:spPr>
          <a:xfrm>
            <a:off x="577867" y="-2647"/>
            <a:ext cx="1639509" cy="1079715"/>
          </a:xfrm>
          <a:prstGeom prst="rect">
            <a:avLst/>
          </a:prstGeom>
        </p:spPr>
      </p:pic>
      <p:sp>
        <p:nvSpPr>
          <p:cNvPr id="37" name="TextBox 36">
            <a:extLst>
              <a:ext uri="{FF2B5EF4-FFF2-40B4-BE49-F238E27FC236}">
                <a16:creationId xmlns:a16="http://schemas.microsoft.com/office/drawing/2014/main" id="{0305A752-9E16-2B19-EA5F-8FB2DCA0380A}"/>
              </a:ext>
            </a:extLst>
          </p:cNvPr>
          <p:cNvSpPr txBox="1"/>
          <p:nvPr/>
        </p:nvSpPr>
        <p:spPr>
          <a:xfrm>
            <a:off x="3030445" y="3735083"/>
            <a:ext cx="2714490" cy="62324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50" b="1">
                <a:ea typeface="Calibri"/>
                <a:cs typeface="Calibri"/>
              </a:rPr>
              <a:t>Skill-building workshops</a:t>
            </a:r>
            <a:endParaRPr lang="en-US" b="1"/>
          </a:p>
          <a:p>
            <a:pPr marL="171450" lvl="1" indent="-171450">
              <a:buFont typeface="Arial,Sans-Serif"/>
              <a:buChar char="•"/>
            </a:pPr>
            <a:r>
              <a:rPr lang="en-US" sz="1150">
                <a:ea typeface="+mn-lt"/>
                <a:cs typeface="+mn-lt"/>
              </a:rPr>
              <a:t>Virtual &amp; In-person for </a:t>
            </a:r>
            <a:r>
              <a:rPr lang="en-US" sz="1150">
                <a:cs typeface="Calibri"/>
              </a:rPr>
              <a:t>2SLGBTQ+</a:t>
            </a:r>
            <a:endParaRPr lang="en-US" sz="1150">
              <a:ea typeface="+mn-lt"/>
              <a:cs typeface="+mn-lt"/>
            </a:endParaRPr>
          </a:p>
          <a:p>
            <a:pPr marL="171450" lvl="1" indent="-171450">
              <a:buFont typeface="Arial,Sans-Serif"/>
              <a:buChar char="•"/>
            </a:pPr>
            <a:r>
              <a:rPr lang="en-US" sz="1150">
                <a:ea typeface="+mn-lt"/>
                <a:cs typeface="+mn-lt"/>
              </a:rPr>
              <a:t>Virtual/in-person for 2SLGBTQ+ BIPOC</a:t>
            </a:r>
          </a:p>
        </p:txBody>
      </p:sp>
      <p:sp>
        <p:nvSpPr>
          <p:cNvPr id="41" name="TextBox 40">
            <a:extLst>
              <a:ext uri="{FF2B5EF4-FFF2-40B4-BE49-F238E27FC236}">
                <a16:creationId xmlns:a16="http://schemas.microsoft.com/office/drawing/2014/main" id="{6F574260-92F2-9D0C-5381-04FBA436CF73}"/>
              </a:ext>
            </a:extLst>
          </p:cNvPr>
          <p:cNvSpPr txBox="1"/>
          <p:nvPr/>
        </p:nvSpPr>
        <p:spPr>
          <a:xfrm>
            <a:off x="3033449" y="4522736"/>
            <a:ext cx="2725863" cy="62324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50" b="1">
                <a:cs typeface="Calibri"/>
              </a:rPr>
              <a:t>Cultural/Social activities</a:t>
            </a:r>
            <a:endParaRPr lang="en-US" b="1"/>
          </a:p>
          <a:p>
            <a:pPr marL="171450" lvl="1" indent="-171450">
              <a:buFont typeface="Arial"/>
              <a:buChar char="•"/>
            </a:pPr>
            <a:r>
              <a:rPr lang="en-US" sz="1150">
                <a:cs typeface="Calibri"/>
              </a:rPr>
              <a:t>Drop-in dinners</a:t>
            </a:r>
          </a:p>
          <a:p>
            <a:pPr marL="171450" lvl="1" indent="-171450">
              <a:buFont typeface="Arial"/>
              <a:buChar char="•"/>
            </a:pPr>
            <a:r>
              <a:rPr lang="en-US" sz="1150">
                <a:cs typeface="Calibri"/>
              </a:rPr>
              <a:t>Inter-generational activities</a:t>
            </a:r>
          </a:p>
        </p:txBody>
      </p:sp>
      <p:cxnSp>
        <p:nvCxnSpPr>
          <p:cNvPr id="42" name="Straight Arrow Connector 41">
            <a:extLst>
              <a:ext uri="{FF2B5EF4-FFF2-40B4-BE49-F238E27FC236}">
                <a16:creationId xmlns:a16="http://schemas.microsoft.com/office/drawing/2014/main" id="{13413C85-1B00-1044-74FF-02DF8086CCF4}"/>
              </a:ext>
            </a:extLst>
          </p:cNvPr>
          <p:cNvCxnSpPr>
            <a:cxnSpLocks/>
          </p:cNvCxnSpPr>
          <p:nvPr/>
        </p:nvCxnSpPr>
        <p:spPr>
          <a:xfrm flipV="1">
            <a:off x="2610908" y="4288979"/>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FDB80272-F05A-F730-E259-56E438503541}"/>
              </a:ext>
            </a:extLst>
          </p:cNvPr>
          <p:cNvSpPr/>
          <p:nvPr/>
        </p:nvSpPr>
        <p:spPr>
          <a:xfrm>
            <a:off x="5754293" y="2866827"/>
            <a:ext cx="216088" cy="16604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17EBC226-95B5-4F93-157F-5E6673ED7633}"/>
              </a:ext>
            </a:extLst>
          </p:cNvPr>
          <p:cNvSpPr txBox="1"/>
          <p:nvPr/>
        </p:nvSpPr>
        <p:spPr>
          <a:xfrm>
            <a:off x="6033812" y="4143295"/>
            <a:ext cx="2613804" cy="977191"/>
          </a:xfrm>
          <a:prstGeom prst="rect">
            <a:avLst/>
          </a:prstGeom>
          <a:noFill/>
          <a:ln>
            <a:solidFill>
              <a:srgbClr val="0608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50"/>
              <a:t>Number of cultural/social activities</a:t>
            </a:r>
            <a:endParaRPr lang="en-US" sz="1150">
              <a:cs typeface="Calibri"/>
            </a:endParaRPr>
          </a:p>
          <a:p>
            <a:r>
              <a:rPr lang="en-US" sz="1150">
                <a:ea typeface="+mn-lt"/>
                <a:cs typeface="+mn-lt"/>
              </a:rPr>
              <a:t>Number of participants in cultural/social activities</a:t>
            </a:r>
            <a:endParaRPr lang="en-US">
              <a:ea typeface="+mn-lt"/>
              <a:cs typeface="+mn-lt"/>
            </a:endParaRPr>
          </a:p>
          <a:p>
            <a:r>
              <a:rPr lang="en-US" sz="1150">
                <a:ea typeface="+mn-lt"/>
                <a:cs typeface="+mn-lt"/>
              </a:rPr>
              <a:t>Number of youth participants</a:t>
            </a:r>
          </a:p>
          <a:p>
            <a:r>
              <a:rPr lang="en-US" sz="1150">
                <a:ea typeface="+mn-lt"/>
                <a:cs typeface="+mn-lt"/>
              </a:rPr>
              <a:t>Number of mentors (youth &amp; adult)</a:t>
            </a:r>
            <a:endParaRPr lang="en-US"/>
          </a:p>
        </p:txBody>
      </p:sp>
      <p:cxnSp>
        <p:nvCxnSpPr>
          <p:cNvPr id="43" name="Straight Arrow Connector 42">
            <a:extLst>
              <a:ext uri="{FF2B5EF4-FFF2-40B4-BE49-F238E27FC236}">
                <a16:creationId xmlns:a16="http://schemas.microsoft.com/office/drawing/2014/main" id="{2BB60098-EA7C-2E82-BACB-F0811D94AD95}"/>
              </a:ext>
            </a:extLst>
          </p:cNvPr>
          <p:cNvCxnSpPr>
            <a:cxnSpLocks/>
          </p:cNvCxnSpPr>
          <p:nvPr/>
        </p:nvCxnSpPr>
        <p:spPr>
          <a:xfrm flipV="1">
            <a:off x="5642599" y="4885532"/>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6EC9966-552B-6FA8-9F92-F0AD0315AC11}"/>
              </a:ext>
            </a:extLst>
          </p:cNvPr>
          <p:cNvSpPr txBox="1"/>
          <p:nvPr/>
        </p:nvSpPr>
        <p:spPr>
          <a:xfrm>
            <a:off x="3033448" y="5252974"/>
            <a:ext cx="2725863" cy="62324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50" b="1">
                <a:cs typeface="Calibri"/>
              </a:rPr>
              <a:t>Mentorship supports provided by staff</a:t>
            </a:r>
          </a:p>
          <a:p>
            <a:pPr marL="171450" indent="-171450">
              <a:buFont typeface="Arial"/>
              <a:buChar char="•"/>
            </a:pPr>
            <a:r>
              <a:rPr lang="en-US" sz="1150">
                <a:ea typeface="Calibri"/>
                <a:cs typeface="Calibri"/>
              </a:rPr>
              <a:t>Access to harm reduction supplies</a:t>
            </a:r>
          </a:p>
          <a:p>
            <a:pPr marL="171450" indent="-171450">
              <a:buFont typeface="Arial"/>
              <a:buChar char="•"/>
            </a:pPr>
            <a:r>
              <a:rPr lang="en-US" sz="1150">
                <a:ea typeface="Calibri"/>
                <a:cs typeface="Calibri"/>
              </a:rPr>
              <a:t>Referrals to community services</a:t>
            </a:r>
          </a:p>
        </p:txBody>
      </p:sp>
      <p:sp>
        <p:nvSpPr>
          <p:cNvPr id="25" name="TextBox 24">
            <a:extLst>
              <a:ext uri="{FF2B5EF4-FFF2-40B4-BE49-F238E27FC236}">
                <a16:creationId xmlns:a16="http://schemas.microsoft.com/office/drawing/2014/main" id="{FB6C7C19-0040-8E8A-512F-B4EE2625403D}"/>
              </a:ext>
            </a:extLst>
          </p:cNvPr>
          <p:cNvSpPr txBox="1"/>
          <p:nvPr/>
        </p:nvSpPr>
        <p:spPr>
          <a:xfrm>
            <a:off x="6004803" y="5212331"/>
            <a:ext cx="2599427" cy="800219"/>
          </a:xfrm>
          <a:prstGeom prst="rect">
            <a:avLst/>
          </a:prstGeom>
          <a:noFill/>
          <a:ln>
            <a:solidFill>
              <a:srgbClr val="0608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50"/>
              <a:t>Number of youth engaged with staff mentors</a:t>
            </a:r>
          </a:p>
          <a:p>
            <a:r>
              <a:rPr lang="en-US" sz="1150">
                <a:cs typeface="Calibri"/>
              </a:rPr>
              <a:t>Number of referrals to community resources</a:t>
            </a:r>
            <a:endParaRPr lang="en-US"/>
          </a:p>
        </p:txBody>
      </p:sp>
      <p:cxnSp>
        <p:nvCxnSpPr>
          <p:cNvPr id="45" name="Straight Arrow Connector 44">
            <a:extLst>
              <a:ext uri="{FF2B5EF4-FFF2-40B4-BE49-F238E27FC236}">
                <a16:creationId xmlns:a16="http://schemas.microsoft.com/office/drawing/2014/main" id="{93A92C76-D984-45F5-827D-4A14AAE4998C}"/>
              </a:ext>
            </a:extLst>
          </p:cNvPr>
          <p:cNvCxnSpPr>
            <a:cxnSpLocks/>
          </p:cNvCxnSpPr>
          <p:nvPr/>
        </p:nvCxnSpPr>
        <p:spPr>
          <a:xfrm flipV="1">
            <a:off x="2596530" y="5511054"/>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E69852D-1C83-C86B-593A-D54B413ABBA8}"/>
              </a:ext>
            </a:extLst>
          </p:cNvPr>
          <p:cNvSpPr txBox="1"/>
          <p:nvPr/>
        </p:nvSpPr>
        <p:spPr>
          <a:xfrm>
            <a:off x="6021568" y="2100414"/>
            <a:ext cx="24558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What are the services we create?</a:t>
            </a:r>
          </a:p>
        </p:txBody>
      </p:sp>
      <p:cxnSp>
        <p:nvCxnSpPr>
          <p:cNvPr id="46" name="Straight Arrow Connector 45">
            <a:extLst>
              <a:ext uri="{FF2B5EF4-FFF2-40B4-BE49-F238E27FC236}">
                <a16:creationId xmlns:a16="http://schemas.microsoft.com/office/drawing/2014/main" id="{AD49FE89-D9FB-2A38-BE5D-1CCA1186FAA3}"/>
              </a:ext>
            </a:extLst>
          </p:cNvPr>
          <p:cNvCxnSpPr>
            <a:cxnSpLocks/>
          </p:cNvCxnSpPr>
          <p:nvPr/>
        </p:nvCxnSpPr>
        <p:spPr>
          <a:xfrm flipV="1">
            <a:off x="5642599" y="5533800"/>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phic 16" descr="Scientific Thought with solid fill">
            <a:extLst>
              <a:ext uri="{FF2B5EF4-FFF2-40B4-BE49-F238E27FC236}">
                <a16:creationId xmlns:a16="http://schemas.microsoft.com/office/drawing/2014/main" id="{31687279-E894-79FA-56AB-898057D45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1113827" y="2778456"/>
            <a:ext cx="598227" cy="584580"/>
          </a:xfrm>
          <a:prstGeom prst="rect">
            <a:avLst/>
          </a:prstGeom>
        </p:spPr>
      </p:pic>
      <p:pic>
        <p:nvPicPr>
          <p:cNvPr id="35" name="Graphic 34" descr="Connections with solid fill">
            <a:extLst>
              <a:ext uri="{FF2B5EF4-FFF2-40B4-BE49-F238E27FC236}">
                <a16:creationId xmlns:a16="http://schemas.microsoft.com/office/drawing/2014/main" id="{951506F8-E9DA-77CA-6B52-4D58D6F224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90896" y="4520575"/>
            <a:ext cx="561834" cy="561834"/>
          </a:xfrm>
          <a:prstGeom prst="rect">
            <a:avLst/>
          </a:prstGeom>
        </p:spPr>
      </p:pic>
      <p:pic>
        <p:nvPicPr>
          <p:cNvPr id="36" name="Graphic 17" descr="Group success with solid fill">
            <a:extLst>
              <a:ext uri="{FF2B5EF4-FFF2-40B4-BE49-F238E27FC236}">
                <a16:creationId xmlns:a16="http://schemas.microsoft.com/office/drawing/2014/main" id="{8B43459F-4B33-F918-8D23-95D4C192AD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95546" y="5792338"/>
            <a:ext cx="618700" cy="607327"/>
          </a:xfrm>
          <a:prstGeom prst="rect">
            <a:avLst/>
          </a:prstGeom>
        </p:spPr>
      </p:pic>
    </p:spTree>
    <p:extLst>
      <p:ext uri="{BB962C8B-B14F-4D97-AF65-F5344CB8AC3E}">
        <p14:creationId xmlns:p14="http://schemas.microsoft.com/office/powerpoint/2010/main" val="321475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C958-9EDD-9BE2-06F6-7D566367FE8D}"/>
              </a:ext>
            </a:extLst>
          </p:cNvPr>
          <p:cNvSpPr>
            <a:spLocks noGrp="1"/>
          </p:cNvSpPr>
          <p:nvPr>
            <p:ph type="title" idx="4294967295"/>
          </p:nvPr>
        </p:nvSpPr>
        <p:spPr>
          <a:xfrm>
            <a:off x="4211721" y="142240"/>
            <a:ext cx="3380423" cy="448845"/>
          </a:xfrm>
        </p:spPr>
        <p:txBody>
          <a:bodyPr>
            <a:normAutofit fontScale="90000"/>
          </a:bodyPr>
          <a:lstStyle/>
          <a:p>
            <a:r>
              <a:rPr lang="en-US" sz="3600"/>
              <a:t>Logic model</a:t>
            </a:r>
          </a:p>
        </p:txBody>
      </p:sp>
      <p:sp>
        <p:nvSpPr>
          <p:cNvPr id="4" name="TextBox 3">
            <a:extLst>
              <a:ext uri="{FF2B5EF4-FFF2-40B4-BE49-F238E27FC236}">
                <a16:creationId xmlns:a16="http://schemas.microsoft.com/office/drawing/2014/main" id="{EC06FD00-AD28-EF94-00A3-600CC5E2FDD0}"/>
              </a:ext>
            </a:extLst>
          </p:cNvPr>
          <p:cNvSpPr txBox="1"/>
          <p:nvPr/>
        </p:nvSpPr>
        <p:spPr>
          <a:xfrm>
            <a:off x="998495" y="1448809"/>
            <a:ext cx="1840831" cy="369332"/>
          </a:xfrm>
          <a:prstGeom prst="rect">
            <a:avLst/>
          </a:prstGeom>
          <a:solidFill>
            <a:srgbClr val="FFC000">
              <a:alpha val="54000"/>
            </a:srgb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INPUTS</a:t>
            </a:r>
            <a:endParaRPr lang="en-US"/>
          </a:p>
        </p:txBody>
      </p:sp>
      <p:sp>
        <p:nvSpPr>
          <p:cNvPr id="5" name="TextBox 4">
            <a:extLst>
              <a:ext uri="{FF2B5EF4-FFF2-40B4-BE49-F238E27FC236}">
                <a16:creationId xmlns:a16="http://schemas.microsoft.com/office/drawing/2014/main" id="{1390DC7A-4212-AFFA-9529-29051F800EB5}"/>
              </a:ext>
            </a:extLst>
          </p:cNvPr>
          <p:cNvSpPr txBox="1"/>
          <p:nvPr/>
        </p:nvSpPr>
        <p:spPr>
          <a:xfrm>
            <a:off x="997241" y="2607477"/>
            <a:ext cx="2235893" cy="401648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t>Human Resource</a:t>
            </a:r>
            <a:endParaRPr lang="en-US" sz="1500" b="1">
              <a:cs typeface="Calibri"/>
            </a:endParaRPr>
          </a:p>
          <a:p>
            <a:r>
              <a:rPr lang="en-US" sz="1500"/>
              <a:t>Staff</a:t>
            </a:r>
            <a:endParaRPr lang="en-US" sz="1500">
              <a:cs typeface="Calibri"/>
            </a:endParaRPr>
          </a:p>
          <a:p>
            <a:r>
              <a:rPr lang="en-US" sz="1500"/>
              <a:t>Youth &amp; Adult mentors</a:t>
            </a:r>
            <a:endParaRPr lang="en-US" sz="1500">
              <a:ea typeface="Calibri"/>
              <a:cs typeface="Calibri"/>
            </a:endParaRPr>
          </a:p>
          <a:p>
            <a:r>
              <a:rPr lang="en-US" sz="1500">
                <a:ea typeface="Calibri"/>
                <a:cs typeface="Calibri"/>
              </a:rPr>
              <a:t>Community partnerships</a:t>
            </a:r>
          </a:p>
          <a:p>
            <a:endParaRPr lang="en-US" sz="1500">
              <a:ea typeface="Calibri"/>
              <a:cs typeface="Calibri"/>
            </a:endParaRPr>
          </a:p>
          <a:p>
            <a:r>
              <a:rPr lang="en-US" sz="1500" b="1">
                <a:ea typeface="Calibri"/>
                <a:cs typeface="Calibri"/>
              </a:rPr>
              <a:t>Material resource</a:t>
            </a:r>
          </a:p>
          <a:p>
            <a:r>
              <a:rPr lang="en-US" sz="1500">
                <a:ea typeface="Calibri"/>
                <a:cs typeface="Calibri"/>
              </a:rPr>
              <a:t>Supplies &amp; equipment</a:t>
            </a:r>
            <a:endParaRPr lang="en-US" sz="1500">
              <a:cs typeface="Calibri"/>
            </a:endParaRPr>
          </a:p>
          <a:p>
            <a:endParaRPr lang="en-US" sz="1500">
              <a:ea typeface="Calibri"/>
              <a:cs typeface="Calibri"/>
            </a:endParaRPr>
          </a:p>
          <a:p>
            <a:r>
              <a:rPr lang="en-US" sz="1500" b="1">
                <a:ea typeface="Calibri"/>
                <a:cs typeface="Calibri"/>
              </a:rPr>
              <a:t>Financial resources</a:t>
            </a:r>
          </a:p>
          <a:p>
            <a:r>
              <a:rPr lang="en-US" sz="1500">
                <a:ea typeface="Calibri"/>
                <a:cs typeface="Calibri"/>
              </a:rPr>
              <a:t>United Way</a:t>
            </a:r>
          </a:p>
          <a:p>
            <a:r>
              <a:rPr lang="en-US" sz="1500">
                <a:ea typeface="Calibri"/>
                <a:cs typeface="Calibri"/>
              </a:rPr>
              <a:t>Other funders</a:t>
            </a:r>
          </a:p>
          <a:p>
            <a:endParaRPr lang="en-US" sz="1500">
              <a:ea typeface="+mn-lt"/>
              <a:cs typeface="+mn-lt"/>
            </a:endParaRPr>
          </a:p>
          <a:p>
            <a:r>
              <a:rPr lang="en-US" sz="1500" b="1">
                <a:ea typeface="Calibri"/>
                <a:cs typeface="Calibri"/>
              </a:rPr>
              <a:t>Information resource</a:t>
            </a:r>
            <a:endParaRPr lang="en-US" sz="1500">
              <a:ea typeface="Calibri"/>
              <a:cs typeface="Calibri"/>
            </a:endParaRPr>
          </a:p>
          <a:p>
            <a:r>
              <a:rPr lang="en-US" sz="1500">
                <a:ea typeface="Calibri"/>
                <a:cs typeface="Calibri"/>
              </a:rPr>
              <a:t>Virtual channels e.g. Discord (Open &amp; hidden channels), Ongoing social research</a:t>
            </a:r>
            <a:endParaRPr lang="en-US" sz="1500"/>
          </a:p>
        </p:txBody>
      </p:sp>
      <p:sp>
        <p:nvSpPr>
          <p:cNvPr id="6" name="TextBox 5">
            <a:extLst>
              <a:ext uri="{FF2B5EF4-FFF2-40B4-BE49-F238E27FC236}">
                <a16:creationId xmlns:a16="http://schemas.microsoft.com/office/drawing/2014/main" id="{1A9140EA-6229-7199-3386-87C78C22F9B1}"/>
              </a:ext>
            </a:extLst>
          </p:cNvPr>
          <p:cNvSpPr txBox="1"/>
          <p:nvPr/>
        </p:nvSpPr>
        <p:spPr>
          <a:xfrm>
            <a:off x="4396738" y="1433032"/>
            <a:ext cx="2261936" cy="369332"/>
          </a:xfrm>
          <a:prstGeom prst="rect">
            <a:avLst/>
          </a:prstGeom>
          <a:solidFill>
            <a:srgbClr val="FFC000">
              <a:alpha val="69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ACTIVITIES</a:t>
            </a:r>
            <a:endParaRPr lang="en-US">
              <a:ea typeface="+mn-lt"/>
              <a:cs typeface="+mn-lt"/>
            </a:endParaRPr>
          </a:p>
        </p:txBody>
      </p:sp>
      <p:sp>
        <p:nvSpPr>
          <p:cNvPr id="8" name="TextBox 7">
            <a:extLst>
              <a:ext uri="{FF2B5EF4-FFF2-40B4-BE49-F238E27FC236}">
                <a16:creationId xmlns:a16="http://schemas.microsoft.com/office/drawing/2014/main" id="{F6E60AC2-B61F-DD1B-9702-18B5B0D8EE96}"/>
              </a:ext>
            </a:extLst>
          </p:cNvPr>
          <p:cNvSpPr txBox="1"/>
          <p:nvPr/>
        </p:nvSpPr>
        <p:spPr>
          <a:xfrm>
            <a:off x="8350716" y="1445988"/>
            <a:ext cx="2836196" cy="369332"/>
          </a:xfrm>
          <a:prstGeom prst="rect">
            <a:avLst/>
          </a:prstGeom>
          <a:solidFill>
            <a:srgbClr val="FFC000">
              <a:alpha val="81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OUTPUTS</a:t>
            </a:r>
            <a:endParaRPr lang="en-US" b="1">
              <a:ea typeface="Calibri"/>
              <a:cs typeface="Calibri"/>
            </a:endParaRPr>
          </a:p>
        </p:txBody>
      </p:sp>
      <p:sp>
        <p:nvSpPr>
          <p:cNvPr id="10" name="TextBox 9">
            <a:extLst>
              <a:ext uri="{FF2B5EF4-FFF2-40B4-BE49-F238E27FC236}">
                <a16:creationId xmlns:a16="http://schemas.microsoft.com/office/drawing/2014/main" id="{13072D26-D3A4-2D69-A37C-F985DF0C0696}"/>
              </a:ext>
            </a:extLst>
          </p:cNvPr>
          <p:cNvSpPr txBox="1"/>
          <p:nvPr/>
        </p:nvSpPr>
        <p:spPr>
          <a:xfrm>
            <a:off x="994042" y="2028057"/>
            <a:ext cx="26433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What are we investing ?</a:t>
            </a:r>
            <a:endParaRPr lang="en-US" sz="1600"/>
          </a:p>
        </p:txBody>
      </p:sp>
      <p:sp>
        <p:nvSpPr>
          <p:cNvPr id="12" name="TextBox 11">
            <a:extLst>
              <a:ext uri="{FF2B5EF4-FFF2-40B4-BE49-F238E27FC236}">
                <a16:creationId xmlns:a16="http://schemas.microsoft.com/office/drawing/2014/main" id="{57FE3EF0-E490-BFE4-71DC-D74758342DCC}"/>
              </a:ext>
            </a:extLst>
          </p:cNvPr>
          <p:cNvSpPr txBox="1"/>
          <p:nvPr/>
        </p:nvSpPr>
        <p:spPr>
          <a:xfrm>
            <a:off x="3956437" y="1890586"/>
            <a:ext cx="35822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What are we doing in the program?</a:t>
            </a:r>
            <a:endParaRPr lang="en-US" sz="1600"/>
          </a:p>
        </p:txBody>
      </p:sp>
      <p:sp>
        <p:nvSpPr>
          <p:cNvPr id="13" name="TextBox 12">
            <a:extLst>
              <a:ext uri="{FF2B5EF4-FFF2-40B4-BE49-F238E27FC236}">
                <a16:creationId xmlns:a16="http://schemas.microsoft.com/office/drawing/2014/main" id="{49B0A002-8233-BA7A-2EFD-AB3FBC692D6C}"/>
              </a:ext>
            </a:extLst>
          </p:cNvPr>
          <p:cNvSpPr txBox="1"/>
          <p:nvPr/>
        </p:nvSpPr>
        <p:spPr>
          <a:xfrm rot="16200000">
            <a:off x="-1770641" y="3841996"/>
            <a:ext cx="4343990" cy="584775"/>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mn-lt"/>
                <a:cs typeface="+mn-lt"/>
              </a:rPr>
              <a:t>EXTERNAL FACTORS: Governmental  policies and legislation impacting program operations</a:t>
            </a:r>
            <a:endParaRPr lang="en-US" sz="1600" b="1">
              <a:cs typeface="Calibri"/>
            </a:endParaRPr>
          </a:p>
        </p:txBody>
      </p:sp>
      <p:sp>
        <p:nvSpPr>
          <p:cNvPr id="15" name="TextBox 14">
            <a:extLst>
              <a:ext uri="{FF2B5EF4-FFF2-40B4-BE49-F238E27FC236}">
                <a16:creationId xmlns:a16="http://schemas.microsoft.com/office/drawing/2014/main" id="{F9865573-B2D1-48C4-7E4E-15025724AFC8}"/>
              </a:ext>
            </a:extLst>
          </p:cNvPr>
          <p:cNvSpPr txBox="1"/>
          <p:nvPr/>
        </p:nvSpPr>
        <p:spPr>
          <a:xfrm>
            <a:off x="3131192" y="2205155"/>
            <a:ext cx="7630285" cy="338554"/>
          </a:xfrm>
          <a:prstGeom prst="rect">
            <a:avLst/>
          </a:prstGeom>
          <a:solidFill>
            <a:srgbClr val="FFC000">
              <a:alpha val="69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mn-lt"/>
                <a:cs typeface="+mn-lt"/>
              </a:rPr>
              <a:t>PRIMARY AUDIENCE: 2SLGBTQ+ youth and allies aged 10-21 years of age</a:t>
            </a:r>
            <a:endParaRPr lang="en-US" sz="1600">
              <a:ea typeface="+mn-lt"/>
              <a:cs typeface="+mn-lt"/>
            </a:endParaRPr>
          </a:p>
        </p:txBody>
      </p:sp>
      <p:cxnSp>
        <p:nvCxnSpPr>
          <p:cNvPr id="20" name="Straight Arrow Connector 19">
            <a:extLst>
              <a:ext uri="{FF2B5EF4-FFF2-40B4-BE49-F238E27FC236}">
                <a16:creationId xmlns:a16="http://schemas.microsoft.com/office/drawing/2014/main" id="{0F9CF513-4DF8-1CBD-2B92-8A168377D324}"/>
              </a:ext>
            </a:extLst>
          </p:cNvPr>
          <p:cNvCxnSpPr/>
          <p:nvPr/>
        </p:nvCxnSpPr>
        <p:spPr>
          <a:xfrm flipV="1">
            <a:off x="2843117" y="1661549"/>
            <a:ext cx="1354834" cy="7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A493B3D-6315-AAE0-E6CD-9572AECAC2AC}"/>
              </a:ext>
            </a:extLst>
          </p:cNvPr>
          <p:cNvSpPr txBox="1"/>
          <p:nvPr/>
        </p:nvSpPr>
        <p:spPr>
          <a:xfrm>
            <a:off x="3573434" y="2806732"/>
            <a:ext cx="3801177" cy="8309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Calibri"/>
              </a:rPr>
              <a:t>Educational workshops</a:t>
            </a:r>
          </a:p>
          <a:p>
            <a:pPr marL="171450" lvl="1" indent="-171450">
              <a:buFont typeface="Arial,Sans-Serif"/>
              <a:buChar char="•"/>
            </a:pPr>
            <a:r>
              <a:rPr lang="en-US" sz="1600">
                <a:ea typeface="+mn-lt"/>
                <a:cs typeface="+mn-lt"/>
              </a:rPr>
              <a:t>Virtual &amp; In-person for </a:t>
            </a:r>
            <a:r>
              <a:rPr lang="en-US" sz="1600">
                <a:cs typeface="Calibri"/>
              </a:rPr>
              <a:t>2SLGBTQ+ </a:t>
            </a:r>
            <a:endParaRPr lang="en-US" sz="1600">
              <a:ea typeface="+mn-lt"/>
              <a:cs typeface="+mn-lt"/>
            </a:endParaRPr>
          </a:p>
          <a:p>
            <a:pPr marL="171450" lvl="1" indent="-171450">
              <a:buFont typeface="Arial,Sans-Serif"/>
              <a:buChar char="•"/>
            </a:pPr>
            <a:r>
              <a:rPr lang="en-US" sz="1600">
                <a:ea typeface="+mn-lt"/>
                <a:cs typeface="+mn-lt"/>
              </a:rPr>
              <a:t>Virtual/in-person for 2SLGBTQ+ BIPOC </a:t>
            </a:r>
          </a:p>
        </p:txBody>
      </p:sp>
      <p:sp>
        <p:nvSpPr>
          <p:cNvPr id="26" name="TextBox 25">
            <a:extLst>
              <a:ext uri="{FF2B5EF4-FFF2-40B4-BE49-F238E27FC236}">
                <a16:creationId xmlns:a16="http://schemas.microsoft.com/office/drawing/2014/main" id="{5668FEC9-49CC-4E4E-1F45-D93657970431}"/>
              </a:ext>
            </a:extLst>
          </p:cNvPr>
          <p:cNvSpPr txBox="1"/>
          <p:nvPr/>
        </p:nvSpPr>
        <p:spPr>
          <a:xfrm>
            <a:off x="7910290" y="2915805"/>
            <a:ext cx="3536613" cy="124649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Number of workshops</a:t>
            </a:r>
          </a:p>
          <a:p>
            <a:r>
              <a:rPr lang="en-US" sz="1500">
                <a:ea typeface="+mn-lt"/>
                <a:cs typeface="+mn-lt"/>
              </a:rPr>
              <a:t>Responsiveness </a:t>
            </a:r>
            <a:r>
              <a:rPr lang="en-US" sz="1500">
                <a:ea typeface="Calibri"/>
                <a:cs typeface="Calibri"/>
              </a:rPr>
              <a:t>of topics to  expressed need of participants</a:t>
            </a:r>
            <a:endParaRPr lang="en-US" sz="1500">
              <a:cs typeface="Calibri"/>
            </a:endParaRPr>
          </a:p>
          <a:p>
            <a:r>
              <a:rPr lang="en-US" sz="1500">
                <a:ea typeface="+mn-lt"/>
                <a:cs typeface="+mn-lt"/>
              </a:rPr>
              <a:t>Number of youth participants</a:t>
            </a:r>
          </a:p>
          <a:p>
            <a:r>
              <a:rPr lang="en-US" sz="1500">
                <a:ea typeface="+mn-lt"/>
                <a:cs typeface="+mn-lt"/>
              </a:rPr>
              <a:t>Number of mentors (youth &amp; adult)</a:t>
            </a:r>
            <a:endParaRPr lang="en-US" sz="1500">
              <a:cs typeface="Calibri"/>
            </a:endParaRPr>
          </a:p>
        </p:txBody>
      </p:sp>
      <p:cxnSp>
        <p:nvCxnSpPr>
          <p:cNvPr id="34" name="Straight Arrow Connector 33">
            <a:extLst>
              <a:ext uri="{FF2B5EF4-FFF2-40B4-BE49-F238E27FC236}">
                <a16:creationId xmlns:a16="http://schemas.microsoft.com/office/drawing/2014/main" id="{0A6F730B-5AB8-BB37-7002-E83172325220}"/>
              </a:ext>
            </a:extLst>
          </p:cNvPr>
          <p:cNvCxnSpPr/>
          <p:nvPr/>
        </p:nvCxnSpPr>
        <p:spPr>
          <a:xfrm flipV="1">
            <a:off x="3129953" y="3286394"/>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9AFE60-3C81-A371-C8A8-5E5A6697F895}"/>
              </a:ext>
            </a:extLst>
          </p:cNvPr>
          <p:cNvSpPr txBox="1"/>
          <p:nvPr/>
        </p:nvSpPr>
        <p:spPr>
          <a:xfrm>
            <a:off x="2280633" y="541164"/>
            <a:ext cx="89306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Rainbow Resource Centre </a:t>
            </a:r>
            <a:r>
              <a:rPr lang="en-US" sz="3600" b="1">
                <a:ea typeface="+mn-lt"/>
                <a:cs typeface="+mn-lt"/>
              </a:rPr>
              <a:t>Youth</a:t>
            </a:r>
            <a:r>
              <a:rPr lang="en-US">
                <a:ea typeface="+mn-lt"/>
                <a:cs typeface="+mn-lt"/>
              </a:rPr>
              <a:t> </a:t>
            </a:r>
            <a:r>
              <a:rPr lang="en-US" sz="3600" b="1">
                <a:ea typeface="+mn-lt"/>
                <a:cs typeface="+mn-lt"/>
              </a:rPr>
              <a:t>Program</a:t>
            </a:r>
            <a:endParaRPr lang="en-US" sz="3600" b="1"/>
          </a:p>
        </p:txBody>
      </p:sp>
      <p:pic>
        <p:nvPicPr>
          <p:cNvPr id="16" name="Picture 15" descr="Text&#10;&#10;Description automatically generated">
            <a:extLst>
              <a:ext uri="{FF2B5EF4-FFF2-40B4-BE49-F238E27FC236}">
                <a16:creationId xmlns:a16="http://schemas.microsoft.com/office/drawing/2014/main" id="{F9064825-7771-2CF4-AC8E-70385CDEF3AD}"/>
              </a:ext>
            </a:extLst>
          </p:cNvPr>
          <p:cNvPicPr>
            <a:picLocks noChangeAspect="1"/>
          </p:cNvPicPr>
          <p:nvPr/>
        </p:nvPicPr>
        <p:blipFill>
          <a:blip r:embed="rId3"/>
          <a:stretch>
            <a:fillRect/>
          </a:stretch>
        </p:blipFill>
        <p:spPr>
          <a:xfrm>
            <a:off x="577867" y="-2647"/>
            <a:ext cx="1639509" cy="1079715"/>
          </a:xfrm>
          <a:prstGeom prst="rect">
            <a:avLst/>
          </a:prstGeom>
        </p:spPr>
      </p:pic>
      <p:sp>
        <p:nvSpPr>
          <p:cNvPr id="37" name="TextBox 36">
            <a:extLst>
              <a:ext uri="{FF2B5EF4-FFF2-40B4-BE49-F238E27FC236}">
                <a16:creationId xmlns:a16="http://schemas.microsoft.com/office/drawing/2014/main" id="{0305A752-9E16-2B19-EA5F-8FB2DCA0380A}"/>
              </a:ext>
            </a:extLst>
          </p:cNvPr>
          <p:cNvSpPr txBox="1"/>
          <p:nvPr/>
        </p:nvSpPr>
        <p:spPr>
          <a:xfrm>
            <a:off x="3573434" y="3750800"/>
            <a:ext cx="3892162" cy="8309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Calibri"/>
              </a:rPr>
              <a:t>Skill-building workshops</a:t>
            </a:r>
          </a:p>
          <a:p>
            <a:pPr marL="171450" lvl="1" indent="-171450">
              <a:buFont typeface="Arial,Sans-Serif"/>
              <a:buChar char="•"/>
            </a:pPr>
            <a:r>
              <a:rPr lang="en-US" sz="1600">
                <a:ea typeface="+mn-lt"/>
                <a:cs typeface="+mn-lt"/>
              </a:rPr>
              <a:t>Virtual &amp; In-person for </a:t>
            </a:r>
            <a:r>
              <a:rPr lang="en-US" sz="1600">
                <a:cs typeface="Calibri"/>
              </a:rPr>
              <a:t>2SLGBTQ+ </a:t>
            </a:r>
            <a:endParaRPr lang="en-US" sz="1600">
              <a:ea typeface="+mn-lt"/>
              <a:cs typeface="+mn-lt"/>
            </a:endParaRPr>
          </a:p>
          <a:p>
            <a:pPr marL="171450" lvl="1" indent="-171450">
              <a:buFont typeface="Arial,Sans-Serif"/>
              <a:buChar char="•"/>
            </a:pPr>
            <a:r>
              <a:rPr lang="en-US" sz="1600">
                <a:ea typeface="+mn-lt"/>
                <a:cs typeface="+mn-lt"/>
              </a:rPr>
              <a:t>Virtual/in-person for 2SLGBTQ+ BIPOC</a:t>
            </a:r>
          </a:p>
        </p:txBody>
      </p:sp>
      <p:sp>
        <p:nvSpPr>
          <p:cNvPr id="41" name="TextBox 40">
            <a:extLst>
              <a:ext uri="{FF2B5EF4-FFF2-40B4-BE49-F238E27FC236}">
                <a16:creationId xmlns:a16="http://schemas.microsoft.com/office/drawing/2014/main" id="{6F574260-92F2-9D0C-5381-04FBA436CF73}"/>
              </a:ext>
            </a:extLst>
          </p:cNvPr>
          <p:cNvSpPr txBox="1"/>
          <p:nvPr/>
        </p:nvSpPr>
        <p:spPr>
          <a:xfrm>
            <a:off x="3573435" y="4699124"/>
            <a:ext cx="3893004" cy="8309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Calibri"/>
              </a:rPr>
              <a:t>Cultural/Social activities</a:t>
            </a:r>
          </a:p>
          <a:p>
            <a:pPr marL="171450" lvl="1" indent="-171450">
              <a:buFont typeface="Arial"/>
              <a:buChar char="•"/>
            </a:pPr>
            <a:r>
              <a:rPr lang="en-US" sz="1600">
                <a:cs typeface="Calibri"/>
              </a:rPr>
              <a:t>Drop-in dinners</a:t>
            </a:r>
          </a:p>
          <a:p>
            <a:pPr marL="171450" lvl="1" indent="-171450">
              <a:buFont typeface="Arial"/>
              <a:buChar char="•"/>
            </a:pPr>
            <a:r>
              <a:rPr lang="en-US" sz="1600">
                <a:cs typeface="Calibri"/>
              </a:rPr>
              <a:t>Inter-generational activities</a:t>
            </a:r>
          </a:p>
        </p:txBody>
      </p:sp>
      <p:cxnSp>
        <p:nvCxnSpPr>
          <p:cNvPr id="42" name="Straight Arrow Connector 41">
            <a:extLst>
              <a:ext uri="{FF2B5EF4-FFF2-40B4-BE49-F238E27FC236}">
                <a16:creationId xmlns:a16="http://schemas.microsoft.com/office/drawing/2014/main" id="{13413C85-1B00-1044-74FF-02DF8086CCF4}"/>
              </a:ext>
            </a:extLst>
          </p:cNvPr>
          <p:cNvCxnSpPr>
            <a:cxnSpLocks/>
          </p:cNvCxnSpPr>
          <p:nvPr/>
        </p:nvCxnSpPr>
        <p:spPr>
          <a:xfrm flipV="1">
            <a:off x="3129952" y="4631327"/>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FDB80272-F05A-F730-E259-56E438503541}"/>
              </a:ext>
            </a:extLst>
          </p:cNvPr>
          <p:cNvSpPr/>
          <p:nvPr/>
        </p:nvSpPr>
        <p:spPr>
          <a:xfrm>
            <a:off x="7584788" y="2802491"/>
            <a:ext cx="195094" cy="367118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17EBC226-95B5-4F93-157F-5E6673ED7633}"/>
              </a:ext>
            </a:extLst>
          </p:cNvPr>
          <p:cNvSpPr txBox="1"/>
          <p:nvPr/>
        </p:nvSpPr>
        <p:spPr>
          <a:xfrm>
            <a:off x="7955783" y="4374609"/>
            <a:ext cx="3533010" cy="1246495"/>
          </a:xfrm>
          <a:prstGeom prst="rect">
            <a:avLst/>
          </a:prstGeom>
          <a:noFill/>
          <a:ln>
            <a:solidFill>
              <a:srgbClr val="0608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Number of cultural/social activities</a:t>
            </a:r>
          </a:p>
          <a:p>
            <a:r>
              <a:rPr lang="en-US" sz="1500">
                <a:cs typeface="Calibri"/>
              </a:rPr>
              <a:t>Number of participants in cultural/social activities</a:t>
            </a:r>
          </a:p>
          <a:p>
            <a:r>
              <a:rPr lang="en-US" sz="1500">
                <a:cs typeface="Calibri"/>
              </a:rPr>
              <a:t>Number of youth participants</a:t>
            </a:r>
          </a:p>
          <a:p>
            <a:r>
              <a:rPr lang="en-US" sz="1500">
                <a:cs typeface="Calibri"/>
              </a:rPr>
              <a:t>Number of mentors (youth &amp; adult)</a:t>
            </a:r>
          </a:p>
        </p:txBody>
      </p:sp>
      <p:sp>
        <p:nvSpPr>
          <p:cNvPr id="44" name="TextBox 43">
            <a:extLst>
              <a:ext uri="{FF2B5EF4-FFF2-40B4-BE49-F238E27FC236}">
                <a16:creationId xmlns:a16="http://schemas.microsoft.com/office/drawing/2014/main" id="{76EC9966-552B-6FA8-9F92-F0AD0315AC11}"/>
              </a:ext>
            </a:extLst>
          </p:cNvPr>
          <p:cNvSpPr txBox="1"/>
          <p:nvPr/>
        </p:nvSpPr>
        <p:spPr>
          <a:xfrm>
            <a:off x="3573434" y="5631305"/>
            <a:ext cx="3893004" cy="84237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cs typeface="Calibri"/>
              </a:rPr>
              <a:t>Mentorship supports provided by staff</a:t>
            </a:r>
          </a:p>
          <a:p>
            <a:pPr marL="171450" indent="-171450">
              <a:buFont typeface="Arial"/>
              <a:buChar char="•"/>
            </a:pPr>
            <a:r>
              <a:rPr lang="en-US" sz="1600">
                <a:ea typeface="Calibri"/>
                <a:cs typeface="Calibri"/>
              </a:rPr>
              <a:t>Access to harm reduction supplies</a:t>
            </a:r>
          </a:p>
          <a:p>
            <a:pPr marL="171450" indent="-171450">
              <a:buFont typeface="Arial"/>
              <a:buChar char="•"/>
            </a:pPr>
            <a:r>
              <a:rPr lang="en-US" sz="1600">
                <a:ea typeface="Calibri"/>
                <a:cs typeface="Calibri"/>
              </a:rPr>
              <a:t>Referrals to community services</a:t>
            </a:r>
          </a:p>
        </p:txBody>
      </p:sp>
      <p:sp>
        <p:nvSpPr>
          <p:cNvPr id="25" name="TextBox 24">
            <a:extLst>
              <a:ext uri="{FF2B5EF4-FFF2-40B4-BE49-F238E27FC236}">
                <a16:creationId xmlns:a16="http://schemas.microsoft.com/office/drawing/2014/main" id="{FB6C7C19-0040-8E8A-512F-B4EE2625403D}"/>
              </a:ext>
            </a:extLst>
          </p:cNvPr>
          <p:cNvSpPr txBox="1"/>
          <p:nvPr/>
        </p:nvSpPr>
        <p:spPr>
          <a:xfrm>
            <a:off x="7955783" y="5840075"/>
            <a:ext cx="3771845" cy="553998"/>
          </a:xfrm>
          <a:prstGeom prst="rect">
            <a:avLst/>
          </a:prstGeom>
          <a:noFill/>
          <a:ln>
            <a:solidFill>
              <a:srgbClr val="0608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ea typeface="+mn-lt"/>
                <a:cs typeface="+mn-lt"/>
              </a:rPr>
              <a:t>Number of youth engaged with staff mentors</a:t>
            </a:r>
          </a:p>
          <a:p>
            <a:r>
              <a:rPr lang="en-US" sz="1500">
                <a:ea typeface="+mn-lt"/>
                <a:cs typeface="+mn-lt"/>
              </a:rPr>
              <a:t>Number of referrals to community resources</a:t>
            </a:r>
          </a:p>
        </p:txBody>
      </p:sp>
      <p:cxnSp>
        <p:nvCxnSpPr>
          <p:cNvPr id="45" name="Straight Arrow Connector 44">
            <a:extLst>
              <a:ext uri="{FF2B5EF4-FFF2-40B4-BE49-F238E27FC236}">
                <a16:creationId xmlns:a16="http://schemas.microsoft.com/office/drawing/2014/main" id="{93A92C76-D984-45F5-827D-4A14AAE4998C}"/>
              </a:ext>
            </a:extLst>
          </p:cNvPr>
          <p:cNvCxnSpPr>
            <a:cxnSpLocks/>
          </p:cNvCxnSpPr>
          <p:nvPr/>
        </p:nvCxnSpPr>
        <p:spPr>
          <a:xfrm flipV="1">
            <a:off x="3126617" y="5687749"/>
            <a:ext cx="446804" cy="8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54D6A3D-F1D3-4A33-DAD9-DBE4C6D67F17}"/>
              </a:ext>
            </a:extLst>
          </p:cNvPr>
          <p:cNvCxnSpPr>
            <a:cxnSpLocks/>
          </p:cNvCxnSpPr>
          <p:nvPr/>
        </p:nvCxnSpPr>
        <p:spPr>
          <a:xfrm>
            <a:off x="6752509" y="1635423"/>
            <a:ext cx="1421095" cy="40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A65B97-B3F6-29FE-CAC3-6F143EFF3AD5}"/>
              </a:ext>
            </a:extLst>
          </p:cNvPr>
          <p:cNvSpPr txBox="1"/>
          <p:nvPr/>
        </p:nvSpPr>
        <p:spPr>
          <a:xfrm>
            <a:off x="8307568" y="1835371"/>
            <a:ext cx="301906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What are the services we create?</a:t>
            </a:r>
          </a:p>
        </p:txBody>
      </p:sp>
      <p:pic>
        <p:nvPicPr>
          <p:cNvPr id="7" name="Graphic 6" descr="Teacher with solid fill">
            <a:extLst>
              <a:ext uri="{FF2B5EF4-FFF2-40B4-BE49-F238E27FC236}">
                <a16:creationId xmlns:a16="http://schemas.microsoft.com/office/drawing/2014/main" id="{8F9EBB4C-92A7-31FF-3B33-B235B28709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6358" y="2838887"/>
            <a:ext cx="618699" cy="595953"/>
          </a:xfrm>
          <a:prstGeom prst="rect">
            <a:avLst/>
          </a:prstGeom>
        </p:spPr>
      </p:pic>
      <p:pic>
        <p:nvPicPr>
          <p:cNvPr id="9" name="Graphic 10" descr="Internet with solid fill">
            <a:extLst>
              <a:ext uri="{FF2B5EF4-FFF2-40B4-BE49-F238E27FC236}">
                <a16:creationId xmlns:a16="http://schemas.microsoft.com/office/drawing/2014/main" id="{CB9CBB82-19C4-8044-6518-C66ED6894E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39637" y="3597323"/>
            <a:ext cx="834788" cy="823415"/>
          </a:xfrm>
          <a:prstGeom prst="rect">
            <a:avLst/>
          </a:prstGeom>
        </p:spPr>
      </p:pic>
      <p:pic>
        <p:nvPicPr>
          <p:cNvPr id="11" name="Graphic 10" descr="Dance with solid fill">
            <a:extLst>
              <a:ext uri="{FF2B5EF4-FFF2-40B4-BE49-F238E27FC236}">
                <a16:creationId xmlns:a16="http://schemas.microsoft.com/office/drawing/2014/main" id="{0F1390CC-4CE3-E1E5-13D5-94A08C181D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31264" y="4838533"/>
            <a:ext cx="573206" cy="573206"/>
          </a:xfrm>
          <a:prstGeom prst="rect">
            <a:avLst/>
          </a:prstGeom>
        </p:spPr>
      </p:pic>
      <p:pic>
        <p:nvPicPr>
          <p:cNvPr id="17" name="Graphic 12" descr="Users with solid fill">
            <a:extLst>
              <a:ext uri="{FF2B5EF4-FFF2-40B4-BE49-F238E27FC236}">
                <a16:creationId xmlns:a16="http://schemas.microsoft.com/office/drawing/2014/main" id="{E6A31664-13D9-0492-B3D0-7DA6D64AEC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1994" y="5758216"/>
            <a:ext cx="686938" cy="686938"/>
          </a:xfrm>
          <a:prstGeom prst="rect">
            <a:avLst/>
          </a:prstGeom>
        </p:spPr>
      </p:pic>
    </p:spTree>
    <p:extLst>
      <p:ext uri="{BB962C8B-B14F-4D97-AF65-F5344CB8AC3E}">
        <p14:creationId xmlns:p14="http://schemas.microsoft.com/office/powerpoint/2010/main" val="2951102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C958-9EDD-9BE2-06F6-7D566367FE8D}"/>
              </a:ext>
            </a:extLst>
          </p:cNvPr>
          <p:cNvSpPr>
            <a:spLocks noGrp="1"/>
          </p:cNvSpPr>
          <p:nvPr>
            <p:ph type="title" idx="4294967295"/>
          </p:nvPr>
        </p:nvSpPr>
        <p:spPr>
          <a:xfrm>
            <a:off x="4211721" y="142240"/>
            <a:ext cx="3380423" cy="448845"/>
          </a:xfrm>
        </p:spPr>
        <p:txBody>
          <a:bodyPr>
            <a:normAutofit fontScale="90000"/>
          </a:bodyPr>
          <a:lstStyle/>
          <a:p>
            <a:r>
              <a:rPr lang="en-US" sz="3600"/>
              <a:t>Logic model</a:t>
            </a:r>
          </a:p>
        </p:txBody>
      </p:sp>
      <p:sp>
        <p:nvSpPr>
          <p:cNvPr id="9" name="TextBox 8">
            <a:extLst>
              <a:ext uri="{FF2B5EF4-FFF2-40B4-BE49-F238E27FC236}">
                <a16:creationId xmlns:a16="http://schemas.microsoft.com/office/drawing/2014/main" id="{EB794033-6DD2-E99C-872D-9D8239FC2118}"/>
              </a:ext>
            </a:extLst>
          </p:cNvPr>
          <p:cNvSpPr txBox="1"/>
          <p:nvPr/>
        </p:nvSpPr>
        <p:spPr>
          <a:xfrm>
            <a:off x="5454396" y="1265900"/>
            <a:ext cx="4292781" cy="369332"/>
          </a:xfrm>
          <a:prstGeom prst="rect">
            <a:avLst/>
          </a:prstGeom>
          <a:solidFill>
            <a:srgbClr val="FFC000">
              <a:alpha val="98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OUTCOMES</a:t>
            </a:r>
          </a:p>
        </p:txBody>
      </p:sp>
      <p:sp>
        <p:nvSpPr>
          <p:cNvPr id="11" name="TextBox 10">
            <a:extLst>
              <a:ext uri="{FF2B5EF4-FFF2-40B4-BE49-F238E27FC236}">
                <a16:creationId xmlns:a16="http://schemas.microsoft.com/office/drawing/2014/main" id="{085CCEF3-6D6E-8073-7A68-0976D5C429D2}"/>
              </a:ext>
            </a:extLst>
          </p:cNvPr>
          <p:cNvSpPr txBox="1"/>
          <p:nvPr/>
        </p:nvSpPr>
        <p:spPr>
          <a:xfrm>
            <a:off x="5731157" y="1745543"/>
            <a:ext cx="32645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What are the results and changes?</a:t>
            </a:r>
          </a:p>
        </p:txBody>
      </p:sp>
      <p:cxnSp>
        <p:nvCxnSpPr>
          <p:cNvPr id="22" name="Straight Arrow Connector 21">
            <a:extLst>
              <a:ext uri="{FF2B5EF4-FFF2-40B4-BE49-F238E27FC236}">
                <a16:creationId xmlns:a16="http://schemas.microsoft.com/office/drawing/2014/main" id="{8C51E6C7-BA80-8EA8-BF56-0ECA7EBCD4AA}"/>
              </a:ext>
            </a:extLst>
          </p:cNvPr>
          <p:cNvCxnSpPr>
            <a:cxnSpLocks/>
          </p:cNvCxnSpPr>
          <p:nvPr/>
        </p:nvCxnSpPr>
        <p:spPr>
          <a:xfrm flipV="1">
            <a:off x="3630347" y="1514182"/>
            <a:ext cx="1563495" cy="80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668FEC9-49CC-4E4E-1F45-D93657970431}"/>
              </a:ext>
            </a:extLst>
          </p:cNvPr>
          <p:cNvSpPr txBox="1"/>
          <p:nvPr/>
        </p:nvSpPr>
        <p:spPr>
          <a:xfrm>
            <a:off x="570915" y="2243940"/>
            <a:ext cx="3635169" cy="95410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Number of workshops</a:t>
            </a:r>
          </a:p>
          <a:p>
            <a:r>
              <a:rPr lang="en-US" sz="1400">
                <a:cs typeface="Calibri"/>
              </a:rPr>
              <a:t>Diversity of topics covered</a:t>
            </a:r>
          </a:p>
          <a:p>
            <a:r>
              <a:rPr lang="en-US" sz="1400">
                <a:cs typeface="Calibri"/>
              </a:rPr>
              <a:t>Number of youth participants</a:t>
            </a:r>
          </a:p>
          <a:p>
            <a:r>
              <a:rPr lang="en-US" sz="1400">
                <a:cs typeface="Calibri"/>
              </a:rPr>
              <a:t>Number of mentors (youth &amp; adult)</a:t>
            </a:r>
          </a:p>
        </p:txBody>
      </p:sp>
      <p:sp>
        <p:nvSpPr>
          <p:cNvPr id="27" name="TextBox 26">
            <a:extLst>
              <a:ext uri="{FF2B5EF4-FFF2-40B4-BE49-F238E27FC236}">
                <a16:creationId xmlns:a16="http://schemas.microsoft.com/office/drawing/2014/main" id="{9BD800E3-3951-AC13-BC34-577C5E864E25}"/>
              </a:ext>
            </a:extLst>
          </p:cNvPr>
          <p:cNvSpPr txBox="1"/>
          <p:nvPr/>
        </p:nvSpPr>
        <p:spPr>
          <a:xfrm>
            <a:off x="5310823" y="2489660"/>
            <a:ext cx="4984889" cy="95410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171450">
              <a:buFont typeface="Arial"/>
              <a:buChar char="•"/>
            </a:pPr>
            <a:r>
              <a:rPr lang="en-US" sz="1400">
                <a:cs typeface="Calibri"/>
              </a:rPr>
              <a:t>Increased access to safe spaces online &amp; in-person</a:t>
            </a:r>
          </a:p>
          <a:p>
            <a:pPr indent="-171450">
              <a:buFont typeface="Arial"/>
              <a:buChar char="•"/>
            </a:pPr>
            <a:r>
              <a:rPr lang="en-US" sz="1400">
                <a:cs typeface="Calibri"/>
              </a:rPr>
              <a:t>Increased social connectedness</a:t>
            </a:r>
          </a:p>
          <a:p>
            <a:pPr indent="-171450">
              <a:buFont typeface="Arial"/>
              <a:buChar char="•"/>
            </a:pPr>
            <a:r>
              <a:rPr lang="en-US" sz="1400">
                <a:cs typeface="Calibri"/>
              </a:rPr>
              <a:t>Increased awareness of services for 2SLGBTQ+ youth</a:t>
            </a:r>
          </a:p>
          <a:p>
            <a:pPr indent="-171450">
              <a:buFont typeface="Arial"/>
              <a:buChar char="•"/>
            </a:pPr>
            <a:r>
              <a:rPr lang="en-US" sz="1400">
                <a:ea typeface="+mn-lt"/>
                <a:cs typeface="+mn-lt"/>
              </a:rPr>
              <a:t>Increased knowledge, skills &amp; leadership capacity among youth</a:t>
            </a:r>
            <a:endParaRPr lang="en-US" sz="1400">
              <a:cs typeface="Calibri"/>
            </a:endParaRPr>
          </a:p>
        </p:txBody>
      </p:sp>
      <p:sp>
        <p:nvSpPr>
          <p:cNvPr id="29" name="TextBox 28">
            <a:extLst>
              <a:ext uri="{FF2B5EF4-FFF2-40B4-BE49-F238E27FC236}">
                <a16:creationId xmlns:a16="http://schemas.microsoft.com/office/drawing/2014/main" id="{973A809E-4BC6-8C5C-9F9E-D0F7F6CEE891}"/>
              </a:ext>
            </a:extLst>
          </p:cNvPr>
          <p:cNvSpPr txBox="1"/>
          <p:nvPr/>
        </p:nvSpPr>
        <p:spPr>
          <a:xfrm>
            <a:off x="5303727" y="2171495"/>
            <a:ext cx="4984889" cy="323165"/>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cs typeface="Calibri"/>
              </a:rPr>
              <a:t>Short-Term- </a:t>
            </a:r>
            <a:r>
              <a:rPr lang="en-US" sz="1500" b="1">
                <a:ea typeface="+mn-lt"/>
                <a:cs typeface="+mn-lt"/>
              </a:rPr>
              <a:t>Knowledge &amp; Capacity</a:t>
            </a:r>
            <a:endParaRPr lang="en-US" sz="1500" b="1">
              <a:cs typeface="Calibri"/>
            </a:endParaRPr>
          </a:p>
        </p:txBody>
      </p:sp>
      <p:sp>
        <p:nvSpPr>
          <p:cNvPr id="30" name="TextBox 29">
            <a:extLst>
              <a:ext uri="{FF2B5EF4-FFF2-40B4-BE49-F238E27FC236}">
                <a16:creationId xmlns:a16="http://schemas.microsoft.com/office/drawing/2014/main" id="{66307511-D60B-53B5-DFDB-7B8825EAE28E}"/>
              </a:ext>
            </a:extLst>
          </p:cNvPr>
          <p:cNvSpPr txBox="1"/>
          <p:nvPr/>
        </p:nvSpPr>
        <p:spPr>
          <a:xfrm>
            <a:off x="5319974" y="3877133"/>
            <a:ext cx="4978736"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171450">
              <a:buFont typeface="Arial"/>
              <a:buChar char="•"/>
            </a:pPr>
            <a:r>
              <a:rPr lang="en-US" sz="1400">
                <a:cs typeface="Calibri"/>
              </a:rPr>
              <a:t>Establish a network of peers &amp; role models</a:t>
            </a:r>
            <a:endParaRPr lang="en-US"/>
          </a:p>
          <a:p>
            <a:pPr indent="-171450">
              <a:buFont typeface="Arial"/>
              <a:buChar char="•"/>
            </a:pPr>
            <a:r>
              <a:rPr lang="en-US" sz="1400">
                <a:cs typeface="Calibri"/>
              </a:rPr>
              <a:t>Decreased sense of isolation</a:t>
            </a:r>
          </a:p>
          <a:p>
            <a:pPr indent="-171450">
              <a:buFont typeface="Arial"/>
              <a:buChar char="•"/>
            </a:pPr>
            <a:r>
              <a:rPr lang="en-US" sz="1400">
                <a:cs typeface="Calibri"/>
              </a:rPr>
              <a:t>Increased resilience and confidence</a:t>
            </a:r>
          </a:p>
        </p:txBody>
      </p:sp>
      <p:sp>
        <p:nvSpPr>
          <p:cNvPr id="31" name="TextBox 30">
            <a:extLst>
              <a:ext uri="{FF2B5EF4-FFF2-40B4-BE49-F238E27FC236}">
                <a16:creationId xmlns:a16="http://schemas.microsoft.com/office/drawing/2014/main" id="{F2AA77FD-DF17-75A0-B12A-19AE9338B4BE}"/>
              </a:ext>
            </a:extLst>
          </p:cNvPr>
          <p:cNvSpPr txBox="1"/>
          <p:nvPr/>
        </p:nvSpPr>
        <p:spPr>
          <a:xfrm>
            <a:off x="5322635" y="3548365"/>
            <a:ext cx="4978736" cy="334538"/>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cs typeface="Calibri"/>
              </a:rPr>
              <a:t>Medium-Term- Behaviors &amp; Practices</a:t>
            </a:r>
            <a:endParaRPr lang="en-US"/>
          </a:p>
        </p:txBody>
      </p:sp>
      <p:sp>
        <p:nvSpPr>
          <p:cNvPr id="32" name="TextBox 31">
            <a:extLst>
              <a:ext uri="{FF2B5EF4-FFF2-40B4-BE49-F238E27FC236}">
                <a16:creationId xmlns:a16="http://schemas.microsoft.com/office/drawing/2014/main" id="{B4C25AEA-B245-6153-FDD1-4F64A6636FC4}"/>
              </a:ext>
            </a:extLst>
          </p:cNvPr>
          <p:cNvSpPr txBox="1"/>
          <p:nvPr/>
        </p:nvSpPr>
        <p:spPr>
          <a:xfrm>
            <a:off x="5309018" y="5045017"/>
            <a:ext cx="4969135"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171450">
              <a:buFont typeface="Arial"/>
              <a:buChar char="•"/>
            </a:pPr>
            <a:r>
              <a:rPr lang="en-US" sz="1200" b="1">
                <a:ea typeface="+mn-lt"/>
                <a:cs typeface="+mn-lt"/>
              </a:rPr>
              <a:t>I</a:t>
            </a:r>
            <a:r>
              <a:rPr lang="en-US" sz="1400">
                <a:cs typeface="Calibri"/>
              </a:rPr>
              <a:t>mproved health &amp; well- being of youth</a:t>
            </a:r>
          </a:p>
          <a:p>
            <a:pPr indent="-171450">
              <a:buFont typeface="Arial"/>
              <a:buChar char="•"/>
            </a:pPr>
            <a:r>
              <a:rPr lang="en-US" sz="1400">
                <a:cs typeface="Calibri"/>
              </a:rPr>
              <a:t>Youth-led community contributions</a:t>
            </a:r>
          </a:p>
          <a:p>
            <a:pPr indent="-171450">
              <a:buFont typeface="Arial"/>
              <a:buChar char="•"/>
            </a:pPr>
            <a:r>
              <a:rPr lang="en-US" sz="1400">
                <a:cs typeface="Calibri"/>
              </a:rPr>
              <a:t>Establishment of a safe space for 2SLGBTQ+ youth</a:t>
            </a:r>
          </a:p>
        </p:txBody>
      </p:sp>
      <p:sp>
        <p:nvSpPr>
          <p:cNvPr id="33" name="TextBox 32">
            <a:extLst>
              <a:ext uri="{FF2B5EF4-FFF2-40B4-BE49-F238E27FC236}">
                <a16:creationId xmlns:a16="http://schemas.microsoft.com/office/drawing/2014/main" id="{986DE000-7770-769D-8FDB-947587573E58}"/>
              </a:ext>
            </a:extLst>
          </p:cNvPr>
          <p:cNvSpPr txBox="1"/>
          <p:nvPr/>
        </p:nvSpPr>
        <p:spPr>
          <a:xfrm>
            <a:off x="5309018" y="4712867"/>
            <a:ext cx="4986417" cy="323165"/>
          </a:xfrm>
          <a:prstGeom prst="rect">
            <a:avLst/>
          </a:prstGeom>
          <a:solidFill>
            <a:srgbClr val="FFC0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a:cs typeface="Calibri"/>
              </a:rPr>
              <a:t>Long-Term- Conditions &amp; Status</a:t>
            </a:r>
          </a:p>
        </p:txBody>
      </p:sp>
      <p:sp>
        <p:nvSpPr>
          <p:cNvPr id="38" name="Right Brace 37">
            <a:extLst>
              <a:ext uri="{FF2B5EF4-FFF2-40B4-BE49-F238E27FC236}">
                <a16:creationId xmlns:a16="http://schemas.microsoft.com/office/drawing/2014/main" id="{6C552F08-EAEA-F8AD-A283-D3168FF111C6}"/>
              </a:ext>
            </a:extLst>
          </p:cNvPr>
          <p:cNvSpPr/>
          <p:nvPr/>
        </p:nvSpPr>
        <p:spPr>
          <a:xfrm>
            <a:off x="4661530" y="2093706"/>
            <a:ext cx="262467" cy="326813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679AFE60-3C81-A371-C8A8-5E5A6697F895}"/>
              </a:ext>
            </a:extLst>
          </p:cNvPr>
          <p:cNvSpPr txBox="1"/>
          <p:nvPr/>
        </p:nvSpPr>
        <p:spPr>
          <a:xfrm>
            <a:off x="2280633" y="541164"/>
            <a:ext cx="89306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t>Rainbow Resource Centre </a:t>
            </a:r>
            <a:r>
              <a:rPr lang="en-US" sz="3600" b="1">
                <a:ea typeface="+mn-lt"/>
                <a:cs typeface="+mn-lt"/>
              </a:rPr>
              <a:t>Youth</a:t>
            </a:r>
            <a:r>
              <a:rPr lang="en-US">
                <a:ea typeface="+mn-lt"/>
                <a:cs typeface="+mn-lt"/>
              </a:rPr>
              <a:t> </a:t>
            </a:r>
            <a:r>
              <a:rPr lang="en-US" sz="3600" b="1">
                <a:ea typeface="+mn-lt"/>
                <a:cs typeface="+mn-lt"/>
              </a:rPr>
              <a:t>Program</a:t>
            </a:r>
            <a:endParaRPr lang="en-US" sz="3600" b="1"/>
          </a:p>
        </p:txBody>
      </p:sp>
      <p:pic>
        <p:nvPicPr>
          <p:cNvPr id="16" name="Picture 15" descr="Text&#10;&#10;Description automatically generated">
            <a:extLst>
              <a:ext uri="{FF2B5EF4-FFF2-40B4-BE49-F238E27FC236}">
                <a16:creationId xmlns:a16="http://schemas.microsoft.com/office/drawing/2014/main" id="{F9064825-7771-2CF4-AC8E-70385CDEF3AD}"/>
              </a:ext>
            </a:extLst>
          </p:cNvPr>
          <p:cNvPicPr>
            <a:picLocks noChangeAspect="1"/>
          </p:cNvPicPr>
          <p:nvPr/>
        </p:nvPicPr>
        <p:blipFill>
          <a:blip r:embed="rId3"/>
          <a:stretch>
            <a:fillRect/>
          </a:stretch>
        </p:blipFill>
        <p:spPr>
          <a:xfrm>
            <a:off x="577867" y="-2647"/>
            <a:ext cx="1639509" cy="1079715"/>
          </a:xfrm>
          <a:prstGeom prst="rect">
            <a:avLst/>
          </a:prstGeom>
        </p:spPr>
      </p:pic>
      <p:sp>
        <p:nvSpPr>
          <p:cNvPr id="24" name="TextBox 23">
            <a:extLst>
              <a:ext uri="{FF2B5EF4-FFF2-40B4-BE49-F238E27FC236}">
                <a16:creationId xmlns:a16="http://schemas.microsoft.com/office/drawing/2014/main" id="{17EBC226-95B5-4F93-157F-5E6673ED7633}"/>
              </a:ext>
            </a:extLst>
          </p:cNvPr>
          <p:cNvSpPr txBox="1"/>
          <p:nvPr/>
        </p:nvSpPr>
        <p:spPr>
          <a:xfrm>
            <a:off x="586212" y="3334494"/>
            <a:ext cx="3629803" cy="1169551"/>
          </a:xfrm>
          <a:prstGeom prst="rect">
            <a:avLst/>
          </a:prstGeom>
          <a:noFill/>
          <a:ln>
            <a:solidFill>
              <a:srgbClr val="0608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Number of cultural/social activities</a:t>
            </a:r>
          </a:p>
          <a:p>
            <a:r>
              <a:rPr lang="en-US" sz="1400">
                <a:cs typeface="Calibri"/>
              </a:rPr>
              <a:t>Number of participants in cultural/social activities</a:t>
            </a:r>
          </a:p>
          <a:p>
            <a:r>
              <a:rPr lang="en-US" sz="1400">
                <a:cs typeface="Calibri"/>
              </a:rPr>
              <a:t>Number of youth participants</a:t>
            </a:r>
          </a:p>
          <a:p>
            <a:r>
              <a:rPr lang="en-US" sz="1400">
                <a:cs typeface="Calibri"/>
              </a:rPr>
              <a:t>Number of mentors (youth &amp; adult)</a:t>
            </a:r>
          </a:p>
        </p:txBody>
      </p:sp>
      <p:sp>
        <p:nvSpPr>
          <p:cNvPr id="25" name="TextBox 24">
            <a:extLst>
              <a:ext uri="{FF2B5EF4-FFF2-40B4-BE49-F238E27FC236}">
                <a16:creationId xmlns:a16="http://schemas.microsoft.com/office/drawing/2014/main" id="{FB6C7C19-0040-8E8A-512F-B4EE2625403D}"/>
              </a:ext>
            </a:extLst>
          </p:cNvPr>
          <p:cNvSpPr txBox="1"/>
          <p:nvPr/>
        </p:nvSpPr>
        <p:spPr>
          <a:xfrm>
            <a:off x="579818" y="4613841"/>
            <a:ext cx="3637843" cy="954107"/>
          </a:xfrm>
          <a:prstGeom prst="rect">
            <a:avLst/>
          </a:prstGeom>
          <a:noFill/>
          <a:ln>
            <a:solidFill>
              <a:srgbClr val="0608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Number of youth engaged with </a:t>
            </a:r>
            <a:endParaRPr lang="en-US"/>
          </a:p>
          <a:p>
            <a:r>
              <a:rPr lang="en-US" sz="1400">
                <a:cs typeface="Calibri"/>
              </a:rPr>
              <a:t>  staff mentors</a:t>
            </a:r>
            <a:endParaRPr lang="en-US"/>
          </a:p>
          <a:p>
            <a:r>
              <a:rPr lang="en-US" sz="1400">
                <a:cs typeface="Calibri"/>
              </a:rPr>
              <a:t>Number of referrals to community</a:t>
            </a:r>
            <a:endParaRPr lang="en-US">
              <a:cs typeface="Calibri"/>
            </a:endParaRPr>
          </a:p>
          <a:p>
            <a:r>
              <a:rPr lang="en-US" sz="1400">
                <a:cs typeface="Calibri"/>
              </a:rPr>
              <a:t>resources</a:t>
            </a:r>
            <a:endParaRPr lang="en-US">
              <a:cs typeface="Calibri"/>
            </a:endParaRPr>
          </a:p>
        </p:txBody>
      </p:sp>
      <p:sp>
        <p:nvSpPr>
          <p:cNvPr id="14" name="TextBox 13">
            <a:extLst>
              <a:ext uri="{FF2B5EF4-FFF2-40B4-BE49-F238E27FC236}">
                <a16:creationId xmlns:a16="http://schemas.microsoft.com/office/drawing/2014/main" id="{D5657E8D-6623-DC19-F8B5-11EDD31DED41}"/>
              </a:ext>
            </a:extLst>
          </p:cNvPr>
          <p:cNvSpPr txBox="1"/>
          <p:nvPr/>
        </p:nvSpPr>
        <p:spPr>
          <a:xfrm>
            <a:off x="1149379" y="1332092"/>
            <a:ext cx="2261936" cy="369332"/>
          </a:xfrm>
          <a:prstGeom prst="rect">
            <a:avLst/>
          </a:prstGeom>
          <a:solidFill>
            <a:srgbClr val="FFC000">
              <a:alpha val="81000"/>
            </a:srgb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OUTPUTS</a:t>
            </a:r>
            <a:endParaRPr lang="en-US" b="1">
              <a:ea typeface="Calibri"/>
              <a:cs typeface="Calibri"/>
            </a:endParaRPr>
          </a:p>
        </p:txBody>
      </p:sp>
      <p:sp>
        <p:nvSpPr>
          <p:cNvPr id="35" name="TextBox 34">
            <a:extLst>
              <a:ext uri="{FF2B5EF4-FFF2-40B4-BE49-F238E27FC236}">
                <a16:creationId xmlns:a16="http://schemas.microsoft.com/office/drawing/2014/main" id="{168B0EF7-7836-30CF-74E2-6F8FDD80497F}"/>
              </a:ext>
            </a:extLst>
          </p:cNvPr>
          <p:cNvSpPr txBox="1"/>
          <p:nvPr/>
        </p:nvSpPr>
        <p:spPr>
          <a:xfrm>
            <a:off x="611581" y="1830261"/>
            <a:ext cx="38031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What are we doing in the program?</a:t>
            </a:r>
            <a:endParaRPr lang="en-US" sz="1600"/>
          </a:p>
        </p:txBody>
      </p:sp>
      <p:sp>
        <p:nvSpPr>
          <p:cNvPr id="4" name="TextBox 3">
            <a:extLst>
              <a:ext uri="{FF2B5EF4-FFF2-40B4-BE49-F238E27FC236}">
                <a16:creationId xmlns:a16="http://schemas.microsoft.com/office/drawing/2014/main" id="{618074DB-108D-973C-DF8C-1E15A345C46B}"/>
              </a:ext>
            </a:extLst>
          </p:cNvPr>
          <p:cNvSpPr txBox="1"/>
          <p:nvPr/>
        </p:nvSpPr>
        <p:spPr>
          <a:xfrm>
            <a:off x="42094" y="6089326"/>
            <a:ext cx="5419655" cy="523220"/>
          </a:xfrm>
          <a:prstGeom prst="rect">
            <a:avLst/>
          </a:prstGeom>
          <a:solidFill>
            <a:srgbClr val="FFC000">
              <a:alpha val="54000"/>
            </a:srgb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ASSUMPTIONS</a:t>
            </a:r>
            <a:endParaRPr lang="en-US" sz="1400">
              <a:cs typeface="Calibri"/>
            </a:endParaRPr>
          </a:p>
          <a:p>
            <a:r>
              <a:rPr lang="en-US" sz="1400">
                <a:ea typeface="+mn-lt"/>
                <a:cs typeface="+mn-lt"/>
              </a:rPr>
              <a:t>Youth feel there is a need for program and can access program services</a:t>
            </a:r>
            <a:endParaRPr lang="en-US" sz="1400">
              <a:ea typeface="Calibri" panose="020F0502020204030204"/>
              <a:cs typeface="Calibri" panose="020F0502020204030204"/>
            </a:endParaRPr>
          </a:p>
        </p:txBody>
      </p:sp>
      <p:sp>
        <p:nvSpPr>
          <p:cNvPr id="5" name="TextBox 4">
            <a:extLst>
              <a:ext uri="{FF2B5EF4-FFF2-40B4-BE49-F238E27FC236}">
                <a16:creationId xmlns:a16="http://schemas.microsoft.com/office/drawing/2014/main" id="{2B8C568E-4093-53D3-BFF3-8197AD762057}"/>
              </a:ext>
            </a:extLst>
          </p:cNvPr>
          <p:cNvSpPr txBox="1"/>
          <p:nvPr/>
        </p:nvSpPr>
        <p:spPr>
          <a:xfrm>
            <a:off x="5978970" y="6084541"/>
            <a:ext cx="5239352" cy="523220"/>
          </a:xfrm>
          <a:prstGeom prst="rect">
            <a:avLst/>
          </a:prstGeom>
          <a:solidFill>
            <a:srgbClr val="FFC000">
              <a:alpha val="54000"/>
            </a:srgb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mn-lt"/>
                <a:cs typeface="+mn-lt"/>
              </a:rPr>
              <a:t>RISKS</a:t>
            </a:r>
          </a:p>
          <a:p>
            <a:pPr algn="ctr"/>
            <a:r>
              <a:rPr lang="en-US" sz="1400">
                <a:ea typeface="+mn-lt"/>
                <a:cs typeface="+mn-lt"/>
              </a:rPr>
              <a:t>Continued funding and support from United Way and other funders</a:t>
            </a:r>
          </a:p>
        </p:txBody>
      </p:sp>
      <p:pic>
        <p:nvPicPr>
          <p:cNvPr id="6" name="Graphic 5" descr="Connections with solid fill">
            <a:extLst>
              <a:ext uri="{FF2B5EF4-FFF2-40B4-BE49-F238E27FC236}">
                <a16:creationId xmlns:a16="http://schemas.microsoft.com/office/drawing/2014/main" id="{EE2D6906-284B-E520-2516-6CA7ED63CB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4538" y="3872307"/>
            <a:ext cx="709684" cy="732430"/>
          </a:xfrm>
          <a:prstGeom prst="rect">
            <a:avLst/>
          </a:prstGeom>
        </p:spPr>
      </p:pic>
      <p:pic>
        <p:nvPicPr>
          <p:cNvPr id="7" name="Graphic 6" descr="Teacher with solid fill">
            <a:extLst>
              <a:ext uri="{FF2B5EF4-FFF2-40B4-BE49-F238E27FC236}">
                <a16:creationId xmlns:a16="http://schemas.microsoft.com/office/drawing/2014/main" id="{6E8ECC96-E070-E2FE-41C7-AE56BF68C4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14030" y="2327096"/>
            <a:ext cx="618699" cy="595953"/>
          </a:xfrm>
          <a:prstGeom prst="rect">
            <a:avLst/>
          </a:prstGeom>
        </p:spPr>
      </p:pic>
      <p:pic>
        <p:nvPicPr>
          <p:cNvPr id="8" name="Graphic 7" descr="Dance with solid fill">
            <a:extLst>
              <a:ext uri="{FF2B5EF4-FFF2-40B4-BE49-F238E27FC236}">
                <a16:creationId xmlns:a16="http://schemas.microsoft.com/office/drawing/2014/main" id="{36D7B0D1-4F63-43E3-1574-E39A2127B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05015" y="3677918"/>
            <a:ext cx="573206" cy="573206"/>
          </a:xfrm>
          <a:prstGeom prst="rect">
            <a:avLst/>
          </a:prstGeom>
        </p:spPr>
      </p:pic>
      <p:pic>
        <p:nvPicPr>
          <p:cNvPr id="12" name="Graphic 12" descr="Users with solid fill">
            <a:extLst>
              <a:ext uri="{FF2B5EF4-FFF2-40B4-BE49-F238E27FC236}">
                <a16:creationId xmlns:a16="http://schemas.microsoft.com/office/drawing/2014/main" id="{A1F2AA18-9023-E9E6-E0B6-7AE3910488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9666" y="4791500"/>
            <a:ext cx="686938" cy="686938"/>
          </a:xfrm>
          <a:prstGeom prst="rect">
            <a:avLst/>
          </a:prstGeom>
        </p:spPr>
      </p:pic>
      <p:pic>
        <p:nvPicPr>
          <p:cNvPr id="13" name="Graphic 16" descr="Scientific Thought with solid fill">
            <a:extLst>
              <a:ext uri="{FF2B5EF4-FFF2-40B4-BE49-F238E27FC236}">
                <a16:creationId xmlns:a16="http://schemas.microsoft.com/office/drawing/2014/main" id="{69AF572B-D28C-FD7A-ABCC-9D0ABB87F7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9464723" y="2619232"/>
            <a:ext cx="632346" cy="595953"/>
          </a:xfrm>
          <a:prstGeom prst="rect">
            <a:avLst/>
          </a:prstGeom>
        </p:spPr>
      </p:pic>
      <p:pic>
        <p:nvPicPr>
          <p:cNvPr id="17" name="Graphic 17" descr="Group success with solid fill">
            <a:extLst>
              <a:ext uri="{FF2B5EF4-FFF2-40B4-BE49-F238E27FC236}">
                <a16:creationId xmlns:a16="http://schemas.microsoft.com/office/drawing/2014/main" id="{E81426EE-B45E-F489-3696-C92504ECD0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57815" y="5098576"/>
            <a:ext cx="777923" cy="755177"/>
          </a:xfrm>
          <a:prstGeom prst="rect">
            <a:avLst/>
          </a:prstGeom>
        </p:spPr>
      </p:pic>
    </p:spTree>
    <p:extLst>
      <p:ext uri="{BB962C8B-B14F-4D97-AF65-F5344CB8AC3E}">
        <p14:creationId xmlns:p14="http://schemas.microsoft.com/office/powerpoint/2010/main" val="181570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Evaluation Approach</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094D14F5-5F2D-B50A-D800-6E9E44E8DF66}"/>
              </a:ext>
            </a:extLst>
          </p:cNvPr>
          <p:cNvGraphicFramePr/>
          <p:nvPr>
            <p:extLst>
              <p:ext uri="{D42A27DB-BD31-4B8C-83A1-F6EECF244321}">
                <p14:modId xmlns:p14="http://schemas.microsoft.com/office/powerpoint/2010/main" val="3677694893"/>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061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9D8E-BE81-429A-FC6F-64C3BB8E7F29}"/>
              </a:ext>
            </a:extLst>
          </p:cNvPr>
          <p:cNvSpPr>
            <a:spLocks noGrp="1"/>
          </p:cNvSpPr>
          <p:nvPr>
            <p:ph type="title"/>
          </p:nvPr>
        </p:nvSpPr>
        <p:spPr/>
        <p:txBody>
          <a:bodyPr/>
          <a:lstStyle/>
          <a:p>
            <a:r>
              <a:rPr lang="en-US">
                <a:cs typeface="Calibri"/>
              </a:rPr>
              <a:t>Evaluation Approach</a:t>
            </a:r>
          </a:p>
        </p:txBody>
      </p:sp>
      <p:graphicFrame>
        <p:nvGraphicFramePr>
          <p:cNvPr id="119" name="Diagram 119">
            <a:extLst>
              <a:ext uri="{FF2B5EF4-FFF2-40B4-BE49-F238E27FC236}">
                <a16:creationId xmlns:a16="http://schemas.microsoft.com/office/drawing/2014/main" id="{2F93323A-3949-EC2A-A6DD-092A9126018E}"/>
              </a:ext>
            </a:extLst>
          </p:cNvPr>
          <p:cNvGraphicFramePr/>
          <p:nvPr>
            <p:extLst>
              <p:ext uri="{D42A27DB-BD31-4B8C-83A1-F6EECF244321}">
                <p14:modId xmlns:p14="http://schemas.microsoft.com/office/powerpoint/2010/main" val="1177180684"/>
              </p:ext>
            </p:extLst>
          </p:nvPr>
        </p:nvGraphicFramePr>
        <p:xfrm>
          <a:off x="1251678" y="2124972"/>
          <a:ext cx="8971471" cy="2608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6" name="TextBox 435">
            <a:extLst>
              <a:ext uri="{FF2B5EF4-FFF2-40B4-BE49-F238E27FC236}">
                <a16:creationId xmlns:a16="http://schemas.microsoft.com/office/drawing/2014/main" id="{5312D557-E901-364C-0EC2-F1A6A64307AC}"/>
              </a:ext>
            </a:extLst>
          </p:cNvPr>
          <p:cNvSpPr txBox="1"/>
          <p:nvPr/>
        </p:nvSpPr>
        <p:spPr>
          <a:xfrm>
            <a:off x="1251678" y="6106283"/>
            <a:ext cx="4238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Fetterman &amp; </a:t>
            </a:r>
            <a:r>
              <a:rPr lang="en-US" err="1"/>
              <a:t>Wandersman</a:t>
            </a:r>
            <a:r>
              <a:rPr lang="en-US"/>
              <a:t>, 2005</a:t>
            </a:r>
          </a:p>
        </p:txBody>
      </p:sp>
    </p:spTree>
    <p:extLst>
      <p:ext uri="{BB962C8B-B14F-4D97-AF65-F5344CB8AC3E}">
        <p14:creationId xmlns:p14="http://schemas.microsoft.com/office/powerpoint/2010/main" val="2278843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5469-E56B-0CEF-1207-274329D61AE2}"/>
              </a:ext>
            </a:extLst>
          </p:cNvPr>
          <p:cNvSpPr>
            <a:spLocks noGrp="1"/>
          </p:cNvSpPr>
          <p:nvPr>
            <p:ph type="title"/>
          </p:nvPr>
        </p:nvSpPr>
        <p:spPr/>
        <p:txBody>
          <a:bodyPr/>
          <a:lstStyle/>
          <a:p>
            <a:r>
              <a:rPr lang="en-US">
                <a:cs typeface="Calibri"/>
              </a:rPr>
              <a:t>Evaluation Approach</a:t>
            </a:r>
            <a:endParaRPr lang="en-US" err="1"/>
          </a:p>
        </p:txBody>
      </p:sp>
      <p:graphicFrame>
        <p:nvGraphicFramePr>
          <p:cNvPr id="7" name="Content Placeholder 6">
            <a:extLst>
              <a:ext uri="{FF2B5EF4-FFF2-40B4-BE49-F238E27FC236}">
                <a16:creationId xmlns:a16="http://schemas.microsoft.com/office/drawing/2014/main" id="{C5DDF0EE-283C-BCEC-7459-918056A0F636}"/>
              </a:ext>
            </a:extLst>
          </p:cNvPr>
          <p:cNvGraphicFramePr>
            <a:graphicFrameLocks noGrp="1"/>
          </p:cNvGraphicFramePr>
          <p:nvPr>
            <p:ph idx="1"/>
            <p:extLst>
              <p:ext uri="{D42A27DB-BD31-4B8C-83A1-F6EECF244321}">
                <p14:modId xmlns:p14="http://schemas.microsoft.com/office/powerpoint/2010/main" val="3842083461"/>
              </p:ext>
            </p:extLst>
          </p:nvPr>
        </p:nvGraphicFramePr>
        <p:xfrm>
          <a:off x="1121554" y="2099094"/>
          <a:ext cx="9575201" cy="3507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852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Evaluation Matrix</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F3877F9C-B322-401B-45BA-5A80491BB44E}"/>
              </a:ext>
            </a:extLst>
          </p:cNvPr>
          <p:cNvGraphicFramePr/>
          <p:nvPr>
            <p:extLst>
              <p:ext uri="{D42A27DB-BD31-4B8C-83A1-F6EECF244321}">
                <p14:modId xmlns:p14="http://schemas.microsoft.com/office/powerpoint/2010/main" val="3005740501"/>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232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724A-94D6-1DFC-0924-A4EFE93DBBDE}"/>
              </a:ext>
            </a:extLst>
          </p:cNvPr>
          <p:cNvSpPr>
            <a:spLocks noGrp="1"/>
          </p:cNvSpPr>
          <p:nvPr>
            <p:ph type="title"/>
          </p:nvPr>
        </p:nvSpPr>
        <p:spPr/>
        <p:txBody>
          <a:bodyPr/>
          <a:lstStyle/>
          <a:p>
            <a:r>
              <a:rPr lang="en-US">
                <a:cs typeface="Calibri"/>
              </a:rPr>
              <a:t>Evaluation Questions</a:t>
            </a:r>
            <a:endParaRPr lang="en-US"/>
          </a:p>
        </p:txBody>
      </p:sp>
      <p:graphicFrame>
        <p:nvGraphicFramePr>
          <p:cNvPr id="4" name="Table 4">
            <a:extLst>
              <a:ext uri="{FF2B5EF4-FFF2-40B4-BE49-F238E27FC236}">
                <a16:creationId xmlns:a16="http://schemas.microsoft.com/office/drawing/2014/main" id="{B9CBDC29-9D11-DB4F-C22E-A90FC3BB6249}"/>
              </a:ext>
            </a:extLst>
          </p:cNvPr>
          <p:cNvGraphicFramePr>
            <a:graphicFrameLocks noGrp="1"/>
          </p:cNvGraphicFramePr>
          <p:nvPr>
            <p:ph idx="1"/>
            <p:extLst>
              <p:ext uri="{D42A27DB-BD31-4B8C-83A1-F6EECF244321}">
                <p14:modId xmlns:p14="http://schemas.microsoft.com/office/powerpoint/2010/main" val="3566047937"/>
              </p:ext>
            </p:extLst>
          </p:nvPr>
        </p:nvGraphicFramePr>
        <p:xfrm>
          <a:off x="388308" y="1250830"/>
          <a:ext cx="11000104" cy="4211320"/>
        </p:xfrm>
        <a:graphic>
          <a:graphicData uri="http://schemas.openxmlformats.org/drawingml/2006/table">
            <a:tbl>
              <a:tblPr firstRow="1" bandRow="1">
                <a:tableStyleId>{6E25E649-3F16-4E02-A733-19D2CDBF48F0}</a:tableStyleId>
              </a:tblPr>
              <a:tblGrid>
                <a:gridCol w="411479">
                  <a:extLst>
                    <a:ext uri="{9D8B030D-6E8A-4147-A177-3AD203B41FA5}">
                      <a16:colId xmlns:a16="http://schemas.microsoft.com/office/drawing/2014/main" val="1766484314"/>
                    </a:ext>
                  </a:extLst>
                </a:gridCol>
                <a:gridCol w="4016375">
                  <a:extLst>
                    <a:ext uri="{9D8B030D-6E8A-4147-A177-3AD203B41FA5}">
                      <a16:colId xmlns:a16="http://schemas.microsoft.com/office/drawing/2014/main" val="3076492461"/>
                    </a:ext>
                  </a:extLst>
                </a:gridCol>
                <a:gridCol w="6572250">
                  <a:extLst>
                    <a:ext uri="{9D8B030D-6E8A-4147-A177-3AD203B41FA5}">
                      <a16:colId xmlns:a16="http://schemas.microsoft.com/office/drawing/2014/main" val="1882895453"/>
                    </a:ext>
                  </a:extLst>
                </a:gridCol>
              </a:tblGrid>
              <a:tr h="370840">
                <a:tc>
                  <a:txBody>
                    <a:bodyPr/>
                    <a:lstStyle/>
                    <a:p>
                      <a:r>
                        <a:rPr lang="en-US" sz="1600"/>
                        <a:t>#</a:t>
                      </a:r>
                    </a:p>
                  </a:txBody>
                  <a:tcPr/>
                </a:tc>
                <a:tc>
                  <a:txBody>
                    <a:bodyPr/>
                    <a:lstStyle/>
                    <a:p>
                      <a:pPr lvl="0" algn="ctr"/>
                      <a:r>
                        <a:rPr lang="en-US" sz="1600"/>
                        <a:t>Evaluation Question</a:t>
                      </a:r>
                      <a:endParaRPr lang="en-US"/>
                    </a:p>
                  </a:txBody>
                  <a:tcPr/>
                </a:tc>
                <a:tc>
                  <a:txBody>
                    <a:bodyPr/>
                    <a:lstStyle/>
                    <a:p>
                      <a:pPr algn="ctr"/>
                      <a:r>
                        <a:rPr lang="en-US" sz="1600"/>
                        <a:t>Sub-Question</a:t>
                      </a:r>
                    </a:p>
                  </a:txBody>
                  <a:tcPr/>
                </a:tc>
                <a:extLst>
                  <a:ext uri="{0D108BD9-81ED-4DB2-BD59-A6C34878D82A}">
                    <a16:rowId xmlns:a16="http://schemas.microsoft.com/office/drawing/2014/main" val="3862608137"/>
                  </a:ext>
                </a:extLst>
              </a:tr>
              <a:tr h="370840">
                <a:tc>
                  <a:txBody>
                    <a:bodyPr/>
                    <a:lstStyle/>
                    <a:p>
                      <a:r>
                        <a:rPr lang="en-US" sz="1600"/>
                        <a:t>1</a:t>
                      </a:r>
                    </a:p>
                  </a:txBody>
                  <a:tcPr/>
                </a:tc>
                <a:tc>
                  <a:txBody>
                    <a:bodyPr/>
                    <a:lstStyle/>
                    <a:p>
                      <a:pPr lvl="0" algn="l">
                        <a:lnSpc>
                          <a:spcPct val="100000"/>
                        </a:lnSpc>
                        <a:spcBef>
                          <a:spcPts val="0"/>
                        </a:spcBef>
                        <a:spcAft>
                          <a:spcPts val="0"/>
                        </a:spcAft>
                        <a:buNone/>
                      </a:pPr>
                      <a:r>
                        <a:rPr lang="en-US" sz="1600" b="1" i="0" u="none" strike="noStrike" cap="all" noProof="0">
                          <a:solidFill>
                            <a:schemeClr val="tx1"/>
                          </a:solidFill>
                          <a:latin typeface="Calibri"/>
                        </a:rPr>
                        <a:t>WHAT HAVE BEEN THE IMPACTS OF THE PROGRAM ON 2SLGBTQ+ YOUTH PARTICIPANTS OVER THE PAST 5 YEARS?</a:t>
                      </a:r>
                      <a:endParaRPr lang="en-US" i="0">
                        <a:solidFill>
                          <a:schemeClr val="tx1"/>
                        </a:solidFill>
                        <a:latin typeface="Calibri"/>
                      </a:endParaRPr>
                    </a:p>
                  </a:txBody>
                  <a:tcPr/>
                </a:tc>
                <a:tc>
                  <a:txBody>
                    <a:bodyPr/>
                    <a:lstStyle/>
                    <a:p>
                      <a:pPr marL="0" lvl="0" algn="l" rtl="0">
                        <a:spcBef>
                          <a:spcPts val="0"/>
                        </a:spcBef>
                        <a:spcAft>
                          <a:spcPts val="0"/>
                        </a:spcAft>
                        <a:buNone/>
                      </a:pPr>
                      <a:r>
                        <a:rPr lang="en-CA" sz="1600" kern="1200">
                          <a:effectLst/>
                        </a:rPr>
                        <a:t>1.1 How has the program empowered youth who have participated?</a:t>
                      </a:r>
                    </a:p>
                    <a:p>
                      <a:pPr marL="0" lvl="0" algn="l">
                        <a:spcBef>
                          <a:spcPts val="0"/>
                        </a:spcBef>
                        <a:spcAft>
                          <a:spcPts val="0"/>
                        </a:spcAft>
                        <a:buNone/>
                      </a:pPr>
                      <a:endParaRPr lang="en-CA" sz="1600" kern="1200">
                        <a:effectLst/>
                      </a:endParaRPr>
                    </a:p>
                    <a:p>
                      <a:pPr marL="0" lvl="0" algn="l">
                        <a:spcBef>
                          <a:spcPts val="0"/>
                        </a:spcBef>
                        <a:spcAft>
                          <a:spcPts val="0"/>
                        </a:spcAft>
                        <a:buNone/>
                      </a:pPr>
                      <a:r>
                        <a:rPr lang="en-CA" sz="1600" kern="1200">
                          <a:effectLst/>
                        </a:rPr>
                        <a:t>1.2 </a:t>
                      </a:r>
                      <a:r>
                        <a:rPr lang="en-CA" sz="1600" b="0" u="none" strike="noStrike" kern="1200" noProof="0">
                          <a:effectLst/>
                        </a:rPr>
                        <a:t>How has youth’s sense of belonging and social connection been impacted by the program?</a:t>
                      </a:r>
                    </a:p>
                    <a:p>
                      <a:pPr marL="0" lvl="0" algn="l">
                        <a:spcBef>
                          <a:spcPts val="0"/>
                        </a:spcBef>
                        <a:spcAft>
                          <a:spcPts val="0"/>
                        </a:spcAft>
                        <a:buNone/>
                      </a:pPr>
                      <a:endParaRPr lang="en-CA" sz="1600" b="0" u="none" strike="noStrike" kern="1200" noProof="0">
                        <a:effectLst/>
                      </a:endParaRPr>
                    </a:p>
                    <a:p>
                      <a:pPr marL="0" lvl="0" algn="l">
                        <a:spcBef>
                          <a:spcPts val="0"/>
                        </a:spcBef>
                        <a:spcAft>
                          <a:spcPts val="0"/>
                        </a:spcAft>
                        <a:buNone/>
                      </a:pPr>
                      <a:r>
                        <a:rPr lang="en-CA" sz="1600" b="0" u="none" strike="noStrike" kern="1200" noProof="0">
                          <a:effectLst/>
                        </a:rPr>
                        <a:t>1.3 What impacts has the program had on youth’s health and wellbeing?</a:t>
                      </a:r>
                    </a:p>
                    <a:p>
                      <a:pPr marL="0" lvl="0" algn="l">
                        <a:spcBef>
                          <a:spcPts val="0"/>
                        </a:spcBef>
                        <a:spcAft>
                          <a:spcPts val="0"/>
                        </a:spcAft>
                        <a:buNone/>
                      </a:pPr>
                      <a:endParaRPr lang="en-CA" sz="1600" b="0" u="none" strike="noStrike" kern="1200" noProof="0">
                        <a:effectLst/>
                      </a:endParaRPr>
                    </a:p>
                    <a:p>
                      <a:pPr marL="0" lvl="0" algn="l">
                        <a:spcBef>
                          <a:spcPts val="0"/>
                        </a:spcBef>
                        <a:spcAft>
                          <a:spcPts val="0"/>
                        </a:spcAft>
                        <a:buNone/>
                      </a:pPr>
                      <a:r>
                        <a:rPr lang="en-CA" sz="1600" b="0" u="none" strike="noStrike" kern="1200" noProof="0">
                          <a:effectLst/>
                        </a:rPr>
                        <a:t>1.4 What unintended impacts of the program did participants experience?</a:t>
                      </a:r>
                      <a:endParaRPr lang="en-CA" sz="1600" b="0" i="0" u="none" strike="noStrike" kern="1200" noProof="0">
                        <a:effectLst/>
                      </a:endParaRPr>
                    </a:p>
                  </a:txBody>
                  <a:tcPr/>
                </a:tc>
                <a:extLst>
                  <a:ext uri="{0D108BD9-81ED-4DB2-BD59-A6C34878D82A}">
                    <a16:rowId xmlns:a16="http://schemas.microsoft.com/office/drawing/2014/main" val="985237158"/>
                  </a:ext>
                </a:extLst>
              </a:tr>
              <a:tr h="370840">
                <a:tc>
                  <a:txBody>
                    <a:bodyPr/>
                    <a:lstStyle/>
                    <a:p>
                      <a:r>
                        <a:rPr lang="en-US" sz="1600"/>
                        <a:t>2</a:t>
                      </a:r>
                    </a:p>
                  </a:txBody>
                  <a:tcPr/>
                </a:tc>
                <a:tc>
                  <a:txBody>
                    <a:bodyPr/>
                    <a:lstStyle/>
                    <a:p>
                      <a:pPr lvl="0" algn="l">
                        <a:lnSpc>
                          <a:spcPct val="100000"/>
                        </a:lnSpc>
                        <a:spcBef>
                          <a:spcPts val="0"/>
                        </a:spcBef>
                        <a:spcAft>
                          <a:spcPts val="0"/>
                        </a:spcAft>
                        <a:buNone/>
                      </a:pPr>
                      <a:r>
                        <a:rPr lang="en-US" sz="1600" b="1" u="none" strike="noStrike" cap="all" noProof="0">
                          <a:solidFill>
                            <a:schemeClr val="tx1"/>
                          </a:solidFill>
                        </a:rPr>
                        <a:t>WERE PROGRAM IMPACTS EQUITABLY EXPERIENCED BY ALL INTENDED BENEFICIARIES?</a:t>
                      </a:r>
                      <a:endParaRPr lang="en-US" sz="1600" b="0" i="0" u="none" strike="noStrike" noProof="0">
                        <a:solidFill>
                          <a:schemeClr val="tx1"/>
                        </a:solidFill>
                        <a:latin typeface="Calibri"/>
                      </a:endParaRPr>
                    </a:p>
                  </a:txBody>
                  <a:tcPr/>
                </a:tc>
                <a:tc>
                  <a:txBody>
                    <a:bodyPr/>
                    <a:lstStyle/>
                    <a:p>
                      <a:pPr marL="0" lvl="0" algn="l" rtl="0">
                        <a:spcBef>
                          <a:spcPts val="0"/>
                        </a:spcBef>
                        <a:spcAft>
                          <a:spcPts val="0"/>
                        </a:spcAft>
                        <a:buNone/>
                      </a:pPr>
                      <a:r>
                        <a:rPr lang="en-CA" sz="1600" kern="1200">
                          <a:effectLst/>
                        </a:rPr>
                        <a:t>2.1 Did the program reach all the intended target population?</a:t>
                      </a:r>
                      <a:endParaRPr lang="en-US" sz="1600"/>
                    </a:p>
                    <a:p>
                      <a:pPr marL="0" lvl="0" algn="l">
                        <a:spcBef>
                          <a:spcPts val="0"/>
                        </a:spcBef>
                        <a:spcAft>
                          <a:spcPts val="0"/>
                        </a:spcAft>
                        <a:buNone/>
                      </a:pPr>
                      <a:endParaRPr lang="en-CA" sz="1600" kern="1200">
                        <a:effectLst/>
                      </a:endParaRPr>
                    </a:p>
                    <a:p>
                      <a:pPr marL="0" lvl="0" algn="l">
                        <a:spcBef>
                          <a:spcPts val="0"/>
                        </a:spcBef>
                        <a:spcAft>
                          <a:spcPts val="0"/>
                        </a:spcAft>
                        <a:buNone/>
                      </a:pPr>
                      <a:r>
                        <a:rPr lang="en-CA" sz="1600" kern="1200">
                          <a:effectLst/>
                        </a:rPr>
                        <a:t>2.2 </a:t>
                      </a:r>
                      <a:r>
                        <a:rPr lang="en-CA" sz="1600" b="0" u="none" strike="noStrike" kern="1200" noProof="0">
                          <a:effectLst/>
                        </a:rPr>
                        <a:t>Are all demographics of service users proportionally represented in program data?</a:t>
                      </a:r>
                      <a:endParaRPr lang="en-CA" sz="1600" kern="1200">
                        <a:effectLst/>
                      </a:endParaRPr>
                    </a:p>
                    <a:p>
                      <a:pPr marL="0" lvl="0" algn="l">
                        <a:spcBef>
                          <a:spcPts val="0"/>
                        </a:spcBef>
                        <a:spcAft>
                          <a:spcPts val="0"/>
                        </a:spcAft>
                        <a:buNone/>
                      </a:pPr>
                      <a:endParaRPr lang="en-CA" sz="1600" b="0" u="none" strike="noStrike" kern="1200" noProof="0">
                        <a:effectLst/>
                      </a:endParaRPr>
                    </a:p>
                    <a:p>
                      <a:pPr marL="0" lvl="0" algn="l">
                        <a:spcBef>
                          <a:spcPts val="0"/>
                        </a:spcBef>
                        <a:spcAft>
                          <a:spcPts val="0"/>
                        </a:spcAft>
                        <a:buNone/>
                      </a:pPr>
                      <a:r>
                        <a:rPr lang="en-CA" sz="1600" b="0" u="none" strike="noStrike" kern="1200" noProof="0">
                          <a:effectLst/>
                        </a:rPr>
                        <a:t>2.3 Do youth of diverse intersectional identifies experience program outcomes equitably?</a:t>
                      </a:r>
                      <a:endParaRPr lang="en-CA" sz="1600" b="0" i="0" u="none" strike="noStrike" kern="1200" noProof="0">
                        <a:effectLst/>
                      </a:endParaRPr>
                    </a:p>
                  </a:txBody>
                  <a:tcPr/>
                </a:tc>
                <a:extLst>
                  <a:ext uri="{0D108BD9-81ED-4DB2-BD59-A6C34878D82A}">
                    <a16:rowId xmlns:a16="http://schemas.microsoft.com/office/drawing/2014/main" val="4123329136"/>
                  </a:ext>
                </a:extLst>
              </a:tr>
            </a:tbl>
          </a:graphicData>
        </a:graphic>
      </p:graphicFrame>
    </p:spTree>
    <p:extLst>
      <p:ext uri="{BB962C8B-B14F-4D97-AF65-F5344CB8AC3E}">
        <p14:creationId xmlns:p14="http://schemas.microsoft.com/office/powerpoint/2010/main" val="1211409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A3BD-2D9C-A58A-64F8-A2022E03F50C}"/>
              </a:ext>
            </a:extLst>
          </p:cNvPr>
          <p:cNvSpPr>
            <a:spLocks noGrp="1"/>
          </p:cNvSpPr>
          <p:nvPr>
            <p:ph type="title"/>
          </p:nvPr>
        </p:nvSpPr>
        <p:spPr>
          <a:xfrm>
            <a:off x="1179791" y="-3032"/>
            <a:ext cx="10178322" cy="1492132"/>
          </a:xfrm>
        </p:spPr>
        <p:txBody>
          <a:bodyPr/>
          <a:lstStyle/>
          <a:p>
            <a:r>
              <a:rPr lang="en-US"/>
              <a:t>Evaluation matrix</a:t>
            </a:r>
          </a:p>
        </p:txBody>
      </p:sp>
      <p:sp>
        <p:nvSpPr>
          <p:cNvPr id="6" name="Title 1">
            <a:extLst>
              <a:ext uri="{FF2B5EF4-FFF2-40B4-BE49-F238E27FC236}">
                <a16:creationId xmlns:a16="http://schemas.microsoft.com/office/drawing/2014/main" id="{01374D9A-7D9C-74C1-0FDD-8E6C33D7617B}"/>
              </a:ext>
            </a:extLst>
          </p:cNvPr>
          <p:cNvSpPr txBox="1">
            <a:spLocks/>
          </p:cNvSpPr>
          <p:nvPr/>
        </p:nvSpPr>
        <p:spPr>
          <a:xfrm>
            <a:off x="419099" y="812149"/>
            <a:ext cx="11342888" cy="46014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5100" b="1" kern="1200" cap="all" spc="200" baseline="0">
                <a:solidFill>
                  <a:schemeClr val="tx1"/>
                </a:solidFill>
                <a:latin typeface="+mj-lt"/>
                <a:ea typeface="+mj-ea"/>
                <a:cs typeface="+mj-cs"/>
              </a:defRPr>
            </a:lvl1pPr>
          </a:lstStyle>
          <a:p>
            <a:r>
              <a:rPr lang="en-US" sz="1400">
                <a:solidFill>
                  <a:schemeClr val="tx2">
                    <a:lumMod val="50000"/>
                    <a:lumOff val="50000"/>
                  </a:schemeClr>
                </a:solidFill>
              </a:rPr>
              <a:t>1. </a:t>
            </a:r>
            <a:r>
              <a:rPr lang="en-US" sz="1600">
                <a:solidFill>
                  <a:schemeClr val="tx2">
                    <a:lumMod val="50000"/>
                    <a:lumOff val="50000"/>
                  </a:schemeClr>
                </a:solidFill>
              </a:rPr>
              <a:t>What have been the impacts of the program on 2SLGBTQ+ youth participants over the past 5 years?</a:t>
            </a:r>
          </a:p>
        </p:txBody>
      </p:sp>
      <p:graphicFrame>
        <p:nvGraphicFramePr>
          <p:cNvPr id="4" name="Table 3">
            <a:extLst>
              <a:ext uri="{FF2B5EF4-FFF2-40B4-BE49-F238E27FC236}">
                <a16:creationId xmlns:a16="http://schemas.microsoft.com/office/drawing/2014/main" id="{ED48F16C-142D-AC5A-792A-7AA3ECBDD579}"/>
              </a:ext>
            </a:extLst>
          </p:cNvPr>
          <p:cNvGraphicFramePr>
            <a:graphicFrameLocks noGrp="1"/>
          </p:cNvGraphicFramePr>
          <p:nvPr>
            <p:extLst>
              <p:ext uri="{D42A27DB-BD31-4B8C-83A1-F6EECF244321}">
                <p14:modId xmlns:p14="http://schemas.microsoft.com/office/powerpoint/2010/main" val="779821365"/>
              </p:ext>
            </p:extLst>
          </p:nvPr>
        </p:nvGraphicFramePr>
        <p:xfrm>
          <a:off x="365056" y="1220774"/>
          <a:ext cx="11353799" cy="5491480"/>
        </p:xfrm>
        <a:graphic>
          <a:graphicData uri="http://schemas.openxmlformats.org/drawingml/2006/table">
            <a:tbl>
              <a:tblPr firstRow="1" bandRow="1">
                <a:tableStyleId>{5C22544A-7EE6-4342-B048-85BDC9FD1C3A}</a:tableStyleId>
              </a:tblPr>
              <a:tblGrid>
                <a:gridCol w="559426">
                  <a:extLst>
                    <a:ext uri="{9D8B030D-6E8A-4147-A177-3AD203B41FA5}">
                      <a16:colId xmlns:a16="http://schemas.microsoft.com/office/drawing/2014/main" val="1797598259"/>
                    </a:ext>
                  </a:extLst>
                </a:gridCol>
                <a:gridCol w="2007562">
                  <a:extLst>
                    <a:ext uri="{9D8B030D-6E8A-4147-A177-3AD203B41FA5}">
                      <a16:colId xmlns:a16="http://schemas.microsoft.com/office/drawing/2014/main" val="1414545534"/>
                    </a:ext>
                  </a:extLst>
                </a:gridCol>
                <a:gridCol w="4079874">
                  <a:extLst>
                    <a:ext uri="{9D8B030D-6E8A-4147-A177-3AD203B41FA5}">
                      <a16:colId xmlns:a16="http://schemas.microsoft.com/office/drawing/2014/main" val="873730557"/>
                    </a:ext>
                  </a:extLst>
                </a:gridCol>
                <a:gridCol w="3478212">
                  <a:extLst>
                    <a:ext uri="{9D8B030D-6E8A-4147-A177-3AD203B41FA5}">
                      <a16:colId xmlns:a16="http://schemas.microsoft.com/office/drawing/2014/main" val="2000282504"/>
                    </a:ext>
                  </a:extLst>
                </a:gridCol>
                <a:gridCol w="1228725">
                  <a:extLst>
                    <a:ext uri="{9D8B030D-6E8A-4147-A177-3AD203B41FA5}">
                      <a16:colId xmlns:a16="http://schemas.microsoft.com/office/drawing/2014/main" val="4110752164"/>
                    </a:ext>
                  </a:extLst>
                </a:gridCol>
              </a:tblGrid>
              <a:tr h="370840">
                <a:tc>
                  <a:txBody>
                    <a:bodyPr/>
                    <a:lstStyle/>
                    <a:p>
                      <a:pPr marL="0" algn="ctr" rtl="0" eaLnBrk="1" latinLnBrk="0" hangingPunct="1">
                        <a:spcBef>
                          <a:spcPts val="0"/>
                        </a:spcBef>
                        <a:spcAft>
                          <a:spcPts val="0"/>
                        </a:spcAft>
                      </a:pPr>
                      <a:r>
                        <a:rPr lang="en-CA" sz="1600" kern="1200">
                          <a:effectLst/>
                        </a:rPr>
                        <a:t>#</a:t>
                      </a:r>
                      <a:endParaRPr lang="en-CA" sz="1600">
                        <a:effectLst/>
                      </a:endParaRPr>
                    </a:p>
                  </a:txBody>
                  <a:tcPr marL="0" marR="0" marT="0" marB="0" anchor="ctr"/>
                </a:tc>
                <a:tc>
                  <a:txBody>
                    <a:bodyPr/>
                    <a:lstStyle/>
                    <a:p>
                      <a:pPr marL="0" algn="l" rtl="0" eaLnBrk="1" latinLnBrk="0" hangingPunct="1">
                        <a:spcBef>
                          <a:spcPts val="0"/>
                        </a:spcBef>
                        <a:spcAft>
                          <a:spcPts val="0"/>
                        </a:spcAft>
                      </a:pPr>
                      <a:r>
                        <a:rPr lang="en-CA" sz="1600" kern="1200">
                          <a:effectLst/>
                        </a:rPr>
                        <a:t>Sub-question</a:t>
                      </a:r>
                      <a:endParaRPr lang="en-CA" sz="1600">
                        <a:effectLst/>
                      </a:endParaRPr>
                    </a:p>
                  </a:txBody>
                  <a:tcPr marL="0" marR="0" marT="0" marB="0" anchor="ctr"/>
                </a:tc>
                <a:tc>
                  <a:txBody>
                    <a:bodyPr/>
                    <a:lstStyle/>
                    <a:p>
                      <a:pPr marL="0" algn="l" rtl="0" eaLnBrk="1" latinLnBrk="0" hangingPunct="1">
                        <a:spcBef>
                          <a:spcPts val="0"/>
                        </a:spcBef>
                        <a:spcAft>
                          <a:spcPts val="0"/>
                        </a:spcAft>
                      </a:pPr>
                      <a:r>
                        <a:rPr lang="en-CA" sz="1600" kern="1200">
                          <a:effectLst/>
                        </a:rPr>
                        <a:t>Indicator(s)</a:t>
                      </a:r>
                      <a:endParaRPr lang="en-CA" sz="1600">
                        <a:effectLst/>
                      </a:endParaRPr>
                    </a:p>
                  </a:txBody>
                  <a:tcPr marL="0" marR="0" marT="0" marB="0" anchor="ctr"/>
                </a:tc>
                <a:tc>
                  <a:txBody>
                    <a:bodyPr/>
                    <a:lstStyle/>
                    <a:p>
                      <a:pPr marL="0" algn="l" rtl="0" eaLnBrk="1" latinLnBrk="0" hangingPunct="1">
                        <a:spcBef>
                          <a:spcPts val="0"/>
                        </a:spcBef>
                        <a:spcAft>
                          <a:spcPts val="0"/>
                        </a:spcAft>
                      </a:pPr>
                      <a:r>
                        <a:rPr lang="en-CA" sz="1600" kern="1200">
                          <a:effectLst/>
                        </a:rPr>
                        <a:t>Related Outcome(s)</a:t>
                      </a:r>
                      <a:endParaRPr lang="en-CA" sz="1600">
                        <a:effectLst/>
                      </a:endParaRPr>
                    </a:p>
                  </a:txBody>
                  <a:tcPr marL="0" marR="0" marT="0" marB="0" anchor="ctr"/>
                </a:tc>
                <a:tc>
                  <a:txBody>
                    <a:bodyPr/>
                    <a:lstStyle/>
                    <a:p>
                      <a:pPr marL="0" algn="l" rtl="0" eaLnBrk="1" latinLnBrk="0" hangingPunct="1">
                        <a:spcBef>
                          <a:spcPts val="0"/>
                        </a:spcBef>
                        <a:spcAft>
                          <a:spcPts val="0"/>
                        </a:spcAft>
                      </a:pPr>
                      <a:r>
                        <a:rPr lang="en-CA" sz="1600" kern="1200">
                          <a:effectLst/>
                        </a:rPr>
                        <a:t>Method(s)</a:t>
                      </a:r>
                      <a:endParaRPr lang="en-CA" sz="1600">
                        <a:effectLst/>
                      </a:endParaRPr>
                    </a:p>
                  </a:txBody>
                  <a:tcPr marL="0" marR="0" marT="0" marB="0" anchor="ctr"/>
                </a:tc>
                <a:extLst>
                  <a:ext uri="{0D108BD9-81ED-4DB2-BD59-A6C34878D82A}">
                    <a16:rowId xmlns:a16="http://schemas.microsoft.com/office/drawing/2014/main" val="3010003845"/>
                  </a:ext>
                </a:extLst>
              </a:tr>
              <a:tr h="370840">
                <a:tc>
                  <a:txBody>
                    <a:bodyPr/>
                    <a:lstStyle/>
                    <a:p>
                      <a:pPr marL="0" algn="l" rtl="0" eaLnBrk="1" latinLnBrk="0" hangingPunct="1">
                        <a:spcBef>
                          <a:spcPts val="0"/>
                        </a:spcBef>
                        <a:spcAft>
                          <a:spcPts val="0"/>
                        </a:spcAft>
                      </a:pPr>
                      <a:r>
                        <a:rPr lang="en-CA" sz="1600" kern="1200">
                          <a:effectLst/>
                        </a:rPr>
                        <a:t>1.1</a:t>
                      </a:r>
                      <a:endParaRPr lang="en-CA" sz="1600">
                        <a:effectLst/>
                      </a:endParaRPr>
                    </a:p>
                  </a:txBody>
                  <a:tcPr marL="0" marR="0" marT="0" marB="0" anchor="ctr"/>
                </a:tc>
                <a:tc>
                  <a:txBody>
                    <a:bodyPr/>
                    <a:lstStyle/>
                    <a:p>
                      <a:pPr marL="0" algn="l" rtl="0" eaLnBrk="1" latinLnBrk="0" hangingPunct="1">
                        <a:spcBef>
                          <a:spcPts val="0"/>
                        </a:spcBef>
                        <a:spcAft>
                          <a:spcPts val="0"/>
                        </a:spcAft>
                      </a:pPr>
                      <a:r>
                        <a:rPr lang="en-CA" sz="1600" kern="1200">
                          <a:effectLst/>
                        </a:rPr>
                        <a:t>How has the program empowered youth who have participated?</a:t>
                      </a:r>
                      <a:endParaRPr lang="en-CA" sz="1600">
                        <a:effectLst/>
                      </a:endParaRP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i="1" kern="1200">
                          <a:effectLst/>
                        </a:rPr>
                        <a:t>Subjective knowledge of programs/services</a:t>
                      </a:r>
                      <a:endParaRPr lang="en-CA" sz="1600" i="1">
                        <a:effectLst/>
                      </a:endParaRPr>
                    </a:p>
                    <a:p>
                      <a:pPr marL="283210" lvl="0" indent="-283210" algn="l">
                        <a:spcBef>
                          <a:spcPts val="0"/>
                        </a:spcBef>
                        <a:spcAft>
                          <a:spcPts val="0"/>
                        </a:spcAft>
                        <a:buClrTx/>
                        <a:buSzPts val="1800"/>
                        <a:buFont typeface="Arial" panose="020B0604020202020204" pitchFamily="34" charset="0"/>
                        <a:buChar char="•"/>
                      </a:pPr>
                      <a:r>
                        <a:rPr lang="en-CA" sz="1600" i="1" kern="1200">
                          <a:effectLst/>
                        </a:rPr>
                        <a:t>Subjective knowledge of 2SLGBTQ+ issues</a:t>
                      </a:r>
                      <a:endParaRPr lang="en-CA" sz="1600" i="1">
                        <a:effectLst/>
                      </a:endParaRPr>
                    </a:p>
                    <a:p>
                      <a:pPr marL="283210" lvl="0" indent="-283210" algn="l">
                        <a:spcBef>
                          <a:spcPts val="0"/>
                        </a:spcBef>
                        <a:spcAft>
                          <a:spcPts val="0"/>
                        </a:spcAft>
                        <a:buClrTx/>
                        <a:buSzPts val="1800"/>
                        <a:buFont typeface="Arial" panose="020B0604020202020204" pitchFamily="34" charset="0"/>
                        <a:buChar char="•"/>
                      </a:pPr>
                      <a:r>
                        <a:rPr lang="en-CA" sz="1600" i="0" kern="1200">
                          <a:effectLst/>
                        </a:rPr>
                        <a:t>Subjective leadership capacity &amp; community contributions of youth</a:t>
                      </a:r>
                      <a:endParaRPr lang="en-CA" sz="1600" i="0">
                        <a:effectLst/>
                      </a:endParaRPr>
                    </a:p>
                  </a:txBody>
                  <a:tcPr marL="0" marR="0" marT="0" marB="0" anchor="ctr"/>
                </a:tc>
                <a:tc>
                  <a:txBody>
                    <a:bodyPr/>
                    <a:lstStyle/>
                    <a:p>
                      <a:pPr marL="0" indent="0" algn="l" rtl="0" eaLnBrk="1" latinLnBrk="0" hangingPunct="1">
                        <a:spcBef>
                          <a:spcPts val="0"/>
                        </a:spcBef>
                        <a:spcAft>
                          <a:spcPts val="0"/>
                        </a:spcAft>
                        <a:buClrTx/>
                        <a:buSzPts val="1800"/>
                        <a:buNone/>
                      </a:pPr>
                      <a:r>
                        <a:rPr lang="en-CA" sz="1600" u="sng" kern="1200">
                          <a:effectLst/>
                        </a:rPr>
                        <a:t>Short-Term</a:t>
                      </a:r>
                      <a:r>
                        <a:rPr lang="en-CA" sz="1600" kern="1200">
                          <a:effectLst/>
                        </a:rPr>
                        <a:t>: </a:t>
                      </a:r>
                    </a:p>
                    <a:p>
                      <a:pPr marL="283210" lvl="0" indent="-283210" algn="l">
                        <a:spcBef>
                          <a:spcPts val="0"/>
                        </a:spcBef>
                        <a:spcAft>
                          <a:spcPts val="0"/>
                        </a:spcAft>
                        <a:buClrTx/>
                        <a:buSzPts val="1800"/>
                        <a:buFont typeface="Arial" panose="020B0604020202020204" pitchFamily="34" charset="0"/>
                        <a:buChar char="•"/>
                      </a:pPr>
                      <a:r>
                        <a:rPr lang="en-CA" sz="1600" kern="1200">
                          <a:effectLst/>
                        </a:rPr>
                        <a:t>Increased awareness of services for 2SLGBTQ+ youth</a:t>
                      </a:r>
                    </a:p>
                    <a:p>
                      <a:pPr marL="0" lvl="0" indent="0" algn="l">
                        <a:spcBef>
                          <a:spcPts val="0"/>
                        </a:spcBef>
                        <a:spcAft>
                          <a:spcPts val="0"/>
                        </a:spcAft>
                        <a:buClrTx/>
                        <a:buSzPts val="1800"/>
                        <a:buNone/>
                      </a:pPr>
                      <a:endParaRPr lang="en-CA" sz="1600" b="0" i="0" u="none" strike="noStrike" kern="1200" noProof="0">
                        <a:effectLst/>
                        <a:latin typeface="Calibri"/>
                      </a:endParaRP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Survey</a:t>
                      </a:r>
                      <a:endParaRPr lang="en-CA" sz="1600">
                        <a:effectLst/>
                      </a:endParaRPr>
                    </a:p>
                    <a:p>
                      <a:pPr marL="283210" lvl="0" indent="-283210" algn="l">
                        <a:spcBef>
                          <a:spcPts val="0"/>
                        </a:spcBef>
                        <a:spcAft>
                          <a:spcPts val="0"/>
                        </a:spcAft>
                        <a:buClrTx/>
                        <a:buSzPts val="1800"/>
                        <a:buFont typeface="Arial" panose="020B0604020202020204" pitchFamily="34" charset="0"/>
                        <a:buChar char="•"/>
                      </a:pPr>
                      <a:r>
                        <a:rPr lang="en-CA" sz="1600" kern="1200">
                          <a:effectLst/>
                        </a:rPr>
                        <a:t>Case stories</a:t>
                      </a:r>
                      <a:endParaRPr lang="en-CA" sz="1600">
                        <a:effectLst/>
                      </a:endParaRPr>
                    </a:p>
                  </a:txBody>
                  <a:tcPr marL="0" marR="0" marT="0" marB="0" anchor="ctr"/>
                </a:tc>
                <a:extLst>
                  <a:ext uri="{0D108BD9-81ED-4DB2-BD59-A6C34878D82A}">
                    <a16:rowId xmlns:a16="http://schemas.microsoft.com/office/drawing/2014/main" val="929475779"/>
                  </a:ext>
                </a:extLst>
              </a:tr>
              <a:tr h="370840">
                <a:tc>
                  <a:txBody>
                    <a:bodyPr/>
                    <a:lstStyle/>
                    <a:p>
                      <a:pPr marL="0" algn="l" rtl="0" eaLnBrk="1" latinLnBrk="0" hangingPunct="1">
                        <a:spcBef>
                          <a:spcPts val="0"/>
                        </a:spcBef>
                        <a:spcAft>
                          <a:spcPts val="0"/>
                        </a:spcAft>
                      </a:pPr>
                      <a:r>
                        <a:rPr lang="en-CA" sz="1600" kern="1200">
                          <a:effectLst/>
                        </a:rPr>
                        <a:t>1.2</a:t>
                      </a:r>
                      <a:endParaRPr lang="en-CA" sz="1600">
                        <a:effectLst/>
                      </a:endParaRPr>
                    </a:p>
                  </a:txBody>
                  <a:tcPr marL="0" marR="0" marT="0" marB="0" anchor="ctr"/>
                </a:tc>
                <a:tc>
                  <a:txBody>
                    <a:bodyPr/>
                    <a:lstStyle/>
                    <a:p>
                      <a:pPr marL="0" algn="l" rtl="0" eaLnBrk="1" latinLnBrk="0" hangingPunct="1">
                        <a:spcBef>
                          <a:spcPts val="0"/>
                        </a:spcBef>
                        <a:spcAft>
                          <a:spcPts val="0"/>
                        </a:spcAft>
                      </a:pPr>
                      <a:r>
                        <a:rPr lang="en-CA" sz="1600" kern="1200">
                          <a:effectLst/>
                        </a:rPr>
                        <a:t>How has youth’s sense of belonging and social connection been impacted by the program?</a:t>
                      </a:r>
                      <a:endParaRPr lang="en-CA" sz="1600">
                        <a:effectLst/>
                      </a:endParaRP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Qualitative </a:t>
                      </a:r>
                      <a:r>
                        <a:rPr lang="en-CA" sz="1600" i="1" kern="1200">
                          <a:effectLst/>
                        </a:rPr>
                        <a:t>self-report of belonging</a:t>
                      </a:r>
                      <a:endParaRPr lang="en-CA" sz="1600" i="1">
                        <a:effectLst/>
                      </a:endParaRPr>
                    </a:p>
                    <a:p>
                      <a:pPr marL="283210" lvl="0" indent="-283210" algn="l">
                        <a:spcBef>
                          <a:spcPts val="0"/>
                        </a:spcBef>
                        <a:spcAft>
                          <a:spcPts val="0"/>
                        </a:spcAft>
                        <a:buClrTx/>
                        <a:buSzPts val="1800"/>
                        <a:buFont typeface="Arial" panose="020B0604020202020204" pitchFamily="34" charset="0"/>
                        <a:buChar char="•"/>
                      </a:pPr>
                      <a:r>
                        <a:rPr lang="en-CA" sz="1600" kern="1200">
                          <a:effectLst/>
                        </a:rPr>
                        <a:t>The Social Connectedness Scale – Revised (Lee &amp; Robbins, 1995)</a:t>
                      </a:r>
                    </a:p>
                  </a:txBody>
                  <a:tcPr marL="0" marR="0" marT="0" marB="0" anchor="ctr"/>
                </a:tc>
                <a:tc>
                  <a:txBody>
                    <a:bodyPr/>
                    <a:lstStyle/>
                    <a:p>
                      <a:pPr marL="0" lvl="0" indent="0" algn="l">
                        <a:spcBef>
                          <a:spcPts val="0"/>
                        </a:spcBef>
                        <a:spcAft>
                          <a:spcPts val="0"/>
                        </a:spcAft>
                        <a:buNone/>
                      </a:pPr>
                      <a:r>
                        <a:rPr lang="en-CA" sz="1600" b="0" i="0" u="sng" strike="noStrike" noProof="0">
                          <a:effectLst/>
                          <a:latin typeface="Calibri"/>
                        </a:rPr>
                        <a:t>Short-Term:</a:t>
                      </a:r>
                      <a:endParaRPr lang="en-US" sz="1600" b="0" i="0" u="none" strike="noStrike" noProof="0">
                        <a:effectLst/>
                        <a:latin typeface="Calibri"/>
                      </a:endParaRPr>
                    </a:p>
                    <a:p>
                      <a:pPr marL="285750" lvl="0" indent="-285750" algn="l">
                        <a:spcBef>
                          <a:spcPts val="0"/>
                        </a:spcBef>
                        <a:spcAft>
                          <a:spcPts val="0"/>
                        </a:spcAft>
                        <a:buClr>
                          <a:srgbClr val="000000"/>
                        </a:buClr>
                        <a:buFont typeface="Arial,Sans-Serif"/>
                        <a:buChar char="•"/>
                      </a:pPr>
                      <a:r>
                        <a:rPr lang="en-CA" sz="1600" b="0" i="0" u="none" strike="noStrike" noProof="0">
                          <a:effectLst/>
                          <a:latin typeface="Calibri"/>
                        </a:rPr>
                        <a:t>Increased social connectedness</a:t>
                      </a:r>
                      <a:endParaRPr lang="en-CA"/>
                    </a:p>
                    <a:p>
                      <a:pPr marL="0" lvl="0" indent="0" algn="l">
                        <a:spcBef>
                          <a:spcPts val="0"/>
                        </a:spcBef>
                        <a:spcAft>
                          <a:spcPts val="0"/>
                        </a:spcAft>
                        <a:buClr>
                          <a:srgbClr val="000000"/>
                        </a:buClr>
                        <a:buNone/>
                      </a:pPr>
                      <a:endParaRPr lang="en-CA" sz="1600" b="0" i="0" u="none" strike="noStrike" noProof="0">
                        <a:effectLst/>
                        <a:latin typeface="Calibri"/>
                      </a:endParaRPr>
                    </a:p>
                    <a:p>
                      <a:pPr marL="0" lvl="0" indent="0" algn="l">
                        <a:spcBef>
                          <a:spcPts val="0"/>
                        </a:spcBef>
                        <a:spcAft>
                          <a:spcPts val="0"/>
                        </a:spcAft>
                        <a:buNone/>
                      </a:pPr>
                      <a:r>
                        <a:rPr lang="en-CA" sz="1600" u="sng">
                          <a:effectLst/>
                        </a:rPr>
                        <a:t>Medium- Term</a:t>
                      </a:r>
                      <a:r>
                        <a:rPr lang="en-CA" sz="1600">
                          <a:effectLst/>
                        </a:rPr>
                        <a:t>: </a:t>
                      </a:r>
                    </a:p>
                    <a:p>
                      <a:pPr marL="285750" lvl="0" indent="-285750" algn="l">
                        <a:spcBef>
                          <a:spcPts val="0"/>
                        </a:spcBef>
                        <a:spcAft>
                          <a:spcPts val="0"/>
                        </a:spcAft>
                        <a:buFont typeface="Arial"/>
                        <a:buChar char="•"/>
                      </a:pPr>
                      <a:r>
                        <a:rPr lang="en-CA" sz="1600">
                          <a:effectLst/>
                        </a:rPr>
                        <a:t>Establish a network of peers and role models </a:t>
                      </a:r>
                    </a:p>
                    <a:p>
                      <a:pPr marL="285750" lvl="0" indent="-285750" algn="l">
                        <a:spcBef>
                          <a:spcPts val="0"/>
                        </a:spcBef>
                        <a:spcAft>
                          <a:spcPts val="0"/>
                        </a:spcAft>
                        <a:buFont typeface="Arial"/>
                        <a:buChar char="•"/>
                      </a:pPr>
                      <a:r>
                        <a:rPr lang="en-CA" sz="1600">
                          <a:effectLst/>
                        </a:rPr>
                        <a:t>Decreased sense of isolation </a:t>
                      </a:r>
                    </a:p>
                    <a:p>
                      <a:pPr marL="285750" lvl="0" indent="-285750" algn="l">
                        <a:spcBef>
                          <a:spcPts val="0"/>
                        </a:spcBef>
                        <a:spcAft>
                          <a:spcPts val="0"/>
                        </a:spcAft>
                        <a:buFont typeface="Arial"/>
                        <a:buChar char="•"/>
                      </a:pPr>
                      <a:r>
                        <a:rPr lang="en-CA" sz="1600">
                          <a:effectLst/>
                        </a:rPr>
                        <a:t>Increased access to safe spaces online and in-person</a:t>
                      </a: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Survey</a:t>
                      </a:r>
                      <a:endParaRPr lang="en-CA" sz="1600">
                        <a:effectLst/>
                      </a:endParaRPr>
                    </a:p>
                    <a:p>
                      <a:pPr marL="283210" lvl="0" indent="-283210" algn="l">
                        <a:spcBef>
                          <a:spcPts val="0"/>
                        </a:spcBef>
                        <a:spcAft>
                          <a:spcPts val="0"/>
                        </a:spcAft>
                        <a:buClrTx/>
                        <a:buSzPts val="1800"/>
                        <a:buFont typeface="Arial" panose="020B0604020202020204" pitchFamily="34" charset="0"/>
                        <a:buChar char="•"/>
                      </a:pPr>
                      <a:r>
                        <a:rPr lang="en-CA" sz="1600" kern="1200">
                          <a:effectLst/>
                        </a:rPr>
                        <a:t>Micro-narratives</a:t>
                      </a:r>
                      <a:endParaRPr lang="en-CA" sz="1600">
                        <a:effectLst/>
                      </a:endParaRPr>
                    </a:p>
                  </a:txBody>
                  <a:tcPr marL="0" marR="0" marT="0" marB="0" anchor="ctr"/>
                </a:tc>
                <a:extLst>
                  <a:ext uri="{0D108BD9-81ED-4DB2-BD59-A6C34878D82A}">
                    <a16:rowId xmlns:a16="http://schemas.microsoft.com/office/drawing/2014/main" val="3468705083"/>
                  </a:ext>
                </a:extLst>
              </a:tr>
              <a:tr h="370840">
                <a:tc>
                  <a:txBody>
                    <a:bodyPr/>
                    <a:lstStyle/>
                    <a:p>
                      <a:pPr marL="0" algn="l" rtl="0" eaLnBrk="1" latinLnBrk="0" hangingPunct="1">
                        <a:spcBef>
                          <a:spcPts val="0"/>
                        </a:spcBef>
                        <a:spcAft>
                          <a:spcPts val="0"/>
                        </a:spcAft>
                      </a:pPr>
                      <a:r>
                        <a:rPr lang="en-CA" sz="1600" kern="1200">
                          <a:effectLst/>
                        </a:rPr>
                        <a:t>1.3</a:t>
                      </a:r>
                      <a:endParaRPr lang="en-CA" sz="1600">
                        <a:effectLst/>
                      </a:endParaRPr>
                    </a:p>
                  </a:txBody>
                  <a:tcPr marL="0" marR="0" marT="0" marB="0" anchor="ctr"/>
                </a:tc>
                <a:tc>
                  <a:txBody>
                    <a:bodyPr/>
                    <a:lstStyle/>
                    <a:p>
                      <a:pPr marL="0" algn="l" rtl="0" eaLnBrk="1" latinLnBrk="0" hangingPunct="1">
                        <a:spcBef>
                          <a:spcPts val="0"/>
                        </a:spcBef>
                        <a:spcAft>
                          <a:spcPts val="0"/>
                        </a:spcAft>
                      </a:pPr>
                      <a:r>
                        <a:rPr lang="en-CA" sz="1600" kern="1200">
                          <a:effectLst/>
                        </a:rPr>
                        <a:t>What impacts has the program had on youth’s health and wellbeing?</a:t>
                      </a:r>
                      <a:endParaRPr lang="en-CA" sz="1600">
                        <a:effectLst/>
                      </a:endParaRP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i="1" kern="1200">
                          <a:effectLst/>
                        </a:rPr>
                        <a:t>Subjective self-report of resilience</a:t>
                      </a:r>
                    </a:p>
                    <a:p>
                      <a:pPr marL="283210" lvl="0" indent="-283210" algn="l">
                        <a:spcBef>
                          <a:spcPts val="0"/>
                        </a:spcBef>
                        <a:spcAft>
                          <a:spcPts val="0"/>
                        </a:spcAft>
                        <a:buClrTx/>
                        <a:buSzPts val="1800"/>
                        <a:buFont typeface="Arial" panose="020B0604020202020204" pitchFamily="34" charset="0"/>
                        <a:buChar char="•"/>
                      </a:pPr>
                      <a:r>
                        <a:rPr lang="en-CA" sz="1600" kern="1200">
                          <a:effectLst/>
                        </a:rPr>
                        <a:t>Qualitative self-report of wellbeing</a:t>
                      </a:r>
                    </a:p>
                    <a:p>
                      <a:pPr marL="283210" lvl="0" indent="-283210" algn="l">
                        <a:spcBef>
                          <a:spcPts val="0"/>
                        </a:spcBef>
                        <a:spcAft>
                          <a:spcPts val="0"/>
                        </a:spcAft>
                        <a:buClrTx/>
                        <a:buSzPts val="1800"/>
                        <a:buFont typeface="Arial" panose="020B0604020202020204" pitchFamily="34" charset="0"/>
                        <a:buChar char="•"/>
                      </a:pPr>
                      <a:r>
                        <a:rPr lang="en-CA" sz="1600" kern="1200">
                          <a:effectLst/>
                        </a:rPr>
                        <a:t>Rosenburg Self-Esteem scale (Rosenberg, 1965)</a:t>
                      </a:r>
                    </a:p>
                  </a:txBody>
                  <a:tcPr marL="0" marR="0" marT="0" marB="0" anchor="ctr"/>
                </a:tc>
                <a:tc>
                  <a:txBody>
                    <a:bodyPr/>
                    <a:lstStyle/>
                    <a:p>
                      <a:pPr marL="0" indent="0" algn="l" rtl="0" eaLnBrk="1" latinLnBrk="0" hangingPunct="1">
                        <a:spcBef>
                          <a:spcPts val="0"/>
                        </a:spcBef>
                        <a:spcAft>
                          <a:spcPts val="0"/>
                        </a:spcAft>
                        <a:buNone/>
                      </a:pPr>
                      <a:r>
                        <a:rPr lang="en-CA" sz="1600" b="0" i="0" u="sng" strike="noStrike" noProof="0">
                          <a:effectLst/>
                          <a:latin typeface="Calibri"/>
                        </a:rPr>
                        <a:t>Medium-Term</a:t>
                      </a:r>
                      <a:r>
                        <a:rPr lang="en-CA" sz="1600" b="0" i="0" u="none" strike="noStrike" noProof="0">
                          <a:effectLst/>
                          <a:latin typeface="Calibri"/>
                        </a:rPr>
                        <a:t>: </a:t>
                      </a:r>
                    </a:p>
                    <a:p>
                      <a:pPr marL="285750" lvl="0" indent="-285750" algn="l">
                        <a:spcBef>
                          <a:spcPts val="0"/>
                        </a:spcBef>
                        <a:spcAft>
                          <a:spcPts val="0"/>
                        </a:spcAft>
                        <a:buFont typeface="Arial"/>
                        <a:buChar char="•"/>
                      </a:pPr>
                      <a:r>
                        <a:rPr lang="en-CA" sz="1600" b="0" i="0" u="none" strike="noStrike" noProof="0">
                          <a:effectLst/>
                          <a:latin typeface="Calibri"/>
                        </a:rPr>
                        <a:t>Increased resilience and confidence</a:t>
                      </a:r>
                      <a:endParaRPr lang="en-CA" sz="1600">
                        <a:effectLst/>
                      </a:endParaRP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Survey</a:t>
                      </a:r>
                      <a:endParaRPr lang="en-CA" sz="1600">
                        <a:effectLst/>
                      </a:endParaRPr>
                    </a:p>
                    <a:p>
                      <a:pPr marL="283210" lvl="0" indent="-283210" algn="l">
                        <a:spcBef>
                          <a:spcPts val="0"/>
                        </a:spcBef>
                        <a:spcAft>
                          <a:spcPts val="0"/>
                        </a:spcAft>
                        <a:buClrTx/>
                        <a:buSzPts val="1800"/>
                        <a:buFont typeface="Arial" panose="020B0604020202020204" pitchFamily="34" charset="0"/>
                        <a:buChar char="•"/>
                      </a:pPr>
                      <a:r>
                        <a:rPr lang="en-CA" sz="1600" kern="1200">
                          <a:effectLst/>
                        </a:rPr>
                        <a:t>Micro-narratives</a:t>
                      </a:r>
                      <a:endParaRPr lang="en-CA" sz="1600">
                        <a:effectLst/>
                      </a:endParaRPr>
                    </a:p>
                  </a:txBody>
                  <a:tcPr marL="0" marR="0" marT="0" marB="0" anchor="ctr"/>
                </a:tc>
                <a:extLst>
                  <a:ext uri="{0D108BD9-81ED-4DB2-BD59-A6C34878D82A}">
                    <a16:rowId xmlns:a16="http://schemas.microsoft.com/office/drawing/2014/main" val="1217044731"/>
                  </a:ext>
                </a:extLst>
              </a:tr>
              <a:tr h="370839">
                <a:tc>
                  <a:txBody>
                    <a:bodyPr/>
                    <a:lstStyle/>
                    <a:p>
                      <a:pPr marL="0" lvl="0" algn="l">
                        <a:spcBef>
                          <a:spcPts val="0"/>
                        </a:spcBef>
                        <a:spcAft>
                          <a:spcPts val="0"/>
                        </a:spcAft>
                        <a:buNone/>
                      </a:pPr>
                      <a:r>
                        <a:rPr lang="en-CA" sz="1600" kern="1200">
                          <a:effectLst/>
                        </a:rPr>
                        <a:t>1.4</a:t>
                      </a:r>
                    </a:p>
                  </a:txBody>
                  <a:tcPr marL="0" marR="0" marT="0" marB="0"/>
                </a:tc>
                <a:tc>
                  <a:txBody>
                    <a:bodyPr/>
                    <a:lstStyle/>
                    <a:p>
                      <a:pPr marL="0" lvl="0" algn="l">
                        <a:spcBef>
                          <a:spcPts val="0"/>
                        </a:spcBef>
                        <a:spcAft>
                          <a:spcPts val="0"/>
                        </a:spcAft>
                        <a:buNone/>
                      </a:pPr>
                      <a:r>
                        <a:rPr lang="en-CA" sz="1600" kern="1200">
                          <a:effectLst/>
                        </a:rPr>
                        <a:t>What unintended impacts of the program did participants experience?</a:t>
                      </a:r>
                    </a:p>
                  </a:txBody>
                  <a:tcPr marL="0" marR="0" marT="0" marB="0"/>
                </a:tc>
                <a:tc>
                  <a:txBody>
                    <a:bodyPr/>
                    <a:lstStyle/>
                    <a:p>
                      <a:pPr marL="285750" lvl="0" indent="-285750" algn="l">
                        <a:spcBef>
                          <a:spcPts val="0"/>
                        </a:spcBef>
                        <a:spcAft>
                          <a:spcPts val="0"/>
                        </a:spcAft>
                        <a:buFont typeface="Arial"/>
                        <a:buChar char="•"/>
                      </a:pPr>
                      <a:r>
                        <a:rPr lang="en-CA" sz="1600" kern="1200">
                          <a:effectLst/>
                        </a:rPr>
                        <a:t>Qualitative self-report of positive and/or negative unintended impacts</a:t>
                      </a:r>
                    </a:p>
                  </a:txBody>
                  <a:tcPr marL="0" marR="0" marT="0" marB="0"/>
                </a:tc>
                <a:tc>
                  <a:txBody>
                    <a:bodyPr/>
                    <a:lstStyle/>
                    <a:p>
                      <a:pPr marL="285750" lvl="0" indent="-285750" algn="l">
                        <a:spcBef>
                          <a:spcPts val="0"/>
                        </a:spcBef>
                        <a:spcAft>
                          <a:spcPts val="0"/>
                        </a:spcAft>
                        <a:buFont typeface="Arial"/>
                        <a:buChar char="•"/>
                      </a:pPr>
                      <a:r>
                        <a:rPr lang="en-CA" sz="1600">
                          <a:effectLst/>
                        </a:rPr>
                        <a:t>N/A</a:t>
                      </a:r>
                    </a:p>
                  </a:txBody>
                  <a:tcPr marL="0" marR="0" marT="0" marB="0"/>
                </a:tc>
                <a:tc>
                  <a:txBody>
                    <a:bodyPr/>
                    <a:lstStyle/>
                    <a:p>
                      <a:pPr marL="285750" lvl="0" indent="-285750" algn="l">
                        <a:spcBef>
                          <a:spcPts val="0"/>
                        </a:spcBef>
                        <a:spcAft>
                          <a:spcPts val="0"/>
                        </a:spcAft>
                        <a:buFont typeface="Arial"/>
                        <a:buChar char="•"/>
                      </a:pPr>
                      <a:r>
                        <a:rPr lang="en-CA" sz="1600" kern="1200">
                          <a:effectLst/>
                        </a:rPr>
                        <a:t>Survey</a:t>
                      </a:r>
                    </a:p>
                    <a:p>
                      <a:pPr marL="285750" lvl="0" indent="-285750" algn="l">
                        <a:spcBef>
                          <a:spcPts val="0"/>
                        </a:spcBef>
                        <a:spcAft>
                          <a:spcPts val="0"/>
                        </a:spcAft>
                        <a:buFont typeface="Arial"/>
                        <a:buChar char="•"/>
                      </a:pPr>
                      <a:r>
                        <a:rPr lang="en-CA" sz="1600" kern="1200">
                          <a:effectLst/>
                        </a:rPr>
                        <a:t>Case stories</a:t>
                      </a:r>
                    </a:p>
                  </a:txBody>
                  <a:tcPr marL="0" marR="0" marT="0" marB="0"/>
                </a:tc>
                <a:extLst>
                  <a:ext uri="{0D108BD9-81ED-4DB2-BD59-A6C34878D82A}">
                    <a16:rowId xmlns:a16="http://schemas.microsoft.com/office/drawing/2014/main" val="2155873834"/>
                  </a:ext>
                </a:extLst>
              </a:tr>
            </a:tbl>
          </a:graphicData>
        </a:graphic>
      </p:graphicFrame>
    </p:spTree>
    <p:extLst>
      <p:ext uri="{BB962C8B-B14F-4D97-AF65-F5344CB8AC3E}">
        <p14:creationId xmlns:p14="http://schemas.microsoft.com/office/powerpoint/2010/main" val="3031170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A166-E4FA-41E2-7249-B57A0EC1042B}"/>
              </a:ext>
            </a:extLst>
          </p:cNvPr>
          <p:cNvSpPr>
            <a:spLocks noGrp="1"/>
          </p:cNvSpPr>
          <p:nvPr>
            <p:ph type="title"/>
          </p:nvPr>
        </p:nvSpPr>
        <p:spPr>
          <a:xfrm>
            <a:off x="1251678" y="382385"/>
            <a:ext cx="10178322" cy="1492132"/>
          </a:xfrm>
        </p:spPr>
        <p:txBody>
          <a:bodyPr anchor="ctr">
            <a:normAutofit/>
          </a:bodyPr>
          <a:lstStyle/>
          <a:p>
            <a:r>
              <a:rPr lang="en-US" b="1">
                <a:latin typeface="Calibri"/>
                <a:cs typeface="Calibri"/>
              </a:rPr>
              <a:t>Land acknowledgement</a:t>
            </a:r>
            <a:endParaRPr lang="en-US" b="1">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CBC9ED0-1479-5061-67B8-5D9B073818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783847" y="6172201"/>
            <a:ext cx="2118508" cy="685799"/>
          </a:xfrm>
          <a:prstGeom prst="rect">
            <a:avLst/>
          </a:prstGeom>
        </p:spPr>
      </p:pic>
      <p:graphicFrame>
        <p:nvGraphicFramePr>
          <p:cNvPr id="6" name="Content Placeholder 2">
            <a:extLst>
              <a:ext uri="{FF2B5EF4-FFF2-40B4-BE49-F238E27FC236}">
                <a16:creationId xmlns:a16="http://schemas.microsoft.com/office/drawing/2014/main" id="{618D902C-D062-70D2-30D6-A6237773FD99}"/>
              </a:ext>
            </a:extLst>
          </p:cNvPr>
          <p:cNvGraphicFramePr>
            <a:graphicFrameLocks noGrp="1"/>
          </p:cNvGraphicFramePr>
          <p:nvPr>
            <p:ph idx="1"/>
            <p:extLst>
              <p:ext uri="{D42A27DB-BD31-4B8C-83A1-F6EECF244321}">
                <p14:modId xmlns:p14="http://schemas.microsoft.com/office/powerpoint/2010/main" val="2685172960"/>
              </p:ext>
            </p:extLst>
          </p:nvPr>
        </p:nvGraphicFramePr>
        <p:xfrm>
          <a:off x="1251678" y="2286001"/>
          <a:ext cx="10178322" cy="35935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AutoShape 2" descr="https://cac-powerpoint.officeapps.live.com/pods/GetClipboardImage.ashx?Id=953ab139-6b4c-40e8-b5d5-738ee1ebb5eb&amp;DC=CA3&amp;pkey=4822f8cb-6fb3-4ee9-8080-8f61a17e687e&amp;wdwaccluster=CA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48024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A3BD-2D9C-A58A-64F8-A2022E03F50C}"/>
              </a:ext>
            </a:extLst>
          </p:cNvPr>
          <p:cNvSpPr>
            <a:spLocks noGrp="1"/>
          </p:cNvSpPr>
          <p:nvPr>
            <p:ph type="title"/>
          </p:nvPr>
        </p:nvSpPr>
        <p:spPr/>
        <p:txBody>
          <a:bodyPr/>
          <a:lstStyle/>
          <a:p>
            <a:r>
              <a:rPr lang="en-US"/>
              <a:t>Evaluation matrix</a:t>
            </a:r>
          </a:p>
        </p:txBody>
      </p:sp>
      <p:sp>
        <p:nvSpPr>
          <p:cNvPr id="6" name="Title 1">
            <a:extLst>
              <a:ext uri="{FF2B5EF4-FFF2-40B4-BE49-F238E27FC236}">
                <a16:creationId xmlns:a16="http://schemas.microsoft.com/office/drawing/2014/main" id="{01374D9A-7D9C-74C1-0FDD-8E6C33D7617B}"/>
              </a:ext>
            </a:extLst>
          </p:cNvPr>
          <p:cNvSpPr txBox="1">
            <a:spLocks/>
          </p:cNvSpPr>
          <p:nvPr/>
        </p:nvSpPr>
        <p:spPr>
          <a:xfrm>
            <a:off x="419099" y="1128451"/>
            <a:ext cx="11299755" cy="44576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b="1" kern="1200" cap="all" spc="200" baseline="0">
                <a:solidFill>
                  <a:schemeClr val="tx1"/>
                </a:solidFill>
                <a:latin typeface="+mj-lt"/>
                <a:ea typeface="+mj-ea"/>
                <a:cs typeface="+mj-cs"/>
              </a:defRPr>
            </a:lvl1pPr>
          </a:lstStyle>
          <a:p>
            <a:r>
              <a:rPr lang="en-US" sz="1500">
                <a:solidFill>
                  <a:schemeClr val="tx2">
                    <a:lumMod val="50000"/>
                    <a:lumOff val="50000"/>
                  </a:schemeClr>
                </a:solidFill>
              </a:rPr>
              <a:t>2. Were program impacts equitably experienced by all intended beneficiaries?</a:t>
            </a:r>
          </a:p>
        </p:txBody>
      </p:sp>
      <p:graphicFrame>
        <p:nvGraphicFramePr>
          <p:cNvPr id="8" name="Table 7">
            <a:extLst>
              <a:ext uri="{FF2B5EF4-FFF2-40B4-BE49-F238E27FC236}">
                <a16:creationId xmlns:a16="http://schemas.microsoft.com/office/drawing/2014/main" id="{C739BF26-793E-A2F2-009D-BCEB022EB903}"/>
              </a:ext>
            </a:extLst>
          </p:cNvPr>
          <p:cNvGraphicFramePr>
            <a:graphicFrameLocks noGrp="1"/>
          </p:cNvGraphicFramePr>
          <p:nvPr>
            <p:extLst>
              <p:ext uri="{D42A27DB-BD31-4B8C-83A1-F6EECF244321}">
                <p14:modId xmlns:p14="http://schemas.microsoft.com/office/powerpoint/2010/main" val="1892196883"/>
              </p:ext>
            </p:extLst>
          </p:nvPr>
        </p:nvGraphicFramePr>
        <p:xfrm>
          <a:off x="361589" y="1566605"/>
          <a:ext cx="10968980" cy="3540760"/>
        </p:xfrm>
        <a:graphic>
          <a:graphicData uri="http://schemas.openxmlformats.org/drawingml/2006/table">
            <a:tbl>
              <a:tblPr firstRow="1" bandRow="1">
                <a:tableStyleId>{5C22544A-7EE6-4342-B048-85BDC9FD1C3A}</a:tableStyleId>
              </a:tblPr>
              <a:tblGrid>
                <a:gridCol w="601191">
                  <a:extLst>
                    <a:ext uri="{9D8B030D-6E8A-4147-A177-3AD203B41FA5}">
                      <a16:colId xmlns:a16="http://schemas.microsoft.com/office/drawing/2014/main" val="1797598259"/>
                    </a:ext>
                  </a:extLst>
                </a:gridCol>
                <a:gridCol w="3095400">
                  <a:extLst>
                    <a:ext uri="{9D8B030D-6E8A-4147-A177-3AD203B41FA5}">
                      <a16:colId xmlns:a16="http://schemas.microsoft.com/office/drawing/2014/main" val="1414545534"/>
                    </a:ext>
                  </a:extLst>
                </a:gridCol>
                <a:gridCol w="4291193">
                  <a:extLst>
                    <a:ext uri="{9D8B030D-6E8A-4147-A177-3AD203B41FA5}">
                      <a16:colId xmlns:a16="http://schemas.microsoft.com/office/drawing/2014/main" val="873730557"/>
                    </a:ext>
                  </a:extLst>
                </a:gridCol>
                <a:gridCol w="2981196">
                  <a:extLst>
                    <a:ext uri="{9D8B030D-6E8A-4147-A177-3AD203B41FA5}">
                      <a16:colId xmlns:a16="http://schemas.microsoft.com/office/drawing/2014/main" val="4110752164"/>
                    </a:ext>
                  </a:extLst>
                </a:gridCol>
              </a:tblGrid>
              <a:tr h="370840">
                <a:tc>
                  <a:txBody>
                    <a:bodyPr/>
                    <a:lstStyle/>
                    <a:p>
                      <a:pPr marL="0" algn="ctr" rtl="0" eaLnBrk="1" latinLnBrk="0" hangingPunct="1">
                        <a:spcBef>
                          <a:spcPts val="0"/>
                        </a:spcBef>
                        <a:spcAft>
                          <a:spcPts val="0"/>
                        </a:spcAft>
                      </a:pPr>
                      <a:r>
                        <a:rPr lang="en-CA" sz="1600" kern="1200">
                          <a:effectLst/>
                        </a:rPr>
                        <a:t>#</a:t>
                      </a:r>
                      <a:endParaRPr lang="en-CA" sz="1600">
                        <a:effectLst/>
                      </a:endParaRPr>
                    </a:p>
                  </a:txBody>
                  <a:tcPr marL="0" marR="0" marT="0" marB="0" anchor="ctr"/>
                </a:tc>
                <a:tc>
                  <a:txBody>
                    <a:bodyPr/>
                    <a:lstStyle/>
                    <a:p>
                      <a:pPr marL="0" lvl="0" algn="ctr" rtl="0" eaLnBrk="1" latinLnBrk="0" hangingPunct="1">
                        <a:spcBef>
                          <a:spcPts val="0"/>
                        </a:spcBef>
                        <a:spcAft>
                          <a:spcPts val="0"/>
                        </a:spcAft>
                      </a:pPr>
                      <a:r>
                        <a:rPr lang="en-CA" sz="1600" kern="1200">
                          <a:effectLst/>
                        </a:rPr>
                        <a:t>Sub-question</a:t>
                      </a:r>
                      <a:endParaRPr lang="en-CA" sz="1600">
                        <a:effectLst/>
                      </a:endParaRPr>
                    </a:p>
                  </a:txBody>
                  <a:tcPr marL="0" marR="0" marT="0" marB="0" anchor="ctr"/>
                </a:tc>
                <a:tc>
                  <a:txBody>
                    <a:bodyPr/>
                    <a:lstStyle/>
                    <a:p>
                      <a:pPr marL="0" algn="ctr" rtl="0" eaLnBrk="1" latinLnBrk="0" hangingPunct="1">
                        <a:spcBef>
                          <a:spcPts val="0"/>
                        </a:spcBef>
                        <a:spcAft>
                          <a:spcPts val="0"/>
                        </a:spcAft>
                      </a:pPr>
                      <a:r>
                        <a:rPr lang="en-CA" sz="1600" kern="1200">
                          <a:effectLst/>
                        </a:rPr>
                        <a:t>Indicator(s)</a:t>
                      </a:r>
                      <a:endParaRPr lang="en-CA" sz="1600">
                        <a:effectLst/>
                      </a:endParaRPr>
                    </a:p>
                  </a:txBody>
                  <a:tcPr marL="0" marR="0" marT="0" marB="0" anchor="ctr"/>
                </a:tc>
                <a:tc>
                  <a:txBody>
                    <a:bodyPr/>
                    <a:lstStyle/>
                    <a:p>
                      <a:pPr marL="0" algn="ctr" rtl="0" eaLnBrk="1" latinLnBrk="0" hangingPunct="1">
                        <a:spcBef>
                          <a:spcPts val="0"/>
                        </a:spcBef>
                        <a:spcAft>
                          <a:spcPts val="0"/>
                        </a:spcAft>
                      </a:pPr>
                      <a:r>
                        <a:rPr lang="en-CA" sz="1600" kern="1200">
                          <a:effectLst/>
                        </a:rPr>
                        <a:t>Method(s)</a:t>
                      </a:r>
                      <a:endParaRPr lang="en-CA" sz="1600">
                        <a:effectLst/>
                      </a:endParaRPr>
                    </a:p>
                  </a:txBody>
                  <a:tcPr marL="0" marR="0" marT="0" marB="0" anchor="ctr"/>
                </a:tc>
                <a:extLst>
                  <a:ext uri="{0D108BD9-81ED-4DB2-BD59-A6C34878D82A}">
                    <a16:rowId xmlns:a16="http://schemas.microsoft.com/office/drawing/2014/main" val="3010003845"/>
                  </a:ext>
                </a:extLst>
              </a:tr>
              <a:tr h="370840">
                <a:tc>
                  <a:txBody>
                    <a:bodyPr/>
                    <a:lstStyle/>
                    <a:p>
                      <a:pPr marL="0" algn="l" rtl="0" eaLnBrk="1" latinLnBrk="0" hangingPunct="1">
                        <a:spcBef>
                          <a:spcPts val="0"/>
                        </a:spcBef>
                        <a:spcAft>
                          <a:spcPts val="0"/>
                        </a:spcAft>
                      </a:pPr>
                      <a:r>
                        <a:rPr lang="en-CA" sz="1600" kern="1200">
                          <a:effectLst/>
                        </a:rPr>
                        <a:t>2.1</a:t>
                      </a:r>
                    </a:p>
                  </a:txBody>
                  <a:tcPr marL="0" marR="0" marT="0" marB="0" anchor="ctr"/>
                </a:tc>
                <a:tc>
                  <a:txBody>
                    <a:bodyPr/>
                    <a:lstStyle/>
                    <a:p>
                      <a:pPr marL="0" algn="l" rtl="0" eaLnBrk="1" latinLnBrk="0" hangingPunct="1">
                        <a:spcBef>
                          <a:spcPts val="0"/>
                        </a:spcBef>
                        <a:spcAft>
                          <a:spcPts val="0"/>
                        </a:spcAft>
                      </a:pPr>
                      <a:r>
                        <a:rPr lang="en-CA" sz="1600" kern="1200">
                          <a:effectLst/>
                        </a:rPr>
                        <a:t>Did the program reach all the intended target population?</a:t>
                      </a: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#'s and %'s of transgender individuals represented in service</a:t>
                      </a:r>
                    </a:p>
                    <a:p>
                      <a:pPr marL="283210" lvl="0" indent="-283210" algn="l">
                        <a:spcBef>
                          <a:spcPts val="0"/>
                        </a:spcBef>
                        <a:spcAft>
                          <a:spcPts val="0"/>
                        </a:spcAft>
                        <a:buClrTx/>
                        <a:buSzPts val="1800"/>
                        <a:buFont typeface="Arial" panose="020B0604020202020204" pitchFamily="34" charset="0"/>
                        <a:buChar char="•"/>
                      </a:pPr>
                      <a:r>
                        <a:rPr lang="en-CA" sz="1600" kern="1200">
                          <a:effectLst/>
                        </a:rPr>
                        <a:t>#'s and %'s of Black, Indigenous, and/or Youth of Colour represented in services</a:t>
                      </a:r>
                    </a:p>
                    <a:p>
                      <a:pPr marL="283210" lvl="0" indent="-283210" algn="l">
                        <a:spcBef>
                          <a:spcPts val="0"/>
                        </a:spcBef>
                        <a:spcAft>
                          <a:spcPts val="0"/>
                        </a:spcAft>
                        <a:buClrTx/>
                        <a:buSzPts val="1800"/>
                        <a:buFont typeface="Arial" panose="020B0604020202020204" pitchFamily="34" charset="0"/>
                        <a:buChar char="•"/>
                      </a:pPr>
                      <a:r>
                        <a:rPr lang="en-CA" sz="1600" kern="1200">
                          <a:effectLst/>
                        </a:rPr>
                        <a:t>#'s and %'s of various age categories represented in services</a:t>
                      </a: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b="0" i="0" u="none" strike="noStrike" kern="1200" noProof="0">
                          <a:effectLst/>
                          <a:latin typeface="Calibri"/>
                        </a:rPr>
                        <a:t>Health Equity Impact Assessment tool drawing on survey and program data</a:t>
                      </a:r>
                    </a:p>
                  </a:txBody>
                  <a:tcPr marL="0" marR="0" marT="0" marB="0" anchor="ctr"/>
                </a:tc>
                <a:extLst>
                  <a:ext uri="{0D108BD9-81ED-4DB2-BD59-A6C34878D82A}">
                    <a16:rowId xmlns:a16="http://schemas.microsoft.com/office/drawing/2014/main" val="929475779"/>
                  </a:ext>
                </a:extLst>
              </a:tr>
              <a:tr h="370840">
                <a:tc>
                  <a:txBody>
                    <a:bodyPr/>
                    <a:lstStyle/>
                    <a:p>
                      <a:pPr marL="0" algn="l" rtl="0" eaLnBrk="1" latinLnBrk="0" hangingPunct="1">
                        <a:spcBef>
                          <a:spcPts val="0"/>
                        </a:spcBef>
                        <a:spcAft>
                          <a:spcPts val="0"/>
                        </a:spcAft>
                      </a:pPr>
                      <a:r>
                        <a:rPr lang="en-CA" sz="1600" kern="1200">
                          <a:effectLst/>
                        </a:rPr>
                        <a:t>2.2</a:t>
                      </a:r>
                    </a:p>
                  </a:txBody>
                  <a:tcPr marL="0" marR="0" marT="0" marB="0" anchor="ctr"/>
                </a:tc>
                <a:tc>
                  <a:txBody>
                    <a:bodyPr/>
                    <a:lstStyle/>
                    <a:p>
                      <a:pPr marL="0" algn="l" rtl="0" eaLnBrk="1" latinLnBrk="0" hangingPunct="1">
                        <a:spcBef>
                          <a:spcPts val="0"/>
                        </a:spcBef>
                        <a:spcAft>
                          <a:spcPts val="0"/>
                        </a:spcAft>
                      </a:pPr>
                      <a:r>
                        <a:rPr lang="en-CA" sz="1600" kern="1200">
                          <a:effectLst/>
                        </a:rPr>
                        <a:t>Are all demographics of service users proportionally represented in program data?</a:t>
                      </a: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Response rates / evaluation participation rates of demographic categories above, as a proportion of # within service</a:t>
                      </a: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Health Equity Impact Assessment tool drawing on survey and program data</a:t>
                      </a:r>
                    </a:p>
                  </a:txBody>
                  <a:tcPr marL="0" marR="0" marT="0" marB="0" anchor="ctr"/>
                </a:tc>
                <a:extLst>
                  <a:ext uri="{0D108BD9-81ED-4DB2-BD59-A6C34878D82A}">
                    <a16:rowId xmlns:a16="http://schemas.microsoft.com/office/drawing/2014/main" val="3468705083"/>
                  </a:ext>
                </a:extLst>
              </a:tr>
              <a:tr h="370840">
                <a:tc>
                  <a:txBody>
                    <a:bodyPr/>
                    <a:lstStyle/>
                    <a:p>
                      <a:pPr marL="0" algn="l" rtl="0" eaLnBrk="1" latinLnBrk="0" hangingPunct="1">
                        <a:spcBef>
                          <a:spcPts val="0"/>
                        </a:spcBef>
                        <a:spcAft>
                          <a:spcPts val="0"/>
                        </a:spcAft>
                      </a:pPr>
                      <a:r>
                        <a:rPr lang="en-CA" sz="1600" kern="1200">
                          <a:effectLst/>
                        </a:rPr>
                        <a:t>2.3</a:t>
                      </a:r>
                    </a:p>
                  </a:txBody>
                  <a:tcPr marL="0" marR="0" marT="0" marB="0" anchor="ctr"/>
                </a:tc>
                <a:tc>
                  <a:txBody>
                    <a:bodyPr/>
                    <a:lstStyle/>
                    <a:p>
                      <a:pPr marL="0" algn="l" rtl="0" eaLnBrk="1" latinLnBrk="0" hangingPunct="1">
                        <a:spcBef>
                          <a:spcPts val="0"/>
                        </a:spcBef>
                        <a:spcAft>
                          <a:spcPts val="0"/>
                        </a:spcAft>
                      </a:pPr>
                      <a:r>
                        <a:rPr lang="en-CA" sz="1600" kern="1200">
                          <a:effectLst/>
                        </a:rPr>
                        <a:t>Do youth of diverse intersectional identifies experience program outcomes equitably?</a:t>
                      </a: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kern="1200">
                          <a:effectLst/>
                        </a:rPr>
                        <a:t>Comparison of outcome indicators in Q1 across various intersectional demographic identify categories</a:t>
                      </a:r>
                    </a:p>
                  </a:txBody>
                  <a:tcPr marL="0" marR="0" marT="0" marB="0" anchor="ctr"/>
                </a:tc>
                <a:tc>
                  <a:txBody>
                    <a:bodyPr/>
                    <a:lstStyle/>
                    <a:p>
                      <a:pPr marL="283210" indent="-283210" algn="l" rtl="0" eaLnBrk="1" latinLnBrk="0" hangingPunct="1">
                        <a:spcBef>
                          <a:spcPts val="0"/>
                        </a:spcBef>
                        <a:spcAft>
                          <a:spcPts val="0"/>
                        </a:spcAft>
                        <a:buClrTx/>
                        <a:buSzPts val="1800"/>
                        <a:buFont typeface="Arial" panose="020B0604020202020204" pitchFamily="34" charset="0"/>
                        <a:buChar char="•"/>
                      </a:pPr>
                      <a:r>
                        <a:rPr lang="en-CA" sz="1600" b="0" i="0" u="none" strike="noStrike" kern="1200" noProof="0">
                          <a:effectLst/>
                          <a:latin typeface="Calibri"/>
                        </a:rPr>
                        <a:t>Health Equity Impact Assessment tool drawing on survey and program data</a:t>
                      </a:r>
                      <a:endParaRPr lang="en-CA" sz="1600" kern="1200">
                        <a:effectLst/>
                      </a:endParaRPr>
                    </a:p>
                  </a:txBody>
                  <a:tcPr marL="0" marR="0" marT="0" marB="0" anchor="ctr"/>
                </a:tc>
                <a:extLst>
                  <a:ext uri="{0D108BD9-81ED-4DB2-BD59-A6C34878D82A}">
                    <a16:rowId xmlns:a16="http://schemas.microsoft.com/office/drawing/2014/main" val="1217044731"/>
                  </a:ext>
                </a:extLst>
              </a:tr>
            </a:tbl>
          </a:graphicData>
        </a:graphic>
      </p:graphicFrame>
    </p:spTree>
    <p:extLst>
      <p:ext uri="{BB962C8B-B14F-4D97-AF65-F5344CB8AC3E}">
        <p14:creationId xmlns:p14="http://schemas.microsoft.com/office/powerpoint/2010/main" val="1150055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Evaluation methods</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EBEF3594-F295-4CB0-9E34-42DA2F748A95}"/>
              </a:ext>
            </a:extLst>
          </p:cNvPr>
          <p:cNvGraphicFramePr/>
          <p:nvPr>
            <p:extLst>
              <p:ext uri="{D42A27DB-BD31-4B8C-83A1-F6EECF244321}">
                <p14:modId xmlns:p14="http://schemas.microsoft.com/office/powerpoint/2010/main" val="340454383"/>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1113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2D05-662C-145B-CC4C-AABEA61CF30D}"/>
              </a:ext>
            </a:extLst>
          </p:cNvPr>
          <p:cNvSpPr>
            <a:spLocks noGrp="1"/>
          </p:cNvSpPr>
          <p:nvPr>
            <p:ph type="title"/>
          </p:nvPr>
        </p:nvSpPr>
        <p:spPr/>
        <p:txBody>
          <a:bodyPr/>
          <a:lstStyle/>
          <a:p>
            <a:r>
              <a:rPr lang="en-US"/>
              <a:t>Evaluation methods</a:t>
            </a:r>
          </a:p>
        </p:txBody>
      </p:sp>
      <p:graphicFrame>
        <p:nvGraphicFramePr>
          <p:cNvPr id="3" name="Diagram 2"/>
          <p:cNvGraphicFramePr/>
          <p:nvPr>
            <p:extLst>
              <p:ext uri="{D42A27DB-BD31-4B8C-83A1-F6EECF244321}">
                <p14:modId xmlns:p14="http://schemas.microsoft.com/office/powerpoint/2010/main" val="106454857"/>
              </p:ext>
            </p:extLst>
          </p:nvPr>
        </p:nvGraphicFramePr>
        <p:xfrm>
          <a:off x="1815113" y="123709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27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374BD3A9-25D1-4691-BE05-149182EC4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reeform 10">
            <a:extLst>
              <a:ext uri="{FF2B5EF4-FFF2-40B4-BE49-F238E27FC236}">
                <a16:creationId xmlns:a16="http://schemas.microsoft.com/office/drawing/2014/main" id="{8D49CF1A-01DD-4115-A6BB-CFA8F7045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35C37781-71EC-F376-1F3E-E845C831B39B}"/>
              </a:ext>
            </a:extLst>
          </p:cNvPr>
          <p:cNvSpPr>
            <a:spLocks noGrp="1"/>
          </p:cNvSpPr>
          <p:nvPr>
            <p:ph type="title"/>
          </p:nvPr>
        </p:nvSpPr>
        <p:spPr>
          <a:xfrm>
            <a:off x="754144" y="484631"/>
            <a:ext cx="6340519" cy="1638469"/>
          </a:xfrm>
        </p:spPr>
        <p:txBody>
          <a:bodyPr>
            <a:normAutofit/>
          </a:bodyPr>
          <a:lstStyle/>
          <a:p>
            <a:r>
              <a:rPr lang="en-US"/>
              <a:t>Surveys</a:t>
            </a:r>
          </a:p>
        </p:txBody>
      </p:sp>
      <p:sp>
        <p:nvSpPr>
          <p:cNvPr id="28" name="Rectangle 32">
            <a:extLst>
              <a:ext uri="{FF2B5EF4-FFF2-40B4-BE49-F238E27FC236}">
                <a16:creationId xmlns:a16="http://schemas.microsoft.com/office/drawing/2014/main" id="{5FDAFA16-9D2D-4BEC-89D0-B4EABEE9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6DFC8550-3BDF-55D4-9BCF-34232CE77FBB}"/>
              </a:ext>
            </a:extLst>
          </p:cNvPr>
          <p:cNvSpPr>
            <a:spLocks noGrp="1"/>
          </p:cNvSpPr>
          <p:nvPr>
            <p:ph idx="1"/>
          </p:nvPr>
        </p:nvSpPr>
        <p:spPr>
          <a:xfrm>
            <a:off x="765051" y="2443140"/>
            <a:ext cx="6306309" cy="3930227"/>
          </a:xfrm>
        </p:spPr>
        <p:txBody>
          <a:bodyPr>
            <a:normAutofit/>
          </a:bodyPr>
          <a:lstStyle/>
          <a:p>
            <a:r>
              <a:rPr lang="en-US">
                <a:solidFill>
                  <a:schemeClr val="tx1"/>
                </a:solidFill>
              </a:rPr>
              <a:t>To increase survey participation by co-designing the survey and data collection process</a:t>
            </a:r>
          </a:p>
          <a:p>
            <a:pPr lvl="1"/>
            <a:r>
              <a:rPr lang="en-US">
                <a:solidFill>
                  <a:schemeClr val="tx1"/>
                </a:solidFill>
              </a:rPr>
              <a:t>Ensure relevant demographic data is collected to allow for disaggregated and intersectional data analysis</a:t>
            </a:r>
          </a:p>
          <a:p>
            <a:pPr lvl="1"/>
            <a:r>
              <a:rPr lang="en-US">
                <a:solidFill>
                  <a:schemeClr val="tx1"/>
                </a:solidFill>
              </a:rPr>
              <a:t>Ensure data collection strategy is culturally appropriate and youth friendly</a:t>
            </a:r>
          </a:p>
          <a:p>
            <a:pPr lvl="1"/>
            <a:r>
              <a:rPr lang="en-US">
                <a:solidFill>
                  <a:schemeClr val="tx1"/>
                </a:solidFill>
              </a:rPr>
              <a:t>Ensure data collection is integrated into regular programming</a:t>
            </a:r>
          </a:p>
          <a:p>
            <a:pPr lvl="1"/>
            <a:r>
              <a:rPr lang="en-US">
                <a:solidFill>
                  <a:schemeClr val="tx1"/>
                </a:solidFill>
              </a:rPr>
              <a:t>Consider including questions from validated surveys related to self-esteem and social connectedness</a:t>
            </a:r>
          </a:p>
        </p:txBody>
      </p:sp>
      <p:pic>
        <p:nvPicPr>
          <p:cNvPr id="5" name="Graphic 4" descr="Clipboard with solid fill">
            <a:extLst>
              <a:ext uri="{FF2B5EF4-FFF2-40B4-BE49-F238E27FC236}">
                <a16:creationId xmlns:a16="http://schemas.microsoft.com/office/drawing/2014/main" id="{EF496DBE-6B5E-8C8D-96C9-AE44EA0376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787" y="1600709"/>
            <a:ext cx="3656581" cy="3656581"/>
          </a:xfrm>
          <a:prstGeom prst="rect">
            <a:avLst/>
          </a:prstGeom>
        </p:spPr>
      </p:pic>
      <p:sp>
        <p:nvSpPr>
          <p:cNvPr id="3" name="TextBox 2">
            <a:extLst>
              <a:ext uri="{FF2B5EF4-FFF2-40B4-BE49-F238E27FC236}">
                <a16:creationId xmlns:a16="http://schemas.microsoft.com/office/drawing/2014/main" id="{2681B5F8-2072-F3C4-74E6-825B61CA96E6}"/>
              </a:ext>
            </a:extLst>
          </p:cNvPr>
          <p:cNvSpPr txBox="1"/>
          <p:nvPr/>
        </p:nvSpPr>
        <p:spPr>
          <a:xfrm>
            <a:off x="765051" y="63240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Fetterman, 2017</a:t>
            </a:r>
          </a:p>
        </p:txBody>
      </p:sp>
    </p:spTree>
    <p:extLst>
      <p:ext uri="{BB962C8B-B14F-4D97-AF65-F5344CB8AC3E}">
        <p14:creationId xmlns:p14="http://schemas.microsoft.com/office/powerpoint/2010/main" val="3521236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74BD3A9-25D1-4691-BE05-149182EC4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Freeform 10">
            <a:extLst>
              <a:ext uri="{FF2B5EF4-FFF2-40B4-BE49-F238E27FC236}">
                <a16:creationId xmlns:a16="http://schemas.microsoft.com/office/drawing/2014/main" id="{8D49CF1A-01DD-4115-A6BB-CFA8F7045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35C37781-71EC-F376-1F3E-E845C831B39B}"/>
              </a:ext>
            </a:extLst>
          </p:cNvPr>
          <p:cNvSpPr>
            <a:spLocks noGrp="1"/>
          </p:cNvSpPr>
          <p:nvPr>
            <p:ph type="title"/>
          </p:nvPr>
        </p:nvSpPr>
        <p:spPr>
          <a:xfrm>
            <a:off x="754144" y="484631"/>
            <a:ext cx="6340519" cy="1638469"/>
          </a:xfrm>
        </p:spPr>
        <p:txBody>
          <a:bodyPr>
            <a:normAutofit/>
          </a:bodyPr>
          <a:lstStyle/>
          <a:p>
            <a:r>
              <a:rPr lang="en-US"/>
              <a:t>Case </a:t>
            </a:r>
            <a:r>
              <a:rPr lang="en-US" err="1"/>
              <a:t>STories</a:t>
            </a:r>
            <a:endParaRPr lang="en-US"/>
          </a:p>
        </p:txBody>
      </p:sp>
      <p:sp>
        <p:nvSpPr>
          <p:cNvPr id="46" name="Rectangle 45">
            <a:extLst>
              <a:ext uri="{FF2B5EF4-FFF2-40B4-BE49-F238E27FC236}">
                <a16:creationId xmlns:a16="http://schemas.microsoft.com/office/drawing/2014/main" id="{5FDAFA16-9D2D-4BEC-89D0-B4EABEE9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6DFC8550-3BDF-55D4-9BCF-34232CE77FBB}"/>
              </a:ext>
            </a:extLst>
          </p:cNvPr>
          <p:cNvSpPr>
            <a:spLocks noGrp="1"/>
          </p:cNvSpPr>
          <p:nvPr>
            <p:ph idx="1"/>
          </p:nvPr>
        </p:nvSpPr>
        <p:spPr>
          <a:xfrm>
            <a:off x="765051" y="2443140"/>
            <a:ext cx="6306309" cy="3930227"/>
          </a:xfrm>
        </p:spPr>
        <p:txBody>
          <a:bodyPr>
            <a:normAutofit/>
          </a:bodyPr>
          <a:lstStyle/>
          <a:p>
            <a:r>
              <a:rPr lang="en-US">
                <a:solidFill>
                  <a:schemeClr val="tx1"/>
                </a:solidFill>
              </a:rPr>
              <a:t>To understand the impact of the Youth Program through in-depth contextualized understanding of youth experiences, stories and journeys through the program</a:t>
            </a:r>
          </a:p>
          <a:p>
            <a:pPr lvl="1"/>
            <a:r>
              <a:rPr lang="en-US">
                <a:solidFill>
                  <a:schemeClr val="tx1"/>
                </a:solidFill>
              </a:rPr>
              <a:t>Can highlight both intended and unintended impacts of the program</a:t>
            </a:r>
          </a:p>
        </p:txBody>
      </p:sp>
      <p:pic>
        <p:nvPicPr>
          <p:cNvPr id="8" name="Graphic 7" descr="User with solid fill">
            <a:extLst>
              <a:ext uri="{FF2B5EF4-FFF2-40B4-BE49-F238E27FC236}">
                <a16:creationId xmlns:a16="http://schemas.microsoft.com/office/drawing/2014/main" id="{E9C81157-2E30-C018-85DA-70BD0E826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787" y="1600709"/>
            <a:ext cx="3656581" cy="3656581"/>
          </a:xfrm>
          <a:prstGeom prst="rect">
            <a:avLst/>
          </a:prstGeom>
        </p:spPr>
      </p:pic>
      <p:sp>
        <p:nvSpPr>
          <p:cNvPr id="3" name="TextBox 2">
            <a:extLst>
              <a:ext uri="{FF2B5EF4-FFF2-40B4-BE49-F238E27FC236}">
                <a16:creationId xmlns:a16="http://schemas.microsoft.com/office/drawing/2014/main" id="{C15E1B11-3925-F13C-FEE9-59958C7728CC}"/>
              </a:ext>
            </a:extLst>
          </p:cNvPr>
          <p:cNvSpPr txBox="1"/>
          <p:nvPr/>
        </p:nvSpPr>
        <p:spPr>
          <a:xfrm>
            <a:off x="765051" y="63240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Stake, 1995</a:t>
            </a:r>
          </a:p>
        </p:txBody>
      </p:sp>
    </p:spTree>
    <p:extLst>
      <p:ext uri="{BB962C8B-B14F-4D97-AF65-F5344CB8AC3E}">
        <p14:creationId xmlns:p14="http://schemas.microsoft.com/office/powerpoint/2010/main" val="3730157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74BD3A9-25D1-4691-BE05-149182EC4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Freeform 10">
            <a:extLst>
              <a:ext uri="{FF2B5EF4-FFF2-40B4-BE49-F238E27FC236}">
                <a16:creationId xmlns:a16="http://schemas.microsoft.com/office/drawing/2014/main" id="{8D49CF1A-01DD-4115-A6BB-CFA8F7045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35C37781-71EC-F376-1F3E-E845C831B39B}"/>
              </a:ext>
            </a:extLst>
          </p:cNvPr>
          <p:cNvSpPr>
            <a:spLocks noGrp="1"/>
          </p:cNvSpPr>
          <p:nvPr>
            <p:ph type="title"/>
          </p:nvPr>
        </p:nvSpPr>
        <p:spPr>
          <a:xfrm>
            <a:off x="754144" y="484631"/>
            <a:ext cx="6340519" cy="1638469"/>
          </a:xfrm>
        </p:spPr>
        <p:txBody>
          <a:bodyPr>
            <a:normAutofit/>
          </a:bodyPr>
          <a:lstStyle/>
          <a:p>
            <a:r>
              <a:rPr lang="en-US"/>
              <a:t>Micro-Narrative Storytelling</a:t>
            </a:r>
          </a:p>
        </p:txBody>
      </p:sp>
      <p:sp>
        <p:nvSpPr>
          <p:cNvPr id="23" name="Rectangle 22">
            <a:extLst>
              <a:ext uri="{FF2B5EF4-FFF2-40B4-BE49-F238E27FC236}">
                <a16:creationId xmlns:a16="http://schemas.microsoft.com/office/drawing/2014/main" id="{5FDAFA16-9D2D-4BEC-89D0-B4EABEE9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AA75CA0-4359-63F2-859D-860340FCF91E}"/>
              </a:ext>
            </a:extLst>
          </p:cNvPr>
          <p:cNvSpPr>
            <a:spLocks noGrp="1"/>
          </p:cNvSpPr>
          <p:nvPr>
            <p:ph idx="1"/>
          </p:nvPr>
        </p:nvSpPr>
        <p:spPr>
          <a:xfrm>
            <a:off x="765051" y="2443140"/>
            <a:ext cx="6306309" cy="3930227"/>
          </a:xfrm>
        </p:spPr>
        <p:txBody>
          <a:bodyPr>
            <a:normAutofit/>
          </a:bodyPr>
          <a:lstStyle/>
          <a:p>
            <a:r>
              <a:rPr lang="en-US">
                <a:solidFill>
                  <a:schemeClr val="tx1"/>
                </a:solidFill>
              </a:rPr>
              <a:t>Using an application such as </a:t>
            </a:r>
            <a:r>
              <a:rPr lang="en-US" err="1">
                <a:solidFill>
                  <a:schemeClr val="tx1"/>
                </a:solidFill>
              </a:rPr>
              <a:t>SenseMaker</a:t>
            </a:r>
            <a:r>
              <a:rPr lang="en-US">
                <a:solidFill>
                  <a:schemeClr val="tx1"/>
                </a:solidFill>
              </a:rPr>
              <a:t>® to collect and aggregate short stories from youth participants to understand the impact of the program on their health and wellbeing</a:t>
            </a:r>
          </a:p>
          <a:p>
            <a:pPr lvl="1"/>
            <a:r>
              <a:rPr lang="en-US">
                <a:solidFill>
                  <a:schemeClr val="tx1"/>
                </a:solidFill>
              </a:rPr>
              <a:t>Empowers youth to share and interpret their own story</a:t>
            </a:r>
          </a:p>
          <a:p>
            <a:pPr lvl="1"/>
            <a:r>
              <a:rPr lang="en-US">
                <a:solidFill>
                  <a:schemeClr val="tx1"/>
                </a:solidFill>
              </a:rPr>
              <a:t>Multiple ways of sharing their stories will allow for increased accessibility and inclusion (digital, written and oral)</a:t>
            </a:r>
          </a:p>
        </p:txBody>
      </p:sp>
      <p:pic>
        <p:nvPicPr>
          <p:cNvPr id="5" name="Graphic 4" descr="Storytelling with solid fill">
            <a:extLst>
              <a:ext uri="{FF2B5EF4-FFF2-40B4-BE49-F238E27FC236}">
                <a16:creationId xmlns:a16="http://schemas.microsoft.com/office/drawing/2014/main" id="{70010EF4-05E7-4720-C790-A1FD15AB21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787" y="1600709"/>
            <a:ext cx="3656581" cy="3656581"/>
          </a:xfrm>
          <a:prstGeom prst="rect">
            <a:avLst/>
          </a:prstGeom>
        </p:spPr>
      </p:pic>
      <p:sp>
        <p:nvSpPr>
          <p:cNvPr id="4" name="TextBox 3">
            <a:extLst>
              <a:ext uri="{FF2B5EF4-FFF2-40B4-BE49-F238E27FC236}">
                <a16:creationId xmlns:a16="http://schemas.microsoft.com/office/drawing/2014/main" id="{610C534D-703C-FC87-CF58-8445E94752DC}"/>
              </a:ext>
            </a:extLst>
          </p:cNvPr>
          <p:cNvSpPr txBox="1"/>
          <p:nvPr/>
        </p:nvSpPr>
        <p:spPr>
          <a:xfrm>
            <a:off x="765051" y="62537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Cynefin</a:t>
            </a:r>
            <a:r>
              <a:rPr lang="en-US">
                <a:cs typeface="Calibri"/>
              </a:rPr>
              <a:t>, 2022</a:t>
            </a:r>
          </a:p>
        </p:txBody>
      </p:sp>
    </p:spTree>
    <p:extLst>
      <p:ext uri="{BB962C8B-B14F-4D97-AF65-F5344CB8AC3E}">
        <p14:creationId xmlns:p14="http://schemas.microsoft.com/office/powerpoint/2010/main" val="2559286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74BD3A9-25D1-4691-BE05-149182EC4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Freeform 10">
            <a:extLst>
              <a:ext uri="{FF2B5EF4-FFF2-40B4-BE49-F238E27FC236}">
                <a16:creationId xmlns:a16="http://schemas.microsoft.com/office/drawing/2014/main" id="{8D49CF1A-01DD-4115-A6BB-CFA8F7045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35C37781-71EC-F376-1F3E-E845C831B39B}"/>
              </a:ext>
            </a:extLst>
          </p:cNvPr>
          <p:cNvSpPr>
            <a:spLocks noGrp="1"/>
          </p:cNvSpPr>
          <p:nvPr>
            <p:ph type="title"/>
          </p:nvPr>
        </p:nvSpPr>
        <p:spPr>
          <a:xfrm>
            <a:off x="754144" y="484631"/>
            <a:ext cx="6340519" cy="1638469"/>
          </a:xfrm>
        </p:spPr>
        <p:txBody>
          <a:bodyPr>
            <a:normAutofit/>
          </a:bodyPr>
          <a:lstStyle/>
          <a:p>
            <a:r>
              <a:rPr lang="en-US" sz="4300"/>
              <a:t>Health Equity Impact assessment (HEIA)</a:t>
            </a:r>
          </a:p>
        </p:txBody>
      </p:sp>
      <p:sp>
        <p:nvSpPr>
          <p:cNvPr id="32" name="Rectangle 31">
            <a:extLst>
              <a:ext uri="{FF2B5EF4-FFF2-40B4-BE49-F238E27FC236}">
                <a16:creationId xmlns:a16="http://schemas.microsoft.com/office/drawing/2014/main" id="{5FDAFA16-9D2D-4BEC-89D0-B4EABEE9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AA75CA0-4359-63F2-859D-860340FCF91E}"/>
              </a:ext>
            </a:extLst>
          </p:cNvPr>
          <p:cNvSpPr>
            <a:spLocks noGrp="1"/>
          </p:cNvSpPr>
          <p:nvPr>
            <p:ph idx="1"/>
          </p:nvPr>
        </p:nvSpPr>
        <p:spPr>
          <a:xfrm>
            <a:off x="765051" y="2443140"/>
            <a:ext cx="6306309" cy="3930227"/>
          </a:xfrm>
        </p:spPr>
        <p:txBody>
          <a:bodyPr>
            <a:normAutofit/>
          </a:bodyPr>
          <a:lstStyle/>
          <a:p>
            <a:r>
              <a:rPr lang="en-US">
                <a:solidFill>
                  <a:schemeClr val="tx1"/>
                </a:solidFill>
              </a:rPr>
              <a:t>To identify unintended potential or actual health impacts (positive or negative) of the Youth Program on marginalized groups</a:t>
            </a:r>
          </a:p>
          <a:p>
            <a:pPr lvl="1"/>
            <a:r>
              <a:rPr lang="en-US">
                <a:solidFill>
                  <a:schemeClr val="tx1"/>
                </a:solidFill>
              </a:rPr>
              <a:t>Can be used to support decision making regarding program adjustments that can mitigate negative impacts and maximize positive impacts</a:t>
            </a:r>
          </a:p>
        </p:txBody>
      </p:sp>
      <p:pic>
        <p:nvPicPr>
          <p:cNvPr id="8" name="Picture 7" descr="Shape, background pattern&#10;&#10;Description automatically generated">
            <a:extLst>
              <a:ext uri="{FF2B5EF4-FFF2-40B4-BE49-F238E27FC236}">
                <a16:creationId xmlns:a16="http://schemas.microsoft.com/office/drawing/2014/main" id="{C023FC49-349C-38CB-D59A-273AE1A98A0B}"/>
              </a:ext>
            </a:extLst>
          </p:cNvPr>
          <p:cNvPicPr>
            <a:picLocks noChangeAspect="1"/>
          </p:cNvPicPr>
          <p:nvPr/>
        </p:nvPicPr>
        <p:blipFill>
          <a:blip r:embed="rId3"/>
          <a:stretch>
            <a:fillRect/>
          </a:stretch>
        </p:blipFill>
        <p:spPr>
          <a:xfrm>
            <a:off x="8050787" y="2400587"/>
            <a:ext cx="3656581" cy="2056825"/>
          </a:xfrm>
          <a:prstGeom prst="rect">
            <a:avLst/>
          </a:prstGeom>
        </p:spPr>
      </p:pic>
      <p:sp>
        <p:nvSpPr>
          <p:cNvPr id="16" name="TextBox 15">
            <a:extLst>
              <a:ext uri="{FF2B5EF4-FFF2-40B4-BE49-F238E27FC236}">
                <a16:creationId xmlns:a16="http://schemas.microsoft.com/office/drawing/2014/main" id="{B7843A6E-B0C3-5FE1-179A-6DD79E4FFCF9}"/>
              </a:ext>
            </a:extLst>
          </p:cNvPr>
          <p:cNvSpPr txBox="1"/>
          <p:nvPr/>
        </p:nvSpPr>
        <p:spPr>
          <a:xfrm>
            <a:off x="754144" y="6188701"/>
            <a:ext cx="6306308" cy="369332"/>
          </a:xfrm>
          <a:prstGeom prst="rect">
            <a:avLst/>
          </a:prstGeom>
          <a:noFill/>
        </p:spPr>
        <p:txBody>
          <a:bodyPr wrap="square">
            <a:spAutoFit/>
          </a:bodyPr>
          <a:lstStyle/>
          <a:p>
            <a:r>
              <a:rPr lang="en-CA"/>
              <a:t>Ontario Ministry of Health and Long-Term Care (MOHLTC), 2012</a:t>
            </a:r>
            <a:endParaRPr lang="en-US"/>
          </a:p>
        </p:txBody>
      </p:sp>
    </p:spTree>
    <p:extLst>
      <p:ext uri="{BB962C8B-B14F-4D97-AF65-F5344CB8AC3E}">
        <p14:creationId xmlns:p14="http://schemas.microsoft.com/office/powerpoint/2010/main" val="4276368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Work Plan</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7A2C92D1-E670-D0AA-4085-1FB0535F436D}"/>
              </a:ext>
            </a:extLst>
          </p:cNvPr>
          <p:cNvGraphicFramePr/>
          <p:nvPr>
            <p:extLst>
              <p:ext uri="{D42A27DB-BD31-4B8C-83A1-F6EECF244321}">
                <p14:modId xmlns:p14="http://schemas.microsoft.com/office/powerpoint/2010/main" val="763498661"/>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6991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9E14-C6EC-C792-9DFD-D4A72E3068BC}"/>
              </a:ext>
            </a:extLst>
          </p:cNvPr>
          <p:cNvSpPr>
            <a:spLocks noGrp="1"/>
          </p:cNvSpPr>
          <p:nvPr>
            <p:ph type="title"/>
          </p:nvPr>
        </p:nvSpPr>
        <p:spPr/>
        <p:txBody>
          <a:bodyPr/>
          <a:lstStyle/>
          <a:p>
            <a:r>
              <a:rPr lang="en-US"/>
              <a:t>Work Plan</a:t>
            </a:r>
          </a:p>
        </p:txBody>
      </p:sp>
      <p:graphicFrame>
        <p:nvGraphicFramePr>
          <p:cNvPr id="17" name="Table 17">
            <a:extLst>
              <a:ext uri="{FF2B5EF4-FFF2-40B4-BE49-F238E27FC236}">
                <a16:creationId xmlns:a16="http://schemas.microsoft.com/office/drawing/2014/main" id="{E7268A90-301B-00BC-41BE-C26649FA7633}"/>
              </a:ext>
            </a:extLst>
          </p:cNvPr>
          <p:cNvGraphicFramePr>
            <a:graphicFrameLocks noGrp="1"/>
          </p:cNvGraphicFramePr>
          <p:nvPr>
            <p:ph idx="1"/>
            <p:extLst>
              <p:ext uri="{D42A27DB-BD31-4B8C-83A1-F6EECF244321}">
                <p14:modId xmlns:p14="http://schemas.microsoft.com/office/powerpoint/2010/main" val="447331516"/>
              </p:ext>
            </p:extLst>
          </p:nvPr>
        </p:nvGraphicFramePr>
        <p:xfrm>
          <a:off x="263235" y="1177635"/>
          <a:ext cx="11509592" cy="5142043"/>
        </p:xfrm>
        <a:graphic>
          <a:graphicData uri="http://schemas.openxmlformats.org/drawingml/2006/table">
            <a:tbl>
              <a:tblPr firstRow="1" bandRow="1">
                <a:tableStyleId>{5C22544A-7EE6-4342-B048-85BDC9FD1C3A}</a:tableStyleId>
              </a:tblPr>
              <a:tblGrid>
                <a:gridCol w="4682834">
                  <a:extLst>
                    <a:ext uri="{9D8B030D-6E8A-4147-A177-3AD203B41FA5}">
                      <a16:colId xmlns:a16="http://schemas.microsoft.com/office/drawing/2014/main" val="849833177"/>
                    </a:ext>
                  </a:extLst>
                </a:gridCol>
                <a:gridCol w="734747">
                  <a:extLst>
                    <a:ext uri="{9D8B030D-6E8A-4147-A177-3AD203B41FA5}">
                      <a16:colId xmlns:a16="http://schemas.microsoft.com/office/drawing/2014/main" val="2593913699"/>
                    </a:ext>
                  </a:extLst>
                </a:gridCol>
                <a:gridCol w="596207">
                  <a:extLst>
                    <a:ext uri="{9D8B030D-6E8A-4147-A177-3AD203B41FA5}">
                      <a16:colId xmlns:a16="http://schemas.microsoft.com/office/drawing/2014/main" val="3691039814"/>
                    </a:ext>
                  </a:extLst>
                </a:gridCol>
                <a:gridCol w="665480">
                  <a:extLst>
                    <a:ext uri="{9D8B030D-6E8A-4147-A177-3AD203B41FA5}">
                      <a16:colId xmlns:a16="http://schemas.microsoft.com/office/drawing/2014/main" val="1852515197"/>
                    </a:ext>
                  </a:extLst>
                </a:gridCol>
                <a:gridCol w="478796">
                  <a:extLst>
                    <a:ext uri="{9D8B030D-6E8A-4147-A177-3AD203B41FA5}">
                      <a16:colId xmlns:a16="http://schemas.microsoft.com/office/drawing/2014/main" val="2430734964"/>
                    </a:ext>
                  </a:extLst>
                </a:gridCol>
                <a:gridCol w="632914">
                  <a:extLst>
                    <a:ext uri="{9D8B030D-6E8A-4147-A177-3AD203B41FA5}">
                      <a16:colId xmlns:a16="http://schemas.microsoft.com/office/drawing/2014/main" val="3541080127"/>
                    </a:ext>
                  </a:extLst>
                </a:gridCol>
                <a:gridCol w="567005">
                  <a:extLst>
                    <a:ext uri="{9D8B030D-6E8A-4147-A177-3AD203B41FA5}">
                      <a16:colId xmlns:a16="http://schemas.microsoft.com/office/drawing/2014/main" val="2136896803"/>
                    </a:ext>
                  </a:extLst>
                </a:gridCol>
                <a:gridCol w="512616">
                  <a:extLst>
                    <a:ext uri="{9D8B030D-6E8A-4147-A177-3AD203B41FA5}">
                      <a16:colId xmlns:a16="http://schemas.microsoft.com/office/drawing/2014/main" val="920762309"/>
                    </a:ext>
                  </a:extLst>
                </a:gridCol>
                <a:gridCol w="565970">
                  <a:extLst>
                    <a:ext uri="{9D8B030D-6E8A-4147-A177-3AD203B41FA5}">
                      <a16:colId xmlns:a16="http://schemas.microsoft.com/office/drawing/2014/main" val="2212802554"/>
                    </a:ext>
                  </a:extLst>
                </a:gridCol>
                <a:gridCol w="567002">
                  <a:extLst>
                    <a:ext uri="{9D8B030D-6E8A-4147-A177-3AD203B41FA5}">
                      <a16:colId xmlns:a16="http://schemas.microsoft.com/office/drawing/2014/main" val="349765121"/>
                    </a:ext>
                  </a:extLst>
                </a:gridCol>
                <a:gridCol w="456166">
                  <a:extLst>
                    <a:ext uri="{9D8B030D-6E8A-4147-A177-3AD203B41FA5}">
                      <a16:colId xmlns:a16="http://schemas.microsoft.com/office/drawing/2014/main" val="3790615392"/>
                    </a:ext>
                  </a:extLst>
                </a:gridCol>
                <a:gridCol w="470023">
                  <a:extLst>
                    <a:ext uri="{9D8B030D-6E8A-4147-A177-3AD203B41FA5}">
                      <a16:colId xmlns:a16="http://schemas.microsoft.com/office/drawing/2014/main" val="3024743442"/>
                    </a:ext>
                  </a:extLst>
                </a:gridCol>
                <a:gridCol w="579832">
                  <a:extLst>
                    <a:ext uri="{9D8B030D-6E8A-4147-A177-3AD203B41FA5}">
                      <a16:colId xmlns:a16="http://schemas.microsoft.com/office/drawing/2014/main" val="3916907199"/>
                    </a:ext>
                  </a:extLst>
                </a:gridCol>
              </a:tblGrid>
              <a:tr h="527944">
                <a:tc rowSpan="2">
                  <a:txBody>
                    <a:bodyPr/>
                    <a:lstStyle/>
                    <a:p>
                      <a:pPr lvl="0">
                        <a:buNone/>
                      </a:pPr>
                      <a:r>
                        <a:rPr lang="en-US"/>
                        <a:t>Activities</a:t>
                      </a:r>
                    </a:p>
                  </a:txBody>
                  <a:tcPr>
                    <a:solidFill>
                      <a:schemeClr val="tx2">
                        <a:lumMod val="25000"/>
                        <a:lumOff val="75000"/>
                      </a:schemeClr>
                    </a:solidFill>
                  </a:tcPr>
                </a:tc>
                <a:tc gridSpan="4">
                  <a:txBody>
                    <a:bodyPr/>
                    <a:lstStyle/>
                    <a:p>
                      <a:r>
                        <a:rPr lang="en-US"/>
                        <a:t>Year 1</a:t>
                      </a:r>
                    </a:p>
                  </a:txBody>
                  <a:tcPr>
                    <a:solidFill>
                      <a:schemeClr val="tx2">
                        <a:lumMod val="25000"/>
                        <a:lumOff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lang="en-US"/>
                        <a:t>Year 2</a:t>
                      </a:r>
                    </a:p>
                  </a:txBody>
                  <a:tcPr>
                    <a:solidFill>
                      <a:schemeClr val="tx2">
                        <a:lumMod val="25000"/>
                        <a:lumOff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r>
                        <a:rPr lang="en-US"/>
                        <a:t>Year 3</a:t>
                      </a:r>
                    </a:p>
                  </a:txBody>
                  <a:tcPr>
                    <a:solidFill>
                      <a:schemeClr val="tx2">
                        <a:lumMod val="25000"/>
                        <a:lumOff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06459618"/>
                  </a:ext>
                </a:extLst>
              </a:tr>
              <a:tr h="914244">
                <a:tc vMerge="1">
                  <a:txBody>
                    <a:bodyPr/>
                    <a:lstStyle/>
                    <a:p>
                      <a:endParaRPr lang="en-US"/>
                    </a:p>
                  </a:txBody>
                  <a:tcPr/>
                </a:tc>
                <a:tc>
                  <a:txBody>
                    <a:bodyPr/>
                    <a:lstStyle/>
                    <a:p>
                      <a:pPr lvl="0">
                        <a:buNone/>
                      </a:pPr>
                      <a:r>
                        <a:rPr lang="en-US"/>
                        <a:t>Q1</a:t>
                      </a:r>
                    </a:p>
                  </a:txBody>
                  <a:tcPr/>
                </a:tc>
                <a:tc>
                  <a:txBody>
                    <a:bodyPr/>
                    <a:lstStyle/>
                    <a:p>
                      <a:pPr lvl="0">
                        <a:buNone/>
                      </a:pPr>
                      <a:r>
                        <a:rPr lang="en-US"/>
                        <a:t>Q2</a:t>
                      </a:r>
                    </a:p>
                  </a:txBody>
                  <a:tcPr/>
                </a:tc>
                <a:tc>
                  <a:txBody>
                    <a:bodyPr/>
                    <a:lstStyle/>
                    <a:p>
                      <a:pPr lvl="0">
                        <a:buNone/>
                      </a:pPr>
                      <a:r>
                        <a:rPr lang="en-US"/>
                        <a:t>Q3</a:t>
                      </a:r>
                    </a:p>
                  </a:txBody>
                  <a:tcPr/>
                </a:tc>
                <a:tc>
                  <a:txBody>
                    <a:bodyPr/>
                    <a:lstStyle/>
                    <a:p>
                      <a:pPr lvl="0">
                        <a:buNone/>
                      </a:pPr>
                      <a:r>
                        <a:rPr lang="en-US"/>
                        <a:t>Q4</a:t>
                      </a:r>
                    </a:p>
                  </a:txBody>
                  <a:tcPr/>
                </a:tc>
                <a:tc>
                  <a:txBody>
                    <a:bodyPr/>
                    <a:lstStyle/>
                    <a:p>
                      <a:pPr lvl="0">
                        <a:buNone/>
                      </a:pPr>
                      <a:r>
                        <a:rPr lang="en-US"/>
                        <a:t>Q1</a:t>
                      </a:r>
                    </a:p>
                  </a:txBody>
                  <a:tcPr/>
                </a:tc>
                <a:tc>
                  <a:txBody>
                    <a:bodyPr/>
                    <a:lstStyle/>
                    <a:p>
                      <a:pPr lvl="0">
                        <a:buNone/>
                      </a:pPr>
                      <a:r>
                        <a:rPr lang="en-US"/>
                        <a:t>Q2</a:t>
                      </a:r>
                    </a:p>
                  </a:txBody>
                  <a:tcPr/>
                </a:tc>
                <a:tc>
                  <a:txBody>
                    <a:bodyPr/>
                    <a:lstStyle/>
                    <a:p>
                      <a:pPr lvl="0">
                        <a:buNone/>
                      </a:pPr>
                      <a:r>
                        <a:rPr lang="en-US"/>
                        <a:t>Q3</a:t>
                      </a:r>
                    </a:p>
                  </a:txBody>
                  <a:tcPr/>
                </a:tc>
                <a:tc>
                  <a:txBody>
                    <a:bodyPr/>
                    <a:lstStyle/>
                    <a:p>
                      <a:pPr lvl="0">
                        <a:buNone/>
                      </a:pPr>
                      <a:r>
                        <a:rPr lang="en-US"/>
                        <a:t>Q4</a:t>
                      </a:r>
                    </a:p>
                  </a:txBody>
                  <a:tcPr/>
                </a:tc>
                <a:tc>
                  <a:txBody>
                    <a:bodyPr/>
                    <a:lstStyle/>
                    <a:p>
                      <a:pPr lvl="0">
                        <a:buNone/>
                      </a:pPr>
                      <a:r>
                        <a:rPr lang="en-US"/>
                        <a:t>Q1</a:t>
                      </a:r>
                    </a:p>
                  </a:txBody>
                  <a:tcPr/>
                </a:tc>
                <a:tc>
                  <a:txBody>
                    <a:bodyPr/>
                    <a:lstStyle/>
                    <a:p>
                      <a:pPr lvl="0">
                        <a:buNone/>
                      </a:pPr>
                      <a:r>
                        <a:rPr lang="en-US"/>
                        <a:t>Q2</a:t>
                      </a:r>
                    </a:p>
                  </a:txBody>
                  <a:tcPr/>
                </a:tc>
                <a:tc>
                  <a:txBody>
                    <a:bodyPr/>
                    <a:lstStyle/>
                    <a:p>
                      <a:pPr lvl="0">
                        <a:buNone/>
                      </a:pPr>
                      <a:r>
                        <a:rPr lang="en-US"/>
                        <a:t>Q3</a:t>
                      </a:r>
                    </a:p>
                  </a:txBody>
                  <a:tcPr/>
                </a:tc>
                <a:tc>
                  <a:txBody>
                    <a:bodyPr/>
                    <a:lstStyle/>
                    <a:p>
                      <a:pPr lvl="0">
                        <a:buNone/>
                      </a:pPr>
                      <a:r>
                        <a:rPr lang="en-US"/>
                        <a:t>Q4</a:t>
                      </a:r>
                    </a:p>
                  </a:txBody>
                  <a:tcPr/>
                </a:tc>
                <a:extLst>
                  <a:ext uri="{0D108BD9-81ED-4DB2-BD59-A6C34878D82A}">
                    <a16:rowId xmlns:a16="http://schemas.microsoft.com/office/drawing/2014/main" val="1070873159"/>
                  </a:ext>
                </a:extLst>
              </a:tr>
              <a:tr h="347671">
                <a:tc>
                  <a:txBody>
                    <a:bodyPr/>
                    <a:lstStyle/>
                    <a:p>
                      <a:pPr lvl="0">
                        <a:buNone/>
                      </a:pPr>
                      <a:r>
                        <a:rPr lang="en-US"/>
                        <a:t>Assembly of EAC and Youth Research Team</a:t>
                      </a:r>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577698665"/>
                  </a:ext>
                </a:extLst>
              </a:tr>
              <a:tr h="347671">
                <a:tc>
                  <a:txBody>
                    <a:bodyPr/>
                    <a:lstStyle/>
                    <a:p>
                      <a:pPr lvl="0">
                        <a:buNone/>
                      </a:pPr>
                      <a:r>
                        <a:rPr lang="en-US"/>
                        <a:t>Validation of Evaluation Plan with EAC </a:t>
                      </a:r>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654907220"/>
                  </a:ext>
                </a:extLst>
              </a:tr>
              <a:tr h="605205">
                <a:tc>
                  <a:txBody>
                    <a:bodyPr/>
                    <a:lstStyle/>
                    <a:p>
                      <a:pPr lvl="0">
                        <a:buNone/>
                      </a:pPr>
                      <a:r>
                        <a:rPr lang="en-US"/>
                        <a:t>Co-design of Data Collection Tools with Youth Research Team</a:t>
                      </a:r>
                    </a:p>
                  </a:txBody>
                  <a:tcPr/>
                </a:tc>
                <a:tc>
                  <a:txBody>
                    <a:bodyPr/>
                    <a:lstStyle/>
                    <a:p>
                      <a:pPr lvl="0">
                        <a:buNone/>
                      </a:pPr>
                      <a:endParaRPr lang="en-US"/>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722806916"/>
                  </a:ext>
                </a:extLst>
              </a:tr>
              <a:tr h="640772">
                <a:tc>
                  <a:txBody>
                    <a:bodyPr/>
                    <a:lstStyle/>
                    <a:p>
                      <a:pPr lvl="0">
                        <a:buNone/>
                      </a:pPr>
                      <a:r>
                        <a:rPr lang="en-US"/>
                        <a:t>Training on Data Collection &amp; Analysis with Youth Research Team</a:t>
                      </a:r>
                    </a:p>
                  </a:txBody>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extLst>
                  <a:ext uri="{0D108BD9-81ED-4DB2-BD59-A6C34878D82A}">
                    <a16:rowId xmlns:a16="http://schemas.microsoft.com/office/drawing/2014/main" val="1123792740"/>
                  </a:ext>
                </a:extLst>
              </a:tr>
              <a:tr h="347671">
                <a:tc>
                  <a:txBody>
                    <a:bodyPr/>
                    <a:lstStyle/>
                    <a:p>
                      <a:pPr lvl="0">
                        <a:buNone/>
                      </a:pPr>
                      <a:r>
                        <a:rPr lang="en-US"/>
                        <a:t>Data Collection</a:t>
                      </a:r>
                    </a:p>
                  </a:txBody>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extLst>
                  <a:ext uri="{0D108BD9-81ED-4DB2-BD59-A6C34878D82A}">
                    <a16:rowId xmlns:a16="http://schemas.microsoft.com/office/drawing/2014/main" val="14720307"/>
                  </a:ext>
                </a:extLst>
              </a:tr>
              <a:tr h="347671">
                <a:tc>
                  <a:txBody>
                    <a:bodyPr/>
                    <a:lstStyle/>
                    <a:p>
                      <a:pPr lvl="0">
                        <a:buNone/>
                      </a:pPr>
                      <a:r>
                        <a:rPr lang="en-US"/>
                        <a:t>Data Analysis</a:t>
                      </a:r>
                    </a:p>
                  </a:txBody>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extLst>
                  <a:ext uri="{0D108BD9-81ED-4DB2-BD59-A6C34878D82A}">
                    <a16:rowId xmlns:a16="http://schemas.microsoft.com/office/drawing/2014/main" val="2001005954"/>
                  </a:ext>
                </a:extLst>
              </a:tr>
              <a:tr h="443345">
                <a:tc>
                  <a:txBody>
                    <a:bodyPr/>
                    <a:lstStyle/>
                    <a:p>
                      <a:pPr lvl="0">
                        <a:buNone/>
                      </a:pPr>
                      <a:r>
                        <a:rPr lang="en-US"/>
                        <a:t>Check ins with EAC </a:t>
                      </a:r>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solidFill>
                      <a:srgbClr val="FFC000"/>
                    </a:solidFill>
                  </a:tcPr>
                </a:tc>
                <a:tc>
                  <a:txBody>
                    <a:bodyPr/>
                    <a:lstStyle/>
                    <a:p>
                      <a:pPr lvl="0">
                        <a:buNone/>
                      </a:pPr>
                      <a:endParaRPr lang="en-US"/>
                    </a:p>
                  </a:txBody>
                  <a:tcPr/>
                </a:tc>
                <a:tc>
                  <a:txBody>
                    <a:bodyPr/>
                    <a:lstStyle/>
                    <a:p>
                      <a:pPr lvl="0">
                        <a:buNone/>
                      </a:pPr>
                      <a:endParaRPr lang="en-US"/>
                    </a:p>
                  </a:txBody>
                  <a:tcPr>
                    <a:solidFill>
                      <a:srgbClr val="FFC000"/>
                    </a:solidFill>
                  </a:tcPr>
                </a:tc>
                <a:tc>
                  <a:txBody>
                    <a:bodyPr/>
                    <a:lstStyle/>
                    <a:p>
                      <a:pPr lvl="0">
                        <a:buNone/>
                      </a:pPr>
                      <a:endParaRPr lang="en-US"/>
                    </a:p>
                  </a:txBody>
                  <a:tcPr/>
                </a:tc>
                <a:extLst>
                  <a:ext uri="{0D108BD9-81ED-4DB2-BD59-A6C34878D82A}">
                    <a16:rowId xmlns:a16="http://schemas.microsoft.com/office/drawing/2014/main" val="1011136685"/>
                  </a:ext>
                </a:extLst>
              </a:tr>
              <a:tr h="512618">
                <a:tc>
                  <a:txBody>
                    <a:bodyPr/>
                    <a:lstStyle/>
                    <a:p>
                      <a:pPr lvl="0">
                        <a:buNone/>
                      </a:pPr>
                      <a:r>
                        <a:rPr lang="en-US"/>
                        <a:t>Check ins with Youth Research Team</a:t>
                      </a:r>
                    </a:p>
                  </a:txBody>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tc>
                  <a:txBody>
                    <a:bodyPr/>
                    <a:lstStyle/>
                    <a:p>
                      <a:pPr lvl="0">
                        <a:buNone/>
                      </a:pPr>
                      <a:endParaRPr lang="en-US"/>
                    </a:p>
                  </a:txBody>
                  <a:tcPr>
                    <a:solidFill>
                      <a:srgbClr val="FFC000"/>
                    </a:solidFill>
                  </a:tcPr>
                </a:tc>
                <a:extLst>
                  <a:ext uri="{0D108BD9-81ED-4DB2-BD59-A6C34878D82A}">
                    <a16:rowId xmlns:a16="http://schemas.microsoft.com/office/drawing/2014/main" val="3841621759"/>
                  </a:ext>
                </a:extLst>
              </a:tr>
            </a:tbl>
          </a:graphicData>
        </a:graphic>
      </p:graphicFrame>
    </p:spTree>
    <p:extLst>
      <p:ext uri="{BB962C8B-B14F-4D97-AF65-F5344CB8AC3E}">
        <p14:creationId xmlns:p14="http://schemas.microsoft.com/office/powerpoint/2010/main" val="506117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Challenges and mitigation strategies</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A98F0068-F51C-058A-CDBA-E32A44B5F5FA}"/>
              </a:ext>
            </a:extLst>
          </p:cNvPr>
          <p:cNvGraphicFramePr/>
          <p:nvPr>
            <p:extLst>
              <p:ext uri="{D42A27DB-BD31-4B8C-83A1-F6EECF244321}">
                <p14:modId xmlns:p14="http://schemas.microsoft.com/office/powerpoint/2010/main" val="1662023401"/>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938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0" name="Rectangle 19">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33DFEFC0-99B4-4D27-9168-1B2F659A3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2C20081-2005-4B05-BEA4-EB8D4C90A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8"/>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59D092-FE20-5C16-ECB1-AA21529265C4}"/>
              </a:ext>
            </a:extLst>
          </p:cNvPr>
          <p:cNvSpPr>
            <a:spLocks noGrp="1"/>
          </p:cNvSpPr>
          <p:nvPr>
            <p:ph type="title"/>
          </p:nvPr>
        </p:nvSpPr>
        <p:spPr>
          <a:xfrm>
            <a:off x="1078523" y="5449151"/>
            <a:ext cx="10318418" cy="523811"/>
          </a:xfrm>
        </p:spPr>
        <p:txBody>
          <a:bodyPr vert="horz" lIns="91440" tIns="45720" rIns="91440" bIns="45720" rtlCol="0" anchor="b">
            <a:normAutofit/>
          </a:bodyPr>
          <a:lstStyle/>
          <a:p>
            <a:pPr algn="ctr"/>
            <a:r>
              <a:rPr lang="en-US" sz="2400" spc="800"/>
              <a:t>Our</a:t>
            </a:r>
            <a:r>
              <a:rPr lang="en-US" sz="2400" spc="800">
                <a:solidFill>
                  <a:srgbClr val="2A1A00"/>
                </a:solidFill>
              </a:rPr>
              <a:t> </a:t>
            </a:r>
            <a:r>
              <a:rPr lang="en-US" sz="2400" spc="800" err="1">
                <a:solidFill>
                  <a:srgbClr val="2A1A00"/>
                </a:solidFill>
              </a:rPr>
              <a:t>TeaM</a:t>
            </a:r>
          </a:p>
        </p:txBody>
      </p:sp>
      <p:pic>
        <p:nvPicPr>
          <p:cNvPr id="13" name="Picture 12">
            <a:extLst>
              <a:ext uri="{FF2B5EF4-FFF2-40B4-BE49-F238E27FC236}">
                <a16:creationId xmlns:a16="http://schemas.microsoft.com/office/drawing/2014/main" id="{06128E19-39C4-11FD-9D40-527248DDD8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536757" y="-11978"/>
            <a:ext cx="3110414" cy="1006897"/>
          </a:xfrm>
          <a:prstGeom prst="rect">
            <a:avLst/>
          </a:prstGeom>
        </p:spPr>
      </p:pic>
      <p:sp>
        <p:nvSpPr>
          <p:cNvPr id="9" name="Rectangle 8"/>
          <p:cNvSpPr/>
          <p:nvPr/>
        </p:nvSpPr>
        <p:spPr>
          <a:xfrm>
            <a:off x="5971607" y="3244334"/>
            <a:ext cx="248786" cy="369332"/>
          </a:xfrm>
          <a:prstGeom prst="rect">
            <a:avLst/>
          </a:prstGeom>
        </p:spPr>
        <p:txBody>
          <a:bodyPr wrap="none">
            <a:spAutoFit/>
          </a:bodyPr>
          <a:lstStyle/>
          <a:p>
            <a:r>
              <a:rPr lang="en-US"/>
              <a:t> </a:t>
            </a:r>
          </a:p>
        </p:txBody>
      </p:sp>
      <p:sp>
        <p:nvSpPr>
          <p:cNvPr id="10" name="AutoShape 9" descr="data:image/png;base64,%20iVBORw0KGgoAAAANSUhEUgAAAQ0AAAECCAYAAADkRILdAAAAAXNSR0IArs4c6QAAAARnQU1BAACxjwv8YQUAAAAJcEhZcwAADsMAAA7DAcdvqGQAAP+lSURBVHhe7P0JsK3Zdd+H7XvvmYc7z29+/br7daPRaGKgKIgiYGsIzcAS46JslazYLkdRqRwncWInsWMnLlXFsV2WbEqyQikq2WYpisKSVbJKYiRGdojWEEokQRIAATQaPbz53Xvfnc883vx+a9/TACWK4gCQANjffd8753zD/vaw1n/919rDN5fe375tt9/7e//V5WphemeUpo35i7mb8wulNDd3sbywkJbn03yam5+/kdI0pYu0fHFxsXzBPRdcN51M03g6TnNpwav8fm8yHqeFQuF0fn7htFgspVq1er9QKKX5ubnT8XR6usC1cwvp3vxcpV+cprf+8//7Hz3MuXh/+3bb3geNb/Ht9/2+39dIqXhnYaFwZzKZ3LmYTl+kWe9eXKQ7cxdpfQoiuBUXCmkBtBAhuA7wSAkAuPwEGtD4/Hs+CRoX/E0npMQFE76MRsN0Ab64LXC9qZZKpVSt1lKlUvHCNJ1exP2mxXbKRW+NJ6O3RuPJF0jzLRJ8azJ/8dYP//CfOPWC97dvze190PgW2b7v+75vu1Be+e75wvwdyMFzC3PzdwvzFwDFcHuqdl9u49H4UnnnkoxgHrBQuRdCkYEC0ETQGI0GARb8jGsBHcBgIRXmC/maqcABgPDp+UKhEKDiszzmNX76LMGoXq+nUrkS1wBDkRfvcxvDUrzWz/F4lMbD0aFgMp4M3xovjL48KvTeKCxNf/qv/dm/di9ueH/7pt7eB41v0u3ll1/ertWan6zVGp+o15ufnJ8r3C1h0bMlR/lR/Ml0xJWZNSSUVzAoLBRTBetfr1ZR5Ea64KT3CBjjwThAolItp3KlHGyh1+2mbrcX947HkzQcDEPxC4DIXACALss0DYfD+D5PWgKIu4xjQiKj0Yj7x0jTQjCPeq2uKxPXe50e0Bj2MhgOSGeQBoNenJvgAk3CFRqm8Vw3lZYn9xaWpp/uzQ1f7486n/6xP/H6+yDyTbi9DxrfJNvLH3t5uzAufHLuovCJ8WTySTT6bgXFrlTqqVgowRZQdCx5oVDkagBjPAylm5+fC8agApdhFCr8aIgSo8hD9jEW3s3zxiemaPkczGCevVSqpMXFxVRD0WULUxBFxiFADACPISAj2Kj4xdJCMAUBIk1lJgIRnwEgxfeYh8AzD1uR3cCKUgm2U4xYCgCjmwPTGAz64e5kFgPoeKzfTb1RK3XSWRrNA2Kldpqvje7VFqufrjZWX680Vz/9I//ej7wPIt8E2/ug8Ru0fez7PrbdOjr95LQ/9wlU/pNz0/m7C3NFFL+SXYVQ6mIoGyQCxSsCHsVQ9ouLIfso3I9iscy1NKNsQEVH4VVnYxihkYCKlEK2oPuhQkf8gnRMTzYxdyEILKSFouBQIc1i/J7nuvEoK7qsxmO6HLINEsxuzjgDxQw0LiItXBlAZebWyFoEkQLpBnjASnRTBCABZIirNBoMeFY/DaYwkXEvjeZaaVQ+S3O1cSrVSqnSXEz15a175fLip4eji9dPW0ef/rH/9H135jdiex80fh23j3zqI+uT0eT7L4bjf3XQGX73hfGAMQo40SJXE+5IqpTqwQBycNKYA6wC5VTx4QmhvFP2QmEhMw8Usddt42J0UiHcClwKFPgirLhMoBjXRFxjvhhpTWAbKrPHgID3niWQzAEqBjaLMBtBxi3OkwH/BKYRwCTrGI5Q/kgLl8h7eI7uxihiGDAa7iUrATYWwHSquC4ZDOciDV2VXr+fep02acNAjHlMBnApAHChk6albpqvcqw4SIVmI61vXk2F8hL3DNPp4dOfHg66f7FQLv+3r/+p1x9FZt/fvuHb+6DxDd5e/sRGY7hQ/f65i4V/uTBf+J2Y0MKkM0njnsFLLDHWvDhfSdVKIzWbS6leW0yVciMUWgWXLEwmuBrDbInH4y73XXC+HBa82+umTus8YhzhMHDDnK4Iu1uBdMqVaii28Q7TdZcRBBixZXDC6wAAVPBytR4xD0FANqC7E+yF36YbDEHg4HrBITMNnkV+iqQtSPl7AqjIQDIo5edNYDy1ajWVyuQf4LMsGTwADsCvD4CMZBzBOrqAxyDNlUbpot5LF9VBKjcrqba4kYr1pTQejLinD5QCkPML/32psPAjqZj+u7/xR//G+92938DtfdD4Bmw3PnGjMun1vnd+fuFfmqb0/ShMZe4CRYZRpCEWeAwjuIDCAxjNWgOGsYJCChwVGEcFBlGlYeAVKFwOQvZRuAGWuIei9lHAi1TGNRn0eqnVaqHtuB4opS5JAStuq8oSdF+wwvzOTCJ3qxoDyW6CcQlBIoKVAtgC1/P9gnP2nkxRZq/RHRngPggQAo6swrwNcV0EBy4lf7gmAojAwAEBRuZjPuZ4psAgcMw2gaRcAcDKJe6HQXHeOIfMo99np2wDAHJEuVOC1ZRagEY7zZUBkArMDIAVaC/mSwkPifsn1JusKvUvBud/a9Lr/pXOyuJ/+/offb2fn/j+9vXa3geNr9f2iVSoPyh/srhQ+pcwnr8fS9pQIQwGqqhzAMaoP0oOgqou4IoUseblGspVhlnUUYB6KLLdlfGHUoUCc2Qw6GJRzwGPDkqqImO1sfTdtr8vQkHLgEPRmISMgvsq1Uq4IxGzCNYBaOB6aNlzb4fxh6y8shbTWICJyBbs6RhPcDFQZBlKFWbg+TbPky34XUZhfESXZQR46PJkxuLv3Cti5i27+RGcvFcQnG0LMA1dFc/P3BWBQwDpARrdXht3RaCEaV100rgA2xA8asM0Xwe8ANy5Qi1N5grhKlk383Psk16a4975hUJ7urDw37Vbwx+pPX7rb73+Oujz/vZr3t4HjV/jduNDN5YLpfl/a9Ad/S+6vd66llmwKBQNYE75LMAeUN4Jio5JRK1TCWWbv0BJ53AdokeEzxKKye44ibLxBOMLKJIWvdc7T532aRr2W+EmGOfod7uh4KbvNlPMsPB+BywEnDlHasIwdFMuUOAFFHtOhsFzvH4GHLISr5YtqPQqf04z947M8iPjULlnYLVgfIJnXHo6bNllceiI4OR1uZdkLrtFOBwz1uFz3f3us/zuuXBjAC0BpNNt4R7BOkY8d24I0+imuQYuWh13rFFLFws1nBMAGdCajHXhOA/QFPheliVRrulcJXX740PI3p+ppuqffv2Hf2rvMrPvb7+K7X3Q+FVuWx+6cTNd9P/Xc+OLP1KcliqNyhKKWcAPxye3dwOhl6ZL0UuhxHmA1VRKj4AX58soUS3AwrENZdwSu1cFEDVZZdMq203Z7Zyxn8Iu+rgg9mhojUcABko4U0iAKoNAtvh+F1TsEuWSrJT8LqLkDsIyQGoMwy5aj2WW46MzGHivYBPjKOT/qLvn3DJjAAzYoxeGvMs6BIu4Lj5lDip/Hgw2+1yAeZHd+D0DCz9zz0uOf7jlQWTjiHHolg0AjtEU0Fjg2XVBg++LxTShDuBDUU/RDT3k3IhrO53Ubw/S3MVCWtzYTEsb6wBMAHd/oVj4byqF8h//6//JX38rHvb+9iva3geNX+G2+7HnX1uYG/3b6MbvvxiNC/3zbloYFNLm+m4qQZlbg7PUG3cixjCn7kyNTsylcqGc5vg+BUyMZVRxSWq1xVSvNVOt2ghrjlSjOHkEZbbmKpKKAzUfdIwscv8kDfD5AxSg9yqm3909p0ZGDwqf0n/yyTYfcYjshpTCXRlxrTEMXQ809VJZs/LG2AsB5xI4SCrARWDxuwpvcDSggWdZnnlcG7eMK1msLLdAYNA0hqbzfUp53GKch6wG8DNmInA438VEZ4FcXRvdpNFlt2zUA3UwKeDmNUZpbjmlYYU6oxwenwIqU1jGFHA9PzxNh3vnqTBXTddu307bt3bTQsU8yngoc5ofT6dzf+NiPPmP/sof/a9+OjL1/vbL2t4HjV/mduO3PfdJLOj/gQr7XqnzFOs76Q3TqN1PpWklbaxv41tPU6vvlAu7RKXbKJruAYYateATS8rvSqWWGvVFQKPB90YqCiicUeFkBSqXPSYq8HCEwvS6sIseV2hNYTAwDbtAc6BUZpGb8auWOiu/AUhZQ7Ws62OQM7su4WKgxM3mIgyHZ3s/CBdxCe6fm0e54jO7MV/LCnQxjJ/42+PeY09MuEA8S5Ih08hpRrbimhhwxvW6bBdwA09ZJ/awDCmPAAF6xPWkyBlq5BIM3fKAs26wjhF/F/OAxiIpLU3TqMgngCPIzk1HUVfDbh/0LabNtRtp68qNhCfIU2m3SJ+6tp75LihNxt1Pn589/eOv/8nX/0Y87P3tl9wum/X97RfbPvGJTxSelg8+NR2P//3xaPTRSQg+QoqLoeVcwDAuIHyV+Xpaba5Bnyfp+OyQa/qhWGWse7gbsAFZxhxKXcYlaS4uwy4caq1bIMOYx7LbHVoO0Mh+fY4HaEEHvQ7A0SJHKil5QOlDAblYkPAzQAJFzcoseMylCm6IbksR8FpAoQUQ0zbW4FBz4ynzKrfP4bggUQXIcq8EFhz8CSDhz7y4+TwVWfBwmLrswxhIdLsqTvz20hmY+V1ADAAMxSfvKLigZ32YT3s+hpZXdeaePJfmEjhkPVFPXMfx8bgP0+qH2zIpDlNaok4aHKcxxhe6TZM0z44fGAym2VyhvldhROanQJmoA05H6rgrgudEl3LUpp77PzceTf54cbP4/3r9j77+ftD0n7C9Dxq/yCZYPKkc/0Gc438fd+KOYyDGzpnoIaj697gRgkHFHUUvOc5ioYaS1tLp2Uk6PTlAQXOXquMwdFW0qrVKPTUaizmmgAXX4gE74SZoqbOyZcV306e3C1J6PoF2X4QVzaMnZRxepxKr8F/LMlRgXRfngBgDMbV5XRnK4cAsYxuNJi4RQGUaug8qtEAgA5KBFCvVVIIRGatwEpwWWevsI3w2N4IPsqZKTFbTlRkMZQ0Caw5+5jzJFLgpyiYgjlIP5uTzEsptjMMTGSjVZhmUAJhZlOXxOWV7onBpRmPYXYDGIA3HgzQtkhdclXGlD3AM0wX3Ra0WqINiBtlSSdZilnG3FsoAh8FRwU3WA4uhbLpZVdzEam2Jss7fGw5Gf2JQPP8v3wePf3zL3O/97b3tuf/Ri5/sVAd/Dev2h0vlMiZqLgQ1BiqhjIqZc0G00g5QssvQ2AG6HhBsb0YF31lLOhnCMJBKg6F2hXqPltiAoZbOmwSPDBICgOMocm+IR1T+6cWI69BWlDAmhalgocCZZYQFRtlmlj2nlS7zloOqujEqpcrqpDET93e3202dLiwGBuXxQW/ANShkD3oPUE0nuEHkyeHlziHRPVGPYx5LKJ3xCgeeOXEuB1tlSyq3W+SffBpw9aGzAK358lrBQRAxz8ZhuCLSzGAx2/2QSWXXLIawR+1kYLIco4Ht06U6+5yHYXD9fNLlGZFX20CAyvsEppIHyfUwBG3czG6wEt2aqXGTbot26y2nudH30mp/4NZve+kr7/69r7wfMP2a7X3QuNzKLy7dLCzO/xBu7x8rzBc2pfMO524s1rG41Yhh5EDjfHKIta5HpQZwVBxdqQBjjRE6o/xS6CFsANWKLk4VJMc3BIZL5UHxTCfOwTJMT8V017UxGJljBq5jASgENUe4BSNAQyWaKa6bWOHvWfdokfs5GW5UxEG4R2AIa851ull+V7GjhwRQDBAiLXtn3O3W7Q/7JJN7PQQiwc+HCVp+RgDXe1RegZUE3ht7wV+UgXPmN4NGBjqB1jzrKpkH68N8mwfTjsCm+aLMATzUr+dy/VGPpDWFqQg8AZpzdm+TTskJc6ThOFHORYamlhcwksjEd0HYXBdhHYIc4KrrggsZvVE+02D2dLhaWkh/8Ob3vPhd1377nc/c/3tvvz/SlO03PWg4enM47f8HaTD9S4jtawpwzK3Aerobm4v4BAAyQQAXiuW0uLQUe6UOc2DTdXFMgfMychR/koowBmw096s6EgVBRyVwR9j5bhesoz+XSKseM00FF5UKFyCUzPuMbSj80n0V3icCFPyL3hk2YwOoUe5OxYqHYrPJjmbMw/kgKqjbjAmYiIoc4yrInwCkAkr9jT2MyKeumYO8xjHrdQColfNgL56jAmfQIV9sue5wT0jLcSICxyz4mssueHAOcMgA4adAdamsl6BhnmLqP3UpaAh43utucNcSmVeLJme7GOd8ywLniwALgFQQDC4cbWoPEy5YP6Vem/xBtKZTu2hxCQtN8tYkHcqDe1maq6dKsZnK/F7wnnY/9c5apDW506yW/siLv+Pu4vYnPvBT91//8m/qUaZZon6Tbs//rvXff/pk8B/3W5Ob0wssn0LsCE4EWWHEhmGJpqEg9UYT1pH36D1A0WJtCP1zfGzXqnBMgDGESgUri34OzxD6PhSfa8NKqiyFPMW9WIDF1OppsbmMEtaTQUpHh8o6elj3s7OzsNyOPRAs5shNn2c5L8MxIGNjByhotrpZkXSNgtHwW+UUJPwutmjte2iOFtpnRfkEC5QvD8K6HMsRShvaGN2uzRrKVM7DvUtl8ukANBjS4vJKqtXrce9goHIbV+FZ3GcaMrUMGrpbOAvktY/7Y9DTfFqHbt5nGg6V1+1yK3D/iN/dXivAy/iHTIusB0Px3rzUYG4n26GPe9Kf66ZpaZDKi/Op2qjC3uqcneCCHadevwO4257cwz4AaEb87vfIu+X3HPugB7D1M0Db9gsLF2mhOp/WdlfT9bs3UmNj+fDsvPPvjSqT/+Y3a7zjNyXT+F3/zsdfW3++8Zf7ncn/dtAaL19gVaSxCo9W2xiEimgwU8utNTTYt7a+nnsMuCYspwFEFGGMAJYrtbS4spaWV1bDyg46/TRBIO1u1V83MBlWF0U0JrLYXEw1g40wGC2rlrLX7YWCOAR8BaV0LooukQO5FrCwDfJQwX0xsKrFl8mUjK/o1pBP2VCsvcFz7Er1uOyl5G7AlnP2qIQyoziWcTaC1eNkJOon6D5lFG5iWDfK7PocWn2Px0x82U+wG+4ln7NAbsAXn/ZKzBiM7kB2nXK8xvQFihlDcZO1uGXGg+NAGYJxXJ6L2b080/PWkWBj/EcAkflwmLoSHLmBcjj6dcCPHqDTlwmOBbI6gFUjbwZUUxp0x6nfGqbuaTd1T7ppcN5P/VPZxTD1zkdp1COfMJMxe+tZJx3uHaVarVhb3974PYPO5PesfmDlC08/8/RBZPw30fabCjQ+9cc+tf7ib7/xx6cXc38G5nuz356mk/0zLHamzNLq4RBpUgIRulKtmhorzdRcXkzLq6uphHCqQBcowYTr9PsFmwpMYW19K2aoGiztnJ4jfJ100TcoR3JogYqgwgka9mqo9JpOlSwCo5zPozDnIhDZbrcCfFaWl1LD4dI+E0n3mioKXgWkKihM3nM8xE8X1HEWqYBUZRdEqoCJrKAGa1AZIzALIGZwnA+wlC2EIl+6G1M+p1SS5XUCmXNBhjGRrJO7OwUC8iIQxPR7PlVytdx8z8oWA7Uok+eCJQBe1rV1kV0M4zyZ3cjEAozJh8fMq3UXzAdfzLhGriuvyQzFfHje9UZcFwS0CFAZTXqxItiIMthjUqgskkfn9xiTMb4EiAus1FENQ1Ck7kx7SJtN+gBSsDCLM70E+iL1L7APUnNpGca5tN076f3r5bX5u5vXlj9zdP/sN826p79pQONf/E9/7/cjRT82mU6+Bzmcn6Dv3fNhOtk7CYX0D/uKkudxA3bdVZq1tLSGgCwtIlSOoUBYw/JreXFH+HModwPWoEXv4/cPOh32bhp3eAB0FynNCoESzLon64BM9ucz+1DgIxCKxa/VVXpAIaynyjHg+kpaXlyMYw5BVynt6g2A0NLyXVZSB0iMjSyTnyXdKZ7jXBZXzqoJgDXSRTkMktrdOguayjbMv6NFg3kANHWur8hAIs/UA89vshug1XJ3YEWCiXEf03Hch/c7sMveEkFEsAjNC/KR4w4+L7O32QS2rwEOmEsMXad+O50WxzgC2FgPpqXyGvuILlnOmYaPkHWQTNSLvVEjgQd6YBtyIBWpt3IJhsj5CfmJZQFMB7mYRt5gNjUAhDJ7ftSRPdrrgu3g/kKRdioJMgtphLtpD5Pd5tRYevKVh6882z/+Q4WluZPx2fQ3xchSquzbe/vEv/GJxupm/T8r1Ct/RJ/ZwKLByO7pKB3cO0ptmMYU5ZZ6j7BkkwGUFGtjp93a7kbavrablVWpREJngUHQIyi/8Qhpeh9BCgvX5fOklYatHsgks8gxBgU81s+sYtWKCByKHEFLvivofndEpQrtsn1+qhwCmrx71rtgWnYx6hpJ3g1pyhi+eh4F4LtMI64F3Hoot0rL6WBSpy1nj1JWSmme+wNoOUBg/UTXaz9/DwVldzPIqCvg8oBVGIs9DkPqzYFu9gKtrG2m1bX1sN5tQDPPa8kB1wAH8iUAyEAEKNOSKXQA2dkz3AQby3Z2dkgeR8Go1F6HkNsGAkm3a/5zUNcyGweSyQTwUBfDC5jTRTst1GjFZUCkKK8AEGh3mYfxFSe3xcxYS6bRuASPBOtsPz1JR4/3YR1D2CVuX422qti1DoAl64378NEc0dunnYewsOhZm5//bwup8j8/+zZnHd/WTONDf+Dl15YXaz9WWap/Lw0aAqLc2n06hAmcH7dDkBQIhaNUs/eBKlEJUdzF1RWUYS0EWUFXMYNlILBaPpmB9mqokiHoDu8WLC56w3SBMgUtv7RWAky2lBy4HAFq4DNCA2D3TOkFDGMWIYRsAkIefs5tANUCt8ssajAAqX6ZvLmIsDGQVYOTHtdl4bPZxLVqNoI1mK5spDKLe1y6MsY+jHl4n8wiFBsNFzA03yq8A7ZUbI/pOnUBBUdlyjCWYDUCiT1GujAyr3nATxXUhXjPDZFHUC6x18WOzaN7Bra80E90y3Jf3MOfgKZ7NI+Ccllcx2HKxn22Beesu8xqzLc1JnMR3z0+n+qrjbS0sQKTK8cyBRGfof0i+BmtF0nE9f4J3MaUcrB4CsN0mQHkgvsL5SJloz3Ij27nCACO9uVKy0YOXgYi/2BleeFnB2eTb9ulCL9tQePO9974t/Dp/1J9ub5dsmtUrcNKGcQc4peeHZ6n1nEHgRQgClETIQBaewSkjiKsr29E/EFZFDTstej3saJaOQRNa+zoxEEHa9Pupv55Ow3PejEnxZu0iiGI3Ks7IkBp85r1ZiibUKBwxvL/KKBKabemvSKChsqju1COAGZ2GaooWknritKUigi0isefxSvzu9nIsQvjGw2+2+tjsDLcDhTaOEcdILGwgk2zkUeGmn5NQIFB5JiJbCgzl6xQMBjTCAA1JmGAU+VTcaewqAwAMhmBQ1dFBZXBCYjGP6aCkQDCdboUfpqWSi9gXJCe7oygYlsJHDIfe1KCRVzeZ3s4QtQ2Mc4QueNcZhqqsH8Z5Bzav1BdoE1tV1ceyyAcICiCsZkHgdIu8JwnFwjSgAB+VKxd2TH5j+8xUpW/6Pq1LHwX+WU6fuf2RajIHyzW50vD9vTvRuV8m23fdqCBO7K9dXf5L88tzP+bJSS8DGCU6nmUYggdFqbf6qejvdPUx3dVwO2+U1DmEF5jF9V6Na/SjXLr487PGVuAxgMYDuFW4EJAODfBlZGi9k4BjHMo9IBzcl2sUQTxEGLpu70J0hwZwdLiUmY4AIUWPqZ1o2AqYqR7WRYVVOVfW5NB2PuxEEBRBxQWUfYa56KHB6G3R8O9DAipUJZVluBqXgKLTEMQqFRKgEmDdIqxiI/AZsyiiZvlfJjFeiM1SD+CpeSkgDIVuCazBBWE5/BbsBNYBKki+VKxBYoAAO4RqIpYZWen6u54vV2toVykZR0KAH6Gi6Gyo5CChwFJLonj1olA6rMzuAAkDrrgvIzJ+jUNd9PI3dp5WULdPt0k3bCEizJV6TkegWPaxDKZkLLhpMGiAVOAQ9YyY34hN1SsedMtyQPKdFEBOZ5pHRu85WuAiDEnnjnP4e+Zr8797kKz9D9MOpNvK3fl2wo0/sgP/k8/NRr0fqzX67/axfJrHRzR6chNBw4pgMYezmEZZ4ctxEUBw3I6IAiB0oIY6FR4avXFEDotlsOOhwCGwOGyfcYhjNQPAZ3uWTuN2zCL0TQVAAtSIiFS4lkqnspp0NRjaytrsIwG6UxCcPWR7dKUVcRyfeTXe7T0S7gWa8vLKHAVxgvzAOxiDgu7yu94ENMs8DsYB9bQ4KhduyqQUqwrpALkkaYqrS4RVpPC1qgTr8W2BqDYi2BA1zkpsYanz6BOy7CQOvmpoqD2ILhRNEBimFrnsLVWK4anZ3eKE9SLQBQL/gBYPk820qP+rGvzYhDSzXyqdO6WRY4ga7BHxPrjoIQowEVXJQNMnmvj2Azdo5mLM2Mw7j5XgJZHFOb4brZ0KQAxkVUgcPGgYGAGXnneZKQB4LkOFAP4HXdjb01204JksAMyPCdGB5O/CPpyDT8ibwJa7KbFNRTrKiDyry1UC/en/enPW+Zvh+3bAjT+w//6X608/9te/C8ePN77wbfefrd2eHgYSl1v4LMbxGJX2VyHon2iW9LFJ0XgUA5p5rwOaliSTHUrpRpKtcgx6bZDwp2rYHcn95RcKKeCRZlElH3Q7kUvyTyyI8MQNGQnQXERaGQsBGp5aRkgWApBM0jpGIqxk68EIuRSwDBW0bTXQoHm2Yp9QYurkmPVdWlWllFs3JmIUcAoHLdRxr2Scdjr0oAlNWAOi4uNcD3s1YBxZaAhXa11BGBD4XyhkmUFWCvOes09Mj7P56oopl8rwr603rCAWC0cK+unyq+LFoHULiwMt2oOZQL32HVj4CoAr3WhYo4GdqVa3wBbbjq+Z6agcsrMbCftv+uOeHzGcFTSPKQ898D4LAOasirjN6bjZn3Hf/wWd1RqkkhzJdKRbVjZPsOHBLDlOFXPgGZnGMAxHSALQ55JG9t7Nex1glnEm6EAgzEumM+PwXcBGuY/PxesivzLTuYwChS0AnD8wHx5/uZ08eJ/SN2EhfnW3r7lQePf+6//8N1Wf/K3O73Jp2QHV69eTy+8+EJaXFlMA5RyoQwlx982Qt4566azZ1rGKYq1HKAxX5ZpYEFpZK2iC7TUys5EleIjCSoB1spRnE4ZL5eh9uU6ioVFdOBQx5WiuA6Bkpoq4Aq6Cqr4aEUdECZgaJEWUXxZhkE9hVKLLqNoOnCrBDNB2EsIW4W8LBmTAEgqKL0ugy5KCGRYZPOV3ZEKIODuwroGOFV+g3l+DyvMtQKFvUDeL52Wpgsgs3k0xnDyhDqZjIsG5QFgZcBCkDP+EUAGGAdrIb3ZCNQYdIUCCax9Z+Wi8JC3cK9iZXNYDRWZZ8Ci+NZtuCPUh/kLhefTvAke1t97bCP0n2txCfLgsuzO+OzxBNC1jfk9A58MHrih1K3xh4Bx05ZkCBwLAAL50yV0vkqsOVJBBlxDxMdNuHbIMf6msI5O65T9BEDpptZpKw1wbQUNGYVsSvYS68DyDPMRSylS+AXkythYrMyuy3KRXqtU6//i6q3NH+/snx+QyW/Z7VsaNP5Xf/YPf/fkovSjw/HC7V4vT8vWspxBmU+gzipmGdDAiKcxFuT4SSu1Do36a7VXw4evqAwoji6Hy+8JDBUs8HQKIPRaKJhrYOQhyYWCLztuhjLaW9Jrt9Ow20sXDiFHwLKB09VBaFAYAcQejkVcDWmwzzNIqbui0DUAky1HmaLgGiUVtaqbobuBsuocoT4Ry/C8wKc7ojIHsMhIFFKUQ4tZBFxiDQ8ENRSHulCp1UbzJLuIyWTsui1adr9XyJM+fgCI4IOwx8reKIEAp7uUGYKT0TIbCWDiWQFOHFO/Jyi25fatbrovcyinvQ5VAFFAllXpynix9zomQ6CZMQpBQ2AQKIL5ofgxJsPG5j9/Cxper4Ja5ujmpp1nsRIvtPzGNixjDlDK/zKTnKdupVABdOwCqss0lhz6T1U5RmcKy6gU8orwfdcn7bXJU+QithgGL4tlD/dWl4c2moOeyS7mSxk0FmBp8/PONOYYeS3VKquNpcV/Zenq6k+dPTp+5zK5b7ntWxY0/oP/5//yB6DXf3WcFpYRIYQxT7Jyfoaj+mJxFYR2fjpKg24/HR2cp4NHZ5ybhuI2G3kOiULtaMCSgTBoOM2dfL/p0cFe6nY6KES22K7xKXi4ZkaMoOy2sa7DYAZzMFfX/gwrh2xpebRyKqyDtRS4OuxkeWklBF4LG67GEtbda7F6AoPuhj0gFb5XOO533Q17TYxhCCoGF1XoCt9lKREsjXiE5ami6PrwlzSf7Oi26ArJLKTzrpJlHlQUu5UNBOcZtoAE18pIBAJZCLcHK4g4CXWpVY7eG64xXmTg01XBDMxWKWcoKmV2NqxAWMI9MZFZMNiYjEre7fTABBSTe0koFDXPr0GFL+tH5AjQ4PcsTqES25siw7Bt8/EF0vQ1B5kpRgNQcIHMwV6WI3qv+BvzzOkCABWKDehQlwY1dbNingkMwXbrnsNIj44j8O1qYb68SSAVXAuAy3yF+m9iRGaMyadSTrAh0rSbNsdVrDc44UhGRR0gR7XmYonr/0BltfoQxvFz3Pott31Lgsa/9p/87n9n/9n+nzs8OS0cHZ/SuL4LhMZTXjhvwwPsKBp2WuvWGaXOOfQZ2XJtiPDdw7raa6KFyD6/Ccge9h48SMcHh6G0Dr8O672g8uRhzS45d+FaE1iqAs/tn7mGJ7/5ruVRkBTomRBr4TdWNgAdLDYZs9dhqdGI/M2T1zLCrQsis1hgLyNw9ozEOAuuq2qtYUSCSgQ9Sdegp+nonhjQM2+u02l5wu3gOEmHC4TmBYjIquyGjZiK9/Lp9Y690OJ6jZZcFmW8xbr0mEonaKiEVQFFhiNoWHec98KwvpxzwJTA5MPzKybtyRBIZECz6f7TaDPBSNAWTHRbTMu6E1hMVnYTbkSAoO4UVJ/8CRgChWkF4zBgTVmDTVHuzDC0/rm3xucLePI2+GC4KLqtMgPByb/JxRhXx+5i2hDZ6ZydpdbZEflsBXOoLuKSVgHfImmAB+GCkL5lH5MnN9mGMmX9RK8OLHU8mKZhD5eGOnFUqcytuFCYRy6/HzJT6J8Ofjxu/hbavqVA4xP/4ScKN+5W//TB/sH/8YRGPTo+Tmenh+ns/Cidt/E7R7gL4xYC2EVmR6mGIoaVLtYQqlL2LRE0BctRjVpELeacfinCZZ//+fFROnryNI1gLvECZpUEBqLiX2hKFDFo/xjgmMJszveP0+C8E4qlUCvkbiqVgiM13nY17OZyCK/jJJpY5TLPFCRiF+T4dPEYxDDV45pG7skAtIyJCHKOGTEmEmt7knfTE+xkCwprgJVPRGGii5JzwSK0uoIZx1WboNTkNV6fSH0YTPTa6OXRBUJr7MWxtB5XUWU0VerSfDicWnUroYgCZ57U5gpZDlevccz4BYwGELauXcR4zLOaWGdH0Doi1+tH4z5Ap1UmvTDX/COPgoEuh+WxXi1LuCbWFfXqp26oabrZZS44+NtPwUnTH0zDYGzkNqdtWjg0QGROjyzyHMHKq2AukR5AA6DY4+MorsZSMxWqGABOxn1WDLvta8bNJ5XLcx3PkeWAR1GGPIiwB3MZ4z5fUO5oAcrag8W2Tzvfg8t5hyT/Oilm5PkW2L5lQMPXG54cHv/lXnfwBy5GVDx+p91i8WLigr65PmsXhe6zQ2ERWuMB+uN1lGxepcdi9Vpcg6BXHV+Asqil+sZcjB+e1084Pjji+xglwRpXy0oV/6T5jqbEz+230wQ3qHNwmjrH5zH6U+lTKKTTAkwACILuG9S2AI0qbo2KKIg1tK4I7DzSg+FSLvmEriPsi1y/bGAUV0bXRhfCuIgxAMeQlKD0KmJYWK6PtSO0eFpa6slzAp0Ak1cXk4XATvxOWnZ56kY4TT6mqXO/4mpwVMgJl400BNGw2KQJIQr3QmXUYgskOZbCOerGT6+V0agUukkuPuRwlRivYV2ML9IAIDB/phmxi1B+PrzXD4+oUWwC0Sx+obL7ac9J3qhrfgsSdm26WSY1Vc9GZRYwvC8AKe6HZ3gp6V9YZMphF9EFvqXPlIVEJVILKr6g79gMZy8bMC/DMnTpBMxwZ7jH3MjQAkDmaHNc2OjG5pnmNybVdScBHCBn3NfD2MQweOUTmSmWiq/ONwrf09io/7XBmQNQvvm3bwnQuPF9N7b70+6P9fu9T446NML5KLVOO6HYFZR/aa2JAon0CokNSFPSqEa5O+0eVm8Uiqfw9jv91O60bSwUCpdmXot3DhDAGAZtrm/zmZf3d1RgCAECKNW2C3c47EI326l/cpaOHz9LQ7tcYTBhsnhu+O+XSqdPv72+kVYWl8J/t4ejDmAIFEgUkgvlR+yMZ7huxWIDd2TRsRK+IX0pWIbdobomBlGDESDQWrYYkAQA6DtrjWMCm+yJ9J1/IQuZzclw0ppRfXs8glJzf4Bb5BOFMv9s/hY0POczMshAuWdMBnQQJHK8hu/cq4siQASw8N38xVoaPF8wkHlFXIjdAKlKFoO+cE9CR1FW8wokBBDoupi2J4Nd0I7mJ67kufzHP3falzq069MyyBotn7pv3m3vcEsuf7urtN53AUo7RsZuWDUg5uHwLNsvRqZeXicAtjEy7XOnG8hOyAe3eN56CFeJ/LnphkVMifLnCXG6O9wDWMakvgosc4n2XIMprizFFIWl9dXU3FilrZs3S7XS9688v/Sj3wrzVr7pQeOFT63dvRiP/y4NeNflMlMfi9VR0S+o/GZa3V2iQRBg2UasOK3w0WijhXR2MkxnxwNcGFfzxodGGFWi1nkLkOhipR2S3E3dPso/PEdwevivc6kGEKk8ioNrZRQLNdyFpYgfxNRw2cijw9Q/tbsVv/pSSRUylTLWsUConGm6uboWi+04c9TRmSphUWuNUNrrUUKZlwAHAaPeaOSRqEtLMKFmgIBjMvKQbsGB56ikpD0DDD8FQxXe/IpdAiI5CXCIrlGVn/KobLG4MCCqksTwddjTTKlMx/zHCFKYSZTL9DgmwxAQZRseD8URJNi5JNhSfMYx84MCc8SAtCBWby4FU4qRlCia1xpLEeUjXT5nbMLzpi2TiGsvgcLzfrqpsG4eE5iCXZBP4xg5sOpLny5dNu4xvbhe9gJHiPeviN4Rm8ggGu+kiUqkHByzMp0mf7x/FKN+x13dMIEiP1sQNTVZmj6Lo0qVgxlDkqkItvUm7bi+FHuN78ZHnFFbpF3nYS+6QjxqfTo///uvf+TG6wdf2nsSD/gm3b6pQeMDv3ftk9Tmj0+Hc+sjDNMIwKBdg5Kvbq6ktasraaFqN59+qNaDcwrVdCF1z1I6O6KRR66mnVKr1U7dVid8eOdJ6NbMRSSdBBcMwiEpuik0oME+uy81wLevv5C+67XvTq998DWApRe9KqdPDlJr78QIWCiQChWCFkqF9SYdg6jrK6tpFTdDFhBUFIEuKaRapwvYDHltwCLsyREwfH1AwzfH1xejR8Q5J74kORSTW1RCu1uzO4LFRFhVDlQ+FDNoNYppnCCUV2aC4pgnlSrYF5RZhQ+WwTGtooLuRDbT9TrTUtgXqAutvq6WADXz/QO8uEZXQAUJwCG9iCWwabkl/OESChz87/11u5651yn1NpOgoDW2viKPALqQYBtFcdkEN++JvPoXz6M+SMBqtL1jkBlpeczfuqFe530+1+s8Z/lUeGNSKvRIf4Usy86sb9vIpRtVeO+TMc0hHqcHZ7ih7TR2YSW7ywElB4SFvyO28ADz7liPAD/yaRnm5qeAQzEtrgEYa2tpcWUZAC/KV9gsqUDIdciCAkSeG+x/4NaH737p6RcevBGXfRNu37Sg8eqnNr67dTT40fbxpNGGMQwG89D15aB0G1fW08bNjVRexJK4VH0JoS3pZyMB00LqQPDaxyjJWOWyaXKQ09mo/oq3lVc4R7s5yvhCodUPdyk7rXpYSSoHIXr59gfSb/vYx9PO9nZ68PDddP/dd9PZ/nEatmQuCuVXLZnBReMMjha1q3Slbs9HLZ9DqIpYrxpMY96eCDImg7C7UmVq4MJUDXgCHjIMg7BZsVUElcPnZGByN/MqgcodbofXsjvgCHscAKIgCx4CQfjh7LIhQcBAsEPrBYhIh+fZ+xGxE8qvSPtsQUUlibTMAPm2zPFM7h8j9LoIMiGtvJlU0UPZ+e3uJDbZQNHBZwB2rDlqzALl1nJHQ5Burkfqj5/eH9bffAuMlCG7BHznfDAfrjfG4DFBw93NsRieCyC9BA3TM2+mE0FU0p1gNOwNCfeuUg8X0muHYxmFPTjW1lzqn8NY90/THDIksMR8FsAuB73NNyAhqvPP3jAXL8rLFw5pF9w8ZKGJAVlcWqXeFyNfppHXfNUVtk1lhtbEXGk8nv7A7it3vnTwxoMvRoG+ybZvStDYebny3U/e6v7N02fDhsutOQJzffsK+xbUHVdhHYu8ikI2nHxVTU5ddvDUaDBJz5600vkhwjCB+oEIMcwXW2cAcXl5JTVXV2lIlAIFrjYbaefKjbS1ezNtbt5Ii8ubAUzlQiWGhI963bT/aC91OmekgwWC1j97upfah+d5QJdSggCr0CptTJVXWRDMJsq3DABowT2PqMaYDPAtgp52nRqr0EVwjIWT4/Lcj2b0sKiQCm227roJ0ujMILKyZKBw52J2lS3nI3x7NnJHflS8PIbEezVzwUK4Zo57kOAICGvpY3apWsPuRy4eikzd+tsxDZEnmJ73qZyOPTCdWNxG3fcmLtYN8JjMx3tGWnDqr8o9ZaytFtvh5/GaRUDJEbbBNIy/cL3dqtniZxH1WJxnj6CmIBJ1ocIZnHY1Md0O5AVQDGAlH573OoElj+3wsL05eTSp/ojuieWxC1o5sXw90pOV+VwpZ/e4lXrng3husUx7CFb2qMe9ZpCKJV3dHo1GXuXMbmHqgLq2HhaQBUcUu9Kb7dJqnaVuV7c4T9M3LmdvHsyLqi1+33Mf/dDfffi5N7/plhP85gONRrrbPr74MSp1WSFu4N/v3rqeNnY3YAEoRHUBmgdwLAsajuhEQWivM+jjo3f209lhN12MEBoFXQHGmkSQqlaJ5frmaJQp6Vab1bS5s5nWNrbiDVyLzbW03FxN9eoiig3F5/7SXDFViuW0tcl1UMwqinqyd5QOHuxFl2wIFJuUVItvvEASXYfJLAIGrrZlLMFekgWEybeY59GdABbXCw5VmYUMA9DQTZEBhAIJFqSvwIcVFzjYVeLZbzd/I2UhzNJ8Py22ShABSq/lLxQRS6yLEuAjm+I+AUN3Jih23GYJTILf+OkqnZqm360i5tiGFJxrOK5CSO0tp9epuJEWwCiLGI6pf9wzj50fH6deqxXdt5ax38sD5LT8wYEsB88TLMIf4x5BP1gSyvdVIL28Juf48p7L9UwBoFkZBe9ZHQosLsATcQvvJ192C7tws/NEHJAV9REB5QYgCiMC5GRFxqBq1Fcb99a31xcxVpVlZG9JZipwU2eABqWPGJfjXAYDQAnDMh5mpiTLCpDHhSkVrS+7iedSzxjZ0IWIqAcX+HEtVNIZTYYl8vYvXnv1+b/79Iv3v6mA45sLNErpLk384+j4prJakQncupm2rl0FLAppSuPqIy6tNtOyTANrriI829tPD999nLpnNKiTyRz9gMD7ioEmtF+wiIE+CguyqLhNp1iS8eWal902jeewc6wVDXwxKaRmeSk9d+359KEPvJZu37pNQxd5zkF660tvp2eP9oOJBCixSe8VRFfMNrDpHBHnijgZzB6FCwTTmFvMRMXSKshaNde10DXxNY0NAMNeCgVdXfDDTYaRlSPU4z2l8ZDK4RcVJFbZztkJNyT/yMdmVF5YCEsmqxBKpPH8jlSkyColO1oW1xjQDHZimpf02zxktpPzpUK4h4LynHyxZ3I+5HkOKtP1cQWxk+OTCMTG0nkooPVvnEFgWCjobjq1XorvsexyzJ4hUETchbJk0MibeRG0XJVNq51BQ3DV9SKvXKMrFD0nsAHTolIiDRmHo0wtnzUU402ol5hiQDuqwK7zYSzKwVlSRUGj2ETO+GlTgDWkR9qkZ5zJCX08LOpScLfbfkF3U1YWTMq4lK4gBiLaQgaXF/zJK4TZJrKhQanfb/8LG8/t/LWjtw++ad65kiXim2GrpW2U+u/iUexi5EHwQtq4ciXt3r4V3VMqqIGlufkxVrmCxzFJ++8+SW9+7ssxetORd6J4DBYq0iC1elpZ28jBN5WVBtKa242pgA8HndQ5P0+Dbi+1jo9St32a2uwnzw5TBabxHXdfS6+++B2pVqqmo2dHpH+RlqvL6Uuf/WLaf7iHXiktVCBpxUArJFPxdBUsJ3nFgjmA2kUszdfPLkkIsnGIYozM9DUAi0vLWLZmKNYMfGK/BAeFbqYo7m4Ku3YtYi8eU7G5NtjG5Wcc/5rdMRPqivUTywTEPRxktywCQb73Mi3uyUDjJfzmU8WLJ/PbtHRHtPDS8VBuQFNs8aSWPMCLFHRVYuQnoOC7YVz/02udGBeraKFospZYoBgKbxIyBmMG5sntq2BlTi7rINK3+AuXYDsX+dAN8Z0tno8iRhqXSn25czQDIcd91gDWMRx3L41Ij7wADrpf1E0dVrDUrKfNK1tpZWMttYddDJjyGKWL52RGBIshD8aEao0aMliNercnpmwPmq5PZNM2NdBsewP4MrKer6bA3KEASEj0tpUMrM6BLtOLH1h9bvNHv1mA45sDNDbSNs3+4zTr7RBcGmp5fT0AY31nF6EACDg2nnRT6+wwHT99mt75+TfTV37urQhIuhBMAZQOpYkeB9yXxZW0vLIe1Fhh02e30QwCxpvQBr0IjhqbGOKrds76aXvtWnrlzgfTh15+JW2vrqf15gYuiUvpLacrW7tp3Bmln/77/zDtP90LQbTLLeZsKLRIkIFLR0jGMHBAwKnqFwCGU8rFGJmEYzUWG0swpbW0CAsyjhGWmHN5YNCl4lMt6kcEI0lbhTJ2EMrNLo2OjYtCsVF2v2llVUB7LsKq+WCVnF0rHnEL0ne1snBdOK5CckINyOkFIrAjzOqVime5woLLPnhWXIJBNX8Coc8WCEKNVMy4wOHiKKF1TVre62HfFeNAOp+r+qroMsBgP1xjvgI0sPAqIU8nWzlfmeGYzdlvz0e2uddzAMfIYea+VjKPKtV1nN3nU2IsCNda37kLllzYls4ZocDt9lk6xZBMBqMwTq2js3R+gkE5P0sPkb3+BOZI/XFrpAeEUWaujTILYrgzsMwGBsG2lb1mIEFOkRG3LD/kgbb0fSune8fp8ZffTe2D89Q9pc5OuxE7ax+13But45MfWFhc+Iujs1E7EvgN3H7jQQP9KS4U/i6Nf9cGR/TCT17d3EpXbt+OiucwR8fx0pvz82dp0GqnyTk+bGuCv1lMtSY+InRxbkH/HCUulKP7slxt0I55kpSCUgNMFC5nf3I3bsMgTfv4nr0xDKGSXnnptfSx7/gYVqWajo/2YRgHCJ7Wbpre+cqX0n//N/9W+tLnv5gVAAWM94tghQQMhUUf2RLECuFYVmMXFwBUrHSFIggwjtlYBZAWASLjF0btTUPAETC0mmZSZXE4dsQ0BCPuV/kDUPgM+bxUmtwLggLy279QEAvqbuUpoO5SdRRetyTcnrg/K5rXBENR4TkSVjwewnfqIMZPcHymmAJFuDqm62PQeq4KdzECku64Ib68Ol4qNRikLmBhV2jEHjgXafNfKG4EEc2ybMK8CRo5GBpjb3iEVj1KSL4CJC17lDEX1e8BBFp+7rUHxHJmo+NxU7GosivqFcWPcSu6NDzDshm7cRi5o3xPDo9goS3Y5Zvp6aM9cHWaKjAIlV/gzuBoqQU9WBagp1Gqw0oMaNsT54umIwBLkWRbMYbG6uZAjIsBYMyPkx7Pj07T4Kwby1E6oKzf7sGEuzHhctAfNmBpn0rN9FcSeBIF+Q3afmNBYyM1inMLPzo/t/BhBUVBlAI7uWlj92rauflc0FWDQ73+eTo734d2Ul/jBZB4RIP2sCqTVFuupfpSk0bTP0S5/IbwRHASn9V3iKi0jthTbCCDadDBNTltxdJ/wy6/ewiOgo+gDce9dHy8l/b3HoalPD4+SF/43GfTm59/I50engVgzMY5hKVAeFxUVyWLkZkISyx+q0UjTSmuLoZujMO7V1bWYlxGCdCQfcQgJAV2pghROXnL40AEEoX/ElTcQvKQRIXukoWo9MFUeFZ2UTKLiPT4Lyte/k4lRL4V9EjLw3x6PoCA3e+hlJ7GAnvMZ+ZAbQ4+ekiGMRtJaR0IGvYejF1wWdqPSyJwCx5eRxZpk3YMp45xCuYtzLbpC0SZRYDqoYyeU0GjpwUFnE1Q85oANzbBJP7nmLtxE0HGtK3fcCEv0/ZYBkLOU53m1wlrqr/gG+m50voQYJvM4a44PmOUNnc30+6NK6kEg+xbHgyCgGdl6h45iGtzezNtbtkLV+ca3/qf1wARNKLuBG7qMrsoskYZ6kJaX19NV6/hju/upNbpKc06Tddv7KZXX3spffBDr6T1zU0MaGN9fW39U8VK8UfaR+1uZPQ3YPuNAw0AY344/zdpyO8WMKIxqVQb1NGDG9eup6X1zRgHMJmi+J3D1G4dZuHpzsViOiq74yy0nFUabA7hiIUgERobq3V2FounOGCnACNxYdkBtLV1cpxah6epdyaS9znvQB0tMM/H0py1znjOKK2uLKV777yd/s7/9++kvQf2zOCLO/LvEjBUsXiRkFO9KVIwCcCi6jgQmYMCLQhiXRxh6bqerhi+iuvVWFoJEIvh7V4LGESaVoAph/BnPz9cEo9zPrMJs4sAkq7uV0h+bPn+UF4+oz7ZAxcCfC6PkYLXxfNUEo9fPjM2740P/6c6LxXTerU82vucS48Zz8i9DGF5OapbMQBEXfHMgVSu8WmXq5958BT3sHc6zsEYkCagAMDGxDb8+hx/MaCYVw3PgOQ54x92dZN3wdH8o4D+zerOLCtPcT+ApVLrRspeBWiPW86IfZCm9yFhGTQEKFiDJTQ/1o1TCVx6EUxOSxtNjFM9Dbi33fE1jyNLi4EopLW15bQFYCyvLqZV2LFA4xIA9pJsbm/gKvv6zSqu2jDq0WeEG1NxcF8tra0vpZ2d1bS8XAdMW2lndz196MMvpVdeuxsLSt1+4Vb6Hb/7n03/3Kf+ufWr13c+Ptdc+Mv3v3j/N2QVsN8w0FgoFv48jfIpRW9GF/3UIi/h7wsaDqeW9A6G7WAZw347zU8WUg+G0T7uQtul7NmyOaiqWMtMQqHotfvp6TsP09Gjg3SGTzrBcjTqsJZJP3WOTtLwHKAeZyVQ0hzW61oI5wBGu2O3YDG6Vd9949307DFu0VGH5+fp4QpcnvegMuR2U6mdzl5DSOxOdbTnPMqgYrmwjSuQNxCQtdWVeFtbuebLj/LArwAFhHe2BZ2WPYRSz5TDbKos+XqPq6A5+zN3JSubXbwBAN6LckWPiBnh/viIp7CZKFsolmnw3V4MExIoshXlmV42S5N/OamcX0mQxzwX+eE+3ykiOLgswYwdWGfhJvIZVpr68xkyggAHFNhxHWN2Ac70cvet+TEf+cHRq8Jx6yDy7zGf6THrxMs4rkJ6b574lt08A5uuKeI1AXCctx4FjbHjK7DuviOiVF0ACEoRcPclU47sNeaki9UC6Fpt4zS6osgrMlNvlNKuQVKMzDmG6sG7j9LJszPavZCu7G6lV155KV2/ejX5przzs/N4L4y1ZTstLzXSNmCztrGIjJTTxlozvfLBl9NrH/5gun5zJy0BGM5bWVlrkOdBOnz2CDA6v14cV179uZ/83F+KRvh13n5DQGN+sfBv0lb/rnKXrUPeZwpUA5VXd3dz9DlYxkk67xyEgk/a09Q+cLLaJEBjYR7MRggdYedoShdL0VK5BN/5/kk6FSDC4uE06ue6QDBWcI7rtdC+y8K5AA0ap4igKIf6s0d7z9KDr9xL3dM+Tk+FBrZXpESF5dGlZCYELwtfjsM4Z8OVtwQcCAs7CsuVdsE2cUs8vxgvkV5K5Vi7M7MMgXLGNGafbn6fbR4LsCDNrCQIuGCrK3KpwG6ZfrNzPUQlbxbqF2xf8zvOqWD5ewCUOz8DSHiW6Uvt+S/nIc6q3Dmd2bDtS23MFh4giHEh1Ll1L7j2UTrzLXjEqwk4J2gMuW4wBiAsG+nGyFqeZR2bJxUsHsl3mZbAYeGk9xnIBJjcDrPd/Dn+w/StL8slaAiEecCfT+I+8mYvSoDGPNeV5lK1Zs+Gr5wA7Lj/FFZ678130/7jfWSLOnJgl9nju6BRQqkryFG8T2auknqtcXp0/zFpj2hDx/FksHei5AnyeHbWCiPjvXNzumeUmbI3asqPiywtpA7u+GjaCyPW67XT8clhOj09SodHfJ6cpS989s0XDs+OJ5Pe5O+Qk1/X7dcdNArVwnfRcj9CjSOHSAL/ch85maGhFMxKo5lWtrejb386MSZxCN07Sxe9i3T2hEo87YXPKMWzu0ol9nV587gmjWUnsHEfoNFpdWici7QY8Y5p6tNow1aXQtuIKAYKXm0upuUN57DAWqSnpDfnSksQiEkf4ZtwfIIyAxYKoMvV2U2oTNvwuh0qfqyHiVC6QI5irhDINnJvyWJ0wRpXcdr7EmzDtTP1tWegoaIr7KG0fBcwZmA6O5a3rBR24wkYAkecUVEu99xDkusyWEicznXsprKo8B6P6/lzMJvfVbB4rvd6nv/i2aQTn9yUR4ZeAhW/rQfjGyqzu2dUOC0zB4Jx6MYN7FbknMFHx2x0up2oTxexUYXdfZ7dwrptPs+Ro8GeOBETyzgW+b7EqPhhXkyDdN1s2wzmMg3dJtdQKYSrQG0CMLINy6o7Qlm4Pcc0ABjKJovodHWnABfLFUHRM/bTdIE1KAIqdQzN0tpS2r26HQzj+NkJivyldO+NB+no4DjtXttJH3j1pXTrzq0MaNR3C4ZxdtaOkaK2rwbOGMaVbQykbib5co2STq+Vnu4/TifHh7GKnDWTFy3CyFTqAPB8+goM+Oj45HvmqnM/gV78ui4d+OsLGrW0PR1d/G0aYjkEN8uiUhlde1oBqWkdJVvd3kpl6Npg1Eqt82fx5rLuQS8dPTiUMARKK3w5Cu8wZSoWl6S04KxCqByK3WvjwiBABivDXinQPCcmjqHEVay+U+unHBy4IAxZWZhiRbrQ5RaoMUb4Blgh505gCXUbVBatU4wkVMBRLkeNOj7DgVsRJCQdrbRuinGMPFPVZfKK8erCxdX1GHXoSEoBIzaFeCb0l0Op3U1/BipZyAUWLrLizAC/3b4KClxxqUgqvhfPQMfde+J3XOvPDBDGTzznd/MexznvtR4PoPLTeywjX8KFYVex3ns2eYwl/mV1WPQIOFJXugVdQCLcOurS10AKHL7VXdDgyigfEsADDBL6siXUeMR52xkQ4vE2Ndf5HOUng7/lNX8zVmTm/B054jO7LjITGMxcXoUsxlVgkMJFMfNogq/ltAwGKaPbmrQrFXhmDaaJvDkCee3KRlreXU0rGJp605dGC44o9EIROe2lY9itIOMI0OpiLbmQksH6PsDp9IXFxZU8hggXXMPSabV4pLNrJ4AU9dFuxcRKXxuxtbmRKnWnP2DYYN/FUiU9gQH/3M99Ke3tHwGEC/Ow7e9LS+kvT84mv25T6n89QaMwV5j7K+jnayFg/kfDOASX9ozvWg/1wdF4y+urUEX7zI9S5+Q4dfc76ejRSeq3RiGwRuKHPRRXAcLVUIicxtw5b9PgjhxcoBFQ/BBsBYRPBM9nGaSsLzbSAoxEq6YVqgA2c+KPLzvqI7x8tk46NCCWkEZ3lJ8KYpdZ0EqEUYVQ6PKaElggFEzGYRmM8Mdby3hG1ZcLc5/uyfrWVlpcWeOYCxXn5QDdFO5In/vtigvlVWH/kc2rc5wiA5huWbxblvutF+tRgZ8pjVpuXlUwauny0+OXisXvXP0zcMn3qPye/wXXeJ/3U2bvD1biUQR+Fqz0eLA/vo9VdK51wptgIfOIdhPQ+T7ATXGW64h0zFM8j6TNiwpm+iO7xQWTYDf5nE/12llvU+SRFLw+AqWUI493IXec9xluKrZ1rjyoqDHT2UTZSBa2gUvFc7gxuqdlwuVaIdWXqvEi8J2bV9LOrZ14fWePfAXzRNEtmwaP2g3DYpdrbRlXGYV3urxrscRs45Jzioppe2c7feClO+n5WzeQFdzo08PUaZ+Sl4t0ft5Kjx48TW984Y30dO8JaWDgHCVaKsBU+umdh0/Sm2/ep90xgDAvwKyGUfnufr33F9JZDMD9hm+/bqCxUF74j6iTf4WaoVEuG4rdhtct0Ye1ARdof5VPKjrG3+t1zmOFrMP7gMdxJxR8cWkxrFmseM09Jmlazjp1pKNWS+HRoijQnlPBdVV8tM+KlaiqLvo7n9p2vbrOZxfLM0Rw+9zPrlXS6ue8KbCmZGJZQGUAjvr0rVzOYDVYZveZFtku3xjkxflFrE2DZ7lM3/rGTow9sQtQYDPJ98AB4fcZdplmBc5CP9s8NnNb1DIFZwYIebce+KOQs0BhjiugCJ6/rHctsrt1/96zBd9QPrWWD44Hs3D3+KVCmsfQcH5zJi51d1Ro7IKElpzPAA5YWhzjegdb+bIqp847IUy2MeRaX53o5tD8nH/yTt2RIxTSQHOOPfgcldKyRFyDPMsiZSZRJ+bVP/Jo8NlDEReKDJJfDni9afoCrJjJar4AEf4nGe6lOnyxUtzj1Hbc1rXt1bS1sxkB09Pz03RyhvHCHTYLbgJODHyj7evLzVRdafK5mAq0McnzaNmpiyILqrqstM9Fj5t83eQ0dTutGM+iTM4tVGHXF7Go9YjzxdpCmmBbnh49S8dtdIHnjpFRXaeYk8Mf+dytlcrbvYO+ywZ+w7dfH9AopR9AYP9kRAf5Z0FtkxBi/sUgIYED3C2xU4/Jl++cn7qOQSudPD1KbQBDC2YMwOnkWgQHacVCMSTi33yllJr4ma40PZ4OaBCO0aJOZ55ZQR8pG3CMhF200mZb38C5AVDfGD9oD1IHIGm3Dbhq6bJ0+BluCgqla6FAmp6VKNvIL1CmDT3Gc+1JETBWHfnJ85aWobVrmzlgC/NQcaUlOZ8ADWWLNHVP/hHQmIGIWw48Chb++uo1M4urNc7353r1qEoTz2OXkVhfuTE4TrmjTSKdXNb4znWm6fOyyyKQYBvjtpyeoBXfBRTu9XrrydtNwyD1+JLxuc0ARLDo9nqpL9Og/iMmwiXRjio2zx7BBLzevPmnYhp7CYbh0zAclk9D4nkP6ooE6+E+jUikx/FZG1rXAtCg3+Ua8hxVIhzwhYbUDZkrF1B4A5Jl2go3FjdZpvPo0dP07Pg44iSxsjnHlCtdnXg+aecV0oqkQ1sG+Gc32vzIEO2OrwNECwtj3JlTduMcrjHr2wCXcEXW0taWb+Bv4MI0yAt1CJiddgbp9LSLO+NAL1yi/iCAmUTZjW0tfLi6Wr3fe9b9hq9w/o0HjVK6S3v8KOJSKldReJfMQzFFXBte4FAslDKF2Zfx+CYu+7mHbazRGYLVAtVBaa9XYR0hOZ7DQmEpSCisjiAyhx9ZaVYBDTSRi6WECro/FAzEPtiBAdba4mKq+IIgh/ZyjdTVKeBDKGDnxJW9XHE8D9oxpzPFzG5JFkAHcOmWuNvofipEASDkcaneSJurzqBtRmBvc3snYhol2IfJzZTQtBUuBWDmlsQ5Pt08P3u+28x6apG1vMEqyFdc5z2ci2Co6UrTOa+yeA3/rHprPHo5ZmtsckE8M54jKLHHqwUBFNuIo3Eu7ufPI4ZYLa/0PBgPfyqn93pD5J66Gva6lz0nXIvCxVvnsay9IW0s09DFIhs+2vTNiwFP+QdncmbdTJbdMkkJsqUN6eE+XZjMavJI0nGAsBnxGntsxjCcACHucyqB16jQYQzMgOElq5Lyem+M9sUAOXbDwXuufK+LJegEMOkWYkQCOMmEwJflmvrmD/IJe+B+8tXrtzFAvVTBtSkBSGenR5SjkFZWNiOPtqVMIwavwbDXN5pcm2ci3390kPaeOrS9jyFFJ3CfF3B7NELLGKH1zZ20vn2Vz93vvf7qrR99+Pl39kj0G7Z9Q0FjY2OjMS1f/Njc3PRqCJrCh2C4SrNWw98qgJWtBQ+Lxp+/tT5KQwQhpXXKNo0Qy+fXUFYrnz26SWNQ1kJqri6nzas7aWt3Ny2vr/mOiWgI03V0nzTd7i8tfckd6+/zDdApxMYGnIcywk3RipER8qAlybQylNVskG+VPCw3GYMXwH7yYr6CklOplxvNtEEe1leWIoayAnhs7lyJhXYEg9nupuI7QUnJ88/yq6Ch6P4Lhfb3V92TvOQceUIyY1wDv4IVeP0lUERls/N/gEg88z3Xx3Kg9mih11sWKbJ+elhr28drVFB/q3Beg7JNZF/sGUAxANQPKebna1F9oOW4VEjLE/EMgNh2tkeg02vH2Ay7WnswEfNhO4VV9n4S4e641zStmwB+jnMonuXmehW5G1VrzjEyHfGFAHwV0QFdujl2vwocjgsBLO1BATREoQCauJd/lFdZsty6G8Y1fOWBUwTOzs/DRXN4vBMd2xiX9jFs+LwDuBrvKgEI9oJwfbsNWz2DueKGUA7z5zPt2u0O2+kI0Hh2fJieHDwDPIfRzerSCC7A/HR/jzwObKDU6YzSW+88TXuPTtKwq+EsYHhX09rGlbSyvp2aS6vJhbNr3FuvNwrlyuL3vvxbP/TDX/6Hn/2GLVL8DQWNhfXSDxeKC/+sr8PzjVOChBOJ8hJzl4rArvVQ6u3ZMLA3s7ax4Cv+XVgvZLfaqKSVnbW0uruZGquLgMRijK9ori2m9Z2ttHOLioTauUaFgGCUutHIC/XamDO/uwjTsLtVaxZAgiLFkF6wYXgOeGBdzc9sNKL5jDU5YC42rONHXFnbiVjS76IWmiJozSbsNejyBmChW+JKWEsrK2lr+0rEMnxWJM42q4MAS+uBY/72mgAHyvwe86DuVNqshNL/DMDGD1QsBUyqrrIFyJBW1Bu7F8YRD7qpVJSLhgh2FM8NhURRUDSfbR5UHJ8haAgM3iN4GAcgcf6ZRgbOWHjXvACyput++UEaOR3rXpg0SNnt4/oJ0peg4YI4toVAkuHQpO35sHweyczHLReD7yQuuCExpG85LoE9nutxysezZnVm+1iOSAsFVhbdXE/DRB1cRs3Eb0cZOzcl1sFwchrnHWchoBqjGPZGqXXUSqfPUOaesQkS4j+NncHz0yPApAVLRkZcc8P5KvbqKeTDISDjixTIQ6fvEHXnJ+ka91LLLlkM3BAQ+spX7qcvv3GftNq0B+wYWV5aXo9AuvOq5g3ew44tZ6wmRhkpw/JwfPHaOz/9ub8YhfsGbN8w0Khs1/8govJ/NqhUWiqn6lKVQud3hbo4iRRfIMg0nOamwWbKM1MaG1qE9nx1qZY2r2+lpZ3VhFZiBbhHoZaBlqap1MT/XIZZVF07w7kcZZTHk6QFlSu5PoKxEJ47QQCKvpogy1dy+T8XDcbnSd3TFtIjPXUxX9wM0vNdHc5INeiplVIQVAKBRsDwbWcRreevUa6k3bW1YBmbfK6yr+CSNJaXcUtq0Tti2cIKOlhMJWWfsYk4xzV+12JyIpQ5zvE5+y6I+D2knd8RtFRZBBD+RZ1ylkTUoPi0m1hLK5B41s+ZxY7tsg08rltir4eAJJiHgnLccoYrVoDpAaIqbzATlYlrdLfMj4IcK5KzmV8zY3e05yIGQTs4rLyPb94xtoFCm9WAh3ierg4MwXgL9SA4ZECKJNn4grXJvRaCQ65XH2Rdmif3AD+fyzWyjQA3ywcYCSIBfJwWFIJdRVrUMW0br2vERZjD3TVNYzC+MU1FnfDpe1/1oWJgn2unIB+VcjPVqstpY2s3bexupc3d7egxW91wqT8Do8gPTEPGltm2RmQuVj0/OjpJR89OcUHa6bzVSftPj1KrNUAGjYetwCqWk+8rjnVQqGbdpuBjlCGWH6S8NB6fozs3Pvzi0f2f+dJPWlNf7+0bAhpLN5aWcQd+FN+w1lxfSosbDoVF4F3hiMq/AEXtwsyCTeMrEPymFsO6RVckxwLV+TM4teRqzmvNNC1qYYwcQ/XCCkExXSe0plXw1XnGD2rQfdcucEah4JOF0YCroKLK8MQsFPit3udkObtsz7EQ7ROQHRRXCRQ6ZV7/33UgnJdiV64zWJ2IZuzCnhIV3wE6myvLaXdzHWaBoAgYuCVaiKLT8nlG7KTpaNaiXYCXwq6CzQDBB/oZoKB0vLd5zrJkxXbjDq7Tb748zqc6omKoXzk5rzFNmMRluh7jVFzjRQFagpc//Z+E8j3UFWl5LNgYv+N6rsuuQwaLmGmbU8sWDwX15wyUfKbf8tvI7N0ohgwIGm2U0fUsZl2v5sBnqNgRa+Cgj43jsanYiC4/TU3lyz1dHhNsZAPmIQcpM7hyHemFe4WFjx4e5UdFszxRJ7nu/E+5c+arQwIqGDtBstcb0va+ZwfArBgkracmxqC2uJwq7L7vt1JtwiiX0srGRlq/upnWZMUYHIe19wewCBiWz9VNVFadg1SrISP1Da6pc05wMm7RD6bsYsS60+aPzMJAjA91YGfnqTc6g7GdcW2b+uvGOVmM3dSTi/HHr3z0+b/4+GfeOo/Cfx23bwholBarf4qG/O7F1WUqbismitnT4cpYxijGKGcEkRQzpcTWumyxWG4fgdA18BV/YQEwdU5ZTgWo3aSLT5wHwPgaAgdxlWAK9pgMqVSjyjE7UaGP0um3Y9kQcAVEi6Qexvs5AQ1XVXIVLS3koNNNE2jnPBZEt8JXIspAFECX29cvV+F9n6kqoGgpZBEI5WF2sa4067CM9bSxgbA0XVynlsoO7uLTFxbJFgIkuDaCoGaRLT4vhVdFC6vhocvrQ9F9mPXkceotWAHXxj0e5lwop5XK7n2+ctJbtOyCctztJ+dDYUI9vJxPlZZzppEDwMppviZ6ClDC9+ILM4UTquJxsAF++cO0MkhcsiV+q/wh+GzhJpC4+fN5XWj5qYOapOqcnwGTi/8Gk+D+AFNu8nq/RR2ivHl1cTPAfYIezzDnMlnzZ714rRfYXgJGZhvZQgs4pq9SxxPMtwzm8rzlc+0Me4x0SXUloufOnfO6hAXlrzCPG7qcPvjyK+kjH/posEUywi7Dc/5UH7nsklfcYxhvfRnmAZi4/m2hoJxgFOursIm1AB0Hkvm6g3KjGgDcOjpOh0/2Lt8xC+MxPsPuFAmDuuOxXcgGaWVstM3FpDJ/MXf9yWff/cvk4uu6fd1BY+nK2idB0j/p4KPNq7tpeXM13BC7Lico88VgkrpnFFpDZCtFxfLPgB6MQgDQdZjSUDZGsY6CAggGsewmi2j1kOaHrYxQ8FF3HDS5tljnOYCK7kOvA907xgc9jQCWAhfL7kkpabQCAET2eH5udF83qGAZ4Bq2O6lz5ijUVjo5PU7nZ6cxclFBtu9fVkIil4KMsCFkxRjLgQvF+W3YxdUrRrI3w63x7VzS13LZN9LXAItZlV+6G2bEevAI57Tu1ksEiRG8sJ5sYS3Jgyo+U8oABY6FosS9XuNl2Y1RmYxB5MFfodJsWYhnTMQbsjJbHj9RVpRNhXNcS/SKmD8+kcTYAzjEAtKIL6bhRVyvwuYeIVP03pzn7GpZDgHTeR0CvLEMezDsXZBxIPhcF/fwPP/eYxrkMfbLc36aVpQ5P4Fn5DIEGPE9g4IulX6/j7fsMFRZDYpm0DfqwGdFWSweaVDlyqxlDegDUJStPko/GLT4PuCYbEEjBGPFVV5crKW7z99Ov/23/Nb02t1X0zoM4vDkIIbKW5+DkcsaDtNC2YGFS6kMcJBZ2kaQQ6amMFvUMTOQWowYVjZ9E167hbtygOvy+Fk624ddnGI4z7pp1AYwHK9BOcIYw4KmQ+rPNmKnhl7eefXOZ55+/t03o3Bfp+3rDRoVGMVfHw9H6y5Wsnn9airUfbMWjYcyR/NCvwbnAIi+Kkrrsn5b17bT7q0r6cadW+nFD72Ubr16Nz336kvp+Q+9nJ5/5aV084UX0s6Na2kJ5uLU9+55H8WGadgl26LiSL/uCLymE9yykCnAw1EPYXQxWEAKy+CbxhQQFSgG8uDiGNSUPYywcr1uO4179gxAbWU5UluTYneUpltM76aRTEeg8E3uOZiI4MAobu7upitXdoxkB4OJhVcAtfcmp/E9gCAENachIAkeES/gGl00FU9h99McGNuJiWAKciiKxVBZaEQtLNdyIpRmpkhUAXtobzxDxRAEFFZXY7d3wAKqwKGIUVLpvT0g3mceVTzrLANXPNHj7BEbME3BwHzG9R7TQufNayI97rWMKntmW5n9zWIPY8BDa+y8DMvonkFiPhhHqIDPv3y2z4rFj9hmv6OHiLrLsaIc1zBd0/G3WUcAg+lohAI0TJt7A6TZ3VxdIcpEWt4Ur3HkPhnu9KKHEbhIpdoFbHTKnmJlt+/44GvpO7/jO1KN9js7OuCT+obtOE3eR/cAmxFgoyGMGcw8M1xyA/8XDm33GTwtynoJlLYFaTjOxWn41tegC9vpA0KdXuq0XaDHGcXWDumy+yIxRzJ3jjCcR2320++pvrDz57r3nzk+4euyfX1Bozj3H1BRP+BXuz/XUR77vGOMPwqqFS0ulFOlUEY5pqm2XExX72ylGy9fgaEsptVrm2n92lZa2lpNS2srqb4CTWs2+Gyk5e31tHltN11/7na6ffdO2tzeIl2FDvekDtNYbgaVk7KqlFp3p8uH4gEQdmHZXy47cEHh87OjEG5jGjZe6/QEMDpPF4HUtDJpS8djQ4AcfSpgKAihAOxOQIt3miqoC74ZfiVdv7Kb1tZWw71xMSGBwzwJOgKGAKJrovKEVl8KvJF72YIAZp7dFHgDgQ4mUpisvwicct7eHBXKXRspNihuHAklCIFkC8Hn3+ycCqQqKLSmaeHCEvM7wIv0cxzHdHimhb9UxtyVG0+I8oeyyS78zt+sW9Z7o3xsWSG5h91NPQ9w8jz3ep5/tGN+pYH+vD0QugAqUa4LAU8t+ipomDefkJPN4BOuBn/eY3wmXBvqIfJjGtSfIKjPL/DPAGuWX7Mk8JCSV/vYOO4XYBXXuEc7wRZgHsVqSjXk7vqVK+mjL38kvXjnblqqG08rpE7nMB0dP06LtWZ68TYG8MatZEz+pH0cPSYWeCoz6PbTueu6tNsRp3Ach4H2iElwnXmNNicPLlVZrTbSYnMlYnZAMQxG0MpB0rXN7dRc3Ej1xjIudT0mW3aOzlK/012Eq9c6+6c/Zk19PbavH2jESuJzf4FKxr2fT02UfnlrPaEhUdFT6KAC5TiJBWhdZWkhNdZR6PoodSetNLiAmsI8/IsJTCIsMq0lc/QdTZiH95Ke4zSWcHuuPXcjXbl5La1e3Uz1taWwtqpEuDo2duzSRyPcKjoCMq+b04LynePWOJMS1wfrNoQqu2T/BQpqQNR3cI6gzHn9BZXDuIXugulky+Wq1YKAVtHu2K31jXTz2rWYYOTYDAdxCRzBMhxfEiwjC7DpCTaXshnl06poBaXrCrPPzfMlsiIHoPA9uy2h+qHEgmOAQZQ3K6gAJMUWFiJ1rvOlx4KHAGPdxDlvucyPx4K9XNa3lzl+IUCB47P4RL49lyPcKY4Fw/Muy8ezBFePz7bZdx9j12t+XL5X8I77uWdAfZ/7gmTqwCfFeBNuleIHm2JTJkLZTZM0okz82Q7+tp5kNQbJ7TGKpREsLfnX35fOyzLc3cyZIOSnoGZMQ0DL9UkeqPOoP64Z4N6YdgVjFotVV5ppbXk9wODBg7fTu/feTOfnR1Fnvof30aN3kTeUd9RO+8d7XJfL2nt2nu5/9n568MX7sNsh8uLzeC5lciyHrky45OTdYLEvnDJzLka9tr2RF9u2gXlO1ff/LtoNaxd/HZa7THoVixB1jAH/6HO/9QN/88nPv/N1ed3j1w00EJS/CrrfjiZAaRswjSVAwyAmGhiWftDrYElOqXio2hxougDae14LgoC4+6aqaCsrhEbSv4wBFJwtGtCkUo1T9IakR0NNpYElBImb/Iu88KdghaWJ0NqILOF/8sx00Sa9Yar5FnAa3zd9F3mI3YDxomQEd4QFGLR70TWsski9w1KS1Uif7zIHJyONQTbfceFCwtd3dwCNK6lRz8v4OelKd8PhyAEcdgWblgU0HT4Fn6xPKpBpC6r2qgAUAM1XmUdWZhXSfORbKOl7919a5agHU8tbXM/mvXEZ/6mk/pqBTZzwvMCg8pIHh0EbRM2vRrhsHdN299rZrqKyRTdlnLctTU95zscCdEyD7wFjca9sIiu/DCH8cnxy27ZjVyyfsq/Y+PCa2dwX82hSs/y4WY5cLu2K3cFl6tbXLOb4BaUmjzlP2eUTrBysplHIsCMAxxNDJn2Aj8v1tOmatTduYM0X062bt9LHPvLxtNRYT42qY28ysPscl4qk1LgsmwDERTrvn6bHh/fTO0/fTUeuCEcROqe99PjL++ntn303HT85Se3jFiy3y3HfOTxCTu2NK2G0kPNON8Z9KIthQElgCGu3ZycYYRFZxOUplR2oqAvsnCbnsFBYXXD28mJ9vtJofuedlZ0/f//+fdH917Qpjb/mrVib/0NU+L8Z62NQ8Q69rS3b7bQaNFPXxPdV+i6Kcm0hrWwuB1oubWym1Y3ttLS6EetaWHiFT2pmwKlPhXdd5q/L3m4FVacNlZDwZ21oxC7AITZMqEJBq4e1cEFaASNNfdP7Cf7yCajv+026CJO+IFZ94MShMXIyB+MA1QELFxs2sOSaHKqgroDPlQkoS7nbshi9Ox18S4OsayvL6fa1q2l7YwOA8F2wgIqBU3ZdIF/5l9fP0KfNrCHcFO4VWNxlEbPv0mulVmWNPzLgn0qZe4Aop0pjaQUGvmdrrwJLzbla5SLfwU64J/A7LDRVJRPge8QzuEfltU6zu4NC4WrkYGgGYB+nssksSDieFywgtksrT24yQPDNc+ZP5uEnt82RAZ8na3C8jGUwvVixC0BwkFS3i5JgXYcem5WBa0wzXJJo33hUMCZrIOrKB/DdPFsOh+1bv64cZq+dkmI+YkY0iVleQSZGiPI9EuS8SylEnq1SymBd2h537jyfPvyRD6eXX76b7ty6iYGA5W5ew/14IdzUM9zbecq3uryaru7cSDub18lDM/X6I0BwmJ4eH6eT0246enqSHr35NB0+PI7YhHWpXLfb3XR8fJ5OD5DRDi4QBlL2EjO1ye8MgMMQoku+8hH+BQuyHTgXeRUwkJ8Yn0Q5aegF59C4qFCxsD1aKbQe/9xX/n+c/DVtv3bQaKT1hcnCX7+Yn1aCFZBRham+BGVaXSLj0rExBVJ4oVJQtpX1ldTczK9IrC+tpEZjKfqiXbvAN78X5uzago2MAY0uSNw9p/KmWA+7LUVUB8SgAKSrcCuuwQgUQp5xIYu58K1VvvDZobznXNzHU4Facq3ZVIFQLc5DX7uDdPjoID1j77Xs2UHEEK68LkQWdAO3eMoh5CrPeDiJORQKWIO8b62tpueuX08b66sAg4pvT0spYhrxBrIAktyoMyUPBQhhUNGycvidJ+RzCIs9AOqDdRoKy1ntfqbt2Xpb/gyWioqHOc61MzdGgIjuRxWQP/9Fon6YFkoX93Ms4glY31i+X2HV6l1er1XOQEKacTfP5X7z7jYDLZ8v2MyOe7HfgwlwbraFe8YW8QdBAhDvdDqp5btHeH5MCqONPed9AmGUN1Avbn0vH1Gm+E8AIo/Uj8Bs97sUf/b6R1KKvFivfrdcM1cwg6LxENIhazGWxtgYoHt4eJAe3HsnHfE5X/AZA1jAWTo/O+Y+2+gi7T19HLEvydTp6Rl5KKZbt+6mnZ2b6eG9/fTG599Ox49aaXg+htHaxrlcyqysMl61wL3dVttYBFkwn5dl589xTo4bMYg/jWn8Dr9Hv6I+ZK0aI3WIayiX7wlyJTIHQrpxycev/pbbf+nxZ97+Na298WsGDdD8zyPMH7Xy39up9GqzHm/Lzk+gUSiAjWh30dP7T4M6ulaBrscFFWBwcuIQcxoD808Du0tHbfxG2ly7kVZXt/meF2fxMTG6E6GKOQQ8wwBSr3OEC3SAoByDX06lH0blCWZWppbDylU53eZA9HFvLg3OQfw+6SjnfDjfRSEL8OA5+WqLxjfaKM9lmaZqtQJNbabdzc1gGk183RhrAkA4OEfAcD0F6bKv+stdrIgDwmAerBOVTWW0UP4FKKDE2d3wqSqg6qFQs3vcKwNELtXGey+Bw/QibsBv91CSYGlZmVUM3aJgNeTHa/KzFMgFmJF5r8TUbhXb+4wcRN0pkPFcnsxx24AHRj49H9bQ8lC+DCKcMO/s/oUws7vNlNVrYspAKHgv9bouzoOV5ZhsLsCK9GQ8Xh33xD9/xe1xLFK6TN+8WDbrNXpKxtli++goK1vMVpVRRT6pXeuBurG0/nOPAYGAf7QphsBjxtyGE1/NkN/Md3R8kM5bMA2svrNYY6IcSTbqK+kEt+PTr/9E+vzPfimdOVN7xDOQuahz0rYUgqEA5VgeGapl6bV0VXoxTkgXRMbgeCcnfTotY+S4DGdyI06lUo51GcTVcHu98cEpxlO9M7hqJwA1WMKtvvPwM1/5Na0tmmvvV7lRntem07n/Uiv/tY1mpZcbZdwOQIOKdPSm75KIhVWfnad3P/du6p23A1XHXSwaFM63kI1d/KZLI3dGsc7i2YkDVippbf1WWlu9GoBBtcQz7AJzSK5A4ai4ducYincczOTiogtl9KXPKIikRMDQ9xOlaSz/0gUnLoqwkDl8ykGaG3OM/PgelfxmcARaxY554CErIVQxxkD2gaCp8M50ddr7zd0r0XPiKl0Ci3EMWVW4JQicFiBchEvAcld4A4TIj79VZhUXyQ0Bd5uV12/vCbd1jODKHPiPU5egwudMEQMwPK6i8TtT2BwMDUZjOvzZVgptPI+DcR+7zwrv7rJtrYS4K/KSj2e+kZ8bz/yaz9kWWTQWMbvW/7nXTevsV8HXJQFj5isW1hmlp51WavfzPCXzZ7nC5Yq85Of4F/kkv1+7+fwAV+uS78ZJNEAen+3eFyNCL+vHLdJkl9HFJ+1jl3kVuXWg3tbOdrrz4vPpxZfuIpOrAUQBYzzGN+UtLi4CJAOAo552tq7GSM/Ts376Bz/xD9Oz/WdR/FkwOcfbPHTZHuw5WK5rat6jdBY1xi9dwG7iN8+yY8H6Mo8hQ+iY5Qw2h15EYNkh5jASzwXg4obJbBZKhReuf/S51x9+5u17UehfxfZrAo3F5cUf6vcGd2cVYGVYEAvt6t71lSYIKclSgRViLBDWvJxATKhb57ib3v7c/fT0rf0YiXn6pJ2+9Jl76emD4/Ts8Vka9ApQu+fS1et3UDpfIgygABKjkROBcF36J6nVcgDNEce6nMf9AGHtYo3RnhUq1IqDXzts2e5RxTnWZJgrQ8GL6eywD3BMwwcWAMLyI8RO4XaClD6whVMAVf4MHPaaYKVBd5fwc+r7res3Igjqca9x+n2ARlXX5DIQCuMwEp+FROXMsQe/m1ZY8MvGD2W/FOiZEs6+h6Lw3c18hYUnDZ/red0SPwP0uMy7c9q0BWlHevyOJDzOl0ibP4HETcCI++IvPyuENCwxt/F/Brx83C2AlvStsFk+/B7nOR7jIPg6U1SV0/Rmv6NXA3rvQj3n7RZuSi/G4AimMoL3AJG0ozyzjTQFcUHROjB3bln5cows3yfLkDnF6feeO/t0D7AxDS52hTZfHF6uwm55yMnZaXp68CR1B+1YfiG/FKnBc11VyyHi3TQE6JSPc9zcVtuY2UX60he/lA7290JxfVeKrlJ+bi6LRTEQ72ab6zrphtQWG6m+upgqPMd5LbIJyyDYuSKa1R+LPpGA6di20Ts06VHOC+TPQWI10lcWLt1c9vGgd/PxZx/8cDzwV7H9qkFjaWPpNUT0Bwc9AzJZAMyVleGnQ2DjrdqARbxYGWU3fuAsUOlZH4bROm3Hu0uGvXHqn09SG2bRgZoqd75a0Wj1zbsvpArWm6pKgxHWp3vMNYc0yEHq9Vs0QJ/n5YCdAk8uotGqsW6BWVFYzTGCYcWpAgruqJA6pxepfU4Fc9bgmahssDauvoxnyDRMT2GTZdSgkCsry9EA9vXrnmysbqQ7166n9dWVuE7gqDsMGNAw8Om1pmV3ol3JMwWPRkZI3gtkWnUcV4CCjZAPd+s0vivMfpogxzLTyIKeA4/5GpXLvEWN0C7e72C1OdytYA/eq1uBFfd7pHmZbmYXlh1rFdQ991yZTuRZVsC5qEfOBbh6rY0W7M/dMirMPF9LeCnUFjArpjUeKcRfBmkBA6XCUruWynm7A9too6COr8nKpZviQC+/m+1I0yKQGj9yeeJ7VkjzIdhk1qja53RMz3uCYbHFNZaZ3SNRHq8mHV2Cah3gp53tBtZtW9tYwlVeTkvLSzF25xlA8uzgaQTrlZHhYBLuqEHQN7/yIH3us58LFuVzYxV2WELUr/mwfmUVfPeY8RiBU4NVRe43trbS9o1raWV9Dde3GTKqERRAjP+FVeBe2zpck6gGyzeL62DclIGoC587TO2zk5vl9eLrrYetXxXb+FWDRm25+kPtdvduRME9oJAr0zac/xD8haqDrDhowAZ0Hbj60OFJOtk7Tc+eHiMcjt2wzFRmH/CgUPp2VoprMl557npqrEH5dEF6J+lUVoEbMhoDLFSKz5YJzE9BYAdkjaksjqlbtWYFK08eBDOuNXClUNvzccH1/dZcOj/Ka0LgOQUCS5dVOpfvM6YxHpE25QmBI6P1ShVWsRgNcX5+Emk36w1AYyVd391Oy0uLpDMfQGJg114XV7Y+OzuPvefAJQQ/eiNoUAU4FMuKM9ORB8DDciELCr5fjD+EQPNdofYevygofkGNOc+OUHuNIOc4EQUoAsU5sfj0mHLmZ2YGHvM5pub7clUwld68eUzBNrbE8ciXAJ3rK+czGpB8RJbYuCeENbMd8+3DQqyVEQHYMvM5Y1RBn8m7MSQVputLuVHA83Y7nXd60TVrTMFyG/uI8kRB4oHx4bGoDfPjZ+RbcMvnBTfXCp0BhNvEcnsd93o8wJCCmW+738NQII9VZ7CWi1gjFIaHjAGKp4/30s/9zGfTF3/+8xieYxS6npZXlqj7+bSIwfD9NtOLhfTOvcfprbfeChYVdXL5Z/3lFb9yHca6JJZB/aE+BFHHZ7iOqq/ZiFdpmluupVYpm+WjHP6TDfNp0eeNl3Cd5YnRy7IazlvGEbLomianx6ep0+7c7O/1flVs41cFGi//rpdfKzdKP1hecgBTppcKoJsZjv9AQl/LT1YpEA1GhnsdEBRW0Try7VQqjgLGjtY6v8S3m6k/NlpjZTFtX99O5XoR0MDi9M6oSOeRaIF1IVCkMa04LKDgVP1gHAujGHUu8WxfMiOtDJ8O0JK2xfsnKPK4i1ty4MI8MBoaxOnqNmjQP5uGyh9jLWLlKqfx0wDOKxEgDKKet84BrzagVAZE6unKxnq6Bmi4DqiybHlyJVg+0neAF4Bj3q0rBUEhdvEV51zEpUhRjM0AkEKotNT8DhZCg0e5uUbFCUsY9Z3VNHoCuEapCUDgu2tF5DeAqUxaXa7xetkAe+QulPlS+LgnXg8QO/eoPB5TyUgnXB3+VHjvii5Zgcq2Zw9AIM8xpJ3vsTYFj5sBXGxec/kMraxKHMBovVAe07RerB9nvrZ73dTyTWWDXoCFcSJdMctvkqYV6buZV/IR8RL+8S3y5/dcTutJBfWNd3btk0/qVkWL4O5lWpYjl4fSsjsuwu5grbi9f2QUGRukB4DB/XsPoi5uXN9Jzz1/C9BYgSG7kHApgqBLi9tpcWmN8ozT0bNn6ID1SH1FgJ0HW0ekPZsbJGjbqxcYzjnLLIAePjtOh3vP0vHeYeqetdMAt2fokpSxqt0Atg5T5/eQfE1g/hcyMp4lqxE4rFcNmIH4Wq2ZlsjTytr2zfXb117f//L9XzHb+FWBxsZLmz80XhjenStPcR0WoGwlQAKLiHUrN/ChcEmcBaiAOo3dWIPCYT8yahHCR7UFUDj/IcBCykXjCSLR0lSiQ7G1Fr7b0sV/h30aHbfClVbH/TkqjwZtI2xG3R04du7gmUmsNO6IURFaBZlcDBAChIXnp1Etne5NU+8UECnYJeogr0ylY/0HkD56GmAtE4DNxqsjrMuujoTiqwzPDg8jXd8MvtJYTLd2rqQrO1sIFS4PjXx6fp6OT09ijVGvd12PGHSDv2QgMmZvWgecQzLDugtC3bZTmwU4Fc77FNysjFxIXrKCKvhZYbVU1KuAx7X5GpUvW62ZImidQtm9hC1ejWhgjN+hPB4LwfWeyFKwCh4QAm0dxFRy7jEtlTYCiz6PewKw3OJmIcoPWvrSzYpVsaKonA8l99N7/ZrXAzVNQU4XxfpodzuwjHZMYotxG2E18/oYpjNEMb52ey8Pbpd5mrkokUc+ZXgCVcSqLId1SJr2osRIXJXtMg8zUA7Dz32CRryiETa5Ajj4ikVlYOfKVnrpAy+lq9dvkD/spGu3FCqUsIAxqqetjWu4ybW0/3A/Pb3/CDe8Gyt9jWDZGlIZCIXPMmiNmmcSih4ujllXCxfoBQZuhCt9/gzGvX+K0TtLZ89OMcDt1AM4BrhC5tsp9YLUgsC15Dt21uONfvVmI6by+yrQSrUBe3LaRf3muz/5879itvErBo2P/b6PvzYc938QAkWdGsFFwexORSEcm1FdaqRiNVtLqbhgUK5lH99Zpo7Wc2Ut1/IsXKJy0DPSQb7YtGgX4br4drRnT/bTs4fP4mU1o4EvU66KQzQu19muUtqBsZEWzxvgDhVi3svq1kbMKBxP8suNFuaqaX5cwzXqsXcjL3leyGUVhGIAFCNpBuWBWjoWo0aDX9/eTbu+r6TRDGUwPhBdrfiYi2Voac3xI2UAoxNAoaIaAJWVGMOYjXx0LQYDexQwaPgIRWi3WliT/F7QIazDpfBcqVsf2EVfPKY+hCILgJTXtFRNlSErmz6wwodwh5niH+XJbEEg4QB7KBYKkAOSKpRtSNlJPAaXyWpUMsFBpbm8T1ByzZDQd2mYaWmhVWCBnjpRQW1z03LgmxcHa+GY5wP8yLVKHyzKbi3PR155pvUEEAlOTv227M7u9BWGrmSl1dWFNcNljInpRACeBIIh5MwFO1PRBRb+RdlD6X2W5SEXurWRX86bgfgtxY/vGSzcdFUtn2MoKrS3668swJ6bi/mt8a1eKxUasG2XPmispLWVLW6dgx1hwJyWgHpVK4uw0Jsx0vPnfupn4t3BI7v2qY884Y58CBCUR5AI4EJOdKPj/Ty4cbrL8cexcF8wao4iMDYYhpZUbGsHR/qelJXNzbR78yaAdj2trqwHI85jQgDHcTfaXUZVa5RvfvR3f/T1z//4z/6K2MavGDSaN2s/NJkO70r3gUQNRjSKzAGPAUWt5PUj2GPKeqOUNndWKdQFynFOndLQyot9ziitdEkBsFtMGsjZaHRf0UdVoAgILX+LSytp68o1XI56WAHfiOUoU5eiH/TaZGUYVN4px8sbq6m5scLtWMdRjwpGUPqVdPiok46fnkcDzhZS0QIruC6qMw+iC0TYivju0N16pZae57lrNcFqHJOSbl7dTXeuX0/Xd66mnY0NAKMUin4OABjE890rvn7vCFp5cnScWmdYhNMzzvVSp8UnCuELkmO1dfx201VJu9zfPjtP58fH6ez4JH538O1lIQaQs4xngbbO86bLwK5SfM2fChwvQIor8i5rMAg35nOmZGFZEVSBO5SKNjAvGTQEc54j6AVYyRhlKHrVnCYvwYLyY3iqwnvpUqmR7KG85C/S9oIZqPl3qaTmZzbfRhd0AGjEW86oo1YHIMY9mc3JGRjM4z4tfeRDEP5HthmYBFDwrAwEl5/miwybxnsBWvPDPTktM+kVl4VCDi2PrkmUi3tMZzDspWK9wt5IfQS/P7qI9n+y9wSG1IE9FwGPQTo4PEp7e/vRg3LvrXeDRUQcUHmLtAthBF0F3/JZTzabAOraMLGmDHk1vzKt0BFBkN8RGzL//JsvXqQC7rhvfmssNVPN6fcYPE8bADXCvbxaT1d3l9P6ai0tAXbbm820ula7+ff+6k/8itjGrwg0nv/EjddokB+0lEZho9GphEDzEAIpaS01m0u4BoVUbRZTc6mCQqEIrWMaSWih8XEXHMVWKtRScS7PERCVBYk6LMQFSFy8xlcvFlFsg4ormxt8Lgelz8xEKonfPsZnAzgCYgCfCjRMpLW7V1BzmPigdZH2752m8/0Ox/SksIQwDRvM+IPiEZPRpoDORSlVcWN8r4WgUaCMG7U6LkqJ333KgkB32+n0hPTOc7Cug2s0ADQcSXqBVZB1VRAmu1wFRuvpHCB5+mQvPX74ON27dy/tPXoMoBxl14tzrgGikrr32ueAivMNMi13xTDfgyElDyG3rAF2sqM8f0JB9rdC/547w++w8NzjdYKGwTdORJuFMpCOKUYbIpDxPhCvQ9Dy0oCk63nqXIENgAnIMKu2RYL9ObYgK6BjUWYDpHz+bFfoZ3lU+HMQNedXJTCW4UpeeZKWr3Gk3AZEKXe4Jxz3JUsO+PJ9KSqNr8R0M08zNmF6fInj+auSIUDIdjJYhFby3VMeF1wjj9bR14AQxVMkIznLYzDUsUa+hnFtfSUtrbtWDEygWOWc66xcRBfsuota1xrpPu395Xffpr3fTW+/+XbytRjmW5CMMltepyxcypp1aO9MuUZafHeC5jwspwkA1JcBAdxhQwA+x3J4vS641zfIUw2Zd9QxdJ5zORAebmV08Vr3Q1zslLZWYcguvTk13tG/+V3//He8/hN//ZfPNn5FoDGaH/3QZDi+G8vaK4wBiVGjfCLEyKO00xF0vtjW0Z2+7Kg/6ELzDHzSAAsIkY0YN/E/rHrUG+LzQ62ggI5uM11ZigGrgkOxaaja4kqkjRRTn1g+B3bBIqiRuHbBmAoVHHNeAmAqYbUMFp3hjnRPpXxF7i2lwTkUEUZAgg52CaEvcK7gS57ny2EB7OnQnTACU0J6XGujh3Wx280Gc3HiCdZEybt+7Wr6wAdeTrdu3Uprm1tpeX09La2tpkXyohBVESB31+6wm67ZWIygnqpn/74xEP3cU4Tq2cF+OoJpHB0e57fFUakuYNTD7ekLJCoIz4/qi/+oS4VD5b60sO45+p9dALeZdXJ386jpxPX+hULLNlAcvqvg3uOV1kcGH0Eog610WtARoLSaOVmAgXwIOvaEzZR5hLz4PUZ3cs6ZnipOBn8foTJn6xrXwH500+xBMSBqsNhXIAxwP01rDPt019SEjKAkPue9mA97EJooryWIhyDt9tjkr5Yju0zmWnnK7ZrLnDfhxupzXI9ltMtzZX053JOKM61htK6ytbq6Fi/2pqTxprQy19Yxemsbm2kZhtxvd9ODdx5ivDoAqjIDuJJnY2jBLChLDBkgf4WI8+HWwt0d0+NMaUdXz/OpS6Ruudvotoc6s7Gzna7cvpHWr15J9aVVDFVeFd96MKhsz5R6tbLcTGtL9TTqZJbrQlPKFiB/8x/8vz/7y2Ybv2zQePkTL79WXCj/YK8NxT7Fsrawui0asU/GfCPZwN3glAjoorH4pWdnHPOlRXZd0UCXA61C8ER5Gk3AGGJR9PGl4S6aMx5NcxCNShV564uuMVq7rCjSRni6+JP6Zo7g9L0l9pIUqqDy8nJaXhPpazy/k46enKTWM+jieD6Ne3kNUHtYRGkbSjfFAKcuUEnAwJXRfVCow6piDcAjITsCdgulSlrf3AYYNtMBLoTMyNmt2zubqQQ9nOrfKJ+kr9uiMK1vbeCibSFE6wiZ4AGt5VxtaRGX6wq0cQ2LVUxtLI6zSi1Do7liTabj02OYCI1LPQqQgpmLr8RcCgUcxcsBMwFDJQwtCYCdWdf3NpUirCnX8ud9KpabQGGZ3T2f6XMO1soMjMtELwPHOUtWAAjuNUYTroNWE+F0gWCDmC2oukzs9NSeJgO82Q3S7ZBFOOrT3efbBratQUrZlLJjGwmoBkONb7jUXvQ6kR+fO4uBWDzzFeDHPivvDDxmWzShn3yx7AKF9ZTvs+7y/dZPXO+Fl2lZZmM+Udfl+bR9ZTNdwVDIgl1i0jYZDAV4GUMXo1AFLFwJv5qauFGLtcXUOunBLp2Zjgwj+y4Z6WBBnxH55FEC/wj3b8wez2YXQGI5wehCF8bMu5t5Rdb4ISN3HMeiDAeWX69jlJBplI17BEKBGlbBfnE5VursCKZ8cgJr7sqqb77wsTuvf+knfnmjRH/ZoPHS93z0P1vd2np1Fepfkb4DHi5FJq305Ud2JwkCzvgckJHwyV1ZyHM0eAHNs3tWQc1Wispgd3yF72R1voGFFGBCYakQ220ehJSalezORLC0CC6kGq/x93mXinEBKhfrjs3P63CeH5ymp289Sud7xgja6YTfTkGeMwCK4tu1aVCpOF9KjXIzVUv1VMJVcnZr9OejAC6l5rBm33ZuwLZZtbtqNTXX1tMp+X2y9zTdunEzXQMw1sijGVZpg9YjYLRWCJp+rL8FEmccaqnWt9bjtQsrMpK1lbS4spLWfLPW5qo2Jq+XSblWAaet3WswsQbWO7uDnbNzgMRJfIAMwh/KrQDxyyh8dHv6R/0YvAtFFxT0jxHMHASU6yl+XhdNTB4VsEvgYRMo3FRU/rG7sC3WFEV2b51jrTAM5+RHN+uE3RiMvrhxhWAy3G8As40bd8p54zun+Pkuo3iEe3awvx/BYGUkViYjn1LqcMuQI+Mauiu+VCm6PwUn86h7Q6Zc7cu1WwPoLgvi52z/6oaMfM1P6wDpQt48yPf4x59p226e5f5gVYKlaVkfGER/G6S0R0K3pG8A/PyQJ4zS0mKDR03S0/2HMKVT5AomsLyVjvfP05tffAMji8FrdTG4zrS2lyaXw7qPoKtvd4NtyOIMJJs/dSCA1Sxk6COPMi5klbp1TFGwFXSAjCVXUo/yKHMYaYPY5tfuYEQDpZ+LNnKOkRMr473D1er6z336S7+sOSm/LNB4+fd9olGYK/w30+JcwR4PI7QGERFhKtPKZaeQdklp9IzkKwRT18TgAmevNpar8RoD73Psgrwx2gB3wfdIII+p4gtyKeBsZKBL5vkimCoWWd/NZxnwjDe2c7Pk0gVzpNYu91cB2X3u2f5JevzG/fTwncepc9JN0xHuBOBQBX1d06IM6NVdrKRcY2/ANKCbNK4IHCMpyZeKHpFuQMQ1M5w4tL4ENWW/gCo+QthpuXRtdzddRfmbOovkiSyGwoQV5LxAIWvKwcpcVzFizwvZYtRhtRAzZX37XL1ZBUiWAZVVAKoRbOLo5CzAd2VlLZ7vaFl7dmbrQ8rSTM/qDvprulYuAhaqAWjkgC+/uU4GZ/xnFvvgBM9RCDOgeGcOfGbXQqXtAganx0fpiHLvPXqUHj98mJ48epge3rvP90fpKVZ07+nT9OzZ4eVgtnY6g2UcPOX6/ae4W8/SKZZNgxITqKhTHsxzphEMPj42tnMezFQwDOOAUZKVyF76sMtgGwCfdFsf3XyrPDHIT6VDQDRKs0/Lbg34GcJjWWmA/M3r2T3nb87Hdz69I9Kgjqw3Qdh2c/5UBEP5PsQ9FkDPz1rp8GCP8u0BpOcA51nEuEL0dXsLFY4P0k/9w59Nj+8/CWbt2Ap76ZQ13H0FJspi2/iOFJdSiAeyCaKyKvMqWEU7IVvO54klKZEDjXab+m674LYuu3NMaNowC9ST9SUQdnBvjRP1DNQCfpaljtvcrDc1ULc/+Ntu/LnPvv6Vdjz4l9hyzv4p2wf/J6/9oUp55c+5DD81QWYNVrlGBZSMQk9p5NOTY6zBMIDDCu+hcL4tammpmW6/uJtWr+JLFbQiKXVVRphJz1fMdXA3ulQO+8IFDY3Gar3aFK6BW7J17UpaxCo7wtSA1bjvQJ88xn9iXzdsxtcjLO24jHw5lKsPFWztIYRnPVwXEJaGk17GIC4EwG4sR0zO01gek8GMUBIbyF4U/ZAe1uP44Bhlya9nXAS07ly9lnZ3ryf4Z/rM5z4XQPGRD3wgfeSDd9NyE0Xmfil6F8AboNCqZCwJCCApfFoV10iY+gwsRwxy4tkCol3RMh8tQ/i7RXZlCQvi+DjBccguoKovlkPG0W+d4wL5VvNFAGUJYPGVCbVgGAbFjBXFuqSyOhWDXWWNrr0oM8LHp+xIoPN5CqbT/luh/C0ELa/8nrt2uSbEhrzzp8IaXzCbwoAroblHQ3NNAJZjcSinyisTcgEjdCQU3YOWVzdH/1qgjhGo0UXoC5db6RhWcgxLOTo7SUd86rIYFOVBXHvJaARsfuc5QbQzu9mM9UWddGiuLb91z88Zmwh2xR7xGcsQ/3HsEojcTSuvj0Kb4AJvXd1M15+/keZhjY8ASlfIX9sU9Kvk8yztXN1Ou9d207sPHqd37z+CqY7Swb2j1HraTgNk8vyoFfUcTcFuvsKQAErKcI32DOCmTrxEkHDogj1GjoxVsIKRIQ8OalTPnHpQ5L6ihrnuZMkqBqiJPrqWRu4SdzKbc1IatQVcJvRJF5f7BZ0+n7DQ/93f+qGf+GPWyy+1mad/6nbrd1//iXKx/l0uJ+YahNI2K1Ul0Zo6IMXxBEcnR1gJlBjBMFLvSDWp2s7N5XTlpY3U3FxKNfy7sTQb6++K4oPuFPehG0PL24cdFHkaSHjeakekeMvp5ptrARqIXwCW3ai9807qIdAuulpbKab6TjOonWt8XvSo8i55ao8TtkJJCAW1uL4eIeaZ8D1iIRx2TERWBtpDC4USOZjs5PAkotrUeGpUy+m53avp2hVAgwb5+z/902l3Yz197JWX0ne+9kEArhkC1x9nf90FcvO7Pqkn9nPyqyLOQwkvAJG+FvZyPEIfy6tFVVK0ENVqKVjGGgxrFR91FWtQL9l9ZlmoN/Ljy3qcFzPh/kf3vmKfXdrytQnLzVg1bRMGtLiKj9uApQEeQbMBGnSAdLIL5QhawbffaUU3bxuX8jxYzQCKi9tonZChLnXcdo0LqLAxiRgpqzLp+ghGpKsySnMjjkK+ovuQv3A7Li2d3x1bIGjkTaZg9fKfOGrbCKI8O14pwDHdLuvIwXKHMB1H4+ouyTxa1J+9K/HeXUBDgDItPx0YKFPQeud8OZKWtuC8opABQVckf3o+xnjw5zN1HQLU2DJouKASdQjAN2G161c3UhlGKOMYTzvsvQheGl+4/cItZLeUfvIzP5POMawxiXG8kHr7ndTax507gBXAgK3HGZiFJhaRz0VjeMYjclnUM9mIS1IKFEWAKlbol7Zyf8gAACT7r8q2m8jWkHalzgwqC8gx4xp2Wo+uWJjsSjWtLtcBj1IE2A9heXtPn+k6/fzP/ndvfzAK/UtsZvWX3F741I27abrwJQfsXMzhfrg8Hm6EqwMFoiM0jnfXUiqIp8eHMVjJyhjDBLpYivnKKF37IP77tWUyjN++sh3X674IBLQZCj5M73zhzbT/8Cnoid98QhqkvQz1b6yvRcUPqTjHLgztfuxisakUX6i7dnU1zdWxPFgn18Rw1N38sJCaxeUIfsbS7rYPjVNgD6sPYMXrBRGMmMgTwqTI0BY00jmg0SMdldSDNQQmQGP3WhpCH3/yZz+Tnruymz76yivpI98BaKDgVAoCDJhR/m4HXxyl9I1tBgX7TmKqL2JNiukAKrl3cp7aKKC44hgPWYHdzOYHxKXoF6lemEsrWIrtZj2tLK7Ei5dcIcx1LsynQO0ktDG0/v4bn0/nuAHry4vRBbdAG21du5F2b91J9bX1VAY85hHk6EJFebvnp+l0bx82tZ+OHuN/4zroioSeUD9jlHfM8xPupGNfIrgGeDkGx5G04eogsBH8BHQV/JABlE026uxf61mG54LPsSQATNLNe2U6KkQet6BrdDl8HFAw1nEGozg9PQaAMSRkIxgEbeCgOeNWZ9Tx59/4cto7Auyg5eBLWNsQaAohCGSfHTmjDf1tHCsGnFlIPjUUWvEYWMiNARrIgccEGNOxXBqS2UpsMpIioF5bb6YSilesu8JWH7cANxjQqMA4N7Y2AN1CvJMVCCIP1g33Di/S+TPctse4Y09OY0SnLqYszHzHi6ebGMAV0uV5ApydAhPA2lXybTsqNaUSDK44Hyvh27OjUahxjwtxmz9f9eGwADsYNKqyeg31FBT2LfjbV9bS1pUlWPN69Dwe4Ua+/c67qg/MOP3Wn/mr9/+B1fhP2nIr/hJbfbn5b9fqje+Ot5ChLC7wYQ1Lr4Ii0SAG1bRk+tpamjiOMLhIr/Rc36oCHVrZWAohEBl9SUylVEdYSIskHUW6tNpIpSrWhmfQxBR8kEq4OzZ4D/A5eXaQDh4+Dpah22HvxNWbV9Iu+6SgsCLIVI4xDgObG+tb4ZoY3bdHxFcoSsXNm3EABdxhtwKG/qLPMVbic6WUIXyUNSg15zeg/xvrm2lECz/ZfxLvOHEh4R2ATUHOrycQBrmVMr43/t9gFQp2Sr73EfIxynX9hbvp9t0PpnJzDYt5kW7efZVjH6RB76Td6y+k5soWbg6MB+BymHwRQPO9sbonoYgGfMPSa52n5G8udU8O0/B4Ly2gRGXAa3xykI4f309ngMnpwwdp7ytvpL0vfiE9/fzn0rs/85Np742fT8cP3k7dw33Y2yC6keu+G3djNa3sbgHYG2lxA7aySLtg3eag5y7uEosddX1pVY+25D7AMhaMVmlQXGNYJaSv4ghFAEwFsA4jJoBiUEVhcHwru2Mf7FlTIVy13jVP1gC5eG8MbEEWYdDVxXnaKIIAfATjePpsP+3DBNvkQ+AKrAvNz1Q/6Lj0XtnkgQJFgIGGgk0gyCNLM7vwfjdjPZ4T8NyMTwkcBhmjbZFvwUUA01URKHTLY94O5esBhmfk125ie8jyiOOAhJh0VnZAGMBHgtF2PCHqxaz7rJj3wy7LEkoMdMaoYOTJ2JhK73T9eBcLd6tvJZhvDWZa4ni4apTRmIfv8XHkqB16Yxi4M8odfGjgWNZUo/zOUn+6v5/O2+fRq3dRmBvvf+H0R0n6n7j900Cj0Dnt/leD7nCxWkagGlgZFYOKLYKcsVAuFSlSO18josFTFBFKdkaDnrM7cs5NK+airI2lMtTSV8thYqk0rauVNYLmzZfxtaBYzmx1TMOZ1vjsLHXwE88PD3EZTiP67PsvZThOyjo5P0GQh1SkwEVxBDNBAcYxxj1qH52nTqsdQILERIV6nocGNfe362iEoNByQYc7BkABPc4ZO1CA7BVaXVxO2xvbARoPHz1MG1j+O7dvpa3NjbCAseZBMC9EBMCUGZ2dn6WTY3ffmTGXltc20p2XP5ief/VDaWVtK522oNmwoWu3n6M+Cumdd+6T9hO+O9weZgI4Om5lsV5LS9SJrpP5VgxjIBVgZlevvisSQHmfpgKWrzDup6p0eQFAGbTTXPskpdZRSr664exZGp4dpn77lHrA9aIc67dupaVrO6kEk5lvNtIcZbnAUExVoiL1g+sXUXwEV8prr1VE5FEMx0r4fMcM2DPlsGXHF8gODOpF0DVyjATbDiopbR5zWVR45IdWi/MCuF3qBsJjvVBYZQewEOx9daPHDOa1AZO+daGrdAkaqr5PyTJJiuxueZxJjq+ojQKIz1FTBZXoDSGvyoCxLgHNO73fY8qV9wbb4ZwAWAIM3V05nFzTGBgXylwFYKOjgLoT1L3XgKlgL6Odg3VMuVYW4RorgnRtqRZpyU58WZgsTZe216EedEtgvvaw6DKWLlfwipdSI2j2tJQB9FoT95y2sVy55w9jiNGKrukBhrDNd7KpEfZlZOrf0yf76fDwGfLXTQUYe7kJMagW77zwav1P3P/sGQr6i2+/JGhQYb/7Yjz9N3oGbxB8G9pVqlzvcrY0vxZGBVQYRli389PDdLC3l1+/b+axSjblZIpP1+undWhdc6UJUhZBPCwwDWPQj8SjoUROx1zU8O0a0PKTQyhcG3/fc2Q3hn6jLNLbFrR8hKIUKwtR8ZneIwvkZwpT6J/gO6KsgoWCrSUCxLMAStu02qQVayqaPudlGD1AI9JBUAyMWvGWfb25mLY3tyMucf/Ro7SN23Tn5rV4z4lvUovuK9LzXv1V6be5tnqWllbS7dvPp53dK2lpZR1wNGDZCLdl/+AMMFnHH26EcFiOrSs7gFk9grbP37qZrqDQxkgcmeqiPzEyEsURpK25GBKNW9M9eobLAgCTX3KCpZngT/NbajuBPdEmvp3cIPaY8pad8fjcC6l+/WZK1l8ZV4J9gefol+s2xQJCtFcoI6A8AuQ6jtfBBWtf7mcAs708Rye+me48Fqw5gx0a37Ge81wbYw8YFwQ73CTybvBTFigbtEwKvcDtyFCPdxFod62juxbcAWLW7IAy2jWfx6vIeHU9BQJOss3AQc4QXZSAlLEAgUCXwHlBglNMhgulFtDyZlkDZC6/e89sz78BIZd9oO5dlcFp9r6FTfYgIxdgvC6zTwwcjMEBghPA3IFvzki1x4O748/ubVm5ZVB+7F1yaLmBTmXCYy4oJdOfsycRmXVFcid9yjycz2XBZVNjYxrKhmXi/t4ZZezmhX0Ep/x+IF+9wXPn8AYapdRAJ13sp1yrV8bl6hce/cMnPx+F/0W2fwpopP8Y6XtZK6Gi9Wg8/UcLO3BGJnvvtJNaz3xl3F7af/AoPTs84GoaRp+DioidBlKpQjXJ6Or2ZqpD9aWwuTEFNWqF3e+yApfyo1xhwY/2TlEIWAlApVtC04VgaZl0UeqLWOE136jdjIaKwFG7nxp2p5ZqNFYfAQZgqEQFKfvjGekNEjlKUsAQ5AQMFSP7sqC5DcZOEQANmMbWdsyvefOdd9LOxnp6/rlbaXV1JeIFCpTsKyZxYTV06RwA5DqhlRgVWodtrURXsqXIlrqaTlC0cyxojNnAUvnG+QasbtjhGJ+vvPRcWt9YofaoH5TLKLpvm5tDMBV086/V7kPdH957F+Bz5CR1YNUL8PWlVOCZc+StD4PqOBhJxZwvpgoA1rx2Iy3U69SmVJ2NsmuBg9rz3TqwG9Tg8LOnh/nN5gh9D5erDaN7cnyeHj47Tm8/fprefvgkvXn/Qbr35Gl6tLfPvpf2Dg7SIa7l8ckx7kU7gstTlNU8Ozw8B0tznMPvuowuMOzb+R2e7/RwV9+O8SeXiqixGQJAMcJUmaE9Ayv4z89QPrag67S3ZQkrHNcCpLRRBF7ZORVldoteHuWB55jGDHjc3WaA4T22cwwf18VxQZwAjww8wTgjr1hw5MxgrO5cBzdgQplGuAqnGERl0thKvKqgDchioAcx3R0go24NdAZTIl/OHpeByxR8mHkyD7KjzNhxv2RpriCGrqYRecctGfczuLrAsPcak7EnyBHU1eVqWlxfgvEsp+byGi5hA5msLb/1d976C1GQX2T7pUBjfa4w92eoOey+NZQbQiXvuqrS/rN0KL15speOnh7gjpymPgpn/esryRhonVzpiOJsqbxT3IVqrZmuXL+GkuPbcdY9utwosD4y/gM7AnTRCx+uUqjxnKNUKugr5y7d7JtO09JiM9WbNegZDAjFMDBkDKB/hmKQHxmPQKB/GxTUhqSRnZVahzXN+uJVSBVDJVThlYrcBWnu9cEX0grpb29sgcyN9Obbb6Xd7Y1094Xnkit5ubKTvQIxpDkElXsMnmGhXaow4j18h/AiYwAM+VQZyzR6jbo5oD6PUD7L6JyT85PT1OD+j77yfLqyvhxlLTuOBWG029m0VwAtg5QRSOTYCS7c57/wxRhuvbK2ljauwoKu30qNneuptnk1FWEVfVydfZjAE1y//hwAB6A0treh1k71RuipV/PuJniGdcc4ONfm9LTNwXlczJW0gHDZObZHnvewZB0XcVzcRAh3UnUFNlZdTp3JXDo8b6djXLQuLNRej5G0u43Pj98ftI+at758GVDEnlCoYB3swQzZY7AcZVReqlhVBzoNHccBMMpaLL9yloEiK/fXbpYpgOQSEAIEZILIhL896bNka+ZFOXXL6eXN7wEkfA9A8Pclq3COSKQNcMg47Nr0+lB079HFTAZkHYpAPcDyfA9xr5NBMrp3qRuXYvC1Bu7GMBQ8YJt7kSceXKij5MYuqIcYr0H5Td+Bh3bby+qHgw5Gw/QFHctpPnSxyLj5QT6NocQMc5hFY20pLW1uprX1q3gRGCKnhYznbt/+rTf//Ft//xd/4/w/ETTmC/P/Ohn6PRamCjqtLK+EUjnaLIIxoL2IbcUrXPqFmeZbrTagTNhg4jQmoDmGILq8MH9STCm97KAfQ1tHQZ0sjG/DmlJ4FWc0FIQmMX8DRoeVe5YqVFAIEpbqYuTYSae4kz/8cud7aDlGWMEWitFFyC8c2AVYRCQ9KiwDhgum1BswkxAGQIgGcE6NrSNQKLQ2pgO9fJ69LoswhS3ckwauxTsP7qcN8v/czZs8eyUmKDkmIoRQXRDU/KdA81OXTrDUJfEVez3qUsvju1ZWALw7N66na1traRnfcgkrsLVYTzc2Qf+FaWqfnKSTA9wOgGZtHWYAQJ0dHcJgKmnZniUAZEJ9PHn4MD28fy9WErvzwovp2vMvpfWbL6Tla7cBjd1UWd9O1dWNVCQf+0cn6R3AHgc8XiWxSPuAnqFy+uB2rcrQ7ArWv/aVgBu++g+AHFK2Fm7VfH0xAGJaXU3rN+6kWy9+KO3ceCGt715LzfWtNJkvo0hlZMkxMtBh6sY1LRsIvXEl1wINdxSAli3IAgQA5US3UGVwLZNgnrBAh14bN1GBBAyXTxzEPYC7ikrelbvYLr/krnab45KJsIXccr2bii0L8WSwq/g9U/bsykQcgz2AwHPcl+MgyBTtOi9j5qAvBtNF4aJQVD7YBKFwFHmEf65S16Y+ytRpM9ztiIcVK1h4x1Xo5pKYbn9sAAo/C3X0br2eFmGcNZTdzZHKulXGOYwdORzBXhMH0PnOV5fRVBwjEM1z8mhT8kIZBTq75zeu7MKeb6TF6gp6M0zPYIsPvvJ2On4KL3z7+O/Eg/6R7ZcAjbk/TY3vWnAbL+ZyQKGMSpeqBo1oVDJqBqIHxcrWzyPFGO8OWKgwnneJPOdXxHLsFOIYinu89wzffilGiQ7w8/KqXFQO10uxomERLMFDUXYpvW6rl/YfPsN652BWBClRJKPL9uUbCDJG4QShMf6gs1aLF1QYjaa1cQy+AbuVNVdVylPybUbB0JGf+p3Seq2dYBlBU4WNjBkIraLsjoWoA6APHz9Jy4DZC7gnyyiprpOCJkBE0JUvChcVk4WFvBpXsQFVTgXF1bw0KPYoVcn7zvpK2lh2TAbg0KzG90rEFIqx1KAxDafUt86OAYkex3MPhWl3sejvvvEGAHOYnr9xI91+/m7avHUnreB6NACLmusqkO8yLpaD9ASspy4mBPtx3VMHAulK6SI4TmOMZi4gyFWAYQ2gsQ2l0ienJ2lEHW/dfiHdfPED0Y18CtVuwGzsQbh/7176yle+HKuSlap16s4ofSPtbO8g2IV0AthRQVEu9UswCOvP7qcyIKj7KgiXzcvvRnUWcB9mWMW1qwMYWGksqQO8fE2i8Q9dkLxR1yTibmKmOUufL56OtomdzZ/x0GijDBaZ4WQAEdBmAPJeIJQ9rvO7Vr5Cm0L97VF2rE5MkQBQvDfrBnIIcAoYIdPkXwaxvrEWjHt9dzet7ezG0g9Xb92AIW6lOgapjDHxhfJlXIjV3WX2VdpyKQBeF/ba9V2AfA1Xv5Gc7+P8pFjICdk3kK8R0/2OgV8wEQOo9po4s1u2Zm+JM2idpHmCPt770lvsb6azg0MAp3+9tz/4U1bPP7r94qBRS9uFi4X/3ALbGA7i6uCSqFjh2znxDIHlbLgdorFdRa45YFAzFMONRtL3lOIq1LFWxNEpfhvuzd4pBeynnWs7FLpCuhYUsLgYReVGwwkXaNWQ51egZo4VOHt2HmzFIeH6uKZdK1B4hL6PH0xC3CuFh/bpEwIq5qdaQxABniboauVpgXRD260uZetCFXsBHqEwNGzOv0KNRRUJQ5jm0y7WdmltPR2hPGUctw/cfTEtLS9GIyhYCigSGsJoGawj6bVoGQ3GCeXVPLnw8CpWfnUV8FT5USaHyBu01Krq0jjAzdhHDYVxCcNFBGkJFrJqDMfgl+yA/J49e5be+sIXAMlJevGFO2nn5p20dhULgsJXGovsS6mAEtsTorZ2cDeePnkSlrpeb4avrF/sOiZODmysbqb1rZ20DNA4vP4pIHlK+5VhWdu3n0+b12/GxDrDjAeHZ2lIoew1cZkCB3xt7uzEQCdnCqvsz928Hu+4HRkXs9sZd0phdpxAtvRZcRXyFa5bXsLtxPe2Pc8vh5cvAVyyK18S7dwcp8g7/0lmpFzOlDuSMrXLLzPQiJXSbB+v4Vq/e40KbIPZvjZOSN5le+uCGKAMwKctNCQhmwJKsA3aHWbgKwZkB+HeWIfBLviN/GqATMdnRRb4z8WanItzfo5bj9zN43q6gv8cqnNRhGkBsNXFWsQcqsvlVFuuxGhRBxFubW6lF164kV566bl05epm8o2GxiiWAQAHH7ZanShm7tGjvbXU9r2q7ebdwlJQ58wcARYP3r4f7GLv/qPUOXMUuWB5sdq4Wf6R3tMhKP8Lt18UNJr15vdD2f+FWaX7EBtF398M2v0m01CRzFzMrfA3l3uNFe6nNFNLIu3so5R9QMKBJsGBua91dE7lJyjSBhVU4XoaXz+EZ5mwDRDvQ6XBxpbb5/Fl1AFEsOw+M14qI6sgSV/rJ+swTqG6CihGixc3mmllG8XkGc5PWcKiCzKuDHW8fxR910aZ8zyT3NNk2VV4N0FDK+rPK9BuabpANhn00quvvBTuk0ElayszE3NDxWuRyGOkwv1Sb9MqaaE4HkPWg1EBmP1u3O9apBXopqfivRrUX7zOkLrJwTtcJYQ0Zj9irWUZjgfZe/QQpvHFtIn78AJAtg7DWNrYwjV0pKzCWOJ+AV4gxvVAWPdwZ1wZS0GscZ2T5urLa6mx4iS6NYSukg4Ai70Hj1GaWrr5wsvp6p0XqEfYCvmUofiCH3uKDo5Pk0vhyR6dcakyOdrQKM6ta1vpues7qcqzraUKebaFYgIfbFUmq1JqCJy+LQuUbXjcOvONYyrrMiDlAC0Dow6Ic+/S3r73NVcxkkolBkvwO1KhfCpuKqu7RsyK9jqV38ax3tWrHNviz89Iy19em+Vf9mz7RfCUY9Ee0Q4FFB15wYjoOsUzYwjCkLaBBV3KhNfHyFxc5AXctVn7WSYD4naVnrdPYkcag72o7BeFES5KdsGMqV27sh0jOiejbgTIHVS3s7ORnnv+BuzjGsZ4BCgNMLQV5F8DOQUwkW3q0jow7xYs4ijoju8tdiAilU1auouWT/ArfLl3MPhJ6/Zrt18UNK5dvfK/qTfrr9XsymGXxlTq5bSAhZ6vkKCIai3zz/9Ur9nQ7Ggw/owHGEhUoOxPjtgANeptbrISmgGr0aFglVTDei4UOWm3IAVUWaZzKDCFs1Lzy2211IV0+PgQJQMQOO7U43hfCQ1ikNQuQgNRMp71nXWE/Fpa2V1Lc2XZUSEtYdnN87PH++ng4UEa4seZ11ip2TgGDTwTiqzkmcpZ2VbqOgp1dfdqxHZG5P0lrHqAhlZIabFS+KcFjVmHpJMj6bAxzgtKuknhgvG8OVkI+0LUp8AlsGb3zEE+EeEHQBS4CNzFvVyvwJK+j7RX690vfTGdPH6Y7uAu3XjhRUByN6ZJl2AzXEhd0j6UQ3kRpAb4vqewk8PD43CT7BI2PrKKFavgFjgz0lGjHax8g3SM49i7oqI6anMsOGNNa/rkALgTt/af7oef7YCk04NnaQSg39xeTy/c2gEokBOYQZl0K9SV5RUY8xgPmCLPXAW0BAZZjzEoe7dkKp3Tc9poEnEr28NxGl1A1oWHz/ku41BOQhkuN7/7S+mMhZvy4dgyG9Ca5j3uimMzsMiGb7bbbrP7g3lYj+Q9D3dXHxxBa/clSklqyrlBymDnAJpK6DACvmRZpg7sVRE06jVcUBigCtzpnFAmDCnXVmr5bWvqlqve+WlPivLhS8Gmkx55mIvpFna9NzGIS7j6xvxcseu804/OgZhV7btTYH0OcwiVRz/UvTwtIetqDPVPOZxgeSKYezEZDo4nP5JL/tXtFwWNs7OzP9NqtxquUhWrKCHEIxK5WOBRopar7VAHeWl7o+0WSlz3YE7DLlrjA+ggxzhL5hw/4Y3m1Up3KKzX6UcHjSddvxsMna02JGUPReZPy+34kMlgggXcj0ivyiOISQ0dJWkftHGS7asbaQOwcDKbvQkGOkX/04OjtH9vL50+PkJxBAkYiWt6UE6fMwt4hd+JwAT9DPNB1lFaG+XWjduhWAZpd7c2oeH2jIjQXMcmNY10yFsGkizEYcmoPwFBxbdrzOCVSmwwz94jwVKFVbAUZIXOSHl086FonnO1dZ9lfgWh1slx+srPfibNjwfphQ+8kjZv3k51qKqvhZwvVRBCA2HOILZXSLqcwamFm/AYJmHel2Aoi6uuRrUWAEjzRBk2NtdjDEm53oiuYgf5NQKondU7l4bdbrDDNRjCar2allH4DVjc7vpyeunWlfTCje20WClELEbG4BiRguUA1J1U5VvJln07GSxlmTw4q9keIWNTbhHDwZXS6CyvAVzIm6NAAzBwR89gSi4BaNW/p+DKIwd0QW1f7+FknLfO3Gwpy+ing/q8Psa6+Be/8/Xhxnit7RttHD+jPTwvcxCM1SRaNtjq+cl59DhpwFbXNnHjlkJnXNNCmQ4lxcUeuc7tnAywQDv3cY1b0T6VSiMma/o8n1OG2ZcwmDXq/cqVHdjETsR6hkMMC+xRGTnYf4zXeZG2YMLP33kpvfTiB9LVK1uwx3p67sXnU6naSGXA3xiVLqX3xDgOOx14NrUUsUpHuTpgzLFPF4Xp1cFL4/8s3efk12z/GGg01hp3x8PxvxuDk9j17x2m61oGKmfELNi17FHp6IT1mCffsPHbab9W3gjlDp0JsMib6BgIrVKoQPh8c+zVZhU65msSeZ4KLkNBIRDLYB8q2cWFg1Og71C7Z3uHadwb8XwUG2vnqLgocKNIGWoojJXqoLQjfGhHlJ7CUJ6ljgsUt3BHeI5WzICawCjSzwJcM8ahVXCfBdEUQAt44+qNtIXPXnHyEkBVdxk2GlFGEYPFdNcUOP6MR8QoQ45rlexF8LsjJx1vIS1VSa0Pa9A4jRbIaHhYW3YV1N16V1ise4ilVc1+kY6ePk5f/umfStvk6c7Lr6b1K1dhblgXXId5nodkUe8IgfmXASIwukPGNQ6ePI2eC12TJVySFZiGwBwKRvpD2tLuUC2jPUChWDzfawoLupQC4DAGna3ig1/ZXGFfTo0ywr5A7nCFbLtgoCivYy0FPRVBsF2EWTQFCsoZA8l8NnVmXRm87gE0jgRWWVcBNGXRMRyCxlmARiemzAdIaJx8Dt8zW6QMtFsGESw25Qkg4NPdb7KLDADKZr539hnrgs6OcX2waevS+2wn25SyOG5EoxXdwBhY2Zb3qvhlgNQ20rJbHkeFWmcXE+4rYOBQZg2ABsNXdShHDv5zRbAc4B2nKzub6ca1q+G6ObbphTvP8X01el9Oz7oRNN5cB9gLlXhj/SK/x2MYfGmcdgEO0ysW64DrFKAmT8idQxrGww7PKaXd57bT7VdvpesvXUlXXrySdp7bSlee38Yd3Sndubb7t9/6+48fUPz3tn8MNKCHfxBf8nsNgNotZXeP0VaDh7ooJRTFBrEFovqRQytVBVg1aEbGGrWV9NztF2MI9dDAmJWeWykqk7rH+vlJ5XO/E8SMW7gIjahrBQegjHqgcpf2wJ+jAidOiR+exjB1R/FVEVQtn/MbfHesDKO57nBaqB60OiadtQGIrlOAQVJcm3nYiWtRDAEN55g40CiEyrwgII5ctFHdFOI8OSt+Bvi5ApWN9IFXXklbuzs8C+FAMOwqi+i6CsWn3xVN/6wv/XNpvMcd7CMY6RbUjSdAHV1SfgmLu4riqkzxSj3SFZDsaZDdhnArgAI0baP7YuD2K5/9bHry1tvpQ9/x0XTz7ktp0fEbAKldfbpW+s+UENBAcKlrJzTJNAYo3PnxCYJ3ivvhCu6baXVnOxiKjSVIT1DEAq6h1NZqkCkZGKxCqQU051foYnhSK6rcuDCwq2/ZDew9ulau3i7Ili/jNc5Xseu+0WhyzDkg5lVjkgHDuo5JbALE2UlQdachuORh23y3W+n4vBVsw2Cum+0XwG39U27lTgYX3d4BHLZI3uM3ZXvPRbF+DV4KinGRxs28CBSZ0WYX86tuSTYQ1C958z4p/RADJ2P2HgPgMgzjP8pH5EfQ4LrCPMYGPTEeMRq6WFULuZmkWzevp7svvhIrm7dw+YzR7e89Jq+jGEj46ssvx+LWxnX2Yc2f+8KXYqrG2uoyOvdcANUxhrLVPkrHh3s8u4KolGGCW7HOSZ/8VTCs9dVy2rm5lm5/4Ha6dvd6Wrmymmpr9VRZLqfmGnq0WvWFaKm+0nz4uR/98qet39n2j4HG5GL0H2Id7wgOKrYrjBvJdUqt1s8tACX869wdqZJZwetrG4CEXZbDaORO9xx0HQEICKANRloCB55KtJwf0RAwjenApenJ8BYUqqkgXtCIIPYCDYByQPxQFgR92A4K7+sEGviDWtKFKvlbasbAlym+5Yi84fHn/QKwA9HL7FOZz3gu9TvD1HLJwkuXxDIoBAZudWPcbGh3wSzGoigt0nH9Z7bv+u7fnl77ro+HYE9wp6SPbgETCK8CLDAIEqbtb63aDDT01w00xvqmHhdE/M61YAOpZMuYlx4g3zS2tj8mIiF0ZCqUoXN8mj7z9/5e2saNeOVjvyWt7V6BuUB59aOtWyudT+c1CDmCTqTBve7nTjk/OEi+tHh5eyvWOHXFd11J12nQWpueMRyDwbH4C8owQlDdXYjYtWCnGgfSdlfhjHVUw8CofNYKpBgFmhrLoSxOsDO6b8DTupOdOe9CQIp6pL51EXsIegfj47KKFQA0zz0ROLrpCMNw2saAcF2OGwk6WnD5DLJM+dxnbawiR9qWg/QDMKyVS6AId4B7/eE17rP2c//qd59l/c7BmgB02tJGU8aBhBivoaHVLQq59x7Kh3TxdOofzA+WUV4MEBoCGsNhK12/sp5+y4c/FMCwintZQz6c6Xt2fpR2YRu3btzAgFQigN/DaDpGxLailKndPovBfcdnRzzTAZitaMMru9fTtas3Yx3aNx9+JfVTB0Y+TZWlQmpswFyateS7z0f6f5QpyibgUpfWA3ktfP5H3/ivo+Iut38UNApY3P/bZDxGZe32wXICGFrxAhaC+s2AoVxQWtoigMOSu3jK2SnUH4EYwBCOTg5ivcNY7RuULtrjcqlEUXH8Hw3jU118ZzRJFcDi7ne+BEVuclzlNNiWkd6pei4gElP2yDZQgLKiAvPFGOziZCGDfVJVdAyJEZ1QlinPZ3eQl+uYnh210umR3VzkjevDWvAMXY/Z2qAKnXlWGKxEhzhHhvlPYHH9Dd9Y9dydF9PVm7fCescsUS2QQkh9WOkBECiF1kh1jRXPQ9iyYLueh+6dwmuPivc6iCyvSpZBg5oJ+m9gzV4PAdP69pxdoW9/8Yvp3htvpI99/ONp5/Zt6hl6H4qu9UPRI+vWs3fYhACkVcMJi+T4mGdP9wMQNq/sJl+uoyvkWic+J/cOkH/zC3jEmBfyYHfdyL13jqvTRuoGtKcKQf7YpzCZCaAsDZ4CKhNHKraQD0eCAnoxvB6l0H3TJTPI7bgbFd/nClbGtXRNBu1OvPDHMkn97XI9BzQEDNcRVTkNCofAo6ACguVz2UaHT0epI91cJgseMuVzLoFEOQtZuwSIDDK0z+WnbRbyC0jEd/Y89gbgj3hRlmtKm6YF0pUVUqaZAjri2UGDkR7MrVJeIs/lcEHG0z5lAHzRm4uBQxN8V/FxeuZqYBheu9l1Rw4O9tOz44OIcRkw7jmfBXm1t+n29evpCqDvGCOH7B883QstGQ+n6QtfeSN96d030rPOHu5SSiWMbKnqoDvAlXp22QsHqhVd+gI50RC0aavWCa798bPda79j9b+4//qz3EXF9gtAY6G88D0U/A9Tx8nJOFptp0MLHEhiZgg0hhZKt0KrEkEdFxUec4zKUbBisRIqXh9vbENRgfz/1Y3GUmDDInCih5uwurOafufv+51p67kd0sKlGOf5Bl5wAaUz6BgTdmAPvlaxfWiX1jyVUAM4EAjps/m+/IMyhTKT+3gjfSyq8+w4AEMffeb7qrAxAhQaqO8dIGLUmjQdHCM4CCiW1UIojA6UaVLpfUDSBXAdWeqoWYUpgJC6UqhC+ELgaCSER5BQsHyezwlazBGvCyuJNvschVfBt56iy9XrvFAh5yOUgAP7jx+nn/r0p9M1lP2l7/hwqiNImclA92FICwqzro1xDe7R6jqC0J6iYAm0D1mhbnz/SiddQfCW8I19Z415mPns5lLgs83Mg+0WM4M1CLSPCy4pE1R6bi+BAoUVLAQQg23OuswgQtlJS9YgUDg4z/Lnrj5Kb7mp71gFDXDo4DrZG+PatLaDw89deEfX5KSF+4kb5Or0ETciX3kQH3kgnYghkE6wRHPPv1zjfPIxq1e7fkN2zQNpCByec4u8ccx9YQHQRLkEi+xGCaQoHHWhqxZ1jIxOilQqKlOCSbkKve6hQKm74rNqBiVLdauSWybIThHX40Z67QMvpxtXNtCzUTpvnaaHj+6FO2fP0pPHT9KTp08ACtndKO093kvv3rsfCxOdxQLBbdoW9kGeqqVaeuXuB9LzL3wABr6UhsW5dAZDH+HiOCO6VMojUJ0M6UBJqGP0BLZPnqEfe+nseD/1AOthC2Z/OprvPZn81NMvHL0RFcL2C0ADVvA/K9VK3+OAEme+GViUVin4VnzQLRphxi7sjTAm0Kg20zoWyvEOinUE9bhGV8WW0poqCE7rdrp6uDNFg2lSO/yrlXr6Hf/C70w7L22mk7P9QNpeF5o1cSUvBe+y/3haSt3T+XT8sJ9OD4YILvkE1MgNla+CIgTkS0DT2ruc39gxGD0qpc09UPmxQ8XJYyhsKDEuB+jsxCifEXlSUSizc0XyEGC2SJd7AEB9+Jfv3Ekfev52GrXO0+N33k6t47OImai0go3uxyyWoODpgthTpJaSzZwku18V8BlIzOj0bMv5BHS5zz3Dxlws5PvTn/7x1KVMr/2W70xrV66E32zeFHrrYx5hzgvv6EsL7k4S0y2hPgyykY7T+R0ufgjbECzWHZQFCAaQCWzUg9/DEJDxYELkIMBEpcdljaHPPDfrWQYR3dJwYfkdbhnnjeuUa77MB+rNs5xsGO3KMyL2QLkFH8urjLWOTtiPgvk0VoxnOF0e0IBhCBgyDRfusd0NKFsvLtuoJXaLGA571K21rSCSR583A2xPWa5oI8BgBhi2v58BJgIJ5wRf5cN64Yb4FOh1xQNskJW8hAD1hKtVLjdSvbYcrp9AOoBt+Szjf3Y5XzgpE9ColdEFmqx1epQePXw31uewR+nmjauUXTe/l+7fe0QdpRgI9vTJQXr86DC6VQ1vacwXcc8dw/Hczdtpa2s71lV9sPck/eyXv5CenB6mNmzQblzboIhsKAvOATqFlRw+eZLOD56ltgz8rJX6J93UPeqnk0ft9Pit4/TonePD8en4b0alsv0C0Ghu1v+v1cXa1YsyjWaN0thSxgANc2wNo4ghgFjrWAqPw8/feS59///4nw+r8c6791K8M4TzujLR1TohPeju1Ak0w0uWQWX4Nm7HTvzW3/Gd6fmP3EoHp48phGsqHgMY0FgEydcjFudF5Wo6P5qm4ydDWAaeI+5GYwm3xOnJZgtBzatZa0lRDlDXacVTWJDvOTnaO8DP65KmAiFocB9ldHKboBGKgcILkkq/7EVroiCE0HGtVaIr47U3UK67d26lmzevplUFGt/74dvvpAOsv7NT432asIuIB5iegMFuGll+yUf8yIAgWMQv8hZ/cS5vKroD1ewdUIh9X8Xn/+FPpAe4Jq+89qF046WXcNHyG+sDgPiMbkCa1/fKBFB6nPvDQgok8QzSQ4gElaO9vRjg4ysVXCQm1hyJqzJwBfNAFow5hHWlnlR4YzECv8pkz4f1Zz2qYLPjumgRxwFcHAxmkDeu4f7sFmQj42b5BHOH9HcM0h4epeV1XBPSMgjqhC9fUHVCHbS6XZQGUEJxZSGx0hWyGcaN8jrdXBfFXqOoF0vEfwJ4GAbKRcvEb0Ehnm2eot1lfXnLoJHrS+bpXZEQim/5HY9jGW1v2yBmPEv3fYnSPO4if2NYl25IXvipnc4wjEeHT3ENH6SnAMW9d7+S7j28lw6On6XO0FdR9jC6g7R/eJgewirOzhyGoF6SP5jC4upO2rkKQOxcSZubW/GW+irPdUX4o6ODdAwAvfPoYXpyfEj+ZIrWKa4dcnpCWx/uP8GFeZSOSfv04Dgd752mk/12Oj/ENTkZ4JYY97MniPpZKCwOjwd/+rI6vgoaSzeWlsvV8g/ikmCgaUDqRWBWQawf12eIdSoQQKdeRwSfC6xQB5ccnxxiRXwPxChWoTaIpsDGbEItpIjoLVR+sekKUUvRvXTjxavpOz7+ctp7di+dQI2cNHbh2hvtUbr/9kE6ekRl9Y1f4P+5ns+4kMoIZIwOBNUVCKcQR7ce6etTG3IqjOeCYZwft6gcGgL6rdRkv1fBNPvGMfLKXe9ZaC+6FNzsx0J5ASQ3LZiCIwW8tgOqX7uSmviTDu7agNZfMSbQaPC8p+nx/Qcg+H50aTpc2JGsea1KoxQ2vvWRhTtcFR/AMxXImetkvQvWApszomQvvo3r7c9/Nn35Zz6TXn71lXT3ox+JYe1uAdJ86p/G+h4oafjUKgJ7Zk/GaygnaUtzBSuVxuX+Dp4+Tiuktbq1ZWoB2ubRujIz4fNbN4IudZgV/nJOBunqFpUBhbyCG785XoftxFoc1psWmetNyw+/q2S2QyhwlJnnUgoF3MWXZIAGZ5XJeFUA7ZjHZ+D7A3JRfwCVZTM4GO/OtV75CxeHfQYiLoJkj5Aula6V+bY85se2CbYBAHjMsnlPAGbUn8bDPOfz5tLK9nrPC466glaWQed5vrt0gTEgjVmr2wr3JK9UVsR2mU/HJw2oS+qYNGVhiy5A1ShSxrO0d/A0HZ6dUAbqroDhTLie1OfK+jbttANzaCATjt+oxEji7vl52tt/TLlzD+DDp3vp/oN3YRXt1G2RHrJ48ORxOgGsnL8U65ugL8OeOk15Jhga26lgoN5uftfOiRGl68Xl0g8PjganFvs90Kit1z45nZv+K3YHCQZ5NCcCq7+KIsssSvOldPPqzbTcWAH5UAR8JVe+1gocnZ+mR3sPsbBdBJXK5vlN1y1cqlHTlwLBX6FSiPd9bF6/knbvXE0vfsdz6ej0SdqnQHMXWr0aPizg0ytR2BJU6SIdPjhNvdYQvxXXgUaT/mspVDItjO6IMVJXy6KG08WASjgdxjyViGEgTEE9L3fzYqu7hkH4mQhEaBubIGEDKhQR/FNY8imEDuHmhxTvxpXtdBvQcAKVgm9+wtXi942bN9Lt526H0hgvaGEt9h48TG+/8Wb6ype/nPb39xB+hAgBl067+EyXPPqdDAZT0KIIAXZ5ytqMQzzbe5q++NP/IL31sz+Tnnvh+fTixz6amuv4wMZvEBLLZQ+MoEHmKUy2gvGiHdK1jAFCtq2AITNDgSL4R8EOATvfybHhqNCa65+wzRTHelHBORSUPO4JiIv6j+MAlIzCNSZUOruvHdrvvJlZN7Ldq443Ma+hsEqFRsW6vTxmALQDk7C8jeXFeP2hbdiFYfgCJmMaAkcH42XAOobUkz/bZ+ae2GbWr+ULFhONmPNrWWMYv8ptHpQhPsM1Ecj4VLFz/hRfgYPnIAvhgrDn+tQK55hHDIjTHSUP4ZJFvTsS94L2dUJlflePMQVftWhXtTNiyW0A8DxtVvEVFsv1VKpXIhY4RhdNw67/YlEFdqj/JkZqmXvQD0Dd4LPt6ftfXNR7Y7VJGxSiG/re/XcjRjFFJ2PWOHux6Kx1Z6qXqNsKnwA9z1uAFRmgDYaEOygA+uxsYATxwd8HNL6Ya/FyW727/m+NJqP/IgJYVjoVqevhLmugHtJicyl9/GMf56aL9PpPfDoN5kbRd64Sx7wRUMvunrnCJF29vZluvXAd9GzQ2L4ecZSOD31F4wgKjEXecGi3jYsQHO+nQasHsjWouGWoOCisAiHg41YntZ4epx6VEpPOsOTF+XL0kviW7FjAVvGOAWWjsMT99iD1z3lmDOPFTaDgUnABxoEnCrSAYW+J3aIzYQ3Lw7V+V8acDWrZFMawVOTJdRfrVOonvvOj6Z/5ro/ESl4qaoAGgGQvSMQ+SDO6bUlf5XGyXnSV8UwVwC7DXn8Us3MVOMHGadKOhpyNe7DSL6CofQC5feTM4Ce2X7p+98V08+VX0tLKmheFBfR5xhZc/aukD02eYmyFZbsEDZVT8J/QBiMsuCs82dZG9gft8/SVz30u3Xvz7XTn1VfTtZdfhNEVMBQoF3VsWsYtzFeUld+hpACPdWxMQmmyq17QEPCsMych8pAAXxU4AIt29ZyKmMFLxqPsaASm8f6Tx2+/HWNtbt657QNhQsfp6OAg7eFm7j07SnvQ+GPOX5CGcSbX6jhFVlxBTKvuICvdFcdNOFhvVk/uTukoA1zWs7KANkebB1DQ/rE4kvEgvme30cmGKFN0rwp6eRQncAQIGrvIzK7U8NWMgATgMFdZSGN3GIWvfziDMYxTn+vIL3ju6FDz6TIQMnGgCdmvptWNZYCjwT3Ibp/ypRFyJVtbg0EvI/N1atYxIOqOYGesypgcunW+ly56MBPqeAwztSsasxP1jIAEA7IXVJtSKJMPmhNtCLAbDQvU9zyMA2OQMuh7j4bYBbZP9g7/TwefffJ/sR7fYxqVrdq/jNJ8ZwSPUD6MV1qAFhmDMA6gtOpXP3jwID14/ICKsZ+YgpZrGY2oLmqSjMyllc1auv7CRqpv4YZAt2QVV7G815+/nXZvXUkLKPtg3AMIznBDjiNC7kpDS9D8K7ubETW279pRixM+ATz8bAVVysu9PWidSgIts3C+eHmetnU1JF/F2DPq2x0gC8ZVyDqAoWALhDIO560IGGFdgn1oRfKnViX8V757Lz9CIfMP6oSvWqmbAN/13d3UbNYy8FD9HrcmbFTrUasuk5EO29uwvLQU0/JX11bTOu7M9uZGpLGNJV1C6Io8Y4QF7Z+f4M8/S1380T6fk845QDRM6xvruHN30/ZtWIyri9uolM3smfdSoYLS2mOikmvNM/ipoDlX+W+2PoVdthHYxqIZq1HZhwCt63I6YW3ReTrWx+yP70Wus85znZisdLaIAqJkHFIMcryG+xBSV64PJdOCc5+bbRB5inyxm5bpXrK6TqsF69mLgW725tiN6OQvjYALC7vKmRPVMkucgTzqQfs6Xd7V0f2MJfh4xhglMj8+htIHuMsWszHJLt17jIG0LIeMI7se/L7Mu70moWaX7pZKO3u+BkI2FohgO/J81/swIDmG+QrMrkY3mTjWqBflCHZoN8sF7gry6yzhJddmaa5SFtcYyeNfchBbo0cefa49MQ58RAdHuB6+P/YMRtE6eZoGuG0dF5/qCOYT0sABwqC6JuhXl3/QVcsy4zo2saJXAImD+GAccwJjJTMl8q1eXUwnB+ePTv8KFfBV0Ni8e+V/v7SyctPFg828Q6wHHWMXnKTyrUSnvw9d49AxCa4aLoLx9BAgzouyzsorVUHCOSz5RT9NqXjfoO5utL2Ee1IAgScU+Pz0Wdq7/04wig+9+sG0tb6c3n7nyyRFRnGyplgx55441sNReEWU4mIsSOCTQsFCKQyw9qax7GCX3Qi7lTOLmjuuQsSNFxHR6Faa4KegZEFSKBQEy5OFOatWZiYKUlxn+QUdvvvulGu7O7gnu6kBQ5BNxP1ex1+msz5B+blkKZRROunuqFK1K9Na7qNenFjkCFCHADtVfn1jNW1sraX1zfW0trudVq9eSY2t7VReXAoFC6XXQqkY5EvwC8XFWropFHqaNokU3gMxw1jpRIms22zxpe+QZNLLgcmLCOaeHD5LJVhPY2OTsmOSyGcBudCqR7em2k0+OBAApUtgGbNyCSrs/GlsAoDNU7TJZd48IBBxL9pGbeT5EIf7MAkMk/NQNq/uYrwcvTuISXm+GkPXpCVLM9BNqrFEA/Utq/CYSmq3pN/jBUQ8zPqPzSYhPxXaK9wkZDOmP3B+xjLJuFWaZZvvbratwBdGkXJ5ra6Y9eolno/vKGBMAuOgZXVsjYsYyXQcFNgfIJ/DTugWakoemqlSWk2V4iJgIANYSHXav15fQU7sXkaHKG/ILIbS1y/arep4lyksZdg+w8Ccp97JSeqdnYWxNx54gZs/vSiE4Z/ArJFa2kBwA5QBtenU1yOo+gCWvYHopGudyLSkH9MhngNgI0ifHsHyAaFypTY+uXfwZ6M+/M/t1odf/GOlaqU2h3A49sHJRI7Ii3iAiIuiq7wBtmTDdlAxFFwrxy3HDRIFtx8emo4yOFNW+oUaoUwUgEZE5KjkC/z9k9zVRwO+hI/uupEG5YwJHDzDwvL8aG+FFIvquAxHdPrbwVtzBjv7EyqsC7WiQboCWl42zk+VwvyRawTB+x3JOMyCrXCw+332200BC6bBPVFGwZDPACjzQZqOYryJQN9gtw9dqq7gRPch11mGrDgKG8JIveRr9IWpS8DCJf+ikRA2hTUWoyVddxHflZZU2gXqrwAwLbi2Bse9VvppneoLm740O8cKtOg0EHl2RCg/It+Wz7JE7IB6kc5aD7m8MEt221QwcEalCwINUdCnDx+kJ+wnp8cwQ5QXy9XDYlmnuhIxEY58G2z1pUoLWlt+CwJzuo2YL/13LuCfgos7QkaM4cj8VCTfA/v00eN078tvxkC19tFR2t7eSjvXrsb1uje6VDGoCwU6w0J3ZBlotr0Upn0KqzzH1fM1EabpgjQxyC/kxv0yXkKdGLB0YWa7Pa0Ug5S2qwBuQDXkAVGIlxFF/WW5iPFH0PgsC5euDWWyXjNbhTOYH+XGW0IGOM9X5XBkcNLAJ+eK1Rp6YbfzGqCxFOvp+uLowbgT0wqaS2shRy5X2ToGHCifbHqE2+4L2Hunrs87TCcHZ2n/wUE62jvBpetxniKNVVB7roxLZBmL5SXJu0PKC+UGuzPKq3jqgoZup7uAUqSNIQxdAAfxGHQ03JO0uCzj21x+8vm3/iMSD+xNOx95Yf3681efaUViFB0VKU3zJc9HdvccHqPkVrrCp/SJ4PhzxhSoqBAAdpXZab0bNxbTrVc2U3m5Fov+BsIlp+46r2KZyqGB2XsIwP03voy/tJ82Vprpwx96Kear3HvwkIZ3WDKCRv7mL/ANhzTAsJJqC7AN3SeM5sxHn4GBIDdWIPkd8QvBAn2QmYjSQQcvwWJmfcLaI+RuGTAy6/C712UrosJLIbHM7K4o9d0f/lD6nu/8aNrd3gmf1sFbQd0zPCIwuVfBc+aD1Kk/2Vh+pnXpNebXfcZkfK6+P7nme/bJ9detb1ewEqB1B4JZhD+dF8+pOfQbYQ6eRD7yMnSOOUGh+Z0Xg6EeoPoaAq2w5ZNhqGgqpzNKfa3BsO0oTwEbheOaIfXc6g1T22UEKIsKY7BM9ujQb8sYwCdQICdWba5jW0/FlOHoDtHm3XYMiDOoaTDdGEcDI7W9sxVv12+4ghjpC/zmzbk1fXtMAJNnh4cx9uDg9DTovsl3UaZjrHByQlbP4OmDdA/2GjJG/t+TWTayFGxM0KgDwhol19M0IGxbhYthG2IcjZXpDuc2clyRXcqutEb7ooCWOYKZpB0GA6VzMNd8QZ6P0vHndAbfntcdt9MAt8TBVa5t4exuLXzUEXI5hUl0YA8LjZQ2bl9JOzefIx/FdPzsID1+923c98PogZIhJEBh5KtMKbM9S74dzxHKhlR1j41DuTp5bXUx3sZGBUTBI16DLNBQfCJ7kor5MaA+B4AVUrUB2FyUyUclDc643tgfdRdjcwRLTp+3T57/2f/H/+ctYSmt7ay8urix+ocofa5gLpYlOHHJKcs2ug0tbUP0QpEdMm0lK6AyDKmeCup8Dmna4sZSWtxci8q0K857VWwttXTSZziM+PruFcDitdR25B+CqxV+ZE8KDRZWW4WbLMBCaJi5KoWBXkUgD6ECBYV+Ff2rViVbFjeVxDEKLgcfVJ7NhvraXeWz0d3CyrC7WQ/e78aVkX8V2Rpw9KFdrrevXwv3RIZhnVisXNG6U3m8QgiUn/zOEXY/s1Xzpnien9zn9TlP0lss+3vKjBVij7rTXaNuQsCtI67lDuo5WxNpsowjjw/JZXELvYmdMphP7rUlw41j170wbmBsKd6rolyjFDXo8trGRrqK5X/hzp10+9bNtLuzHYOJ7IVwBa4uQO+b2k7299Ipbs3J/n46fvo0/+a4/vbxHv42181TBt+Buw1AvPji8+kDH/xAev7uC7HSl4PLwtW5BGfbTEPg+JG+PScYmROUy1W7lCHHjAho5wBaD+MhqDo4qoUiRWNkMQiZyFsemOegQNlt3owr5HaIWAv32TbvMTjq0XPWsUoXgE0elZvoufEclSXrU0HVBwgP4AJoAPgupNTrt8lzC4DkO3ns4Vb0zk/S+fF+9Fjt38cd3D9OE8C8jAvoVPo6hoAmCSNhUFdWox7oUiws+AqCGqClXLkjY4CK+qdOKPP2ngyG6gLn5rl+wV4+QGSaYyhWSe4NpAzo1RzXjEdF8gUITmEoGHpXrxcH4h3KpIeM/O2nn3vrzdCW+nbzU4urq5+iBoJ+aelCIEHDWFuQijt7dhzKJ/KG4aRFMq3lWwgjysv93qMD4lLpscw+T5AKWgm+QcuuJ+8yQu0wZicr+SoEF3ZpNuvBHlbX1qPCnIW6QKGnQ/IyhlqRmIu/OLzYKdIzJY8CsfupoGixo7tYwLB2dO4uhSwsOj9DSKLxv2qJZumpuB5TAPztDQqewqXgOULxuevX07XdbcpVpSzZ8od7xr3ZTcvpBAhcphcAImiEopsa/4dl5jvnI698GsgL1xALmBdYzmCr0BbL2U3xGaY3Az6fEQPPTNdj/FmqPGrX4dukT91mIMyMh0f9gi1otLEknuc1+vXKgXn2txbXa+wlq2AMlhHu7e2NdB03TTB5EeW/c+e59MLzz6U7z99Jz79wm53vgI2/dTu3cD1cL9b3itpTROZDjqzfYFqx89s6Z5c12tNjr5PzTHyxj12pWtUayi+DOkN2nu49Sg8e3UtHp3l1OuvFLdrxa+r//8/bfwBtmqXnedj5+885x87dMz2zM7O7szmAC2AJYAkQILCgKZug4CrSRVOwRZVYclBZLpVL5aJdlqxiySwWzDJBGgIpmbRoExJEmCTCLsJigU2zOzupu6dz959zju3rus/3zixAQEgLvn+//X3fG054wn2e5zlJwHBmraBr4+LkP0U6tISOEk1Qts4Z+s93P+0CD1B4AhJxRVvWgiRPwJRrNgyebS7/B6i6rcAeoHGwvwv9cI2dCsFpHZXXAy0GQC8umIPV4LvxrX57JXUxoE92XTNf4xPQXwWsuqb6KusnPFd1yp4tA+HulteFBZcFjTJuhkaE95utMUMdaY3sqcYuZ7G9iVuHS5KAPvU2UUVEfSZj6/O1x6/c/EJSmHvPxX8bifu4MxlJJmgrMaI0xjH4PNzay+Ii5mbrJnDU6LIKUxUri/O0riubLubhiE+H2QoOjiKUcAYMVWSVx92ztjfciQ1TC5dEYOjD79rbPi7bq5iOBzwLAjq4yUVDVAC7hSlcGGU6mV/AqWDYOmVA2THV1STnmmfKbLYUzFa9mvjvKrbPeAiYzffmup+2/BbbdxSiy3OziWkMYKIrgApRM3aBVCN0PuupQEp63w8z/NUql4os0w1SamZmVCsMyuxZ6pQxByhrWkvq2wX4KkAKXS2/wlvHR2gN6aoJFNSKwlbwyBRwTgWyLrdYy5Ja8l+tI2SGN+5a1/j5ApFmuEIYsJPX0M4WLQDEaU+UZn4zHsK66Fro3qRerlciyMM3W01BwaJZvvq8ifmvXk9BLBZl8n35anpOhzeekR3jrWOLT8YvVjbWytLqcjYgNx3pws2k0/DX0zoM9A9lWUIHMMXiNdKvQtTHuQaZqWO6XQ0s0+LKswQS4bujntWLWCKCg8WGvV7TojQmdc7JmfZKdHH2Ive9jsk4i4tSeytIC13QSrBR7s04CSxo6LnrEAPqaWOiu6fuZKk+aCdYOWbHeI0F9R0VWgsmOxmiq+7u5ngPt9LMTm80cMq670p6Ad8JaVqwhgiUMSuhK6ilyTee4zu/XctDvbH+dUmLticPv/LmzwY0nv+ul/760dnpDYUKNclf0BTCKcCuS+k6gm61KKOttIva2pedYI+lCcF5T+JBbAMpLhzsUmbZKIkK2tU1OThaXrrxvL5KiL6FuSnH7P5zY5f9rX1M2A6AY6gsP0IITiCMwU8VqKVglk1iSWSFTqIlDZ6xfIKG0+0tl78boWm+16DkuwpdlaY+0/jA+c59hftbjygS9buKuX71wnn8QZSYZ5Ke7/iMb0HsbwWmKIh1oPwqm65HFsNBAU5UDmjvrlgOkz483MPSOMgz1iHAQZkUSMdipI6kZdpagRm5x6dD6W2tTF/wkiu+55e4aVG0qmzczvsexqRcBEbQkqYxW1vV1lRXODNE2sCZdeOm7lamteNquOeLsuLpveaZ0AI6eMlieK2Cj1omzfy0eFV+lJ1Ygny3ftJLZcmGSbjHO7oonlgd63wurK2V+/NPysMnj8sy36lZZIwkcph+w19bbBf7GR0dw0Kxm7wGjQVICBreNeWIe4miJFYlGPO7Kg5KHHelAodp+2mLb7kb11PltfKnFgTdaXdsRC+KS9t3jCKaT6wELRUfB0g6uhxCAPj34ELAo21cOTfBtr5OjZCOCWQCIryczgrXANXF12rTqh8cHeYadSMNeyqzlAFVgpvWKnyQnvsHyFgGYdpzYrDUxhwAObMxrpbk6alTIXYzxiQxTuqPLB48+tpbPxXQuPyRa/8nnh5xVqiHiUs+Fcj8HHV2Qkuxs7EFsc9hOg0AAhSCEtmqxQ3ge4JDVEpL4xym0NHOYXFLuKHh0Zii7pj1nmdulBME227LcvK0PHP5mTLSN1i2NjcjKAZ8ejr1OfvKgzuPuEY5BCXSV4hiukb54bUDupz/YlkhZBV+UZgy41haJuuhsDZnWkoZjgKEcSbEoRIoOB5Vqer3GpSs1zy8rnty+fxczgFa/kYRBAvTjzLWx1Nev/qM1x0gll4hKpaW2FaZ8wSlFShcHEfwcONo88qAKoWSNIxZ2CORMpGupraL+zrnw5YntDFNmNwIs0eUnbTceNtq6GYEGBBE8/A9hcYW3XoY9NNEVY3iq/NMFAbBSV1tuXhX3732nlSz3IFtobHvQofam9TQnvLDIw/5Z4vuZ2iunHnw3bqFz5ZTIKVMCfhBE0HDNTQeLS2UW/cflJv37pUni4tll3u+m54C603T72cFkPrposWOk3FIQWbEtteeDrsw21BkQd98TadxL3U7XThJcJSesTY836EraVN374VBvKtrk/pLt3Np2qiTgW7p7S8sJ2htK641kQGRZzZ6DlY8V3oHdCt6kob6ol7YkJi+C2E5gnNIgBgZykA+Z9j2Ylk4j0uLEFM9WymQAPd6Sz+61duNO9bpEorwivJpJRk/GkCP3VTL1fi0NNCm8AnOwHnkk7LZmCiTygiN9sDiN+/+X9q/63/5XQPI0H/qo2nV+OFUY48IXtASDkJQh0RrituyRPBQUnsl7EfOKuAKnELEe7b0bo+/s7qdEWWOROsdoBJUxO0DZ6dmy9zkhXJx6lLpwVTs6+0u62vr5fzMhQSg0uJhYbhkoEKjxeM8j0xGawGDfqCf5qdwGTBSWBWaRP61NGpNeEjBFSwQcEFNxrdMTVhtZSVAwEEhb46ABf8i+H7nlpbG5bm5cnF6OgG1tMamq9BYd57zVDGjFP42rUp4aGzvj5aFrkD9rmvgzugyyXIIYgpEhhzbusFsMqEclLtledRZvkbwa9qayr6X1dXs7kxXm4Ik6FiuFCVltLqCQqrKxQgNPBafHTRniQ2+PgWEfNfHrIstTnZDp84J3JKW9PRIq837+tN293ErIBaQII8AFPdNTECpQUTp49vVKnzH8hL8aKhcuzXbgeKebCA3y7gidxeelHtYF3tYRgEzyqNF4ApnWSENelUXo8Yk5Jerz7seqWu8uji1m4g78Mm9VV2nJbylYAKDgOmfICjtlccmlhGA4LnacFVr0mvSjS+hibzKwtvoEZyqNLaReIoLCo34llbdpRDLU4C6AwtJa0O6curWODrYEdD9uBgOf9CqcAatgyejjy15zrgMks9kvfDP2JcLEwMKA+Po1RDlB1DO4WbSIIdngJVxpFi9vFdDECSphUTypAyoy6t8s1rIhzU565l6ae7vtg9eH3xfR9u5v2bMwbrp8zskPF2sEC9LsIWIJfM4KgUUkGpmy+Q6oxWsJOFs6Awhuzt7Evz6kc/+UJCqr792Wb7nmRfKxz74CVqtHp5xZ/j1Mj4yXtb5HMCVuXzxKr7rBgILCAGZu7hFBs/6BnvL5asXy8LCYohUzXxFzRaUfDkbARSwcp+yxDzmtA5xF/TLbQEVWuvHZ4TaF/n0SDqtw+8BltY187al0sq4AnD0wtxYGT7TUi6Vof5+90gr1joy8S+KT348pMLqiiSeQbmNLWXodqtVr71BMtJ0HZCkItfAnoSPpQKIW05bnyzM2zuAkPXyjMO9K41MpbG0Uh0E25Yue4ByX2XVApDnmf1LC6dFJCj4eAaU8UwWfbb80o1TYbXBSZwjdeOkbvrI5hP6cDZg+g4tQ3fS5X//UkbuWw4bilgZNAROKtTKcEPpJVrex8vLmbCWEacomWNUBlASt9msQ/oroCUeQ77d0NJeLlcSM+s0KpzmQ4UAFy6qRBTG5wNmlEd50aoUNPzuIV8D4ByNpabUWA/LHlrBoygMOuT8Eqgh053BUE74s9u1rhmjReigujpblh+hs2Nl2imTMcAe173t4+wlTQ3GdpXcsklT5Vxrm0aHxkY5ShyCugmMZiu/lO/wudXYWFpn3R7sbGcW8cHefnhuCKHKuwCJzgRcLRPyAE+zqvvpuX/RPvnc4I3jw72/TP0qCkEICyBi+d11FCQgFzCT6spWYT4FEDDsIpvAt5+9crGMzYzHVFJYtrBKfuBHvr98/NMfLh//+IfL+TkUH/Pquz7xqdIJymt+b2+tIhzb5fHjR2VpZQEhOSiryyswrb3MP5gv927dK9Ozk6XH3camR3nHMQb26w9k/USJIhq+i/odVfASz6gCKRNCgFarEaGA6X5KeE32PGgtFWjqnJe8bD0lcnO2DtO5ODubmEYvQhWlUKF9NY/V92ovCde8kW8IjUzUPIV+Li2oUhi8zNwdLI5EyuGD+3V2oAz2DqiEVMFU892Kq8C1fOZZLRM3X8pYAoVPS4NTa4qStcpgNRQgaKN5TF4Gr+3G1a1z2LHPeRpjOtrfTVnNm5dSRmdFmpSi5GWfdUyDJrzyowsTYOL5rGkCfxp61HwVJT8rPTNQjevNNb/Lw7ia3FPoM1ltfz9L1i2sb5SHS4tlx2kAgH5cCK0M+NBNfQVxAUKeWFcDmvr9Xq9bAdiA4JpAF60+Rxz34dcrczaYuhW6M/LfxsF0Pc3HmuQdCJLScyH5hGaiRAsQ+XrG6XgMXYUArPdsiHXrUVCfF+hjWRncPzIE4PgL3bFDPjn51Jon16SttfJUKxULS2v9YHeT8jjTdx/6qbMqhBbEcdnd3ikb6ysZdb3rPio8p/uROKAWDmkqN8qfm6M7gVKwzMJI1ClWeXiJmwNoui2CO+UhY7/cPve+ie8uZwefPbGrTaLysEGz+HoUNKYLiCMD6ihLJ++QOIwaGB0tl565XsYBhHO4HyKpy6APjPSXuSvnS+fAubJ/vFVGxwbK7btvl/c8d4O0TsvG2jKWxVL50le+AFjMc62zXDx/Hv/0cUYIHmzulwdvP4zJqQ+nuX2Av78BEB3tnZTtta3MxsxCsAhlVVBMxFaLJ30TrIKBtgyJapOWyt6M3vR6VUYYqBDwTpQIxigMCr7A4yEQmEeNeVBJPuZmpsr1yxdp4QQN8oDACoWtir6g1oR+ta+oCMYMLJ8C0oy/SMsAE70Xq0MlUEiNfPcNpKyWqyoVpidCpgBaDruca1yiMtcZwAKGdc0YFwGDTyrasqqQXsum0J0oaFo3Ndia7l0/uWdlFX+7tt0bRSF0YiCZIRcHgIlrfAII0pDySmzT1NpR2c3DdxTw2vKpaDEJ63W+eC3gxRdPb3kxrps89B3zIw2Vyg3H3el+c3e/WhqAhiMstSp6ML1d5MZ1OrQ2nEBW6V3jFMqFi/2kZwuZ0EpodwAWtTRf90HVBWgAKz6/ACFPbenlB+CtLHpk+UBAQjELaABKFWgrEFR+6yYAguoT6Tx1YlSrrr6bFf21gnjXXibXx21DB9zOoN3BiyTusHHBYwfX3nVgdvncWUe5V7fK7sZ25ueke/zsgDo7rR5aZAqIoYOT4kZVWjPOd3GciF2+8iMHZQy4Cf3QJLzwHjKmWxe3OnWhXtDNDo+x8ckyPX2pTIzP/mz71OXxl4Gvz5qBATjqFMER5RSAuiV9XVPC7tFTCtnVe64MjQ1lintnf19xBqo+3MjkWJm7PFMmL05kcNcBBb50ea68dfP1PHPl4nmyomAU1AWC7929XW5cf6G896UPlMUlTM6NjYxCXXiwmHkvbkM4iWuyML8EahpP6Smbi26GvEK9DVyBnQBZlKolKAKBRFexAhixMFQiWxM+z9kLYCXrEcCIBCi89U+F4COM9vBDwcjQaX4rCDPTM1gac2XA6LPpKZB+8rACKGjUPnVfEJQQIsoYCw03xDMTj/Rt+WvTzKaF7DZQB6oHEEH5jPIkPZVJl1DGW29SSstIwVLPgCQCX1s8A6jdCKeWRhVi66kffbS/g8VIK3W0n8i4IGl6ugKWSbrp3zvIy+CsAmNrbQtdYzG0ipRFANb8F9hSZ8oibaSl7wmE/vaoSyxUWlg+wcY6BYj5fYIF4327+eqIZIGD3y0rQwu3LiSMVbq0UBaWl5Kn8Yt+gGJkZKwMj4xSps6An+Wrx9NYQbGg/YNWDjY0nhHSUUAHUznnxzylQ3Vja8BX8NCS7O1x0aAuuVRdMVrHKl/VujWhADg5pm78SXPjBumq9Ab6YaNSEK3oFFZutpjA53Df1aeYJu0dPZTN3jBbdLcrcOazXexcP6UBOVFWkWEsJdfRsBdTejvG4oyyuBpafzYd052wW7puDp1RuvLF7m1KGcCH7hnpDC0EVPmYwDHf0yOp5QlgW3h77AYG6ipkHZ39v9m+tr31vVsbe585OkAMoXX6aqmsIOG+qmRFwgrVDoRd5yWQrZ/M23EvdtcTf3AB4ovPXC6Xrl8ufUN9Mcma9QhX11bK7XtvJ/PzUzOQ6FyY8MZbrwEcx+VjH/6O8vjh43Lv4d2sobD2eK1srm1nOPE0oOSCLndu3Sm7m3u82xELwwCZ4/wFiigQn54yy3+iZSwFSUS++qOdRo75gywhmEcEiYdi8sN0W4egK2ed/VkFO+ly7V1QKGVqairB0CGQPZih2alwICwCg7EJFckWUWWIlYHCSdfMvuUZBdCXEwHvdz8KI+C0QDCyCbxVi0mryDgSfijAnrEUpkda1sGa+JyLChs0s35UBdOWvHneDYqc2+D7BlubFb1DN+jnKF67W1VcBSfdv5j/UCEtt0QVBNLTc3AAbbQuHD9Rr8VKohjS7XfGc6rbVkHCi4JUU3YVS5r43TP767Su2/JlNKygkYFde2VNK2NxsayuI4cqCfSanJzGknUbyO64vNZRuguC8kvQsFyxEmUUhThD6VVx7+u2GCjNPj3Up9noSkVyrklWGrOLVnAkjYxfkLbkkWHqgIRAGBnxIIunnvy5P7H8NjAZMEHYtNrc03ZoyGn05G/8CZrrfj1Nt4eNBDRDXnUJnA4giPT3D5fB4ZHMS3G5ibpMgbGnNnj1FOt7v+yu7VE2lNzJj8O8C2B09+NiAYzaj27f6YxbuRMLu6UR1i3WVUsvbNQN8FRLkUa+sy09Le5yiC386+3t/e2fgUfffbB/ghmEUO6BUG6cHMJrviKgR5iHe2sQGaJ2Qg7MLX1bCTiMi/LMe54vc5cucE8GWfF6yHSXHtOCGaKi52fnQNOn5de+8Ply//6DcvX6MxnIcvOtNzMpam15s+zjmuiuKAguG3jzrVuJjzjoy/1gFdIEuGBsGNYSCFgUYVXhBAaDOAqA/lj2G4EJ+tveNy3vOVBHZTa2ECsAIWjmZLwDGAq78h6ZUOiqcEyOj5dL5+fKSNb3oL0QvRXMKIfPcUDYavqhHJRb9G6CzHZXJmKvAMIkA54ZZg4zO7CGBAMV2txSL9K3RXaEqGMxHI5sK2wLV81uhM3y8YKAl27bPUxU8rX1jVUhGKCkrnBlz43A4HyTzF0gr8q/ggsIwHBCXgSJcqjcgoZ99oKWAAPvLb90j6JTTmkVeqbelU5+VlCo1oSA04CVgcD44T6nEmqdtdLwnVg/Kf9RcZWuZcDC7lZ7Uhxl7DaNA4NDvF27J62zBKhW3FN8cKcvSBBP66K8AAbIgbzSqkjvF627AGiedh+rQF0ARlZAQ2kdSt5YcLXclF9ZwcUz4bCb/6SGta6/zVZLmLJQ57gwGCXdPR3l0oXZcmFuNnUenxjJzu8u07e74+BGB2zVI+9QNxPTum3AybKbxREAsANQrC9soTcHGd7gjFTf63AvIOovADpOyro46W1nYzfPKK/N6FBlyJ0TI4yUWXnTIucGMgOP0sjJG2+ffLm9c7D9z4C4f0phdd0Mu1CPd2nJUSpHzj1tg3n4svxEMCVIrYQTdy5ef77ceOnlMjI2QYK2JhbC+4qvrZGDclw5q7Zabsrz5u2b5fbdO6nQ3Nz58sY3Xy9vvP4mDOwsxwDXwc5xekzmcUkWXdcTX8zot9bCacbSG6xCyWC+lZBDpqULorDJIOsu0/t7Xby2BshkfA3sVMRXYGSAXZ2JQcjpFmDku4Q0PT7FZFtQD397DtJCXLlwocyMjyFkKj0gRLnqEermfYU+vSKcTe8IlInAqKi6dQqG/rO9AdI3CsQ9D2GjaQE03ZueC4HA/nuXwCOB5O+n6Z8aWOO5jDAVpBAixwwc0/Jp6jtZzKXhXHvBHhK7fX3Xah8DIvuAtFsthg6UwHkUCbxymr/TvW3VDfTaewFDrHGLXrVeThGoYNG65n3qFRrzy2uuTOX13FdAfY88fC9zTgC3fJKfM1tXkR/XzNQicZDW6Nhoyqi/rgWVNGONYQ2nJUZW4FUDqlZHhct0AoDbmIjgo0Uh0Fk+Tf4oGjIjP7MnC5/yJGBHgeMSSxdO+eXzpq/LYX0SF7O+/lk3ysB/WXtlYKC7bG2vAeb75flnr5erly8GEDaxpJdxu7V+aheoDRflVYFJ3xbfw7DB5joN7Noa+kV5W+6N45I6aGyd6uGhe9rTS4OGy+MiPh18GgA+3j8u2zTOMAip040xXemvVeFZ+aAMS0+tTodOON/LToej09Ob7V3DXT/e3dvzcgSWSqtUAoItVLp9ehFG+7FtaiteQAhcjcvPlhdf/hj3h0O4gA4ZHR/vlq2tpbK+Pl82NxbIFMCBQc6ncB1RWwwTGtD3IrGvf+UbCMFZGRqgxUB2t7d2y/aOyrBP4U+ovEOkHe14lq43mZLgE8y3co6GdBcy/X2FVuI5QExf1wE9+qJVMjn94FOc1iWpkWSIA41ynXIGWGCYadXnuZGbKlCucLalt8DFhacnxxEqYCUtAYyWPgoXCi4N09K3WnnHPCSegcIpTB0IrLu6O2pWS8NItfkEWCibQqvfScKkC31JW5Xzi4Klomkx7NPyZiAUSuaM0D2sNwNlKpLK7cQpu1VdeGgPoMikspXFsrG2hBW3UstHOQURNyfSypTunnbDiVlp9UIDGwPAkPysRwAH+oSeKp6C5m8FT7p55L4xA05BraWg+Ww9m9WmBFn4KNgJFIKGVoaLNCs3KyjLk+XF8F/QMFZhj9rO7naE3nJpUdlQqOia/faQtQpBMVCUho3QUIt1EPpLUmVNsJIHjbmuwiYmEqWlLvz20w4Byx1WcAgasWJaNPJWi038ptFBj2SfcQYt7a4erOZDF0he5wE3E3NMTXe59dZtdMeVt3TZPKVZVWBdkRq/APgBfVc3s75O9c+ANV2sg+oual33jQyWPnTK3fE62vsog2N9BJWnZWt+vWw8Xo7VenqKLBr/oP5QKPVr+JOKcDqA82AfPECX+ocHX2mffm7usxPnZ1+ewmSavnCec7aMqAg9CCutk0qgWQVIwQREFsL3D42VqzdeKk+5KIAo8A7lXl9/UpaW3i5rK4/Kzs4Kwu/0dgmGm4A14AAVo9MGf2zJnjy6i6CflKnpmTI2PJpdz3STFERbiAzSCcq7MzoVhFn+lplWSvfELmFNbgVPITJw1Y8PqPUh8tuy1JiF7LUsorha4HVbUYWXFgOGZ6AQSiKjGiujgoaPtyTE33y17153a3ZyAqsGgeF+QCPvaEmI2AgyikVi9rWSDJ88Y0DXbQJ6HWzUJ2gMUKbGyjB9BN1y2nIpjFxPua17zi4sE6wrlMNAmxbMAe6EGyxn7sLmOmCwluX+HRilNbK7vVU211az7qbb/D15eK88uHurLM/PF3cwgwjwtzPdtgP4zvG1EcQaSGxZaZS90l7lr66ScQDPWDjvCJ4NC//x3S5jrZ2c8FWBVCakvXVVyJt5KQEj3QTqI2AE0EnFdT9dffz+4lJZpYV1aUR7NeTT5uZmlEx+ObYjVgIy4YuOXg4v+GsAT/lFmkNPpwAoJxbVuI4ulAP0AjThoxPjdFese5WblEe+8k37Ka4Cz8ijJEQ2WrL2dvldHnb3dpWJ6XHyAiywMIZGBsro1Biu+QYP2NnQVZaX18sS9dvZ2oAe7m2Ci6Ycph4AOApv3Arqh87hhQ0VeVg3yyZPuJIR28PTE2VweDggqKuhlZExO4DGU6z57eVVZGOHOjtwssaRQiLllgZacNctkU5dXb2lb3AwW0+MjY5vtL/nuz/wE0Njo8+0262mknW6AVFX6RmEmA5CgYGajDKis8sWrh0rYayc4gdKfrsajw53sCIelLXV+5i/a1ESeWOg5xBhEOXGswJUOwSvimO/8snpbiyCS+cvlcOdozL/aJlb1c1ofMGYuhBQIdPMVHhlvq1WdQccNVqHP/fZ5WTgqMMVpqq5Xt0AWQ1zoYrv67ubnq2YrVuYT9pNlL0GKmVOtTYCCHxWQLD4NS1XIHfSWk9a4ypsuj15xzd42JbG1jcmOX+O1HS7gT4U00FYDg2P9QCzLFPehVGJ2fAZTppGq4w+Kx1zP9YNPEOopImrULtPq2sz7O5slo2tVcCb7/ze2lzLalyrywuA+lIExlXdXVvC3bsmAO4J3MXB0fEs/qPb0fTZW4ZKgW89LW+N1cTtAhQaX1urM2WFVtbdFlwZCoi26Bpg5rqKXtdNtfemgks+AQrzlXNaIauAw6NFdxxzoeI6YtVxG67mJb18R/64s7rlgB2hf3U9TcprlM/PlgxkijynAxIPHdVMPbQa7So3X/nhbxeIlhe+6/X0ZAmc4Rc8FWRQTmtfx2xYb2UFvkO/TFBDd3TZXGTYcg6h2K7evw2YO/rSkaJnLgV4uK0aZpi4MZuMsJaqNiRYG1p3B0d75Im1i4WtpWFjFV5AJ+W7d6ivDE+MAh6DoWEmNRrD488KuLXH3voWND+gMQdQkCUJJg1jCcKnyD/ltSdmYGi4jExMJggL4N5rv/qR5/8qpvUVA3Mu+HJ85nBsl1RbR+AwlWDm00NunlRBcMyEw2/PKIijDy3kweFm2T9YhpooLxWDQpShlwJ3Q6COMjVzHoUeoRDkKZnPNIc3IQ5Maesp26t7ZXURIV/boU4y8IC0yAPEc0t+Kyo41XkttUVWIBRov8s7GeeGwn2gonul6PKktTNP4RrCN88naMg9iaRQe100ry1JVQYFpnFRvK7A1UPlBX0RpAnHqczNlgGYrwtmK9fk4dO6EHFbbPH4a+8BMEZGAhrdPf0IbnfqpkmePWQtrmgroy2jiSQtvvBpLbynVaWghdk8J/C4p4j0qXMcTAqhBvRtLWzhs84mLZHC4XRplx+Ympkr07MXysyFi2Vserb0DI0UZ9FKC1Qr9RSwLEjiAvyWLtYvLa3KQ7lrDwc8ReDki7SS5CpNHY4sE0hR+vK9WhX1vdprU12DChoVWALQvKOC2tOzsLyS8RnpceKOk662dlQ4ysQln+92+Dz0FrTkg5aL5TdfFZ6H/Jd0Y5EY7+JUfgI6CEvmpXCanofxNIee+yvXOF15rG6VUK0mGyj1oFqJkJi8Y92aJX91vVDAgvQtXzaeQl6HR4czRsT08AnLIA31CYDQ65KY3dCwHFIWJyoiU7Ai3dHQq5mLYhBXFklT81M/pXTWsBmoq5unfIKGoKOdol5R1721rbK9thFQyPIXyKb1JrnwWBmzUXKl8v6R4dLbTyPX2V/Ojk522s+/fP2v89BcDbIZ4NEsQbhAPTfrPQWVnh4gJJTTpcaOUeL+weEye+kCZtZYZcKp3XpuC6dwamJSkI5RBK2vDIJSY5OzVLIq09OnoOn+CopN9U4BgoK/ddZdejG3Zb7B132j9w5NB5wivLyngmWfUoitIMkgGVWZ45RgzHVQk/Yx72VlJ+9xVv5LPBWh+p/NNT+8pqJEyH2Fd+37togVAOBQjrxUBZDrxlKmJ8bL9Jh1rUrmqUA429EBPDIje12o1LSCKrf5mbbC2rRWlTbmSdowK5aE6fAd7lGNqnRaQ6k3BY3rwncHBjlHxfkKTlLK4jHQShejX4ByRCR5u6COkwddVGdkfKoMj0+W4bHJMgAfu3r7qZPAwCkwUyZbG6VI+jdKFOml/jXwRz14J0KraxFgskdBelkvpImGqAp1MxbERWWMWTgJbTeuRawLPwUN3q+sqZaKVsCW62VgTs8vL0VxfMZet7pYb33G7QV1pRyFKi+0UKVrrDHSiSyYrGXn1EIzDqDV4RqyypGuTOIT3FfGrIVBbmn+DvBwai3nnQiI7kO1NAUFf/tcc4/M4Be0Ij8tUWnqxLU9LMJ9aLDoQEeD0gf7GeY+MTFWprOCWX9Z31ihbjSgbfukQYN8DtrgShweHAdItRYNatsVJ88c96GO4GMV2urS3kXZkQXDAee8wHNZoR1Xf2tprWyvrJWz9qelq5/GDItfuRHAHZZuYxNX2LoZD6H80aWT07324fMj/1FXR+eILYIC4grjCXry0rEDfHbPyu7iQdlZPYw/JCWGJ8domSZDrA4U/XBtt2xSiM317axVuLujcDiIpRsBHUOh+4PMsKLs7S6Wp8fbMJWKnfSX61feQx1pFwEnA3kSf2NtE0bDWE5bOZU8eUFU7ytcCoHXFOZ2rouqQUpk1rU0ooyeHLonCo8VlIHWIcDDu8KS5p1C4W8BQ+YHaVGQRoi4yWvWvyJ6FJxfE2Mj2Xi3CxO0uk8KRzV/M6kLRjgL1ThGs3VggM5P/pfmWgAZY6BVkPxrmZIvR6BTpqm8/La19TN50apohSmQBi4dGSrdZbaDcqR9X99ArJtBLIkarzBINhhrp7NHQavKk/K38kl9Q0Ny52ujMJbFvKWV1hAF49PyWS94aJes3fQt5U43c+tT4KhjWDSlbaT4Dh2tT1xFnhMM7Xqurb3jIk4zUW1habksb6wGXAI60CtkDG20/KABZXB/0gbkwlNLq7BbcsrvNSlqnEb3JO4hz5qPZYpr05IFv2t5NLN3G37oLiWuQV1i2bTyUSYE+oCU3OW6pLROPmtPoMseOP3cAWXumq9bso3ia3FJN2Wjs6sPQH1aVtADFxh2Fq4N87k23acqywa5j6CjspYZxoKD321EyFP3JdavdDGeQcOisEnzve26fOLJCVbNGPynsdUYSFxIzwI+WSNBw3VgrfXx8X7Z2V8rh6dbB+17Zzt/Y3NtbcSZib2DbqZs9WFiVjsGyTZPyu78IW+BmACKU3cdV+/ArM62jrJ2b6V8+V99uTx6a5FrT+vw53MwnIxGMN8FDWc8ehwdACqb8yj2GZ/4cXsQFbdnGIFefrKYAJf+retw6J7U/u2W4iIQEdQwSABqS4BK37t3eLB04Zq4OM45t33U0khLA/NggqZZw/BqbWg+alVUcFH5/F7vy2QDfQ7Xri17rnMGKHhMIfGUAaNDQ+XC7HQGGplOYwlkIVq+VytGZlbz3nzS1cq7ArNjLpxNmsAiiqXi+L5BWQNqVbEUchSb96vpWP1pFdUC+1cLiZC08pFOWTsUgBAcHCTnGpYOGKqujLNza2A67g71qnSugq7ymW4GMJFuBdmahxISWpBtgIb3FFgpbtk0n+36hPgIPM9Z3xZ4OEvZJQBqgLICUMBFevBbkJWnCdrxe//gsKytr5cnSwu0yBso2QGtLOnzfuoJb+0FcUyGboTgIY08tDhSWvKXQlWhBIUK7HVTqUpT62ZAsAJwncPkxcgYaXpE/qi/gdnMiwEIKhBBKdKxPNbB1lza2CBwm+d0he3aPy6DwwOZT+VQ8vmFRQDQfVvlUTf37T3cL2tre+X+gyWUVKtL66QCD1Tk7xT+dcUyyBIGrc4CSsczlMUM84vyIz9uTGUj4tB5g6nZttTd6bFeRmf7ysjseEZLZwd6aC2hTE+32jlQNtSDo31laMzd34zHnQ20d/af/Q3yGhmbnsCn7afysvG47GyvYhEcl6NN0GfbUaFtgIoK2kNx2qLYGwtrZeXeUllb3MT8dW7+BKhlGh0Z1js6PU4mmL0wqQ2fbXNtvpwAHE+POvhupLejDNHiuZL4xoqBmbOyvr4ZIiGK1JmCtwgS14lTRjoJSmWU6XZbOrlLNyDv7NNyHQJ6KGFaB6lAlQQLKSJRFVaPCJfpCSReg8hVKHTRABNBiPyzGKzMMCkEoApKFTaV7vzsTJnE4rDV8R1bfLt9E4dpuRg+78xR1/8weLeztYlPuVI2lpezgOzG2mqCgQp0Sp13qjAGRFCOpEN54v6YV+teBB16mEcUgrxjcQAKuinOSRE4ujqdm9LNp6NYa8uTOgpsCI7pVNIEHWhlTNOJXAikEi0NrDcfgolWQ/IzHwDKhWEyUxKaChrZfoI6aDFI57zDZ9IJXQEjaBjrjuu6Wi7qo4kNVwAZGped3VgZD+Yfla1dN0EyWOi0BZOBDpz9vcglNO9T8QJuKosD1QQ75aaWo54CTf0UOHVTLJLvGWtRYap7YzpnCTQ6KtYiSxZI0YppVLdLelW6+UB9xh4gYD28apYE1IJQ4XVN7FDw/oYjoNc3ysYmljUy2A4dV7Hab7/9iDwgEb9deasHHWnH+jg9A8wEELOFN44lcVh5OgsoryLuUoLqsL/rCne4H73KQld4uLu9UQ7216HfbjnXfZZtKQx0jk5MZRlELRPrJX3l5ejkUJm9NlOmL4xzX94eUq7Btr8xPDU+Mn5xNorXgVnjxKT9fSpia39iy+UwVJSop6P0jgzxHEqKybO3uVN2cEncl3UU9OyktZeKKsrI1FjpG3FYtEJnjGC7bGtlkNLWGunvHMc8U1F0Rxx0IoJrupIjlJEDlRHm7f8ROM5qPaCQCIrrZboeaVpIA7TuSg/FFUaFVwWsLWlV9jAHQUlMoHWtEaTGotFUrmYiipUikB9Kalp+99lc5X1eLjOTk2VuegrgbHUpt/Jo0iX3PO+MRVscByM5HmITE9G1Ue0KXVtaKUvzC9CmbhyVeQoKL68q0PryASkuN66Lefg9rT0CqmA4iK2ubQnY8q5lFih0VTyz52jLehIwfDeuVACi1i8Hwhb68JeRmq0/lcbBXnEztB4UToQ061FiKTq82SHY3ICXtNwAUg3qAh6krzJnCgDpaHqf8Ezy4Tl7kyyjlov0N1DqdPhHS4vlCcC6vbuVwWluWSg/HN3b39dbBjjNM3SiTOEj+UXuAA3TD2BYBmtofvCo7jkLCPJbN8nT3hJBQ1dBM73HeBTpVWLCT+5Z5rgn0MEpC1VubJSquCTWYlpeJ70oobQDKCB5gp+TU1M5jcesr6+V9Y2t8mR+he8oc3sdzan1MaBLOTDK9yHKMoBFpy6SljwxRoFbofUWeaWsvf3wt0frhPvoUuoLLx1gubm1WlZWHped3VXKR6MNL/oHx8rw2FxiW7rRta7KOh7AyHAZnxkp0xcnSt8QDU4HdW1rX2jvmer/8akLM3OD48NBf+MZTmhyxJobEx3RcqflwiRqk4C27M6mBOH3d5zPcFq6AYt2/CIDc8qdvRhDE0PlnJsmYYI7gOR4bx33ZAth6izry/h2e8cxkxNLsZfkAOai9FkdCmFwZJsrc9kKUSj5EQanxYcSAQ1aAIGuDb8+LTTMKZh0cIKnRXfBwmdrC9womkHPek9hasxTXavalaew+mzOiIEgZb41XYXAe5ZLRO+HHjOTUwni6gN7vVoBWkmS1Xe0lmo+mchGGm6y6xJ0/S4QMwzzOAWdbQBl4dETrLn9tBYn+0eAag0e7qE0WZ0cczJjC1ASgVbrS59ey8OyUuOY7QJGrBGEwRbRMuU7Z2hiOaUrZ+opOPK9Vk/hsXVV6OERdLJbshmCbpddfOsj6dWiM4KVtCiL11xWL7vJC8DhgfdaAVRzJM0AOWDjwjGCTmIA0EiAWF5ZLffm58sCVtkucvmtvRCO1XBmq4BhnX0nPI4cVyvDU5m0jh7mqYLFQkpe4lu1LJU1Y0MCjOOObOBa2J0ymqbvGwTVkvUdr1Xgqbz1SHtXayfOYBVUy7BOTpSGWN2A4Tbu/y50zCbkyKy9ksBqaKY16TyVuJXdzt51TA68lG7m4+jrU1x85MDd9J0Ep84NTmKV8J5yqZwm3EAZT86Ul13KTL3kC8A9MDxexsevlJGRC5SvjzTPlfHhyfIdH/2u8qe/43vKhz7w0bKzt0Pe9kQ9LZvL22XpydpKe990/18am5m60jWgwohcFgLAUJFOcEO2D4OGmo1u4gMFUilHxbl5jQR39/baZYmgUBcXNe3Dd2vrQNCwWhxOfry7Vtzf4XCvHYVY5fmO0tfv1oIImeYWedURfCAdCGoXpP3E1aSklhzUvbognPxKeaWAgRwXYGm302e3Bkl9I0w1bV70lIMxxynkOy03DDdPW0BP62Qr6vMOnJLxMimKyLNpNXgvB9cyEhWlnRgbK5Pjo60xG/U537UXxVY/QptyadHQkvT2Z2mB3sHh0g9YDIyOlxGAZ3L2fBkdncjI1vlHj8rSo/kAxsH2DrQTOJxf4MjOPa45oAtXZ9NYkcsF1MFdbjeR7kZkK+4SAqjQG+iLwDvakmccYyFIWjYtswgZddV6kVZaaE13qL+lieMEPF1rY2t9Pa7VrrEGxxvY5U5aruymH50FcVBM5abOf+iJBmpJKLRRRIGEMtoQCaLyTgW0bNvUZ3F1ubz94GFZ2V4HRHbiOlYQxNceHMhu6Q0geMS9aIGGVqwqLO/8bd0ad0jQ0CoL6KpgXoM3AXq+N6BhPKOxPqJ80NQxJFqj0qvKj7LfgErNw7wCRNDQT9t8W/y9/cMEdtc3NssKdctSesoX+aZXDdk2XhNLxeA6ZTSuwkP847oNTks/aqPtTNZO5GasTJx3dvlIGZsYx4qZLCMTzs2pOwAKjp66Mu6pMjAwUiYnLpThwTnqToN/3FZGB0fLyy++XD714e8qH3v5I+XZy8+U4f7RsrWxXb7yW18pCw+WsIr3H7UPXxn7i2OzM884c84WxnEZop+buBy7xueOKyh3Y3oOZlyGJrAmlxs/OwAFksSUi0kqwfjdN9iHtYG/2Gbwaw8njxbzaA8Q6igrC3tleXGtDI2OJO7hDEPDKC4qXGMVCCtWRoZdNwLcOuAJWcAcI7G8owDJQH04XZJjytrpdnQQVjNVBZWRvNkCCM3WVnclp4f5eSosKpp7Z5i2gmYcR2YlBX57rUbZm7kqVRCdAOagoqnJ8dKP5RPwRECSrgqbP5KiXlXQdCWqFaCy9LVoq/+aDZD4PjQyUoYGRzJYTcW1G1pl15XQbHXhGdMxYctgd/ee4LG2XjYWV8rW6loslh385W0EdH1puawtLNNarJRlrJj5e/fLBt/3dtxZf7W6Shsb8Nt5KYCPC9viNu0BBg4Yc5Ti9tpaWXj4sDx4++3y8M7dsoLbsIrgm0cbAO9+tZrVDjpyin+P7oZgQWspSNSFkXEJUHrJD0XV8gTidG3sAQhNre/Bflml3Hcfkd/CfFo8h8BbV9OJhebgJhW2xQd5LF8840IAko1im2GUV0XmDLiRnzyPKY9CWiK/CxhZfAhByOQ26GwaiX9w1bk3ylcExVpwz2cEQWUrgVA+PUkQxUYejYHkr2RQl50OHbj7bkLs4kC8wnvGSoSX2pBp3TvD1HS0UpUD8AzFd7/bnbK+4hyWQww3yqcl441WWdRTV16/MHepfOR9Hy4vXn9vmZuaKQNY989ev5ElKfp6RnCPsRwPT8tgT3+5ODldzo9PlemJqQC0saP5x4vl1VdfL/eQl32eG+gfe73tPZ/9wD8YnZ77y+58phltIZx+vb2xWhZ8cHMXEHALucHS2wOwIKRWLJsvU1C3t9+gtXEn8sxTwJSZPD9ZBid6aUEc/XZYMEQwAbAcTrowb1xVehtknC3jFPIMZd9f3yx7q7ulQ9DgUTectSWUuR4yJUyAobTTWCYQEvqceI2/9h6UE4YNdaFsEMqp37oY9tuDYQBQZZaBL20V61AZoaAop7WFaQYpeT+NLWdMcximsh5AG2eF1sBaLZPBPRH8wvRM+e5Pfqx85L0vliHcMwcaZTKULa2KQcmNaUSQtJcQdrv7dCEM6FkG4x1NPOUMYHQVp30sBy0IJ5K567y80VfXXJ2YrH6oLoE4enaAK4NAaxmSEWWsSpDWjjJbX1vZaj241JxWT2cULLSGhpbPQJ+9OY4w9dk6Z2U3651Ip1EspMm56TI8Po41QV2gE9ygHG3FofH6xy4Ik3EcmOIuPO1wca1Sa69b5YxlrZ5YGQZRARjL7CZYxnxWVlbKm3fula++9s3yAHDaAMT2AThjMg5nHgZQHSSFNCR21TQE8sV6qmTW8RzgbYPmPa3nFsfj2jhvicv8kuHyHGVFhqus1j15HEBl7C2NJbw8xNTYwrUwIEuuUVjvpTXnz1jHEflIZ5LjqGVLnAOT+qTttLilQfsAgHXuEKPhAFDB5YTeWT/0VGsDN4R0ndqegVp2jXcYL8S9dEg4Zd7fBewNoK+v8u5BAGZoDD0ddmmKtnSp6+6ODo2V9z7zAqDxPLrRj3W4EktwH1lcXdsu8wvrZXx0tkyNTJbrFy4VF8regM8ZN8Jza2sbWEXr5fB0v7x157Y697n2ufdd+mz/8OjL3T2DGQCiMDt/30FArgjuOgMKlOPPndsvckeR1FptfwilVeAEKYXCNTQcNuvy5/u7m/jj+zzmdvtHZXmewuCnWhhBRzNddTrZp1XYc4xGRfW4JgiampsgH2VS2GSwwa8gPwBjS6C8pqWgxXAVc2MKTZ+/yC9o5EXfpdUIYHDJQ0Gybiqs3x01aYvzbstRW60oNs9HoXnOVkrl8Z3kQYJ2V5n+FC7KAAIJnsbkpJIpc9Lyjxua4bp4Cltj2pqG0BZho8zVNK1muLRyLYXR6akyMTdXJqZmA0Su76i1YLReehh4dGWwjEuhvNo44jV6k/+0fmAdaTp6tg5BpkI0FI6vQFnhjWuaGJwVqHb4vrUKoG/sljaAdwL36dnnnyvPv/RSuXD9WhmZmSyj42NYjaO4WMOxLmJpCALGveCF5deClVYUILKjdYjRBWvgIzTQwpLett7SWLN7fnGp3Lx3t7z9+HH1+xFiadQ/gIWLlZGRm6SnlSFPpGEN/tbgqj1tttzhVSt/3YsaRK4tuaAaeoc2ypbypsxUS8HftQfMWJA8BJyhl+V8x82Bn+YdgFSmcgofFYSEJE/T9x0BPXKDBXHcTj7tdpOQJYDS1kk9aAAMgjuIy8GV1sOyOkept3cIFx5dSPl4DRmxt8T6xgXmN2KQ3+ahbLtOx8L8k/LowV3AYIUytcAUmRyAX8rNlZlL5cVrN8r06Bh1c6TuPnw03nNSxsZGy/Vr18vVS1fK5YsXysW5859r753r+Tjo+Kc0IwUJD1slTSwX7/DltG4Uvg5FpXVNQMfYAcQB0SNw+N1Zfo0Wo5mBqRBntiqfNNI85yIvMvoc5s8hwrlbjnYdOLYFcByHYRlibJeVUiWxudb42N6XiWk5NSslvuWtT2Ky08JThoxuhaEBGIibwFerNc87psk7aekUJM7GpfGIAKrMMEJ3obFCFE6PRuCqKQu4cd333TZQQBxHwR2hqMzInCxwYrqkk1YpZx3PUcuk9Ua9SSPl47cC7m+1XHNeqVPJR/BXjX2MTEzgt06X8YnpDGzz/gkuZegC4B66a936etlH8V1Xw02N5JNLH7ho8y4uyB5W5A4tSawZrDtPvERa/f7SP+SiL2NlfGy6zMxdLLNXrpTz166VmUsXSs8wbiqWlGBqiy1Q1PEVyAsts/QJYFBuaSe9PWLhtOqZMQXQxXiHCkfxYRQKQBk3cbHuPX5UXr9zp6zg+ggkDvyz/v24bo6JMf6lMgf0pS0JyDfTrkoDGHA9+XMvyXPWo4KMh+8LZD5j96jy0vDBZ8xDhbQ+uifG2OtEsmqzCHYWvgKEFyow+n5O6mR+6sqh9eA9B171DaGwXYAQlgfSk3iH+WthWNKMZ0mAVOuQ/LCutTL8rbvoMPpjR22faZnyvqc1JL3Ql9/qrQPDBpDJSQBhKO5iV9neNwC7W77wW79R3r4HjWl8dGEdBe3EUMfR3H/0dtnaXSMPYzAb5e6Dt8vy6qKA8kr74OWhT4HI3+0uWAq1BDJT/TpH3zlvQvPTbecVYAlRR67BlA4EnFPzysL1DTv4o/qxRstVbsHhcF+ldTLZQFC1+mAoAvR0Wb9jgCPBUMkLgcMUCdIAANJbSURBVAzWqIwZcchF89RsDKMVLJRbZigKMlsm+VwXRFVofSzWB+lXeEDx+AvSk3b2CeE96+lhGgqaR0ZWGvHXv6aA9hbo2yU/Ek4ZWmWK/8n1RgB3AUi3URgbGS4jmOkZWYtypPXiyPsKl5d5XzDzyDiGfLau8ZlLfJeGVSFoRfwNYy2A8ZBelLvPYfr4qlOzc7T6k634SO0WdyGiTmiScRpcM1reOzTKd/fB0L1E0bscuDNZpmhJLj33POd7ygU+J0lvxAAtADg8PVnG5mbKMIDViT9uN7oK3EujIkBIP+kmwKpcCepRT1tm6+RpneRphoHLYyvIfbt/pYu8ONo7iIXjQK7XAIzbjx7iEtpDBNDQUDmC0wGA0tszysJ7fo8cQB+BXyXTIvYQmKWf+Teg79EAdkCHz+aUxpZF8teBXTVmYj0R3JT90BWwAD/lrpZFmSE9AQPm1lG9rQbFg+fM55gT3YdOrqM7ULr6HZ4Nm8+hbwETBxPWIdsGcd3b1WUjLY89K1XmyNuOhWNAA2teMDXWpbWJRHMqL6TJc1opA4DEs1evlJeevVHmpqfL0jKuHiAwv7iI53AurvyjJw8Aka1ss6nLJw5u72/TgByWBw/ulTdvvorLul836R6d+IX2gYuDHz7X0fEZkdO+XANAIbJoB7O0lfUL62pRLnQCkpeDMjDaV8ZnxjFzzeQIApxl8Jfdr/3DQ+lBsQuNNrvs7YCGx/ZOOL8BIlOouuN5Hy0yTIGSEkpFFbSioCIvxWhMySA9pcqcEBQpcCDFW4IpILiYyiAtkc/HaojgSEGEgTo1QiNjFBAZ3gCHn/5OXpxaVnWFKughePmqaZCPh+UKaFFI3811rmk92VqMjw6VbsFR4Gg9F+FWeFN+a6Ms+6l1IWBwPenw0fqdPMjXFlPFNOCpq2BE37kTvQancXeyzytKNTAympmqg2PjZe7qtXL+mWfL9JVrZfLi5TI+d6FMnL9Qpi5cLJPnL5fpS5f5vITbM1fGZmfLAO/0Dhi3sr7UC1nQDegd7AdsHG5uHAZ3jQbBAU8COVUGFGuLbmNg4aupTiW8aTrQUsU/AZgbE10XJbXjmSgFZrSL4bq4zFv375avv/lmWV1fC12ME2jZDQ4OZz6NIAzXYa88a9GV7DLqkmf9Xlt7y+az1cK0SPVZQQB54lPuyAJlXnfOeqjwlDzvKgvy3wbM8so6ew4NbFZXp6YpP0zPowK9slnTy0OcCaLjMtkQG4Po7evBXsclc3Yr1oNDzLOO51PAlHSks703Fr128Vpa07fRFiz2AVoA44BGVDkF1wSers7UGKsJ2iHDrqm7iyWxtbWRzbMdHzOBhWr8zwqtrS6UkbE+8tgpDwGQ1eX1Mjw0UkYGRmK5OvjM2dL9lLe3q+dftb/8Ax++sbOz+1mLaUUTjKPwab1bjImpg+m9s72J6dpeh59ODUI0u56wQICRTqOdKGNHfFlaIAEAJXaUnkCwvWX3UFX4E9Ax4zJOIay9YhBKVNe9CeGprIxUaRQ+wSSrTPNuncsAkvNMZTp/WDkCiEQYxbeWdfascIuj+qEKcASHw/e9pkIowJrNHjJfIYxww2Cfzn60ESGLZWtly1QFJC2kSsDzKrkCoiWzA8AahB1zz1BfNXs+/OonrG2lkaryn/WgFRJ8uOCl+pyfunq1NfRhzWcF3BhO3X5SIaugq4vgKELpnnkI/pYfgImjLR2xqSvhSuXeT49GeObcg+M0DEe7nH7u75lzyuyckowBQRgNfjul3r1ClAv+o5C1tNJCC7KJZXjIw7incTn5RPh19RwZa5mNCVDpBJi3t7YQ2iflG7feKnfnH6U3wMbDNLQg3fBIV08FhaspSz0qcCu7zRG6Ui4VX1qHqB4hY7WM5HfkyLrx/d3NrnyVZ+Cnv6P4coJ3jlE4lT9DyLlaLSq++a7lMS9+ZnmFFCKvhky+d9aGrPKcQU5b9ZNz0EPL4QgA0GKQp7xgw9lM5LOZJsXE+rQe4pIAHA6POHLhHWjqkRmrWA9mprJbESefIQnlues3yrPPPF/Oz10qTx4vZcKbPVLn5yZLT297GcBDeDT/mGtH5frlF8sL118oF2YulfM0MNPTM2Vx9XF549Yr5a07b/6L9u/8sU+/DE0+u7tdt7az/kHszB2ohXRjlUN8oLPT/TI0jgIPoRzOhtUUbLUCmpkOPjF2YCzDtSTPIMKJrfUJaSlfTiQ7OiynmPEG17aWtxIAlfh2I8qcKI7CKvMsD0LodRmoWyIRVBiaoDBJQhlA0r8eAhmH+wbDLAfLyNiqVPJSZpIT9zQvZWcGh6E8CpxHvV1NSRXTEaH+zmAsfmuSVmBpCQpHgE2J4NDnVficvairMkir7RqiCqMtpkKuomga6+/HjzXWAv0sV0TMsst0TrNQKGuZqlLYCyEtMljI1gdaWBINGk1YV9UWXMmRq6gW6eWb6SCIgqU0sU4nlPNg13jHPt854ZUAkfkK8FPgy1oQIhW+ckevwE7LS3pZnxQ6Wi8zkL45rSv1UVHDB+pRlzyswu3cIseaOPnR+slvu/m3NjWZcUtu3ymv372dneBtOExH/g8MYrnCY9dKEYgr/W0w+OCI5UJe0qWCuzeUEcrPsy3qcr3S1RZcGsWN8Td8qVaullCln92teY4XAlDIyqHxIsprw9LkFdniUC48zMt8agOQSvBdIEHx+ZOmunhtyK6VOXmqXDuD3Bib8oDMW0nobqCz7tei/qCL++qSz2lV1IaiX+vewDZlVfccfpDFjw6hCeW12/4EkF5dWS+/8YXfLHffvluWV1aor0bCbgaAPXi4UJ48WSGNgfLslRfK+cm5APTi8kK5//ABMr1T5s5fLBOTF/5R+3u/74WRnb2tvxz/nIzsrVACz1D00+OKZnUDWjLvhbg9VkQCQFgoIWEjhDDNWbH7+KTba+uYQ5hC6xtla2UVs3M7oxoNxLlWZpsMtmJHkNBKkndaCoRQtLXi6crq1e+mZZGIMCT+G0RTQRRMCeZqy9nwh7IM9A6Uob4haF0tpsZayCf3VZwsGkP+Wi8qrWl4rwZBW8rKt2YMvuMFFFwtCKUrgNFq2SOWPO9nVVKFkF/824EW0nQcd8EFV9plfEAFpWsBh+8IfL7idxVQAU26ClxuILBaBTkRKFtIBZgyKTjiTYKqtP6OslTBvC6N4vNTJ48IOGWFmfBKc9YBXrtlV9MTfnnPlo9kk0e2AOykfJx1ar8gYpktG3SydaN8uiu1ICg373lEaeWpjQcWhsFwR5EaLHeFMQOxqSN0N8i5u7OTYNzt+/fLrQf3ywJ+d4CPNLVYEsvorYOUBDJd5OTB+5VO8i0pJn95qLpartr7YVwCfvGeh7SoPWIVTOKaBFxq2b0ugNigxBrypG4Gb51gllGpqbLUMBueF0zhbcDMdChDQANGWCov5zunW4J4xu3xPdJOrMTeAvOWn9zXApQfSQcL5HjvhMZ2qxw6oZMjI0ZxGRwfE96Rib2dBmoD6ryji+JCwmsAxsLCQtz3P/eDP1j+3J/9bHn5/R8IgDkhcBOjobOrF7dlIssl6mZv4M4cACrdPS5qfVpGhsbLtQs3frb9xe+9MXF2dvzXNMNP8f3tLrx+7QKmYHcCek6kUgFpn6kkymwnMb8UmlPQ8cBBIPuefjcm4kZCs2WIlkFgSKAKhuILRTjQ8Jwup57v0UXYBHWaFjCtfI+EVRH0F20FnCS3m3EIKoTPa+a5TZ2xl6Pd4zLYO8Q5IJVp1er6lY0rEgGRMRBT8NCKSGvANQXIz1gcXEuLQR52wYbZ6hpp+F5V9lpmBbu57iEYeSjsYoz9+ZZ1GFr0IQAqu4KiWyAI1BaKByJlCpc+MzTgezL2Dmn7jt2vGQeDQFHAKJxvK/aasBFNMrMOKReFVohq+asCq8gWTH5mGDiniwWbhgLqyGSj+W0ujwAYnCOrAJYCLFilRDUPEkTQAXmtHa76XHpBYmVUd8HWOCNY4Ztd8o7w3HUkKtetsvEHx4Cs0uo9np8vd3BNBAzXibDObh/Qg3vl6m7yyN9SReu2UqfyRXJV8JCC0kxeI6P8Ts8OgKq8Ci5NOVXwjLGBNj7fWI/y0jVpE8vgd3VvqBP1Uj8MdB9BbzPKPU7f1S3zMwruaeHkR37z3fcFLRqPc7q86R7lhnEI+ApyZOyHtJHnBusdNSyXjat53R5F9Ub+uSB19nBBpuSBMaMju2hDD9+yN7GbujhmyM4Bu2rbyhZgsGgwFECg9sWpE2Nj45n8NjY6AjAMUofj8uDJg3Lr/s2yvbMCDWv87OmpANr7d9rfc2Nq61z3uf/ILpzpyTHQzFZhr1y4MI2lcVoeP5jPYrVdtDgO/rKeKunTAAI/EJz0b4vkSE8n5uOlixezWreRfrtP7Ya8/uzVEHV12VWUfU+iIvwwJIvYKpQQVKF0Yowz8zLRiUtaNAYl91vDo9PTArGqhPgDkDnn6uODZYjTl1xw1i6uEBtFkREeCrNCYOtsQKoBFMtmPWS6rU4z09X0qyDk9dxrjjDId22FeFTFzEH6JEjeZ+mGtaBOoe/iOctsS6dQpnWL5dFSfxKxSr5vnqbvZxTee9bZ/E2fnFUCq2Vr5fejI+NGLqPoeiYH0AyXAzoYo5J+duOl+1WXEUGsQkvtHXWI3D7ls60bBdDKEODIp2kk0qUX8BEMtFSsq4Jbx5G4AJCWhgIrze3OtsvPtUk9XexYF+SA68hu6mZQzsDnwtJSebTsehkbZX1rPcLv2BytQJXHbl17TeSZwCe1QnkqrxUQkGjxKJTxOwJmi63CQMRYzAEB6J6uYD6pXd6Vf/Ii1+FF3D8+rXljhSiuiu2+vRrQQR6Yj+9X2aXuKRcH1yxIM4LUsqg4Kqlg7oQ771tK52vFxaYscdWou/XKWig9/TykdawbKhC0J66T2ePDgzxXK+xEwORHvo11qZtjMY0jGjYYwuKdnb1Url57qVx/5oVy48aLuM/DAWjjhDYmLl05PjpGfboBsJOyvrlVHs4/yrqlbpe6u3VQXn39zn/Y/vqX7h8NX+z+yxB1xIFJmsiubqzv+ODOk3LzzTsURP8NgaIyxiXKCYJ7DNHPKqFtOSfHpzmnyuzMTOYDDPYNlO3VzTLtpkJXL8Yn0u+ytXBkoyMGR2cmy+D4SPKT8DGfqbKmXpauI79jTFlbREeqiqYGTaFPCBSCOcKOVnJ0ZAT3pI8WvQ8C1K5SW359/MpHkL6xBCIgKn9L2KQu372mkKig1V1R3mABBI21gxB6P3lHOvywNBQLhpu+Za63FMiCD3xc1te34saNjw3HxHcWcBZGATB8ziPD8M2b/Pw0D79WMxfrI7RR6LVYABo+E0eyTLwr+CqEDqmv+3Go5MacdNNomVD0NmhlnMrdy7UoSgeAxOcxwCBYaO6ml6qVf+qpwFP/lIPTT4N89rYZTM1oyViEAkEFFGMYrpC+7RB2gMKVsx005iCtM9PkdDzAKu7ryvpmWQNQ1nd3sg7oJs+foOQZJNaDvKD0AkZWpJcG4ZUyYH1VWOSQ9Lxn/o3lIA90bWxBY/UgO4KD9QsdVVb5HdABKPg0LYPj1tr3G0tCulomzf59rYEAJmpOPg34O6mzWh0tPpBmZAEmUioerxaGwV3f51aAi0RCOzP1M1PuqYPpuNyASxi4F9Huxm45d9JWhgCLyQtTWIbSvPbI+F5Anne4xKcNIOVqq50L8sfRye954b3lR//cj5XPfNcPlotzz2AQPCHTQ3R0piwD2rfv3S7LALjDi89OO9DTo7KyvFnu3nq7fPOrr5Qv/vIXN37uH/2//mM1p3zqRz/5vaMjQzfu372XiVB2lT55slQe318gU+dHgDx7h7QY9qMflK3VvbK1tsu5z++jcv785XLj2WfLhbm5cunCJQrYndgBskkLO1KeLDzJEGyj1k6u0sdyQFLvUB1B6PyBhlkqnv6ZAagDACM7eikI3MuiPICGFI4ZzOlCyE5YyyrkXX2l270wYa4mm9aCAiPjFKqTWAK8o9JBWK811kH8U56riqI1VX12hTOmagSiKrgHMuTtCI7MSz5cjwL7RdHhiy7JHia6E5TsYpPp3Qqndcb0Vmh9ViGydWjy8NP3FTA/JYDgJQ1jnQgyPqtwUnYtDccH1HZGoOETK4mGimdI38E2poGZ5hJvdlylxChSNiS23tbFvDwhc3xw6JMTWkmZkCe0P5dxIq4yb/51qUetGmfi7iJwWxlR6kCtTQeZGcew5aXcPrdBK7ZB47EPqAsDa1ubCc45r8OeNxeJrnuzYqYjf6EvtDDeZRESTG4prPfkV23cquXhoUntc2EHhw1TE7ysdKeaqVeLx9DS+6ki9fNs0lLsXHc2w8e1FDi8l3gSeQZ85ANvS3v5Ex7KD55PQBO5fqrlRpI2inmG8sUlBD8yJgq3Rc5UVxL+H5yVvU0stvUdvtMQAvpHKJb8k7eWJHlTbvNN2ZAR241zKH/jUiMapIfL0jkEL8+VO3ful5/+L3+6fPmrv1qWnT+0t4Xe95bx8ckyOTFbJsZmsDyulX0A6979+2X+yaPy8Pa9V54eP/2pUO5j3/fiR8dGBz/+0osv4X/a/fO0zF24DPOdrFY3gLWRdsGPI+4dOfJQQihkoN/62nZxk1o3TLpz5y6/1yJ4N1+7VR7ce8LvrYzks4V3y8UD0lUgBQgDYYmuJyJNixiCK+kwCheIC5WBvCvnFBqlQMZbthrhp0XpQrjaafVwEjX17Nuvi+lWpfMz8QKFhPRF3whMSyg8/NaAjNf97hFF4rAcHr7Hr/qbl9LtyrOhSUtQmlSTDp8GVN3EWP96SEvO4BXlzizKgNK75TDdKog1P3NPK2La5gUgOvhOSci4GfOWFz7MpxZALCZ+6gooOAY3Y8YCHq4n+lTl4DkVJkFL0rWVNjfzIOGAr/eaMTN1Pocxp3MZ+etoTrLJe1oeKq7T9rUq3NBndXm1rK2u4ia6Mx8tPPnZUm8BFjsogEET9yp1B/jH84+zwbfl1tVxX9LsjEdL6dEAgzKiBSC/G6tI3lbQqL0nDU/lcRTT+vO7oadKFnnyKs8KJuGD16Uz13y2eb7h4aGTOJGrWAgcTWOiReGnPJMH8l+RqVIj2NAAmZ3WOjLrwEcDzSk/SWVwV6EOtrLFTgfkFZrtABT7GzuZOCojtcB7HFzHu+dSNxtXwKfFx3TJoi+GTqqxyTtkcOnS5fK+975cLpy/VJZWlssXfvNXyy9+7l8CFk/KyupiYkrYBgGypaV1QOJxFsNaA/AfLyxi/TnDOEHzXzg9OP3ZgMZLHzt/tbu784ccaCWyvP32vWy6LPINTo2U8enJMnPhfJm7crXMXrxUJmdnMuoTUclEIxkvQZeWlrFQFsNoQKgM4JMNDIyXO7ceJyhoYNLKDevfU0qDYHb5OTnG6dZRWP4Sb4BRWVMDQcjwXlsGCJIRkXBDYFG43MDXmavdnb204JyY/RLYVidDvxF0X6iKLhu9V5lqGloJ/giyc8j4CjQGRN9VKMvTCGOEDquApFIfU9WH93eEKNfMQ/BB8EwLBjst2hF4zoQdHR4KneKKRTG0fOo7jSAGODj9jLkbs6GW1TOBXoTY8qk0Bv80w1X66nLVw7qbLg1Q/Z1yWSyBWxdGILDUxqaoBvfNx9+V9j7MyfPSTGFXIQ3gCU2WQ1o7FHnT+TCra2VlaSV7kpiR07ul2Z7P4IYc0Bh0YmX10JBogT6af1IWFhexDN1YujPdqwMDQwBrL6/XQgvI9gj4K9tUACgqbQKe8Fh3tKFbtSiMk1XXJQ2F5QgdKyDErea3QKElY0+JjBT8TNNnm+dN8wgaOY9DWlokrYpmgJhA5ZG8JBPvNw2NBTbgKmjoHmnxqVcGnRVpg6MBjFMnGhqPwiKDdzxZeiiTc020FLLzfQd5KSpdxjzcYxarFWtMV8SZtPInMuKnQUtSEeidIW0D7dYPk5OjpX+wq7zwwrPl2WefowEb56lOLL/VMusKdNOzAexXX/9mufn2W4DHCp6BMaktdHz/Hx1vHX+BYpfyye9/PzTs/qsP7s2XxfnVECfLlHVRcDcUFr1FtK7erETucGKXwPeezBLhjEcaHD07gPEdPWVqagwgOC4rixtlaX6dm0/L2NgIjFI5SsBFYVMem0M6t0Ocnn5n9FF3rQo4GZOSd+xzdtak3xXkXp7Ttze9HvLsRRAR53Qz+Z75Nz0ouipJQ6YndZmIUPFsFLUlTJ7+dtJOXvC5XA+p8r0eSof8qcBma68gKWgVoKwPacNA34gA8q73FBQnC2lx1Ei9wochRRm9r7C/I4gCFGeEE6Ez/3wiSNz0iXryz2qrIHX0ZQWUjO1onRkMFHrUfLTwAo7WvSYRegToOFJvytG0yv62+zKTDQEMBbJRDhsAp9hv6I5srOOS7aMgCD0ugvV2bINjV5wB2j88XobGxqHD04zNcByAGzzrlvQisFkZG6Ax7UbJMyyacqvsmXnK6XWz11p1qH+AlWvSs9KwUXprZn2q69i4NlnwiWfc7CpAK1DyrPcCONJe2UMR9yi/dbIZbyxKT+lRy1jfk1ZSJI0Q1/2ewVetmIag6EpnniK0S0kKG0fGndq0tOENfHPzdUvdhbs9CDh00Ui5mNW+69NQif6+0TI6MgWd+uAl+SHjZpYGBbUBDgF2Gid0bqAPpKHcrv6+vb3OM0eJI7qK/cXZS+Hjrdu3AIUar9ELWMQicX9cN91y3RS7zEnkbx+sHdyMJjz78vTB23ce/29/64vfKHfvPEZ6sTBIdHd/m5ccUjqEgp3LPABHe7pto5U06ms//qETnta3y+HWAa3oIAh2HUQEqSGq3UTunOZgMf16Z8tqlbjaUFUClCEMoJoAxghWjQG5U5hky2JPihINOykXBOHd+GmYUlUga8CnD6vGIGg7ZfNP6VCRFSgtmAz0koMc/o7gIKReUmASTW8JmMKqAmsimoYtRExc7nkorI7VUMwUIAmtEgoazTP+jkK18owCcoogO3Y7wmitjRHo3LSMCnkEz/RJJ9+1aKwR6dhKRaAFcN9BYAPoPGsgNcEv6GimTR2+9UgZeda/tL5ck/ZJn/9TXP5Lub3qs5KSZ1MfnsqAuO462tMWTQtjx54RBGtrk88dp41jTstPFP8Y+hinsCEyGjE+NYvlOpN5GIvLS+Xug/uYyStRtgQ8afXrvJ9KM5Xaumd4OOVK1ytnYhXkb2PghtCWU4WUPr4vj0PHpFTr4uE16VxBXF5Lk1pHT8uR6QykU+mANXZa10zZR6kE3Co/juPQgqoAa/rZtIpPpELS+GrcQ0EDceFZ+Ndyp9Mo86zAk1bFXjoHTAIgPIbS87K9j7un5XAdC8c5Wq4vCy3dQgG4wuKy0emtPKPslk2LPQPnfII6DA72lvMzU2VqcqwcnTjocLOVz1kWajb+tOwWnYDJ3tFu2dzZxIVZSZ3sbbPH0i5zilXOnZz7P+yt760FNL75G/f3PvSn3/fXu7v6+06OnpbVx2v4pkdlemayXL56vpw/P1Nee/VVfNTlGjtAOe1vdgkxTVQXoDnaPSprWBR7m3sIw3LZJUOHxO5tuzzdYVoiFc29Wjc3t+I/qSxyNdPfuzrK8PgoLdBIhGGXZxQWg6JpAaShlswxiM17Lj4raDjzr8s1FQEzWyFH9kUpNPsgoqARawDCxiw3Q/7JXJ+XcVEGGK5Zyc8wQffG3z7sZ0x0S8K9OgDO6zVdAcnBOaarENX3q7Vh3rbkEUDuaw57S1fFAPPc5GSsjbgqlKER/AghaTVgFWBNOuTBtSwkTIIZ22KZABef8Xvy4mgUxE/rKjApTJbHQ1r4Z31M28T9TH68F9AyzdQNq9MejZblaf3sUnXfDXf131hbQ+C2o1jNvrPH0MUlAxwF6hR4J8GNTk6XAyxGAePmrdtYGfcRXwfZOUO2ifM0Zr+8rKNPjeEY2BwaGMhz3rOeiaOgKO+09JQ39fiW+sUCadWrORpLwWfdUS33+WxAp3nHQ/dvD0vGuJTxG8lbt4uo1pCHVkysDmhjL0vAiDJJa2VEC89JaInh8VnHJCkjVZ7kJQ8mbmcvyckODdYemkoD32FIY/84MUbX3dBydh6Yq7W5taPTO/xuug5sNC2XoJzCmhvUaqNOTxYWyiYgYf4jTkIcGy7jk3gLgM6TJ/O4iI/IyIpRIpRNC921TbRgMijz7Oxg5eby/8q6BjQ8XvrktT/74gvPXhnsGSp33rwfZj/73FXOyxlw41iJtbXFsr62CiHay/DwaFodLQR90JHRsXK6B+Dg3hw4shPBWFneKE8ezpcD/NgMyYUZ8ZGxHmxBBB4HETlOwHU4XIxYohxguZxS0Npqopggq67J6SFEhiimk7ktCBeqAmjo76EUEKsLxZBoFXUph6AB0/UrbSHgEek6pdrxIJQJRst3BSZdiTzrWYcl15ZN2cm4BgWBP0HN73zNu6Qa5I7A+p33PfydmAoP+T3gaAvJPVtfzcKxocHiTm2Cb4SH5zwVWAWyQ+GlznEjohjUj+fijwOetQ7QgnpbP2nleJOIjopAGQUT800wrQUG/va+aakkKmEDFM1v3w0IUV6vqcypE9d1dxwub9eqgOFkqH2sSWNELojkQj57CLZrWBr3mr50sfSPjCMXDmdeKbfffru8eftmlD5AQb1SF757SEPLp/BmqgJ5uoiwWyQ29wVrx3TEouL+b6Mdz0Tx5Rc/BD7r4+EzAnbWFuWe1z0rYHX7Zuod+iDrhwCWFlTKQjrSTKAXvAMaPJeV2ARl7glZXrZMDagoT1qk0sOZvK6OtgnYHuzsoVObZc1Y0Mp6WVtYLZsL62V3bRc9cMg4oAIvOy2HgGNDSDrZaW1/JwtaZZQ0zykrVlxQ0Y0f6x8p4y4OjJWhOzIzc77MzF4oo6OT6fGcGJ0tp0fnype/9BV0/En0UoI4uOuU9DPUAV1W1M+d6/zmzsLW37Uu74DGR777vR8+Pz770d2143LrrXvpAp2cmyyn7fjqCNiR80b0uzBhtjdWYPZZGRgazQpBEsx9I12PcGPRZebcFMY1NgzqnJUuCOnaHCqGQ8MrklNJrIgs2oMr09VDS49ca4aeHaKGKFQbQhGGUj5Hl54eOskM89XgJ2nmhEguGditMvGwn4KHCuSpUGZSGuWQgQqYypoWXGVqKWH8eKjTCIun5bR/W/AQfFQfAcd79dBFoWyt9xRGj0bgPS2D15v7ASkfIgkFVjCdGBlMCyoo1LOCi0diIiq01xXylLOWUb/eLmvHvlhWT6/p8/ehYL39Bsv6qjKQr58BDOqQcQnkYWvpgj8epilY/M56+F5TBw955ApnTjDLUoHrawloOmgprTJAssU9Lc2x8ckye+ly6aFh0czfwI1589bN8vqbbwR0dFGrslp+AbrS1rzlnS6JPWTKYzNfpAKaUwWO4zZ4WHfrFj+Af9K94a/XdRmao67a1VNlx7rFxYM3lCFKT56RA94XsCynrbQK61HBVfCq1k2NZek2Isv8lk/KhIf1UX6ywHZLnlVuRz5HRo+oJw2Iq7RliAEWhWueuDiOzxmUnJydKEPjA7jt7WXncI9GlnL3kxeNtgBxsGOHgiv8A9JYIwc7B2V1Ya0sPnlSFpcWAPCjcvnKlTILYExkKT9c7+NS7t2ZL29+863y6quvQB8bRRudE8qGS58pHVoaEOksuvK57fmtf2qd3gGN7r7+537p53/j+3/r176WBTrcqHbbqCvE2KAw21TGGp8jYeAnJpFbyxnhdiUq70H/9IbY1aawq/hdAEJfHyhsq+hY+YG6RqSDjexSVYCVUYOuLhWomS26nh7oAaMwpOuErywwA3D19rmMexUaBUGXJ11zpJnAFtcVLCFXXzKgAbPCIK0HPqPAPFsVGkDrqcKakY4wWwWJFYMAKLwCRoTQsvB8o1SqkPdVFH9FoT24oSCSGPk75LiWKMKuIHLd1l9lcb5NJ9+1NpwKrdBW0Kj5mKLfFUpp4bXsqULZYi34DPkqqKbXAyg74Eq/2c2NPWPOBzQQNJ6v6bXO0LLSy3K+UzdpFAB797endLDFdb1OB29tce4jLyqUdXXgntF685q9dCmL92hpCNR2xb/5JkL65uvpdpW+FTQq2An+Blgtl7ySaFpG3Vyz7n63ztLc8RKeHsqQbjPcsaQ5fV7rM0Fm6qEMyA//zEewFLRzkE8NLgse0qJaI9JKl8IAqDNC7VlxkGNj4Zm25ba8kQ15xHfvK0fSS3nJtPoAqvSrAV3rQCFTHu9phWidi3mRb8hufs6Gnb44Xs5fm0kDvry9WrpHesrQBA3NxDBA0h0r5gg5OtwDuA8FBLueoZNpYwfrVimjyrGNfQK7gMze1kG5+/btcvf+7fC6WrWUqRUGgGW8L3DanXv6j3eXd35F2rwDGo/X5ke2V3d/XOZaYCujT9qLJeFybgZANbWzx8KpPqSmIchGQZwsZZvrNm/e21zfyGAw/W4XHOnqVlCVAARC5kpkCueYkL1tgAmi9Y0Plt7BXtIBDHBDXCdUl0hGH7v5EcSw+8lWNZTllt2Fmo/2mnSRV2frVGBSVkzXxDXsv9aH4KhRbQjBd5kqODjMXWWQ0TJTIfC63wUdmdIomeVRyDzyFcFqYiUCkWDpbXuJfM90EYMqmLaUCgrPqMQZNIcJqM8+MTRURp3YRr6ChhWMEJO+5TR9ZbwKZwUWv9f7uVEF3TL6the97nffgfbm9w7wkE/zrGkLwgGIVpoBPY6AokLeoo80VQgdWmxk3RGfxiy0PAyIKpgDmMQXr13PLvR2rdpLs7K0VN54483y2htvlKXVNVE11kFWNhM0UGQDnNJdmitnwn8vSqHy+l3QsM4nlMep3VxKea2mG0ClrLbooXm1PlQeGBSaSxKVWGXXqtFV9rC+ARfT4hk/PczHeMkBda49J9XCExTk6TvgHj65zkjNT90RpOSB9yw3WpX0ch2AyNgangv/MHnUgWNaeNVc8VYExsZHy/DoYBmd6MO166kxv4kRWnjoQBlcnLgfK3Vg2I6KjrgSxZgfOuGWBuYdyw/+rBpz2nTbhP2ygc4tzq+UhUcLZX7+UdkDEI2vuHqebo0r4UtUOzwCxIDM8dHJT+6v7r0uXarUcAxPl5Xj4/b/NZV3bguFoJIqEZUzfuHoP/12ldGJaU9hDlgBsDgoC6ug7Qx/bQsLBT+IjJ1fIiEd1qy1AVIAGLToIryKLeHRXNFR03Xi8pxWUAal6J4Y+DEvx8Vn7QX+9Bk1AaMP1MsuRIXFSU1dMEY3SOGSsQGNI4hA3aK81kVm8qkS+YwMt2VWWZQThc7rMce5Z70ERV2saoZKrio4pitYpCz8pYWhfKahOerRCG+km3+NktrixF3gt3uGuPu55R8HnHUrLE8DAJ7VdXr3fQ+SU7rJt7ZuPh+g8ODTMuZMOigO3z3yP49ZNpXT8gaUWs+GZ6RX68E9nvOeh/QQIN4ZvLXiWIyN+NV7gIZu6vTsXLl4+Wq2Z6BgGfS3vDBf7t66FQvj8eJicSCaIz2lqdaA9DZeYesvr3axVs3be5nVyvdYGsiM9XRqgGWxTpZN0GliOg7+sj6maXo1ftWqC9WQVqaptaGLTApJw3SbI7TglPcHxjOwqgRFj3d5Uy0NQc5W2jyVB9cyEaAF2PCBd6r1ZONSLYoE2fkuW1VsQcNBYwEUy+RIXu47afPylUvl6vWL6NVeek42d3bLJjzoGRzEPQFkcdUHhvtxV3rQnaflYLv28FQrUdmgvIBjnQt0VDYBjLX17QzeMj6plZhdFdUXQwq4N/ZQOhAwjTvvDyT00Pcfrt5f3ZAG70jh4WY5aOtr+7NkdkGTqPHN9LdcGdwBNUaZnavvtFmDnZni2+E1WmOQOAuJkLHjNIYGRjP4KgVCXR0i7arTtrB1S4S+mEMu/NI3OlAGJ4fi9z0FKY8298rRFuBD5aM4VF5xd/ISfCCtymCJo/ndBaPce5Qq2nMVwbdlcbyC+uuU5mPSbhTINDwiABEigaymaX5+V6EUGoVNxntNIdcVyMhJ0kw5EK6IBp8eAkaEkXua695TADOpj7RV2AoADkhT0AEm3D1HrzpgbmxsOC2WAPVOYJS0TL0RZn/H7PXTMrXK7jPWW8C0kv4FwBRehSD3AWKVy7EcglpNOB8gbgTfhiK0o56m5WAjy1knoNU9VoxlrLjniQqOgI+MjZXzuCOuMu9gPzzMxDbscbt75+3y+s03y92HD2gInVfSG1raAkv/PtwX1/00Py0Ix/4Yb9H0V/gtv9ZGNftrfEmLOEoLHUzLimQ8BPfDU0EDOnpdOWrcE4O0TRxFnjTWyzs0bNFYGhzy3g4Wz87OTmjWIlVYWK0MQa0VS+G6tAtvLGdorz1bZarhE81WgMPyBExsPMnaa1kmENlJI4TOJM7XdgLAuiJ5Z1YXPwEA+oZHaNDJMI0vjVm+WjB4u48VBqiTROph2p5xq9RhwLJuKSF9KgAqE1lgibJYYoczOGgyY0lI4/Lly29+7Z9/7W+mMhzvNl0cA+cHrjw9OflOK64lILqbsd2ma/OrZXuFVgUTBxECiSSaoFAJXNcpNFAqmnLtDMAJc3UzSIcKdhh8gtFaLSp71t9EsLqH8L3HB+ApCnrcVrYX17OHiQVXwJxeLeEdVGRXhQjqoQDY3evArm5aGkqcwJkEC/Ir7JhWCdBRRgVFRVOIZHzDyFgWCg3vhNAcaYV5x3Q8ve4zIewJisQznkpL6MWpKahyVZS3603Fq9F2wVV61pcAQFpBBbsO5HmKz7xX1rc3s5GxM2LTDcifdWze8zkPu6shqMWVp/n0SGsqYPCpste6VAC1Llmwx3dMN9IEn7gQl8WWkOdqa11N/EbwjWFoEWV6O5bFOhbGysoSrtVBLIQZgGLq/FwZHGm5sRTImIdzTuYfPym37t7hvJtuSxsNwcDRidbHQPPAALwnb0fLJjgK/Qx69mgpUErvWRdBw3Id0XCFb/DPMyY+aSXALRAoa1xvLKzaileeKa+CsmXwXuV2pW1koHX4/CF83kX2HHdS+er9Sq/aAFXgCBNINyDONfM3HxNv5EaA8DcUrSOg0QsVPvKEfDr2IksBkoV56TlNTo+V5164Xq7fuFomJ8YzHHzuwkXoPAKNumj9h+IqhrcCDuU9xa3fXN1MENNBhN6T6VoNliOxrS5Bu/4WxBSF81j6L7z0nvLse54pEzMT5fzFmXLtmctlcnKyLCw++W+W76z+95UyvwM0Ln7wIkDX9pfjfvDbRK28A6bG8afmJmdS2Z5BzCGYfQ5FNahiudJbQoEPQbpzVMhKaQm4IKzEtO8+u1dzGszUXNvX7NveKX1jmD/j/aUdsNl5sl52VtaxKlyRaDCukILSjwtTzX5qSHlsTRybkdGBHaAn12FVzQsBkHn5znUn+cgw66NCCEKatKbhcyGm3/lslMbTo2ktfKaxSHwmrTD58A95IS+uy/woG5+1vajvJ/5AsRUg/3xH9yTlATiVOc3HFVpvFdFusiFHuyI5xkGcpFZLUYW7gpOBLaxAzig25bVMJi5wWI7ahVzLkesKFVah8QIFU8Awc3lsuqaR91pn6oN5rhW066ZKa+uJTSwvLwCIx/G5Z+Zm8bnHE+x0LkvGEKD8W1ojPH/33r3sl7G+tRlTVxloDnnQLBRsA5PxFvDByXxxTQQEC08ZqzVRXSTLliAkANvwWZcvgBE+Gj6rwCFfXMrBukgnrw0iV74rvZqG0TJ4+EzTWGSCGvm5HWbm+nDN1jwyw5nGxsYK/iqWAkgsTf8ohHRt0k7PIZa5vzM6V/mRM/w7Rj61krKYFEps+ccnHLOEnvWcK4uLj8r8wmN0bK/Si7xP1RVcPzsjBHX1LHsF48q7y15GafOHMIQuWjbZHkFecz0xCAeU8Z6PuZjS5PRwuXBpukxNTwDq7TQGo2UELwA9/Zt3v/H4zRCI47eBxvu+830LHT0df+Pk6KRL09xDog+ODpXv+cFPlc/88KfKNAjkfq77uCdZ2OMpxDMQ2oZwn2oW2sXXB/UVbltr4x0inKZcNY/cF0OhzQZAGxtl8sI0xOgrq3cXyurj1eJ6owMjQ7FenC0bVwaiGyGm3YU59gTgz1E2x2X06u4AHIhPFETGvNtyIFB+j2CdxoJIV62Ek/k801gGvPiOwmglyFHlxPQEDM8obRPg5Lp109TjB+kLEDU9ffPGNcg1ns3B72rWChrGZWqPjS2NLdoa9HAQm8vOa0WZh+VUe6Lo1KGa2rVVjXmbctt7QVoKvS0M9xUOy6XiWWbpqatpj40i5QjGWq6atsrVxDmyTD7P6j7u7ThbdbUsIbhrqytYB91lemaqjE+Ot3Y0tzvdhYye8p5dhwdle2+3PHjwoLz+1ltlYWVZSkbRPa2PyuskRhUveQNm2lYGKLUy0hXK78QzQlN+pZ4qtKBQe5Dkh/kK4CpzLDToohUnz73eDPGXf1o29iYF2KGTtW/Stt6ml3z4nsGJtOS6ZT6vLEtvZfmdEbzwUnNeS01dgarJV9Aw3RykZ/3licDoKeDTFsieXD8ChDNYkoZiYKC3DKOss5cm0+JfunQxZfad+cX5sra1RZJdiXEoM66hkpXUOAaGB8vE+Hi5fv1quXL1Ynn++efK8Mhg0nbeydzF6TI5NRF92t3beeddly9wOP3Y+HC5eHGWPF1Iy/V+204uTs/+O5//51+qgMDx20Dj/tfvn1z/yDPfiWA+k25RmGNQ8+K1i+X9H36hrO8sl32Qt727H1MTAQbtZLqg0d4mEw0u0SJADc1qUTNmGMTtxJUxaNndOxAla4NhB/iKLmQ7OTdT1lfXMzBMQRqdGo/AuGCMQ5b7sWwEjKdHpHisItdu0kTdtTbaaXEiUO9aBREuf5C3jPSH9x252bRAfmqm1daqCqiCE+BAgWzeFQC1TiFtnst9FNfvWhEqnrRKy8w912dso4z+Vi4cCp/0eSZgxTv2ZFgurTEzssuyWmZnZQWz3hbDHbEcQNe4ikk7wttyISLY9g7R0ghkARTdQz+hFd817VVKrY68o3AhMK4cZTpZnIf3c3KfV2KJOKvRSUpbW+vwZhmXZBkh24514UjhIRqSDvhpNNzp7uKY3X3GG7TkFhfmyxu3bpX7jx4FjOS5zzswT1qoBNJexkRZ+VMZFWZVrBlvw8MtOjc0FERwXbAUvBaLjzra6xQQIS17rsJjQYPfR7xTR8RWsPI9rUp586089VkPA+UHlHkfmtT9Y1VMwd0Aax29a/lN33flalxdgYLvXlcvBJjcF4gEE+TAfNWLuBWUC8byCz5gfTjvxNXrFTnjCQ58dL3WAeWA9Ky7K84PjU1hARXKhsu4twXNd6i3PXwA8UB/uXzpQpmdnoQnJ2V5aTFW4fTsVOoxAXBcf/ZKuXBxrmxtbCHn9n4WAMNtEw6yv+zDB/fL+vpi2dreII2z3/o///s/9ZMhTOv4baDh0T7SPovyf6aL1l3iuIq060D0DuB/o+ib285UPMkw6CboZgvmCEdbV6gEg+wb1y0wpnFCgXrJqFoH2UYQRmmWuzeowOEydg5bdyDS3OVLGfDlGqOZoASKS3jHdDiP5WBfC8cReZ0IFq0/wuVnumc5ZGFzeEVfzoi2DDdIK/sy05A/BagRJPNIAFGWqnTUpQoEacBYWz9bdhmX+5wKh/XVmvG9/JFPSsL1OtNUS0Nwkum1jApAtVq0AKgP5REwVGoF+oBrbtHXA2AODPQlFoFEt4BCGtd8HK7sNed/OGYhrRimdBSXa46W1OxNbCUIyD+Ew14qQcIJSc0Sc0mPT5dk3N5chy9bZXd3u6ytLKWnBJjCspgsY5NjUZhzNALpatfKoC5WWotOeXFOwx3ckpt33s68EPldA+Dv0lsaqKTmKZ2blttyeL8bSY6r0VK88Ifn5ZvKkViCR5gMSFCGWGS8r6J533dsKCyX12NVmRc01j1sgtPm+Q5gkL5uyZFWBsCpcjdd9zYgtew1AFp5WGUkc0qsW6tcATn+mvIJDn4oN3X8UJ1DAlTxAA81YiRQIP9dWBsZdOfz8NM9ht3qc2hsAkBrKwtLruu5BZ8dI7MfGY3bTib9AOrY8HC5dOFCurFdXMvJopevXir9fd3lmeuXyqW58wDLbBkYGnaFgnIZ6+Lq1QuAy0T2ONLKcCAljfhP/drPf+1zlOyd418DjeELw3udfb0/ETMSX93Jah//Ux8rL3/wPfg3Q2VjHaHacZ+GfYCjrs5UA1XVbxMs3m0VJNAZBbenBKZijaSl4b4IvoF/3EGr7B4pRuvd6drtAh/evpOdwfQBjZ0IRvqNjoV3kJfzTnpgUhgHkxxiq2UTxkO4mrfywXfQX8bWFlk0R3jCIS2Aqsz1+QoIMUNJx1bAPBtBiHXUyqMRssCDQsP7tu7Kh3WvFksFn8b1qfnkUYTO7kDNeUSGclkclfgk32uZXVToPBbYpfPn46u6OJIAoz8sEIuRtn6uzWovhQv2Nkvq6Uo4jkLXwlamcWkERcuZvPi0jtJJmqgUBi+3AIgdrAvXUDDY6ZKBg0N9ZXpuugyNDGcNDenf2dOf3jDXLDVeFUAHsNYB+4ePHpdbd26Xefhrq+2gO0FDwLJFFnSkn/TxkB5aHdJX2rmqtgsV2WhJ6yi2D/KfrqXXpWnDi7gLnP4WENxlL7znDB94xuc9m/yMmQgaHpVXBiF1YXUVTjONP3sCH2GJQfdGxpUZeSo/m25jj7gjgL9Km8B3Kz+ByjL6J3+VwwNcP6VHICfnyKWnC0q5OFU/LoIjrAXwB3fulceP5qMfvS6u3IcuQfuTs7ZMKLXH0i0NUhNk0cmbWlrt8HodV3J9fRUZOyqjo8NYGWPl/IXZsrK8WN54/dXy6P7j8tWvvUIZT8uli1PlmWcuxIKXfmN2mT89h6Wy8p98/ddv3UslW8e/BhqbDzcXJp+d/Qm+DigIuhddvSrFdtnYWCsvvvBiee6569w+yVBWR4Q6eEqCZwq7jLUGojU2VI3WdofhGXjFbzhQdhHOPSwNu101k1VMmfD43gOurwu4pQtUFEFlgqouUQSynhbKa2G4foYDu+w1iaXA/QiH6aYsNeJu33j8yHoxAlWFtQYauZhyRXH9xf20cqQlw+tUdQWH/0lCIeNxn0z6Cps9RJZVIcw6nVzPkG2BDUZIA/Nyqb+Y5rxj3U1TKyFrRyp45OmqVbPTU+Ualpe7tWltbGdNA6wl6qm7Id1rnALQcHDVjoN3tjLIynVdM2ZBxUI4q9uiRQHnzNff7wjxfqazr2Gabm2ulQ0AQ/BxMZiJidFMr+7C2uyC13bXCRrunfIU2lU3SBA9zWjQtZWVTKu+/+ghSrcf+mZ4tQ2Kf5GR1rB8PgUET+ucIePIRy/yIn/lSkiMDFDc8E23uYJIzTNuBr/5El74ftMQBAw4dY9813dMs7pGyIdXcLFNJ3lwz9OGLnRxVqtg633LThr1FDzsqtdFNp5lyibR3Dc7rRiBA/mQr/wOSJtHPrEanwJG5+ADvDQfhzB0D3SXnkGsS57QCn+KdTzlFpxYeZMzM2UVGXA9kt1dYy1a+HYHV9fpHIDh5E1yTmN0Bo1taJSLna3NAJPzxCybvHl4/1HZWNtMN7/drxo2yuPy8gqgcht5bt+53v+Rf/fzn/982NAc/xpoeExcH3/5+PTkffpYs7Pj5YX3PYfwDJUxuwIDrE5I28NUHS0TM1NUaIoMuxItbyPTw63dsrWyHnTsd98PCZtGher0dMHEg7JJK3RK6wnlsB70yU8yDd/l/PSvlANXyO5wlSIU33dlUl0vEmZhzhoEzZBgCuX4DA+VtmGuIlKJSUURkvj+CJECqjDLcG77FoKhIrV6PnyHl/w0HZ/X5OUrDKoK5xlFRJldQNjWOgCHQCl6uhemFzDsqvNtFC3TV6htTXWBRB6FSDfB9PxuMM9eoZmpiSz2Okyr41gGBdXWbw3wzlRz4zy8I3hoRrtQr+UwDmJ+iZa3lFIiWFXLr7Wi0u5tuyzfZkZ2ri4vYGWslvU1N5Q+BCiGyuyFmTLohk+CtK1ct8PT3WgJqwE6u1OXi79YBgc/6c7YczK/tFAePn6c+uiqyv9YEfKDMmiRmL9HbbnhBwqmOxLrkec9w5oWH/1TBgL0nIn/UBfjCDZMgruPGAvxSQ+tKbtnG97Y9aqsZN5JHpIf1Ur0GT91+ZSRALLrSygzKKV89ZUKcJZbd1trFyWlDCo9SURePE3benl6xEXisuXMxLAs/3cOMAYEUY/2ns5YGV39untOLzgs+5tbxb1ptjcB49X1soHy2wnhOA3XnnWG6z7WhjIVC6xdC7wP8EVJoY/D7/vg2fXrz2SS4TbWfaaGwLe1lbUy/3gRnnZGf8dGx8v+riGAgptyHTdmkIZk45d+8j/7+z+TCnzL8buCxvgzg8PTk+OfHR3pK89isly9chGh7S5r6yvla1//Stk+2Mxal/rqdqndvX2/LM9jCrlaE59bVNCtBmzAO/trtBrSBBzcKe3QAUJLy3VV8SgnzCdf/VCJnOXzAQsntEVwSKi6No7bsNcEl4G8s4YEgNJMh7dl8fkwjnTq6FGYYxrcSSAUwVDIosQKk8KgQFMG/uNsQFXG1//DaMppy1xdjuoH679r6nskLa5bfgVPyyEKTJ0ck9K0SAp5JokBAPYMKV+maXzB8ucdnu3r7SmT42Pl8vnZbLqkW9fb14ur4Oi8wQjNpuMmcClc3MYRmSqi1o2zIHWWMiSdfARLg5PZ52RrK1aF4LC+uoQw2oX6hNZoi/x1ESfKFXzeUfzgzl5jF66fgX8NiLUh3Y4t4CL1hWaApUplwE2w2KccWkOPnjwqi4suo4AlqIJKQ4GLbykLCuHRKJgttK1yH3Li+An5+47CcU+6yyN/Ny6LgKsav9PdHc5TZ/kpG/kLwMtP0hAwBLeUCRmso027AnpczttpDEjT/ARg+RLrFDebLPM7PKR8gkYN7mJFUTdBw/vWtboslA2ZsX6CnqDB13oYk+KRtIVYc0dtaCqNkov0kFjKe4iVcbJ/ENpowfYMQMeejnJCGjvIyg4WhivNH9N4h17wpkMr4xQ3fvegbNGAHx3sJh7pBLfegd4yg2uibi0tLmWLkdHRMeTK8SrnyqvfeLN842tvlbfeuFduvnUPMNJKPfd3br1y54u10O8evytovPTpZ1f+wg//uf/g2WsXyoMHd8r8/GMEsKMMDwyVa9euZGbh1NR5iIJ1sYV5hAw4v99BT6cHWCGYVNn9C3KJmv20kiqjPrM7rO2urpUTKqZPKcMdQamAp0WSAVw3Pxf4cRizvpXTw+2VSEsOjR2sJmDYkumeCAxhENcNiMkkA3WOBs0AKgSiKv1Z5jk0TJbB1YzVPPVlUuId71EMeBiRJ38ED5BQYCMk3FdJNfnM1L/UJfXRvK1BVwHCrlPdlHqvWjm+k+Aa1yzL/oHPkz33FWhdNQd5XT0/F/dEeuSgjiriCD7nmOMjsLyksQJcYwaa7tWk3sd3dpj3xvpGWQXQV5YWs9r0MpaAYy02t9Yo/0FWQHOpt0tXL8d6tGfF0zILEo4kbDtXTX57x4RVFU2A0/XRpDVY5x44toh3Hj5Kq5Y1Tih3lBz++57D0P0dUEhAlwaDinfxu7/XfU5qnKCCrGJTg582LrGeUBCB2rwFY/nFVw6sEN5TyVRWASDPcT3xLMqncmmpBliQmCaQ7LNkkOHtgozrmNqT0FiU6cKGnoKRsiUdUkbK08xaTh2hQ3NPUNHSqpKByPJf/YZFgwXvquSOy/DzADdFmPe27pYbih2hK9lJ0HpB/86BrtIz1I8l0oN+oGfkZXcpmVSdUJVPzgEYR2VzcS1uzdyF6fSUGMtwYKTxmR3SHR0ZyiLgA/0DZQv9/a3f+ipAsgrtnfvVAY9Oy/37D8vDR0/+NwcrB0sk/tuO3xU07n/18dbTwb3PHh3uzTh+YnJyOuZ/DybU7Vtv0yrtY4pSONyQ9Y0d3oCAMFshHqOlGhgdgLh1R2pdFDW6DeYc447srK+XA1qjRMY5VYJ0VyFcKoOtW9dAf+kddjarzIWW0M6xC+5s7/j6piWKifgtoFHTMzMIDxMVJtN2gpA9GSqt11RSWxAVzfsyJq2BTKY8/jU9H/rZKrrCYytpvtU6eopS1p4HE1Uc0kvAactUx3lgLsPwzCcxSFOfQiE6IsiZ1wEoqXCmrRUkPVQ0W95BlOgKrcMo1oWK0Lhe9RAUaxfb8NhImZjCTdRV5BzFQtEaMailtWbU3da1uxcLhhZnAOHLYD2smAuXLtAC4YaMDiGcAoPAAz1bNA6YQ2dbMvMGXyud+NLQSVPanho31nr46FG5fe9+wL9OkKugqJA7rkB6ma70U0H9HpcBIHcMhWdMfvLyHY9YoC3aqvy6hAlMA5AesfB4XstTN0cqG/uRpsqBtLbMNl79pC/tzFcUC2Dwu7omlW/KreVLGSm7FhhfU6aABadldKyNMmjZUk/y8fmMaOWZAA5pNta0ZXEpSgfVnYpAQEXAA9R0a0Rpo+vmJMasGofMO11eq9XlI9yx35X3bQipUNxMNaSvB7Dt6MHj6SybTol/gOW4tUm9Xcga+tEACO72wAiaoyMTWJs75f6Dh+HByOhIGZ8YKefPT5Vnb1wD7Pu0FB+tvbn6v6OQ/9rxu4KGx8e+5+XBF55//jOavm+86arij8vy6iaZd2SviqXlJUzqY3xhF4+lFUWo0rr3tJWBscEyPoefNDFKhffL+vJKlgTERixP94/TPZq5EzAuggmB02XWOgfHxkpbBNgKU2tlRytGk5SLxjJsLbLoKuk43Fgf2PhGhIB7Mlh/VcGVcaKy7o1Whb0+SlasGd5PzwtZaIVoUYj2aAPvV0DwSI8DjLRQCoFl2d3brYLNM9ZFe1OhyvB53leYnYFrsNiymLeCb30zXoKyCnam7SAdGUhRaotKPiOYkM9euZQNbCgU4sGHAkpezukJgHiRdBVKBbAJrFoOWxf3mhkcGijDuJMGNOXJ2MRYcWDWANfjPsgHyh5aQFsDapnsBF3bcE+sl3XxUzolX8gicNhDYzevwdfHT56Uhw8elV1+m2a1DByFC0hzulyk/FEZTcNktCjkn/u0WhZbu9TPm6284j6moo48dkqBPR8qqTGjChjWV6D1+biHoWdtOFwQyEM3T7dQ68UyZK4T16tCI2IAhnwQmCpgaInU8SsZg2Fe8i951rxML92/PKssZOo737UwfcZ0En/hWoKTypVMJ2cHPx7bInYAJoICgNBHI90P4A+4yBUAJ71d3Cj76Pbh1iKzBvydXKZMd8AT6dfX3Y+Vf1oe3LofOXU/oINDFw7aR7fcZKmOjzoEiL7wq18pv/6rX26BxtMyNztVrlw5X4ZH++Mmv/X6HfJ4+re2F7d+W1drc/yeoLFy+ORmX3fff4DJdu7Bg3nMlYX0DS8ur5bVjc0yN3cRU3SjvPnam4mayx3RVZMtlhKF7uhrRzD7YnpmlzatAlwGGSxYpovKiTIqGyChW+KeK44RgYwhzgmWxVOIU0XGWcE1ut7c7+3sKcOYWXZRyiA3d44CI/T+VquqT4qCwnh92z0sFjgOEat5aUvoStgSsApoS6D8nRRQbIQnAKEQU04VXeSG9XmnCpQWiaMqfbcG7Qy6qRC+Z3oKXICFZ7I1AO9osexhOtYy0kLznnXTwrhx/UqZQsG1ThTSaq63Dn5X4RV8K/gpvCm3z/IX188y86flZn68lNdVzkbom7PuvcJ3+OQO9F7LlH/SMR/TJYMIZgaGGSvh031OXHjn8cI8/vYexXDVMwdCAZDUS9qpmPJGhVfZo/DIgOn6XCwNAFYQsLfIuhkUTnn5rDGpM8qGgHmNf9Izn9TfALAcd2yI0xpUuBPK6mEso7rJ/CDJxvrxt4pMsuGxLb11Cyi1gEBXRp6FxpwBPpKRNrqRKQ/5aHXFNYe3lsv4m3QQjMIN3kuG5B+fDOsze+ECGm5LoOuhpS1wuFHSIEDv8peDWN1dLrqDjjj7NHqRNM/iAvZ09pb97f2y8ni1bNOg26D09FLfkU4ah6HQ/OzsXNndcS9dLLDD07KxsY0bYoC3Lb1ldnoo15PTU+W9730fDc3MX3ntN7+eWa2/8/g9QWNn/mhv6HLvB/sH+54fG5sEMFaVRxiMr0lLdAiq7e/VKPjBkRONQLVT/Hv8GHfy0l9zq8dD7nV2tiEQgAmV1Z2IuUaFs90+jI6AWxIEuhMF6+hy+LRyYcsvPNReCH1su1kFmVgUKOZgb38ZGRiOAtgieD09JDxfv8NgmGnhJZBj/hUqme5kuLT63JO5Mt509GFtBdI9y3e7LjNjlftVqWqwTP88SqRYRRm9p3ALUq2AJoLqp0rrkfSTn1O/dTdK/EzXbPCHwqkC2VIOYSk8A2jMzU7HHI6CcGhNCAim5Tsql0fjwphVTPYoJGlCc1uoBO1Iv35ipQkIPJeuYunLtVgUKnTrvrxqTmkU5ae1csmClKN1zd6fpaWlcuc+LR00zl6kKI33nLmauEJaWikvqSu9U2do536tw8PDNaZhubieZ/gMX/kusKe+lK+hb0C49SnoCsBbOzsJCJtTlIt30qDJB+UqdamAYDqe6ZqlXvK1KZ/AYp0rKDd8E/ilFdYFacVFRpn9rvXo+/UZgbD2zgkx5lunxFf3RPmXbW5o5a7xuivt9hbiTtbGEnphtRxRBoGkuw93sxcAQPeqZYQbRDnhHjpBw9TupM3uuGVdANDk7GiZvjxOI9yRhZu//srNcvONB2VtcTs81qKyy3ZmxmHql8uli1fLI4yDpYX1cu/u48/93N/7b/+LEOJ3OaoU/h7Hd//oR3c3t9b/kpsjvfTeD5T9wxN8oW2I0QVaIThYAWlFSaXKmuYYhOZPwYmvjrlzDHCouGcOPSctfTV9/Gxgq0Aq5PxuIy1XItdtcIMZ15iAfQhQtWJoowBohOm0ChOszLwTWxCSgXwKgy2G5mS1NGSA98w/v0nP7koxX8BKq8ZLURYOGV7NV0Gpvqt5WQdVVWtFIZSpjm9IrghU09p7P8LIdc1zLSCVwLy9LyiYn70OWhQKphaLZfYIMFA9B205ae3GM9cTpFRIFVwFPgTzIWkQEIMyvBdLwPIFTBoQsWeiAoI0SRkFCc4oJ58NaDiXKJ+k5XVF20M/XWDVzVAJpLOHdLCV1udeXlkut95+u6xsrKWstsBaWVpktr4q/LcqZOtLyqpbKQ+1+vxuLKbWpy29RLCcZsMW2wapgomf0leLoKGN7rErieke1WHeuirGGOr0e2XIa9KuKYuHZawjaN/tCYusKAf89p3QgLTSwHDPoDM3QomM5+HB+o5Aw6n8wA/LV+Wr0sx31RDlS/diF91wlTzBw6JZLqcwqEdwMg2kLWpbWw/yolVjTAPA47m66FRnOd49LltryNARljcu2PT5mTJ9YaKc68FN6sO678M9bu8tS/Nb5dFbuJD3nyRQbcPu0pybvLvweKncfP1euXPrSXnw9sP/+Hj7+Bsp8O9yVE35PY4f/fSP3Xk6ePDXHj9aGPj6N14r25hAtvYZpAUjFFKpZgUVTKPfXUbeYbjAYgtgt5yjGbMikEuNUbFsrwihDSSFifwz0ANJqYg+IUJ2VHc012xywE7e8S+NjWZ2tTpch2HALk0EQpO/jpuorUs7/jj8AjhgAoyspng7rVGrO5TfCqQpKx1hOoIhisc64XebzJWRCg2JqfQRRq4paI0SK/zW23taX5bRVtOh8VonVrO27Pr4tXwZ7w8YbWP56A55z3pYDs3kgb6B8sKzz5bZuZnka3kEOUHV+IyAYdEtu3xRQJVeixRl4r6rtQcEOC1EAE645VMXKgXzimX0Hr+1HiLclNOyhi5CNmkE1HwXfiSmgSnvDNaHDx5k6LgDo7RkVHyV2pbf1i8WH/mkjVWJWvnaGgcooFV2h+e7roTWk5bJITwlmwCG+VluT+Mf0sTyVKUsZXtnOyNSvW/eUXAaNie/9WtVCqJkq4xkmQDLQ9rufGc5Y1ly5D2J2rrvNylg2f1TFqRBdfvkK5lz1L1mFFDJKpjVRsJEBAlBLTGNpKH87FNH4zzWsQ5dtxtfAJJLz1x6trz8wgfLc1deoOxd5cni45RE63t/a6/s4Q52nHWUT3z40+XP/9CPlU9/5w+UixevlQdP7pd7D2+nB8zh6O0A5uDgNHJ0tVylERqdnOIe4ENaBloNM8zPL2VtUsq/s9u++1fKpn2Uv/vxPwgajgQbujQ009be9cltR/ch9OlWBZAR76CnvM8cB1oTe1jcNd4x8/rAvJAZrUNDw7gl+JsuorqLAAEeck9/LgJKXunWAiAwErlmH7HdmzBAYWsBRqyMMLQGRP0tcLhMu4pQzXZbv2qWBrT4LvK70lgFOpRaZeB+TEyZT718zmu8zjPkESGlTFyrS8jZclRzVKFUmbQ0BA0FhNejdGmNeNbnultBUAXYoypqjear1IKY62js7DvgRuBtKTfPOCipF0voxRvPlPPnZ9NyGgOQ3uZVzeMKVA0gKAS5738clqeZB5TCc8YSsbwkYlmkR97nXq75DPflra2aMaqY/wCB5VdBY73xnObt9tZGefz4Ubl162bZADzqLFJMZcor8Ng9Lz3MS4yKtUY6AR9+CxoDCLWuyfDgcKv3xNYUCwxl9nnLaFpagebvOz4nPWpw3AFj+9ly0PtOevTT2IJ1t3dG4FC563V7VQSauomTjYj0Nx97s1Rq/9U8uV4xIXJgGTykY4bHk3nlK1Ip75UV3jMtAcO4jt+VrcR2TJPzBPn2lGcZ5AWdM1qWZx39eRV34caV56DJeJkcnQQo7NXZpDE9LIuP5svG0no52Tsu1y5fLx98+ePl2sUbZXJsriwsLZff/PIXCoZJ6RnuKx1YGR1dA5DaQGhv6R3sL+PT02XmovNMZmOBqVNZLuEYGWxr//tHD45+NpX8PY7/QdDwOOw7fYi599ft3dDMo8bl6ABEdZQJ/+JfQdgjBH9zZatsbzh7D3QHLBpEjakPcz3dH8WtFTNJS6AgvfReiN7GLrqEB1sBucYnkuZqYXa1uq5HWj9ITdbV0ujqoxVxKj7CEMZXEKguiq2QwFPTU9E1ReW7AVMFyDLaYyDDPUw3MQ1+CxpOrEsE3Yg0dxV2AcF3K2i0FBJmV4WvyugkOZUnJjTXo5wRLmhC2pruNikOztJdItcImS2siqAw9yDo1y9fLJcvX4gS2v1pXgp7neBVXYlMlvJd88diqG6Q+ep6COChJmXge9SdspCP5Wlaa59NVy95ZAAddWzS16pTc4RkeWuattSbtOqLCwvlwb272YtVUOjp7Q/ImLbmvr6zPJM+lls6mJ80UOm0TsdGnFA1FuvBxkBQ0Go4sNVt0c38Pfxtt2HTggtgNha6R+blosrWv7qYrl6vJePAp8oj81UOTNP3drGCbd0rDXivxb8KrPJKWRNQlVVlvYJe6O4nafKP+1UP0tjk/VrulJPDGEuWswwjUAXBRd1ABmw8NRptPHkpLu2z165lcJ/D+t94/etlcKCzXLgwU84hvE8eL9CQlqww/vxzL5bZmblYn7fv3ilfefUrZXVrgdaNsiEDHe1Yu13D6I5BWfLRuiYPi3EOq84lKCYmxzNyWznf3dv59042Tx5ZlN/r+H1BY+fRzsrYM5PfjyBciI8MMY73USqsBs0zM3dk4/G+YIBiglbGOnRPYv6DsEF8iI0olcNtI+5OOqNCjvjkeh2QpPWhqVeZ5g8FlKoHAZ0H44hIlfzpOYSQe52YbIKG/dTpOfCUkZjqAkPGPXDISIUmi6mQn4cDn7K8GuknnsHzVTh5nmfiGnEayxDYBKFG4FWmpAFQJk+uqxC2fCak9WTrZvBS4DBd61SFkDwtO8Ls952d3QitSizA6DKYlwNxHF9x/crlcvXSxdRd0FYh/GyEsrE4Qu+4hJwovGuXGF+JcIcXjinws4KJQ/S1JFTwDPXmOwnW+kgEDwGI9wUdeyEMFmoaH2NWr6+vZe3PpcX5sri4mHVO6wZWWCSkJ00yFBvgaJRI6ypBQ2nObwO+zsZ0bVTLLLg4fN6Wf3t7N3V71yrSMqC9xGptrBgbAPNZ21hPcLu6A9W6FBhSDZSylzIJUEpV3uGLtNAlqQsUV1qavu/Jy3fkgC+WNYcJc8g75a3yoV7zULaykI5l5ZW8x+kTmX/Skg3zAUKoA+nHeuE7TaGdAe4sr8uq6+KbQ4OOX2kHQHe5eRYrZHxiply6fK1cuHSpXL54qYwMO2KYcnFevjQHCI+Vj33wU+UD7/lYefnGR0p3+1BZXFnhfeoJHZT3OtiQDCmis2oHRoeh7eCbt37pjd91bMa3HkrI73t0drX/dExVYwe9PVT0uGwtLJXtJ6vlYHG7HK3tlWNMpYyLiK/ZlS3yT2hAj3YwHTcFFYgCqBQHwUNIWzWFXALasnktypiKiYT1zxK6VqJzIfTR7KrSPZERsDPlC8ioQBGMasrW9BB6PmVe+M1nhCNFUIGrm5IxExy1JanK7Xfv1e8pSQ6FuDmSrUXgU2FItvxVk9U8a6uT8nHU9BWoWu50C/JeBYOqHH4mP56zK9O4icrkO/55vzk9FDxz9Z3kTvnS0vIrwc5Og4qV1tVq4EQZAz4KvyDC6WAswcHrzanymGxTh9QJC8ONfnbW1rKZjr0o9pyo4LVVrXWryldNdMtqrKbGOVTq0yivpvtgf51TYzC4ujbdgPEB4GMgkwYDOmiRmn9cNNJpBmLxAKDrrGuEjGwr7VpuAqe819KoXbvVdbRcKrCL6zS9LMqJ9G0Aw3TEguSt9cBn5IH74aX0qIQhzXrdOFYT02j4Lf9rWeQfF2K1cPBf+BleQR/AWWB34F1/P/qDnK9suD3iaqYK2M36+MmDcvPW6+XtOzfhpTx0RbIaTNftWllZKCur85Rjvzx3/bny/MXnykee/XD5jvd9qsyNX6g9vOocgN40IJk42e7wBQCE36NTkz9l8X6/4w8EGu29bf+Qah509fRnp2+X/Ld/fvXRUlm496hsLK9FmGSoAuigK+MWJwCFG0K7QvL6AkR4uIx7chgCZtIOXxQ2+6Wj4LaMIWSLcRRPVHfEWhY6hfiJfcRCgAq8X4XZVp6KU1Z/y2CvNYeC8C4jGwVASfjMbFVgKOtOUIfm/eZUUZvvTRqkmP8rMFgMSqoQ5Oq7cQ+vW8Z3vnPUvDHdEbJM3KJVyfutMipkCkMVttqV6advV0Grz+aEXv72vSZ9j3eeE4R5UwshFhbPRWlIz8kPzudxIBcEyrMBFvhhC5QRoNZP6vCepnim6KNoDuTKWASe05IQ3CpA6w46VuYo3dEuOhxFpCzKRvx2/uTp1NRUuXzhIu5Jf6aA61sPDQ2FLtZNkLGcCUzDlwR2oavppY6UySUBVmhBpaOH773DtxZdHC0s6GplWqbmfkYrk3bzTs2rTq333YZeHqGDfPaPz9A7N2oeeZ8yJo1W+u82GIIK16GXDQEXOHmXU77oMiDO+Q07Yy309BjAP4vL9zYux70H98vO3n4ZGx3DRblYpqZnYkke7p+V7bX90tcxUF668f7y8ns+UMYH3db0FCDdLKvry+WNt14rX/7Sl8rDu4/Kk/uPyybuzv6hG1k57OAYcLb3CuDpbDs516Ge//6H9vTveyy/vnw0eHX0+d7egffJXFFrZ20rXWkqeda96O8tHfin2SkcAZKqGehES3mGYB3vHGJ2PEU4BmKOu1K5RBb1PI3iKngKl0SUabYsTtASSU8PjS8Yh4A5xjxIv+2kHdOrh9aqH3dAawX3h7TNPEEyWwHOxCj0H/lT2GVIXIBWvEK0tls3cQvSVyAT0eaZ5MfzvmNMQIG3jAqEk8Dkv4UxiNW04AqZAi4g1m6+CgimoUukoFq2+NPUybpYZt+zi3GXVlDa9KFkz+Ce2O3q4rvVnTAgaeuCkpKXLzctpemajmfK0bpWFajmEX6RRlXyCtxP84oEFYxqmjGd60sRaIHMjYAzPNnh/JjhKuET3JONzc1YNAKN6iTNfd73HdqtBRPecl9Lw96R4cHBLBZjz5r5ThjRJ++tre20/tY/rTmH9G62mrBs0tVpAGtrK3GLbBQyApP3dWPDK0qiMshbyyE417EbFTgN4srX6hJW3oRelFMLs1ozpgP9TE16pCyVrs4O5SPvVhSojYiH1+S5z3kIKD5i+WNFQ2IbK88E76lnOIfn5shPR+7euP5MefbqNRrMYRSplNnJOeq7U5aWN8qjx4u801Y++oFPlO/40CfLhekLWCVL5ZtvfQWgWAR8+8vICJZ5O/qG9fb+599fXjT2MTVX7j26U1a2HtEY7eKabaIvriavK3fun//T/+Sn/x8p8O9z/IFAw2Pixsjdrq6+n9A0enp8mn0nbRWccv6UwrlFnGtF2n+dQUUSkH8SzCncZ5zOvjvkrLGRal65D+XOxnZx/xO3lHN7hH2e0YR0joSLscBdLBlpZ9BIMAK5Xfrv8Gnp6cCkA6zssstQbZijwMkwR3/mABAcvShrbbVkkq2n5U8d0mJXRiocCtw7a1HwnOWMG6Hgq7jUUcEVeKIcvKuw6QYoFB7Nsz7nAwplhIm6K+S+58KwCjE1gR5V2dxR3nUcLP8ADL9++VJ59vrVMjwyTGtQ4xWeJJJ8Ag7+ReFbn+QdgeXk//pcysf11r08GyGWX1pdKoYtY7Vamu8eqGFxP4xtNxmGXhAmMZeFhXkE+DFAeEbr2EcmrYFy0F8FERzCB5WGI+4JdTDeM0jjkz1teHZm9iKgOFi2sWAMZmaMT8sC04JMYLal/LpUrnq1srxS1jfXUye7taVJ3LpWuc3LgKJiaJk8BR8Bwwlprs7lu83zSZvfHsqX3ffyTNlQJiqIVmCRxqKAMRTjMspS3BjuR+iTRrV2I0Ne5bsHOcVDryNsucN380tjBi0sgnuRWL/7d+5nFa0rF66W7/zEp8unPvk9ZW72Snnr1s1st7i0uJjtIje31sv+saOTa0B9eW0JVwV3ZWMRy3C/DPePldnpS2V0eKI8WrpfVvcX4JV6oHV9UPb2XaVt8995+KX7v22xnd/r+AODxtqttYXRaxMvQ6Tns1nOMi0OQCDhBAmHuMZHhohRDIidwJfXaGE0XZGGmIkxVQEZMfzkAH+Qa7oHKpiTawaGB0rfYB8WDGiOMBsIhUVBd/eBsD/5ZA9GYpWm90Rf2IWFETBHIioYHrYWAohWhku3qWDZQxNGCu12vWraKiy2OFodaXG4p3KkFUAgTE+lEix8zm5IBVmeG3NQEKp5X92SRgDzmz9+5lCcovAcmsf2mggWEUoEXkXRHfFBA7djQ8O0NlcSCHVdCwVUq8zWz3zMP3RVkJN6bd3Mmw8llUtc8+R7dTs4+cwDnnzXzchz/GwUqCpH7W3QopJ+Wnp2f6sgm1gXjx49ovVbD58yJobyqEBWt/K9PfQVGDwMCo+NjJSRQUc2llhao+OTWYrfRWE8Y9mh0KYTGlJf66qJL921ttactYtbokWg5SugmGnTWMijPiwTXSp53UyL93tiRKTv6dFYGA3dwm/SiQyZJvfzXHhU61HL6Iksct93PJS/xsLw0jt0pBwJQPJdSebNDGbkgg/xpo1KneIQV4/6PHP92XLt0nNl9vyVsgU43r79enn05EH5xuuvlpXN1UzPGBruL30DxiQE2sNYVgO9Q2VydDqKPT4yUS5fvFH6+0fI57Tcx8354pe/UA5P94u7xTuOJ7PHj48/92s/+Sv/SSrxBzhM+w98zD1/4a1znR0/sbOxVdbnVzNgK3699RcIHEATxbElMzDJDdGYyigwdShz7a5TqOJrQzQnlY3NTpaOga7SP9pXegd7KrOgpx8dHT2lDyDp6RV8Stle3Sn7m4DMU+ehCBjkbQuGsMgcxVYLwvcz1oLT5Ql5NYdKqrIqQA48UlhqK+Sz+OC8GAVpCYPulN99RlC0jgaSFGxdGo+mhVcIPapFUCP2Wh+JtKuYUYATWlVXXLIcVcjcLd9YQHppeMcWzp6F565dLRfPz2Ycg8HBCHarJn4PeCh8HNbJ3x61NWzVuPVMrqWc/PZd65M0rDEH9al5V7GQBweUScVvLDABQ7dEK+MBoAGG8Dz1FLx4wgYjvjuHz/muMQUthtmZmezfITC6xcGQADKEQNM62ovkNATzlIa1pwd+Iz92bdutrEtrPMW8BbHaNawy2kAYO3HAXh26X11kaA2NBS0/69J9reA3eUiPpq6WO+6Nz/OMoCA18kwrD8+G5s0hzfPJtdrwmHYFXo/cNm11gaNOidf68H59TsvDwVY2mIgfaXWV5599sXzyo98NeLyUAYwbOwsABG487kTHOehDwnMz02Wgv6fcefvN8tZbr2F9zAPia+XRwztlfuFeuf32zXLv4cPiVoz2SC0tPSnz8/Pl/t2H5ZhG93AHjwF3Z/ne0l/ZfLj+B7IyPN6t/R/g+PrPfukV/OF/plCc4FOentEaY+YY1DRuYEvdCJ4EibnG6doS+0d75ayzrQxNTmSFojol+LRMXZgqI5Ojpa2bVhTUdH9KYw0qtFOAe3oGyuTUNChaTX9AsuyuOfGmTrNW0MgpwuMhOxLMg6hVeGlBYLy/LY9CqIDI/LS8MFtT1KBdBEUgSGtUvyvAWgGeHtbNb2E85TPfxAhIS8ukae1MN5YNaSQdBcQ/vgtOAlF1Mwy6KfTGO/jCb8/sg4ui1dYL4TXvKHy10mx1ax7vjrXwOR+MJcGX+g7/k6eHdcmgO675TBSAs1U1XqS8pHfC72MuYhgGFPzuyMwTPlW2jY2N8uTJQgZf2co7DD3deACq5THdxvWzbPrVM9NTZQrey9d1LAXHZAwN1in/AoGrfkk75ci0bFQEWN2VdAtDY90XB5JtbKxHFlI3DuVArphvXKDIAm4RwC8QG+eyR8a07Gb1MxxpeNPisdaurb38sZ6WTetSqdIKNJ+41NRLK8O6WkYP07Bu3gudc7XhB7Io342rKYO8U1nCdavAfUrALxuv7rK3sV/m7y2VDRpHx1d0dw1Cj15kxAbKyXSlPHn0sPzj/+oflX/6T/5Jlnr8wPveX77/e/9M+fhHP1Zefvn95cr1a+WZ554tly6fx6roKPdu3ipvfvN1GlssmcPusrsCcC/glizvfO7+r7/9u85m/b2OCrN/iOPih59/a29t/Sd2NjeoCMKqEgrqVN4W2AlnoQMVU0A1xiSISJtVlhEgqFrOVBqAwmnAa5i6ro/Y1gHgQNSt9e3SQ2sxBVi4+bRR7QP8/zZMuI2FjXKwhc8PPDtr1h3J9GkH+weTvxnLJDdVlskKlmAmwRXKKBlUl4kHAJ9jCaqFUXs1fFfL5F1hqvc8m+nbtjw+K9NrYJX7PK8g+54CLyCYt799lKT4XSP1uiZ+GqOwVRNAFNI6OxbhQZL6AYW5ycnyzOXL5cLcTBkcGSLv3iih+Va3pgp9hJffjRJxKd8jvF5rXfe5dO+2ACZpcF2QEKCFe0VXfz9goTuZSVy1QdjAOrj99tvl5ls3ywItVm1BAQstAj6j9OSp8mhhmIetvj0lniqUdZc+g7gk1kUXRTCo8aBaHkHYOpieFoPBU7tkl3BJBKwKDnVuS0MDr6VLFpk0Ea+p4AaVtWyUBaetWwYPyxa3jKPy0vrWCWcmYDkS9Dxn+jY+XqnpemgJ+p5WVOjcys/vHuEJn7CcfCpIJFV5Ad2SCvoRnvHbh5O2PCGJ5aXlcu/unbKzt1HWN5cpy1lZWl6I9VanS2CdYa0aq+vvdxh+dxbUuX//QYLDmC6lf2CsDHGODk2XG9efKx/84IfLhYvXys1bt0NzC3V2dvxX1h8u/4GtDI8/NGg8/OqthYHpoZe3Nzeed/ir8/ZVGKmTUYox30lWYnFfojs5rRfroru3H+Gvw4W3VzZjsnbhe7rHhlN5XUVKojjoa2Z2LovJSM0MCNs9Kjtrrpa9k1mWDlnXgshiKAhhVzduCt8tSkYJKugIXWWmQuMoVgOOMhNl12VBgBLwgksyO0pFmeSaAuupNVE/z1DavpjIMlYhtTfA4d72gJiGAuAZNyngU4XZOlQf2rJgde3VcQ0qqnGNvM+zdYFY1bYAht1lDlP+2WvOcp1BAAbj4kW5bNUb5afMMat5X0Gs1g1fOKynaVmvxoyWV1paKSPK7p6glsPiHVCOfYB0l/JtIZCP5hfKG2+9VX7913+jfPGLXyxf+/JXEOR7Cb6Zr7SPxUM5pLN1VekEDWnWC2BMTwP8Q8YsXPh4J0ChcgsENRi8k3IlYEwZTUvhqZaYrm0X7x7E7N7a2gyfHM8hGFkX821+24BlmgOVEYx3aYGNEfiOlkETXK20gybkJV28ZjpxW3g31gBy0oBF/qRv0hEYqzXp4W+PBjjyvUWLjNcJbbxGWv5u8g6QyHMaCl9qlSPppNE6LYPDLpjUXWbPT5WJqcnaiA6PZtSr9HBbAqcYDA71w7+TTHF3mT6HPZy22Wh1U+en5dbbt8uvfeEL5Z/9d/9dNuFeAHwsFIDxuZu/+sofOJbRHLXmf8hj8oXJl3f3Nr82MOq2cR1ZdXzP4eEnCFJ3X+mnEu54XfgHbQICLn3f1zdSZs6fL+d4/vVf+ypN3GHpHekP+u/ubGJ4HebdEZRlyNWExscBl62y9WSjLD5YwG3A3MWsOcY1cSKS81xGR3l2oL+Mj02W0ZHxKLLEl5kKqoq4B/KahwLtIdNk7Mb2VoYrK6S2pgq01lOd91KFT9DwPRnb1z8AE4fCcC2J3p5+FGiL1m8toCRQKCy2gH66gKuKZfcYLEocQXPZ7mWFx/k8jTnrsX+4A7CRDt8nRwbLR9/7YvnOT36svPDcjTKA/69VVkeY6rJU66I5IngRhAqAHo0lwYNRcq/WJQFrMPFrX3+tfPG3voo/fLOsrq5WukVo6/yOKBogomXmqMqRfoS4x9gRFiX3s3RelOJdwLAFE/iNwbgkoTQ1betZwQLXinc95I9KLc8UFK2bdwCQNB0PZExlZXU9lsbJKfIBDwIYrXKqQKYbBdQqNBF4lngK4KWyei90pj6uQl57ZBorpYJrnVRXrUoPaSF5E/TkTGCch+1CDw2VoVYZajq6nQZPU4nUMae9i6RHkfKesgOaYFVTT110XRbuOYBL4BRITUc5nDk/XabnplAgnscKc7Gci1fOZ4vGO3fvUriTcsH5I4P95dFDfpPRtSsvlcuXnqfh7itrNMz//c//XHnj1jfSkLqORlf3QDnX1Vu60KOTw4NPv/b53/xDuSYef2hLw2NveW9h7OroywPjw8/3jwyU/mH7hDvL/o4zU59WkIi1cRZzMcoEAUfHJ0qvfuzTc2Vrca3sbW2XM4jR29uX7Rl7ezBbx4YyNqOvd7Ac7SAwDxfL+vxKOdjdF65JH9HHOpCjWjYup6f558S4uoBvHRgj4WWAaqPgCyJe855Co3K48patvHwWNGS8IiTK+70qZW2FPB0R29fn3qOa93b19UYYHU4eCyFlqkFVk/I7RIgJG6Xl4lF6glTO04CHQpNAYkBK98SBVKUM9/eVG9euluuck4CnW1OqcCpsrCHSiAD6zU8z/B2HV+KecF/BNFZg/q+8+lr5uz/10+Vn/uv/T3nz5h3M2f1y6GA8SKvZi0Tn2Ywv4HDldHuohiwDfBSMHDchaFiGBjgS9ITODnV2uUEV98mTJ0lDIK3lr92w0k2LpMZpasDS6yqt5ZaG8kt3ZNuRm4Cpm0Y7+dH85KOxEgOfsQCgZx2laQD2IGUhwUoj6m65bPnlvd3zPtjwuLolyEHrmrxo5pooQwa7fSYgmucEixrfMX1Py+sZ68UzMkI20l0C+JULsQwBDK291kXSU8YQb2jA3Vx2VbyFxYW4Em/evI1byHn7rbK48IS8T4vbeNwDOHZxSZRdx/Eom73dQ1ggs4D8UDk5OC1f+dqXytLqPHmcQHvLJ4ilUf3cG5/7zT+0leHxRwINj7n3nn9raGL6J/qHxktv/0jpGxiGDygIhFXIXJGrzfEbaIDrf/bhww4OjYQ4OggnrjG6sgZxAY3uzrK1tgHAUCFAZA93ZP7Ok3LvtTtlb3W7tGFi6Y5I/UzJtjWB2CqPgiMzZJgzSv00IJnxBFzX0lA47RWBWnFZUgj8SYNi1TWoVoWfGbPBX6OQHgqcv/t67cFx/gv3AQ0BSutH0FCYPGxdfNZIfo1hIHxct6wG5I75bYviMooOMNJi0RrRdHb8gQJrV+Hs5Hh5/3veU65cvADdhkpPn7M/q5VhWiqO9c5BfcxTgW+OfFchrUeeUyFPy/ziSvl//sN/XL74pW8A7r0xZSPIpie4U3+BCVJQT+Mz7aVfZcWas0uvk2dc+6Jp3Zsy+F0LQHfET6P0jx8/juswisXRtLzSWIWWJ/LKeqiYKmCCqdStE4Dx/iomuIChAgrQApFWiUrTZwPBsx6Ci4Fp0zZGovVivXVvpIjpWxt/Wx7ra34evtM0MPW3rodPWy+AwbThfxMT83klpAFUad/QvVqaVX5Mo8JBzeNbLRIeBMS1CuvvzHzVrSLvyA7pBFR4Rpemv38QC+NCuXh5Drp3lYX5J2UN680Vxa9cvgrNL0CbEYC4LkG5sLRYXnvjzfIvf+Hny/1Ht+Gxxgq0hZdZvY1PROOvLL/9+A8Vy2iOPzJorN1ZW7jxiZdfHhiaeN4u0W7ckgEsBNp1lKM1gAsQsKvM4Gg/LYRL+VVbzJWku8vKgycwwrU7MSdhti6H5uj22lbZ3UBYAAv3ao1/SZ4qlIeBwggFAmfLpfksk/RpI8wQXyahJiizEW1BA6FSCGC86dgdnPUayK+CSlWARhlrkCyInHcVZq0ZXRRdFq8p9GSESe72eAe1VwPF8P0wH6YbM/GaXHIrS5XTGbbbtBCmn9mulMu1GU9cjIV0bRGuzM2V97/wQrbW60c4NKeN2whU76avcL5rCfluDq/5DHQJGPiby9b1K197tfzLX/wV6u771NF381Io7KsANN85zaO/t7uMDw+U4cHe0k/9BrA2rI90aupay9xVBlFqQdlgqS6JCursVZ+TViqmMQyVNLTjkL6e9pDUAHM7dNrLNPct6CpftGjiCumW8Y7WjhaDPDYOYfxCK07Lpkk7AVEOR9g6SlRzX9mwjj4jvfxsAMv3vee7flVnqwVi70vli3XWSvGeoBEZk17gsvKe7/wX2efT36YlEEllfvI7aJxDHimlHnAjnz6nq5JPGx54qMUuXV21a2xiojx349ly7eolrA03CR8t56eu4ZrPQO/B8gTAeP3mm7idvwENtfK0yik7umFjMDoxVC5fvfC5z//Mv/wjWRke7zanf4Tj5OiAjKWMJmpP6R0eKeOzM6WblkmURGTVqcwt0b/NpCjeS9dnTxstyrksTKuJ6UI7p4cQZxfiUE+nvSscljBDtHm3MV3lWqMkQWoIKvM9HfotE8mF+3z3M61EbTHkZAAH4dDEM428p6L4VgShPuNpy6GwePpOBJf7zbVYKKTbpOm1KCnl0mzMd2ggGNqSHtMabG5Wk9Jnavkta1V4fzslfm5qOmuD6sMLFs3s1SgEp+l6NDRo3vfwjuXxW1NWf7sj/Vde+TqAUeM31byus01rfVBaiFetMcz/rvYyPToY0BiCp4NYG4KDIFAVsCp9UyaDc3cAjI319Si5gGG6lk1g1iXxsCxRWHuNeL+CirGM0wTznDXr85rcc4CnsS0ByLLKR+/Js3diBFRY66XhnaffDTKr3AFz3RjeNUBuAw7RUhafsyy+k3iKQIHF53YbtbGpvWGeHhVkagzHOgt03mt+m478iPrzYfqtn6FrrfdR5qJA7YCLx1M/OFVuG0Pd+Qqi1I93KXrZ3Ngrb99+UL72yjfK23fuZRqHcb2RoclyfvoqAD9Rjk55D2Dr7CEdGm11LcF+8tbScEX69u6zPzJgePyRLQ2Ph1+/s3DpA8++RJ1eSMAIP9Dx3gf7u5kBCcVgbEcZn5osvbSW6qUM0xrZWF8sR9vbZRv3owtLxe0JHHko4RTcCDx/tihOC3cLfZcCNKZhS5id2SF6hBhCx7SGwJqeMlHmOpYk3a0wqpqTWiykyjMyRKXJ1HRcA60HGVRbjAoUYRjPh+n81spwIJrDoqsZ3xWhr/Mf7JGw5fUd3kIYBAMtAxAvjLN7d2tzO/X0eYXLNBylatzFMQr63TcuXyofeemlcvXSpTIyPhGXyHx91jJVoYSOfNZT0KktmYd18JHG7fAdu5e/+fob5UtfewV3crAM4SoKSIcHR9DGuEoFF5iWmMpgf3eZmRwGLLpxHztKP5ZhI+CCiwBgHaW1NHCci9PTPb2m1ZEeDdJsFMnnfE9+VHmpQOdvA5FuH6jbJs8H3JphcDhpbSEnpq8LZ7ORJRQBOt8x2KmL6WE+nubh8/LCHhx7YCSIc4ryDPQx7/SeYUl4zfsqs0Ch7Eg7rzdlbuI1XqtyUu+nHvDZe35K90ZmBIlqHbfcR/9UAj79lx4V6E6F89sjgVvSdUBkxhuFf46lacWRBtzmoZt6H5T1zQ1ckaXyK7/2a+U3fuuL5ZWvf7W8dfetsnuIlY58qh+Jk/B+H/Q0iN/R2/0L/+3f+rn/Y83tj3b8sUDDY+rlqd94etb21yB+l4vxumT67tZmXIwdTHD9p9GZqezQJWEcjLW5/qRsrs2XXhRqf53nNx2ifFJHYZKmg5w6EVK7XEdprYwOOyDMtE6dw8Kp+Mo04wF1rwuIDQ8aofK+rYa/ZZ4+Iy/EHFSAa/CtLjKsuyBzq0CoPB2k21qPUYCC+E7E66P1rDEN61EXbjHNvb3tCIXMMQ2FMkqM0LosX902UaXYS5BO8HLo9MzsBZ5xtuZ2hNVWdG56snzyQx8oLz7zTBkeGeEcTaymDqGu7DIvD/PySI+B5YRuEbpzAgjAx3O6YOura+WVV14pr731VvmBH/7h8hd/7H9cPvN931N+9Ed/CGtgovzGF3+Td+tqYg6imxobKhenx2NddCLUdmXXFlMaVYURwMxfl6D2ggDQUZzT3wYYKr3vqnQ+Z/kM/qqIltv3VXAnqulKmL5Wh1rnO449EFTMy96U7OxHuloRGaTFc95rQD69JrznXjMGBuFG3teViIXKnzTR969bUNRW2E8bGMvqkd6MVppNl27tFcPNse4+Q941ICrtKzB4pjxpyCqvzDPl5B3LbjmgptjiA6lzOMl7lb7Vbe3D0hoEOF1Mx3wMUiuNDmvoATiGR0fq2Jk7b5fFpcdldWOZclfLT4DEXgFcsS6gQx/P9g4MHJzr7PyRt3/r5orZ/VGPPzZoPP7q/a2pl2a3z86O/qz+pa27axcuzy+lNXcruNGpiSC3grC9tVLWlx+VdiySNvzqo10sk21aF9EUwjhbdu7qxTLJe8MTYxkXIdGzyhdCZuDxyAV/tDggsMJbA3e2tlWRFPJMrUY4FAiFRgGr5ni1Sjw9trE0VOTaIhjIrCM8eyG0bFbAdEkcpu7qRvb0RAkQzkZA3AVcRje/zUdTWwGz9dnbO+Z5150QaLrK3IUr5bkXXgaEhvD9F7m3R+t2SOveWz72vveWT3zoQ2XMuSbUYQQf1hamAxPbtBsLxcNyqKQCRgSYM1YG1x34c//e/fLGN18v3/zGq+Xr3/xmuXnnTrl240Z58aUX0r/fgwXxy7/0+fKbgEZfT2eZnBguV+dmyuwYgiqIkIfKJ609dI+iBOQjTQWBxnJIvSmL/HBchs+pdN5XkY1laBGonPZMSBtlwpQjN+ThtcYkt26m6aI+KpCKK59VbNMSGDzMz3y0DpwPY34GXn1HeWqsEJ+BUAl+u9VCM8fHPL71qDQ2oH+aNP1sXKsAinSGt6bVNDQVIKp8S4uAFPdVXkHTZyp/eIS/yArvaC0lTfMVoLQOSMf3j6in+8S4XKJPGNPKxlpJ3xGu+2UNN3BtfRP2YwGdk36kQzHqmrjkg8lob+XQBO6dO/539fzNf/F/+2f/TTL8Yxx/bNDwuDFy5atb3VufOT09vuDyeAeYk3aRDo8Ol7GZydJP6+BxBLKvLDwqTw/3S29Hf9neOCgne7gOKFN8VoTCTZZmrpwvZ5TMystZzXeJ4BLzAoyjSXVhFGIBQuYLEDJFwhtVj9mMG5GuOBviKBiMhoGNILmZkJOkFEKFQ+YqhFkQBYXWDfEdmW9rL+PsrcnamNtbaXHMR7NaoRDEzEclsHfFng6B4uBQ0Dou/bQaH/jId5SPf+f3YEn1lzs3b5adzRXKeEKZ8fGuXyuf/o5PlOevXSNPWlbchxH8eRWpCn0VcPOJ9USeCeJ5me+CxcbaWrl7y+65O1GOyampMjEzU1bW1sv9x0/Kvfv3yi/9wi+WX/7Fz5d/9v/92fK1r3ytjOI6Xj4/VSZHcb+wUtxt3HrqA2sB2QPmLFbpo/IIFgqtdbXeTYtsK9pYGB4qncrtGfr4TAuso+TQcBN3ze8qnu83SiaAhL9YqH76vmM1XGnLfOWTeXk05REoRrDOvN8oeXozSE/XJksI8py085pnzdOgKd/9TRn5kMiJLfiMeftOwJHye81yauU2dY2lzH3zVJYCHMid1lt2AYxcGWRtWb5aXMiWz3sGTEzLvFV87jvs/JjTe4kRct/BlK4O5neBhzt53/vyy3IZz3DjpW4s9G7ckp6BQejb9ebe4OKP3f/8/YpSf4yj1viPedy/f/9s5MrYV07ODv/qyf7huf1tTP69gyjZEAjnzNOjg/2ysbhYjlDQzqddZeXJelwYl3ej+kmnjda0a5AWZYBWAuImwMhnW+IXDkbBB3VjWpRQpkJGmCKdZWySiLkns93mLy0YzMtgIc6kCSpntKFCyTO7CJGLuVQBg9jd3Rm56lqXWifmY9DPM740jHK6shsm2/Xooriu8xmBioDZGtmyGTNxIySj+3X69/f9mR8u3/k93w/TO8rr33y1LD25D7C5d8pZuTg5Wb7jwy+XD3/gA2WYltoYSG/fAMBbl8KLgKeeEaG0PskPwTvCUlpxz5Hbt8rDBw8DVleuXi3vee9LZfbihQQ+f+EXf7k8erwQmjprcmtjswxA++uXLmLV9HMd2gLmribfj7A5SWxnb6elnP2pny5BurI5LIc0C1i0zrp2CKa3StNSHBWoUYzmeflii5+NrXg+FkxAooKjz9Q8UEbKLkgLDKalr+9WoT4jUDiYzHSr61AHmHn43es+k3hLyzrxvvfMS0BSyVRQD0G3Kafliq7yKQ10Sw3uBixoVEJ7ecEzypZLX6bB4lnTDzjAQ8ssvwRLxy+l94XnQh/vkbWQEcASBAJYvuBZ3RgBTwBxIeKnLnrNLecB+VwsYGRQi9x07WnR2uhwEB7XM60D6xq6/ei/+ps/90fqYv2dx7cFNDzWbi0vXP7w1SFq9Un37DCwZyUclNRGS7VJC7i3tln213bK8qPVrM9g910/iqEAHO4f5rm+YXxHzHStgdAP4nS01YV5nEJ/sI0p72bJMEU1yg5cEFbh8kgwFKo5psB0qxBU5vpcfkcYABwEQIvBhWB8NuYk7znvxVbE1sprgoW/FRo5ZYvnmhcuuW+E3xZMYWwEyViIjNo/sPvZ6H1fuXrtxTIyNlMePlrIcv+He2tldekRgoP/3dVePvqe95Tv+NhHyuXLlyN4duH6aUyjcX3qUVtA12VdXVos92/eKt/82itl4dGTMjg0XK4/d6Nce/5GGcWtsX6a1rfevFV+CTfEoKeV70OgZiYnyLcz8ae11ZUygNU1jRkr2K2vrmYHeOf0KJB21Wq1WMeUgzpq4Xj423p7qiBNKyudPbxelbCOYZE+jlcxMCsPBAyvN/Xz2aqMlWexpPjUNRnAIvJTJXKWq59aEr5bg5D1PcvQgEWADlkyYKkyC/7mJ8hYNk19aeRYG4HJQ557r2ks/K7sKEICy+lJnbBmFQMG1KEBPMvvPY93aOFvK9Mc+Q4YILNSSUsyBPKQDpKYnzZyqRNPZZV0rAn3R0lXLQ/IK+UhIKGpynNug2psUG3QtbZOh4d7f+9X/u//4u+Y/Lfj+LaBhsef+fPf96sjs5M/PjE9PjI8OlS6+uvmRxJgd32rbCwBFps1ftHTj586NJhJa+n94M8WPyNIe3mH9JxboijBDjjwtOzRwu/ZXYkyiu5aCwqNDzd+tyawrX26rcjHQ8I3AiIY6T/LZP1lo/XbKISHwGCL4upizchS8zCm4PRkBU2BUBgVhrrBT0fZCmjUIJotpqNjLc7evoFY135EgTsGYGJVnMXH98qDu6/D3BrLuDY3W/70Jz9W3vfSi2XA0bWkaetqWq6jEfNc0SH9XeeE3H9Q3n7ttfLo7ttYBwdl7vyFcuPFF8sl3BvHyiQQS51VFhdLevO118vG5kaZmZkuF87PZsq90uoiOArbhfNzqbcbDeneqBj2rDh2QqXTJdB9sNsyLhHK4BE/3k9o6ymdPX4nkPipgGu56ZI4J8RudEFDobdezXsqXn3fU4XCzKYVFcxtuZ2IGB+emw3Q1LxqLEDeaH1oEQk4TXryW4uhAQLLWsHEHqyOuDrGYnSTm2d8z2fsXbMezZR56RD3qeVu6AJL82xMnnLXunsqnNYvyi99OC2TZVEWtHKkKWSItdEMLzAQ6zUSCSjEdeGfciBAaj3zFVk+ztytne1N+HZK+SutlCEqwHtl4en+yY8svrVYg0DfhuPbChpf//zXT174ng++hQ/8492ujTGEzwlCas5vLa6XXdwRI7qObuwZ6I3fpbElbR3stYcVkV6KoYFEiDM9vK2z9HbQ6mOJrAs6WzzTYoiugoyTuDIuSo4SmJ6mYDeK702ZJaPSxQbTZbwK4SLIKoTWhoqicjpAphcLyO8ejkB0NKLAkSUB7QlBkQQPQUNwqkvU2brYVdYbBmfLyuNzZXh4GtfkMm7aZBlP92lnufnmK7gHi2mxBvu6yyc+8HL5jo9/PPtQuHBzAmukpixlfAHCuuI6CG+/XR7euVM2HQ2IUl999pkENsdnZtOlrWUnQGcAGAKj+e/CtO5dq8Dby+QYCsFBsNNy0o1zTILXVWrppDBLRN046aN7aZlqK1vNao9Gab1eFd1S18Pv8qMCTBuWBcKNpSj90zLDZxWvya9Jy8N6u55GE/wU6A0218lnNT2PJiZQY0zbcUG0Dk2zHaX081vTbcrkM5ZLxZUGdu8a3xJYbIyUlwaABIw0NC3AME0VW7fBgpp+jccY9zFgW1cZCyhYN1xunsy7kqcpjyDXCzB5X3A7Un54QL4FTPkuL6t+8B0xdzvH2vtUB3sdHe6FLkdYvU8Bj8Q9sNbdF9aV9LTFOzvb/+df+39/7cvJ9Nt0fFtBw+P1X/767d6rA8/v7m69JJMdk3CGcpT9ExS+9sFrajkYUQLIIOqKEKPgyIPbH4zPTEH07lKggxssne5hii+ulO21jcoomAtpAxgyxzQUBtNrzERbCkfMaW3IcJ+pk5KqgHcjkJr/uhbZ2gBliAuCleHEMAFJ5jkdvSoRebSsGdd/CGigqIKb6zsoGC7h73wYg55Hx23l+Zc+Xv7t/+n/rHzmM58p1595hvsd5eZbr5b7d98gudo7cZ2W/3s++fFyAwDowi1TUFyHc2X+cdlaXcOy2AQo3i7LT54EoKagzcWrV8rspUvZWfwpCqgrpNBad1vOpeXV8ujxfJaMe4zb8tqbb5bbt28HGATA2iXam4FOWncZH6MiQiPEutKSU7ekrmVh79QprXe1phTiRvjDP7WBowEAn/HwsuNf7AUw7qMb4HveV+Hli99VYr97ryoydCUtrwta7nVbwacemt8CnCCUsSGAhe9bDgHJMlRaVNBq5MNnPLzXxEC0JFxeb590MgjK2AH5ZosL5Ua68M+yNaAjlRLgJB8tC2XKrnN7hQS5fvjoXB0DrLU8NWAqDS2L35v0lDnHIaERSedMoklOlYLPuCheCo54A5r6H1/ruBnpbykBOuN1Wrw825Fu+p7/35f+y9/8fbck+MMetRTf5mP2u2Yn8ONulXNPR2xNslXj3jksDRiDIIaZBSHhumh7jloaYS5HVP34rHQNYxqjYN3nQGtVCyVcRglkpl2mUlAiB8lboJE5AqSr0KkYmrQDPf3xyxthsTVyMRmBwD5wqJ3VpwwKGrzr7OwpbnY9PjkFqBhXcOFkWi1Azl4EYxvm5YhFhxefP38exD8pDx89prWxa7AXpp2VHUDu+Zc+Wn7gz/3FMjY+Vt58/c3y6MEj3tnn+5fK4pO3i/vAGMv4rg+9v/zIn/m+zF48QmCd4LXw8AE0AXgOnIg0UiamZ8oMLozLChjYimVqi9NqaQU3hzq/jRXyy5/7lfIA96VZTTwDonhmxCUJdHWgmYqoArtn6AFWiFaaR6Ns3qvpooQogd9VpgT8WsLuqfBHARRez5Zy5j7PCayuGOVYAt0c+ePRCH9zCPBpmVuAo/JKewdgyeds8MN1aS8vLZ8WgMFaQUHLKt3svO9pmczLew3YNPcECw+tKHlqmlH4VvpIUo0JQNu0+OYP/62fAKGyq7TSUVpZE39LZ+9pwQ0iW3WBId2b07Kf9GpX6R4AFVlTL7AGlF8HoHUDHHavuv6HVgfwFevipK2CqstG2ItlgJMvQgUfun+kbaPsujWAhstV9A31l/6RkZ3Ogb73fv6/+BffluDntx7fdkvDY+f+zl7/dPfq05OzHzayf+AsStfEOKR17TQ4ihk3UGdtnnuK0MkYmAIbst9r+rBptfu6+0o/inwGQ/YRdFtGuWTwSUb5jozMRklcSBoyVobCMANQMt79TH0gG+uSgF2qIryBqOWVlZjuuiTdgIyTwxwurS/t1HaFThNQHzl95aRkcEnwcvq3yrC9u4+r00sW53j2tFy98d7yfT/w2XIF68Kg7qUrV1CMjnLn5mvl9s1v0nzUVnVqYqR85P0vlRs3rmJl0Oqd7CIAh2VsYqhcuHwhPTPdvQPl4rXrZWxqLMDk5CYFUMuojhOoYwqWl5fLv/qFX8raCXY79qDsGB9lBKBwWbjh4UEUw82ZtkNLwUI3SyX0/ao8tUvV0+8qmfXNye/EiQQJyu6n92trp299ioLQyvHdex4qvkC9h0UgvxpA8f3wiueaGIL3tBh0CSxX5pP4FuWqoOU8ouoaOkJU4PCekyNV1DoUvlpb1qlxodKIxM3RVa1dvb4bMG3VuQaatSKoA3Xn8jv11OL0eyxkfnsESlp18D3NZnnje3EbjpSzkjVQdH1cIMdeDsuWhZTa6zABIUqXURq67YfAZ8MzyHvS+vD4MHEc5daxTw5ZsLFyIyldeZ3YcxBczLfsGfVMxqTI9Y7//W/8g1/55ynwt/n4EwENj90nB18dvzr0Yfy/Gy4M7H4nbq1ozKF31AlsPbWXAoJq0qvEuihOm88ENxSyV/cCAhzuViFXGGS0oJBuL4kG8yS6QuVn81tm17VI65yN2jLbzy6DFTIX/TnOhsEK0sDAEIo1goDVMikQBpsULl0YBXMA/9f8BQ2F0Gj+tqaxykA5bVXHxi+WT/3pz5SPfOITmW/Ti2KprE8e3ys/97P/BCFo7f9Ky3Dt6vnyHZ/8ULn+7EVogWne0w5gjJe5i+cz9H7YZegpu8JkmTNLFqE+0U2IwNfgn4rpFGrXxRgCJIy/aIXV4N4gzxznGSeR2QvSAIPWme9LOwXaQ1oo/NU9EyyqOV9N7eoONqAhLaShbl/ob54oqO/b+5Lh3wITiqTr2LTU0rZp+X1PoEg8grQ8tZAqCNQ8LJPdpc1z/paGWj1asqbTKHm1EGr6goWWhWnU7lbrjRzKL+uGhqlsyolTHwRTFVm6mkZzGKjXFQ4dAGMPQcF0TSh0oYHL9hJ8f8r70sTFjMzF0b/D8GGgr1q+HR3OzK7uCureqgdyqZvJ2UHdBl2wqn8wLvrmxlbZp94d7SAEiGW8zA2rjvg8cfgByZzQ2Dox73D/uOyu737udtutf7fcD4Z/248/MdDwGL028fO9Q/1/YWhsdMxxDyr603MIRQdC2o3iI9yuhpX9RBRG/rJC8jkQGYb3dtPiu0ozJpvBOsFHZuo3GiSVaY0gejQC6acgJHg4HNyWLGzmn62XwU2V8EALBkV3XIML6tiFqlJEgUhXgbZrbw9LY4DyG/jMdHoEwroIGnXuiq3XCb8nyw/88F8oP/QjP1xGxkarAlL+e7fvlJ/56b+HW/IAYe5CSI8BlJ7yp7/7o+U7v+ujZXzUmbO1+9B4g7OBM+CI/I8Q5GN7ixA+W27jD7oiUSRazPX19awKfvPmLQBhJ2Di/BWBRlo4MtQtFFVgFaqhUSbMQRWVqxkiLT0VXn8LGiqmJrT0bpTSZzzN31iQgGB60liTXMB10WRdoPXNTT7ryFndT2kuT3ihFZeoMS/pp5tnMNkWvM5ibU/ayYd6amGYn2WOgnEK5PLLvK2H5fCwkfCazxhXM30B0p4qeSd4yFsFQvkRRARj3zd/gcgyN7TyePe3v+pzaYz45YZHdf1U6SeAOGHT1cUp/1FdN8V0+pAhRxobs/FTkLEYjrXBKicly0MG+p/8dC+f0eHxMjzgHJwa1BdYXOrS3Qrd6ErQl0ZZsd96HB8tnDvY/769rx/XLsE/geNPFDQ2728ejL8w86v4bD+OP97losGnpwga/lllkK1oH5WvgUvalsxwFY0FksGewWy0tL8D0iKIEkVBEDBsDWR8Rujx5+G9oD9H0lOwILaCpZJEUbhdh+x2xEqQ0YlxoCiZ3MTzAQ0OA2QbLm3HSxmTwek1lVVl8vm19a20fu1d/eXT3/uD5Uf+/L8FYIzxjLGEgkI/LP/1z/z98vqrXyEfGE9afnzqUx8sP/SD31OuXblQOtoQroNd7p0BpJYBwOPPkZmHO+4E5ryL/giSA5KcNWzMxprWrQSelHv37ifm4sAwBcsJgJkAtltHXFpv+/cVZH3nKCi/jd43iwkJqC4d50hXaaBVWC0LZ/PW+ID09TO0J3/BXrqbloFi17PYosw70ElzWetMXkT5+GecQiW22zUL25Be5VhVTMFLANAVkc45D5xYpgXSNApOUa8jQpsYRcrDPYHX/AQ8LSwtRQFB8NDSND5l3ewJs0UXQHzGHhCtiVgZ5GM9TS/l5kjxebdaieYnHXSbVHWuAyAqsc+npyoWIi4rvwX5PVxYl4wIyJK+ctYHyNpYpTGFLg7eqnlCC+RTnpm+SzKMj0+V4cExgERrHGDqxOWCTpbbWIZdr9DgpK2j7QdX72y/nkL/CR1/oqDhsfbW8sLM+y7Md3Z3frarz0VfICKCnIV0YH5XZ09ckkxz5pKT0TJkG5Q9h7I4ZPxgdyvjExx154g6iS4i26rC4gibQiOj/WxahboKud+dA1J9dwXOPVqQnrKNFRGmkN+A4xJgtK2X76poziJ0XIBKMepyezxnJN+I/Qjuk37sk4VllPC0fOijnyr/1l/8S+XytStYi7Q4lO/2m2+Uf/B3f7J89Td/jfqoYDD49Ki85/mL5S/8+T9bPvTB92f5vP2NpbK29CQtsQO0dKGyvwjA44LK7dKIvBRUEIE0nFm7XebnFzId/fHjJ2mNVTZdJ7c51BzPzFkqqCA+RRB1FWyxPVQ2T5XM0Ya6Fk4GywhdvrvYS9N6N26hRxXqGo8IoPib6+EHeR3BP3tLVFLv+5zSL/2dkOYgKstaV0fzzaqcNc9qHQgqxop0JZwXZDBRnqjsWmCWy9N3GzDzd5Nf44pGEQEOT7LIPdOxLpbX9C1LZMVypibQivuhWUuePASLd+MbWsPm4x2/O8JTC6wCX54zH95Njwg3dpA154m4EpljVYzzmJfgl7hMVwWsmoblrGlVF9kYiXvZYjXTyAoYxs+a5y22bnXfQO+/P//a/B97bsnvd/yJg4bH4qtPXrn00Wsz4OGHz0BThTlbIFLx7o6eoGcGtQAS7rSWsfptXMNPs/95c20F8+s4LaKKrfkGVFTmmYESwSGTPWNlIGBe9bMRRmQoDNEsNAjqZDVTEjTqbupaJg7/9t524gBV4PAxXdgXoXRhGFuSickJwOKoPH6yWOYuXis/8j/6i+XDn/goygfgHJ1gWbxa/vZ//p+WN159BSZT1m4HfD0FnDrK933PJ8r3f++nyjhWwe76Snly961YBaOTM7QqDqqiLFha++S/ubpBmrTUtmTUxUrZ+rpa9erKanky/6TV7VgHNWkxKKzSoY6DULBcW6KuN6Gf7yCmIfxsYx9aJ3VFd1psyhfzHVo37kONBWj66vZUpa1gU7srfb7xyZsxHLp8qFvopkJLQ2eUJqAM7aovL/41lkMFeU8ByjyNCfjd9LxuyywwxAKSFrb48pt0vC7IeU8gMX15XwOedZ5RLIiWnAgumXTGy8pGBSCfqff5knJLO2nodXMyz9DUhsfTHirS1R3RzTatjKPQoqHMWoPSynLFLYHm56iHltPuvrOe7Uk5Rq46Y8W69ILAkAA89LZJtMGz/vJOa0t3ysDq8NBIrFHT0t0m33947xt3vu3dq7/bUYMB/waOrpmn/97J0cGXjzAHNZORZJiuScsnzIAqlKaafxF4itajAut/wkAVux9TzlF3Ltijaea+IP4WPBRamau5ZneWVovpqGW20Ap8xhzwroy3y83mN5PbuKcA5VneOcL3VcgVPhmWtClXsyeGgmBPi4vpGDn/0Ec+WV7+0AdBeqwggPC1V98oP/m3/3a5fesNwAjWUqaAHGnrjrz/pefLyNBg2dlaLUuP79M6n5S581dL/9Ao4GL/encUZm9rl/eoL4JEFaJAxgCMU+xsbZcnTx6XBayNxcWlKFqjgNWMV9Ca7snjxGNmp2fL5YsXy9T4eAKWgwipW1pqHqfLmrNSATdC4IE3uo4CqvNPHDWq0BpbyPgO0lY5oqwqGvXTmnB+hGVJbwfP7PK8K50f2QiI3OYhr2xNcROazzbNbE14eK7SpoWl3pUH1ks2VavFxZYkSg9lF/QEDdNUViy30xKamdDVokmu5EO5KI8WpDJnUNlhAL4rj2EfIG0g1UDlu2M7HGQnD2ua9X43lqPr2qanDlmhdgHi/j7H+dg7J4DgBkkf6rGN1bi9jQXFdecDbe8dlEcLi+WNm7fLq2+8WRaXV2O9XoBHF+YuASRDCvE7+WvpOhfrmLod4QaOAhxXL18rEyNT3+x72v2/yIP/Bo5/I5aGh7PrLn74ws/D8L90dnI6oBviKt3tbTXIFrYiT8f7IC/meF87rgxCsb21gRCcpmVUcGSanzJBhvquLyfIBvM8bTliNnMKEo4utGWI0PCp2O5gxiuYaQlAapXBgB+vwNy6fJ/PKziCjBsWm59jDpzo5qS2ew8el6vPvICV8T8pL7z0Ak/jkrx1t/yt//z/Wl7/5lcAN/LTD7a8ClT3ufKhl99TvutPfbgM9nWVTawMhXdkdLyMTE6XbpTY2aTuwL+BJbG7sV8GRiYwl3p4u/ro1T/eJe8HZWVlLYOmVM7QoXVYzoyQRcBsVUdGRjPyUR/8nZbX/7gfZREYtCBowbSmTEs6Od6gad1VVMdFGOA0GCxdBOEAKO/p9uhK+JygJYjZ2yEdG8tC2jbWYIDAk4vJj0/5IRA1Xd1kAe2qG6Ty10JX/ndyNrOMHb+Qljjxixrs1DaQb6qc6UcG+F1X5sJ65M+0LYf1s1fEejRWqXWLFRKZqLLk9UqbarUkeA+dXJtTUMymTAeOTdG90gpz8Wp7UQAo8nZ6Qiy61LUCyikodcZ5QBq6nBtbmxk8aO+X9A9IWy/St/t1YLC/jI6OhSZe62zv2hkY7Pr05z//+QWp82/i+DcGGh6Pv/p4a+7l81+H0H/p9Pjs3ClmvC1pJ4TP+AqHskHornNdpRv3xP7pXQjpmINulN+WJ8LDWwqJMiRznZj1rSam1kMjnHUmI6Yr1/IODJdp7usBx+MKKDQywesChma+z3rY+sZ8hIGNS2PcQUZv7x6UH/jhHy3f9/2fodXuK/OPV8p/9TM/XX75F/85AqVCCGJVISxLb297+eD7b5QPvP85WlVbuL3aHTc6kQCoACdgrC+ulLX5ZQRsqHT2DJZDyvBUwDDGgTK698jDh49iwho/ECB0H6y7glRN63bK3BfBs84KqbuP6ZoYQGyUowGFRmH8LRBoyZmWvS6bAKVD0ptAcvXvpRlgSxqOQnTjal3OWEMoruCitabWmr90kHfmaTk9GuXz8DNgx/uxRFXq8EeXqFoRgq/gVhfYqRaSR7Ukag+IaXS0V16auY2JZSWp8FTgTfkpR3Vz/v/tnXmMnOd935+ZnZ3Z++QpUhIvSZRNSZZlyZJl2VQdIRZspxWS1lUTAy1So+gf+SMo8keBBkmAFAjaFE2TADVSx7DrxpHtOJYPWYokJ6JNXdVFXRSP5bHkLrnkXrO7s8fszO70+/n+5iWFok2c2JZIep/ly5l53+d9zt/v+zueC3oKzcrOTbUlZfC95qe13yY9EFwWyq7v2ZkxcfQjD6EvmcK62Pmdlc4rilOTlhXaYJKW16W+YTMh9k1VmbCUFD+fF0DpHhoZo06Ah4hHNMK8DcwkBFr4sugb6p9vzX/6a19/6BkX7B0K7yhoEMZeGzt+3d3X11oL7T9nMSAqLMpmb1WD5dEEF1cMGN3tYhbZwDl1IoCB08qLwUR8aCgQK5IRRkCKQMwkF+aNFEURAB0LaPDc6roiATWo69jdnn6t+KilrFWZX6h4SjgEq5QonNLBycY6jZ40OzNv4mLH7fPjUz6c9+d+/uNpUMh/8LWD6b/+/n9Jjz32bcUPxiD9bGEWZSq1NNIt79mVdl9/rcBRaalO7DTNsmak7ookFDu0T41NiCG7U6mLYduw620eiXHPjp5JR48fp6J2FkKIZjTVDUKCQQA4hm4BAWpCYMSF9kAahzRfcXykMoF7OClJrzwzkyYmp9L09IzzJ81g7syuD2lrAFD9WPvhQ7zFPZh9c5WKzRTUdYCNsqMd0EekY01RIfNpkE4wtOqqT+LpgQEDxzcaAvnR14AFWiPxG41wEFImhjapkyjDbUGgHzzfRG3vIVtpPVEPk13E08+IDX+qz5plc/8145I35oEFAGXmXjMOv9EC9UX5MYkLRz0CipEiaX3QouOh4UJ7aFDqL70ffhAWPbZKg8YsZoZumHGYMKo4UzDUtji0V8IUlxlG3zJRcro89XvffvRbP7HVqz9qeMdBg3D6pdP7t3/w+vepwXdzWlqhwZRxdYrot0XA0dve6wZi9Z47XX80uoebVGSGakFq5gUgzZG2qOh0IkyO+pnZ2oAGiGzCVN5cTHDC/saxCJHAXBAs8xkIEAIgBQNAIKxwZciTYTNUTHZWHz49mrZs3aE4jfRX33s8PfSVL6dDh19VXjgfRfBKwyds6X0IvCqGHOjtSB9435608+pNqVGdS0tSRbF9MY9YwQtgzHiPEfIYFMGEj4V6IeWnVL6Db76Vxqcm7CvwUK/qxYWGgJMTwKDeAILntmD/k7/i85mFGC6MC6DgOY5Pjw41R19gQtKmPbJ3YVDaKrS4ADsmcrEdAmWaVp34BDCIa9NEcfmjXFmeBNLmHoE0M/BThX1hGmQbOROYPUl9DA66x29MFIQAwMU9ABqw8IiE2oQ8aIusLlyEgAZ9UgbFNRjo/SiTaJG0mvcobzxrlgXaUd+gxbATGz4o/D60KVvyISzQWug7KRmmuRhF0avxuvuTH7Qh/cbFqmsACPBgpGtmlpEmZg9TFwGIQBItDu23rb305MzS7K+yl03U5J0L7wpoEHbcde0jhXzpI4164xoWpbWuqoNlbhcbLamns89E0FgNW52GxQzB9kbbGBhcL9Wd/R/ZhXrRw1fuIF0QKe9AMFw4EZnoBTHR4aj4zG3wEZJKi47nPkCSSWrSYdYdUhlthtmiqyts67fkGZuT02VJ40UD0sipU+nwoYNpcnxMcaXqQ6zKH89+XXktSJ1krkRXZ3v68Ac/kO645ebUx54hSre6uJzKU5U0eW4yzZXnlW+r6rbFU8eRNhmxQvBISk7VOnHyZJqT6g+TUf5Qs4NBiEs86kJZAVykc8Y8vAM42DfSNHX4DeBCyfgqYp+KGKI04IqQ/2/A4Dd5cjHEC9DMCmimyzMGHuZieD2LEiEO5YeJ+E66Wb3oPyQuzksC9ylnaBYiTcWB2YiUMTX9y2dJdcIBis3P7msXyxhwwCfmTAZ+9KkBSYE8qC+/0YJYHsA90gUEGXandFmalINAmrSHHe/6bhBB+gtkuNi/An8Gwqa1GGYx2zBAm4pokKAssdJabdRsS9LFJGT4tVOmF6fAoaUwMXBhYVkm4rxNwBCABXwbh6qz1U88se8J2djvfHjXQGP4heHl7Tdf+81isf2fNJZW1uVkluRrAowO2fFqcGYIcnqaVWx3jNQ+oToHLjGSwqgKTi/2iWBEhg4PgmEWo4iAURR1GsO0tr3VaaiJqN5s8sszmzsiACQrzBYzH2NHKLQKEB7zgQtmQSvBn3GMo/rrDUmCmTRVntR3TjZnKE55rIhoqgtW19n6UDSZ1g/2pXvuuiN9/GP/KF21aYMIpm67trNzwIf0DgxsSn39G61dyEj17EKbYU3CRpJiKjAfI9ZdMEPUNOj6QtOYYwYAxYUB0DiQwsyHgKlgZp8UpueYJHjvOc8WgoYx/VwSDkczDGAzQO0DkdO2MDwEThxWZTKaQjuiWZRn5lJ5jo2JlL/SVKkpmMtu5lUj4PAUGzotM1HzOYXnnv0uTSYlJv8iFiMVMCWMHu93iLkAaN4vCyDRLIkfZ6eqrPSF4mOOUF/no8An7/tTcREkvEfdvKOWfkAn5E9f8p3RI163AFJ7ui7qGzvWRR+YX9TBK6+lbbAFwIrMZxZGQl+8g1YBQFAKLpvK+uRdJnwxh4Nh9ILSoTzQWSyvCADEn8LQKlqHyn+o0N5x7yNPPnzeD9+F8K6BBmH41eGlDTes/0a9Uvtky1JjXVebbHExE4TqVYtS3bnQCnBuMdYNIiMR2QOjPDttdQ0CsDRVR8IoaBYwTqnULmLoMEOh9sFs0zOz7kzWt7DjudMS4YVzUGClDmZ/DGgBwOI+aSNFuvsGrNWcFvNyNi0MAQFalVV9qgKL+rLAJreSiiLero62tFUg8cFbb0n33v2htGPb1XaYUrcaDt+S6iNAwgkmeWNQQ+oihUgwk344xdAyTp0asR+DfSMBFYjdZRBRxQK2i2d00IYcwMTZGCExZfcrDgwr1nP6aAMM4QKS/Mb5SdmoM4E0sgDzoS3ERLiOVNWzc+PjniOClgFww/QZU2aB7ziSGYqE+/wM5lDI1H9iU0aAmefWCnmmizoCYtxnEhp7pLBjOvcpN4BKGh5RUT6mA7UbU8YBuACtyOdCvvrkfYAle07d+STwPuaCZ2pCOcRR+hY8KmxWP/oAgQbI55Qewg6fBSMhNlUkHABe6BG/lOvGXzNP6skd2pWy0hekiWOfjKBBkbYvir5cq47NzS/d8/zzT8RZl+9SeFdBg3Dm4JnK1esGv1Fq6fiV/u6BLjt71AE0NMWDYPgOsdJxqN7MqsNp54lFhdiTAO+y1XF/13v63dHBnP2SGKpmB9sM0lDA4S3gxRiojqQHoeFcInhDHXU6aWSgQXlgu7bOnjQ+NZdK+oRRs3M06GCO/G9VWfp6pF7mV2WCdPtw3j3X35Buu/mWtH37tamnu1NxGMpjIRUraVFfYSIu/RMhGeCUHoQLYVFGFiy9dehwOn9+3NIcgzz8BTgDFV/vWGXWBXNzwfDEAdBoJyQfaZn6dPE8O6wos6s9LRkmELFnjMFnmDQxNbqnhy33igKM8+n85LhHVtBYACDawu3RfC/7Hqp8kBqglTHnhfI388pC/BIQqD/JixseRlV6zMfANGGkhLIDVKRH+vQjfUVZaQNeNBNmeSsu/XhxVWy0MYHvpO84uoIGlTftrPIFaF6cbYzgATBgehzAbEWA0KFv0QooP/Nz7LtQumi0lMtBKiJVjnq6M/U7/FYGQtEr79B8lItZutKgxlTXe48eff64X3sXw7sOGoQzZ8Yru3de80ix0P5Lste6goaQBqiG2Md1Mzc7V0PA2LVMXKK/iVNikxN1YJgXSF/eRTNhIZg6XJ3llYE4yyAGNAoRHEOrnAnqjXMlIVC1URPpbNJhXQbHFtDDMHj/4Oa0ccv21CeN4+zoiJmBAIBsWL8h7WIX8SRpKC3jqk2b0s5t29N7d9/ooxVZRg+hQrBWfSEUvRcJoPKi/jdHG/QXw4k5zydhTsaRo8ckaUJyct82MUyjC98PwOgzZQUEcIZNJX1iZjEN24wp0LVqrPbDX0MbIqEhznDioVmorrqBo5iNaGgPugNNganzAPTYxEQaPXtG4D0ThE8CzeB66d0MCPjNU+rKd+pJXkhWv6aL+57Pon6LlPSOygXjEigrtS7qd5uAgQlO0IWZWPUJwJDQ0IUZAIDxLrThNJUReQEg9KXpSr/dRvrNM74DEvxGO8vKaoGhqqClUSOYvyh6Y70SACHkSIsSREzkwqnd2spZsS26x/yUAE6bJioTZWWUhAy5T4JRtrjoeSgCWqQfmcDGYjaZs5VCsfXuN97Yd4j2eLfDJQEahGPDIxM7d2x/ZLW++ivqpTaYAScW/oYFMQPTcyF4E4M6Dr8AHRvEEcyIpIFWYXhMGfbEwHwBveekRusFdXrBRME94rOoCAngiUgwnMjT0kmEhRMRDQfm44DdRj4OPjo2dERpLIo4ghgHBgbTLTe/P23Q5+zkRBro60tXb7lGILIrbd2yxcxmhySbqKicZhJdGbEQMkaDuTLnLOrq+fPn08nh4TQ+Puk6Z9OfmdCUSVYAA4ckk+AgagwQzBwmW1F/2sPpSVoyd4JRlQCNkPTZpwFNzMqEM4afsy0MMQnZZwTGnCpPyzwb8ZkbvGftRG1F+m/vD3wEOHuZAMVELGrpOruuaByZuu4s/D2Cfqif+SA+dICkJx5D7zgLm03mfqO8zkf1hskMonoGWAAmWbqUL/NZka5aWmlGQih6lBnQoK18T2VAK0TIwPxoU7Q3aZIO/jZAAia/SDf4yFj5Sh1Cm6PslIHvgEYU/iJQEPgkTly+5bblvoRbRVrW/QcP/uDlePLuh0sGNAhHjh2buG3PzU+L0P6Z0Fz0GExBR0UIJvVUZDUunU9Ho67ynQDDMd0ZnwPSDB+AR0Yg8DacUjFmjylA3zLLjt9WPyV+DBjq/AAN8sfcYTitkY4PnxLznhfTzZlpTZwq2zVbt6cbrntvqorRFmen0qaNG9PVW69OW67akgb6+1JXl6RSEXMnypkRDIRByIjHz3QBHEgawJI9MFjByrwJSyzVnZ3QaBfikwbzWRgihgmQshAf2gQSy2mLgdAc0BogXsLbmYn2BRhIj7YAgAzS+g1ohjM6n2bUjidPn/IeJJgLlMElVxpZvbIAAGEiWgtQWwYgCezNDPRTTMxyG+g373IfIOZG1CH8HKSN5tWuvmZkgTbIyk//8wbmp00VayzNdlQcvmd1Jn/KTBs5rjL0PTN7mMLE57KpS5voPr1EWbL0rM3mRJMCAUw+2hVtJFZPy3RSfqRPCZvFVKC/4zPuxwM+qTvpv739nGdjtSI6vP/40LP74+6lEYLTLqHw5999eL+I7X5JhAoEQKPSITR2NKruqUXp6A6phz2dLC9uN6OzAK7YBAwIheFYnJyolu2d7QIGnIN0MHZ+3YvjKgsCDIhKYAFgQGz6JyJt2rR0tpqJ1ax0LA42pBX3+V8kJNNj0PFnZ6e9rd76gf60kSMle7tTRzuOWTGQgM0JK5COJY9+U6eMcPjtoPpSDpxqjNDgZ4lT2Jqn8esZJ9lVOL9kekqMvmBGqK3ESEF2kRB/MY+BNR0CHf70jPwzZoJZkKaeoyHg8zZ7YgCYpqR6AY8VAeWYAJOFZIAIM0tN7KQhxuETkw8thZm85IUpyRwOLvIHaJS5cqTOVrsvtIEZWEyoHtDvcMLiW2IxCAwKaKC1ZDSABMdcwZQyiKj+Hj1pSvOMyQnUA7OKvLiv6kQxVDPmV5TaOwLEWNouQPAsY6UNYGDHqIQug7/xW/FosyzwHcAmUUbMCIAvbUF+mD4IoZaiWtLRolx8ug0Vh8+oG2AhcEq5emO18a+OH3n6kgIMwiWlaWThtUMHT7131w1vLdeqvyRihqrU4UiC6HQ6H9Wxk9PpRQFhHwswRMzscwFOQ6Csy2DfBroonHkibnWId8CCsJWWx/2VNg5TiJH0cLiiHbBOoNDakUod/Wn9hi2W/Nj5GXPT6cwXYdEQJ5NVps+njQMDPiZg44YNHvZkd2rAB/9ITPgKxxxXRiQE0grnHdiSsy9jdGwsHTx02CtZAQRPZmoC4oKYG6LMhhWpF4yvL35uwlT6XjAmkyRsbHwfbEcXhE25Mo3FDA74CACQshfKqLLgGB2fOJ8mp9AwmkO2Ai2AAtUeEGUfT7SJcEqHRKc8XgIPo6pdSY+A0y8z7Why3mfqv81O+w5CUDDzl2rwHF8GpkmUSe2vB5TbWid9ZsAATJDwMCPtGFoBfYtpRdy4RzkQPjiQWz2SxnaNjFr4fZebkSjlJzqzuUFQuUnPjnmZX+QDwKJtECdGQyBXdu6KvsRP5LejQNZEXCkF8qDfog1Y1Bb39QU0fXB0+Pmf+jL3f0i4JEGD8MaRtw7t2LLtdTX2J9XJRToCZqDDuWBo0YklGkQFMRi11W0wESo2Y/gL1bqnX2PvCs8FFHqOZFQHeZRAfxABDISkJA889CxVLuZb04ZNO9Lumz/gPTgOHnzNfZ9JBYiL1aMcMlRYXU7FVEub16+XSdLvNR8d7bFnRVFmCbNEM6edyylGgmi4LNGcsP5RKfEEE3r+9wuvpKFjx8T0HDCdS20qI/VEg6KOGXPaKQog6hM/BBeb06IVeCs+tSfSjjyR+Pg+AB/ehVgBAia8kS6B9qScgIABY3LCO4QRL6RitLf9L/rExm9VPS1R9S6BeHHBThcng6nl/D7t7sVsTUaGYUjP7+i7XtMthEVefa3+6GTDnQAN5606KEazPCGxMz8GUh2TKNM6DKAKNDGBOPhB6HduWrtk9KPIxCr1hTKn3CxMxGlus0OsYm3HF2tEAKwoJ+1vIFQ8NBU2YMI8IR8C9bGZo7qyVThlhd6y/o82icIJ+OrCygdHTzx7SQIGIXr4Eg3f3ff4w/nc6n2ijTEIhIblgvggnMwujc5TB/h5bKAzOzsv1X4pVXSxyrC6VLNj0USmd9nNGnMF3GRGIPY3nc/71g4kmQrFrtTVtznNz9fSy6+8LAaqWYWGr5Wr8meOgCTNwkxanp9O/d2dMpcYjWlXmhCcJHkrxKv4Ii57zzNCadYFwuLTS8RNdC2W6PufeSa9fvANr3z00K7KjfOS+Sl8hr8gyqyiOJAuoy82EzzMvCJ2ldblpf5MYOPMmFiHgqpPwdDEAAQ0jQCDIF7aqKb0JsuzPgeWkSfMHJiJts/KzpaNMJcyt8/F5WnWzdJfGhgMA6P5PZWZ36j0aACKGZoLWyCoLTEL6EebHAkhgVZJXWnxqKg1KX8DAFRe5Y15QgzAotjMDwY3PSi+R6WULkDBfi1oqjYxVCbMVTVvMHce7QIHLnudqixici4WNqKRmFZEG4QYjSFXhBHmVoAY9BfanPLTOwZJFZM5R3QWzwBv2iNbqWsASY2yFJP7LmXAIFzSoEH45pOPPacmv0cFPYQGECMa6oimNDSRq8EzdRfHZ7k8Z18FE7e8oYwIakUPIQ6AgtWD3o5P6dNhSBB8AhJfqVOA0c0Wde1dacv2G9LWbbu8snDi3FmZFwIsCFpEuCRNJicp3F2S6tzSSB0lZo92WCJy5kW7mMkngzG1XOWkrCIpEwfEy0Uw4MEEfOo6fXo0ffXr30hPP/tsYtOVQmswsmd2isFhbogVpveeoSJAwDMLGdOjdSxKc/BaBZXTDKO6sv0eRE/ajBhxeXMXyiiGg2l5TlnGJybTmEwktvBDzY6yk3qwLGUIX03WB+oTpWFtiX+KDGPYPFM8mwp+J5yi1jzEUCSJtsDoA8xJ/QANTEdxrN7FxNA7SsvtZAbFzIoZsEjwLC9rPsqrTYCErwunOCNp5IsJ0t3FKWqdMkWYEcyK3pi8BxhSR3xjLCQDNLgf5VPagJ3K5Vmcanf24SBk/Ujd0FL4RTkoX10g6mdKB7qzpqw4POcZfclFHUSaJ/OF1rtGh59+yi9dwuGSBw3CXzz+naHOttxdsiP3Q2wQDaosnRBEg/TmaIH5VJ4uS8OopLKnW1fp1WBYPSe+NyeGCCAuERKTt+h40kG76OnGrOhOW7Zcl/Z+7BPp7rvvTIsLU3pPkkHvoVJXZPYwfr5xcH3asm5d6pR6DiEy34N5HZ5dKkIRfdj+I38uiM7TjSFGEyDzTYLgq8v1dPTYyfT1h7+d3jx6xM7cOI8jLpe9ybiUlQluOC0BBTQL6gMTogEz8Ylp4cHkUdeYVIZGkLyzu/fF8KjRshgCDkedDrWZwIgTIzfEydLJGIQAYwKK3OIu9YPJAB/yC1xBywhG5oKpuHhOWkh6mIhErN7rj9m/lJU4XDbv+I0W1CwDF+0W4CHTR3lm2icBYMdHgh8k22A5QCGlqvqf3cJVMGlIgEbMt4h2pT/Cl0FbAQSmNYhHF3UkZGYU/Wk9Q+mjEVHl0FYoe9CpgaLZJgYHpe9+IG4zbX2+mK8v3zV85NKYh/F3hcsCNAhf+ta3yicnRu9Vwz8ESkP4bL23JNWbDkHdK89U0jTrINjendWzSDJLacia7tX/6lzuM85uKSOiUt9ZtWa6c4c6tKPQka7btjttXr85PfXXj6fnnxX4KwnyYEJYd3dvuum9e9JtN9+U1vX0GCAgbs+qlGbBGSdFXRkRQxxcJnj9NvPbHIm5JegJR06cTF+RhnHwyFEBBietSRoBFioX0g1izIgM9XZRVw11GEmodAEgQJKDqVmOTd4wJY4+6slRmH6XNTvSPNDAIGgC95HEnBDHdHlmzk4LfPFxBEMEs/CZMYAeNEGMr0jieEYj055oH8RjdzW0BPoBLchtoIuAY5Yhbz2x6s6KUZiN/sF0YXcxFvqhYdpEsdRnmFxSHnTUL6endGlHg4fiqIS6lKq+w+BEZfQDZvWaDsBKedH+LIIUURjEKT/aEqABeFL+C0AgunFQXxDU8gYBABsgoNx+R3nyEgKImJh0Xi2tctLO+IhifQ95+97Dy52le4eHX3jHNtH5cUNQw2USWAb8xpG3vrHzmm2Fhfn5j7CnH6YFajtgMTE9k2Yq845LJyM1IGpGLLIpv+pdMxNDbXSynWEwtcCHPTt7UiH1pU5d3enVV19Nj/71I2l2vmxigLjf896b0v33fyrtuXF3Wtb9nBiHJfoDA/1pw7pBnzvS3iHThIN4RcjwB8QCgQSzUToRGb9VRqZ3P//SK+lP/+efp+MnT6Xe/r7wzIvSOexJlo/jAgqe/i6zh13Q7V9QuvxhnvjEMUwRxeOeNQvVzXa7gpf6ywzJtDMuQIhgIFB7QOS0GetJ5iosq7842mCgFcNxmZmUN/fROKgHoGEmgIHUVmZgvxdDt/QDAabMGMgzWFXuUO3DB8F9OwzVUGhuofnJzBCI8AxNz6ChEEAcq2fRRqKMzNvB9ODCP0KbYw4xMqIyo+noPtss2LRSwBeBICJf6kf7U0b9c54wOnV2vVU/zD3ELWWO3beUiPPRCwIgz+ZU23GPhYGeVauyZoDCMzuAc7k/Ht1W+tWFF/f9xA5nfieCanH5hW89+ehvrqwuf3ZZHIcZwiK0iekp76qFmog2Ifni76jFEADMCimyO5IJCskAoYrQYM6Bru40KOLekC+lD1+9O71v3VVp/txompo+L+ISwer9rddsS3vvvT/t3H5jmpG9vzBbNpGx+xanmnV0Xjw3BQIJR2AwHQECpCw8p1wsftv39HPpC1/5Who+ezZOnpNWQHyY2qqt4kJpWRpINogf6WUGEwFCyDAQdYJBGerlE2KHGUIihqqMtoTJwX3KkgEAz7iHWYKfw05mpUdZuTC5SJNy8E6mWWXv8kmAGfhN2sT17uZKB0nvq0lylBcfgv0YZvim/0AXfgVrDmJw0gAIxMJ6K8xIQtaWlEU/lG+YaAgBOy31PkKCDXFIg1EQjt0EQJCVWX2j7KHBhfYFs4eZRhq8Sz7EIwRN6Z6+UxbXk98qt4WU6kVc2s+aoeKFacT9EGLKr678fuP0yWd/Le3b11yQcvmEyxI0CE8+98zn55eXPzU7s1CZKs9JytatgnPsI45PenUV1VMSRj1twEAtZYanqMsSD2ZgVALH3Ab2XVQaG9q7004BxuJcOQ2NDiUf+d+M7/UGxU6BxYyPHGCJNiMlHJqENGTGKVqGV1tC8CIm2/PK38THp0EgpZOnR9Mff+4L6Q8/96fp1Nlxb+k2MDAgRoTYUYcBgPbUqjTZnAWihPBYqTs5MaUUgolIF/Wfw65ZR0OeiD42y4WA0TAqMuPY0AjAwLSBqA1s1KvJeBzgxNaKXA2BDep1p0CsW3VjIhcAQVxCBiQwBkwBc5nJJL25fByFLzG/mBWHo00BlQ3wDcBAegNK+A9YwNehNGISFsE5icNgaMq7yntI57e1J6CcCQU98nePjijPAA6ZIE0gorz0H3m43w3obP0fI12hFeL7AByoVQBxzMKN7wZoPQK0AQA7ZwuUJ0Z4EBSum0DCWw84fggv7jdDRTT14MjJZ3+/+fuyC5ctaBCee+WFx+aXq3epk05y7gOdzsIh29fSKGy7QgwmVhiM7yIWgYmnJSN99Gx9b18qqVPbF5fS1b2D9g1MVMqpzPqSoF6DBlvwT0+eS2Ojw2IyznbtkDnS58Vo9tJL+kK0MV08pFMQXti9UPa8tKHv73sm/Yf/+J/So3+zP1VFoxzExK7gfJIXIyWhojMBS+aAiM5DeErDUgxm0h9E2y6CB7gwW4gHM1J+4nP+CbuRYb4xESwYNRzAfHIRkJio/axJYegy5qnE0DEXI0HBUE3p2WQiM4SYBTUfld4gabBDY9K7qhPtTAAs1PCW4jAdZeE79YNxeScb+SFd6knbG2z1hfpyj99od2ghmEYGMMwQ2rcZMOPo9wszO1UuNY7byBqMygQduI31Gsxux67SBa3IlzL40vcLdW72Ce1mWNE9ax4CDgLPMQEDMFY8KoWpgpZEvnppRKncd2po/yU9pPp3hdB5L+MwMT1xfvPVm/+0UWtcI2a6GYDwDl9SS02w6nQYSEZB83d41nu6OlN3uxhODN4ucCnNLaa7r785bVu3NY2cn0qHy+fSG+dPJeuOegcy4bS3ltW6Uqr5jFYWcQ0MrrOGwLkoscYkVFqCvf0wpogLskL6v/r6ofS5L34lHR89m/JiNAiKDWU4Ga2tqJRxcOpCwpIKw7scGZDXbySm1V6VBUaAuZmijvpLHWF+CJxPX2JMGA7fAiYbhAtjcHGfkAEBTAwTACg8D8YPJqP8DLu6HUlPjEggPlpVmC0FMwxladf71rx0z/VWWegH2hGTAW2JssF8pM9EqyyQJj4DfA/kD6DQnkh5NjbK3qF9KBdMy0xZ6gi4eccsaxPSNPSZ0ycjJpxRY42C9tK7WRtRJgLpxiSxABAAkDaB8WkfP6d8TXAyWKqMeqD0QlhRJ4ZjmTzI8ni9pmfRV2qzh0stLZ84fvSHR5zAZRwCIi/zcPDgwcrhk4c/Ix32QYmGMp0EaCAXmNQVqqQYRfchhu6uttTfLenGKIeIqDI5nbpaetKWjdeJeTdKvBfSW6dPpEURDExvp6WIibH5yfFzPsUeQu9iv9B2jjFEvQ3b3FIIehbFwGBBaNI29O7sVDk9/8LLafTcpIgXUwIGiEOTO8UgUBkT0GBOiJNp53VpCDDihquu8qHQSE/ygzF5P9u2D0ZDw2AmrNc9KA2YivxdfsWF2YM5glFgBr7DlDBnJvEze564NOLc7JydoyH9w4lpUNN7bmuBdAZaKAsGG/LTZeB0G1zUBAg2GfQ+7YaGFPeiXCAMAB/lFWOKKe3HEVPSpx5mBegFumg4nqiltBD/5E+5vf+rrqJMHw4pwtSr12W2MexaBSAVT+/giGX7Q17GnKE84VgWWKiO1JVyZVojReRCKwrAZf5FXfVnAqGu5gY8lJd6SIAtKb1/e+LoDx44cmTfBLW73MMVARpZOD5y9KFGbfnWeq3+HMSGgxNnIHMocIRJkRRgdHghWaekDoud5qbLqVjPpd073puWV0vp9Ph0mhcDLDZEoCI+zBpTI0FfmZ7NOgsYzM5BMS/2LNIOgjXI6HuoxdiyYWqQAoflHB0+wUxiM36MhrSnPk6rF1GjQktgJbbRw5SC7iBevP3MLkHymcmVLgyLM5QJXFaFxQ2MoCzoN7M8AZJsMhjPYyQjhvm4x0XIwASgsHYBgKlemA3oRxxNUFG5rVUISIhHGjAY8akHvhaOY4yDp2FgAZPKbhBQ+vritssAi4s8mV2JtgQDEoXAs1g2bwwN5la7MCoEaAA2NjWVPz4KHMf4RJjliS7gPz2nvb0uRO+QF5ssIUhi5a9i6jsjRlmZMiAEjAADb3+od7nP+wZIXbyL4AEM9eOCxuIh72XAA9MkNBb1+4H8av72M8PPfS5qd2WEKwo0CMPnhk/uOLv1nkJry++qv+tIIk7rZkcvzmvt7en1hrRQVXVhKVXLlXTz1l1py8CWdG56MZ2ZXUjnFytpYUWSxrSOtA6KBhAgDggRQgYsLJEBjJYgVoRmrDNpcoECi9VyYqbjZ86kk6NjJsCUC0ZmMhjMh82+JMYvlLrSzbfemW677QOpKPOpTcTeP7heqbR4hisEjdSLdSUxLR5JSbmQeEh0VHaYwcOuUtkZ1YFBKR8EDiNk2gQaGNvos7FMpzQn2oo5DMxtgWk4dxTmw2ThwCU+eQ9GIoQEjjaBmRjuZPe1AM+Y4MRFncmTvPnNdwCDdLJ7BMCOvgkm5r4umJ/5HM02pW6kh8/K+QAA6t9cQQCmZNwPeq7XL6TNPV6vVBgdYqYsM0rRMCgjJhQjKRGXugC0fGblINC2PKev0CScNu9Is6B8vMN+K16klsv9cbGl866RkWff8MtXULjiQIOwL+2rHzpy4DdLraV7u7t77CRFcvb39aaezg5XGkm7ODOXrh3YmO648TZpDF3p3OJ8en38bHrj3Egq19jrEwkUaRKstoqQ2DzWhCnmsMQU8ccCKCQSkkuRdUFcEC9Ot4pMhreOn0jjU7F5DUwPA7PEHbuZFbloItfs2Jk+cMddHvvPSXqu33SVj0zAuYbaS3m4rKpDtM0bTEXHhPIkKJiW8ul7UWDBuSpIPghbQtwAwREQXZ0s3e+wOeGRGjE8YAgzMGrAodswLAyeHY1gMJKG5PZweZS3QIN6e5IboCLNyOfDCrApGxoY5SLY7BKzo9Ew0kI56Q/KDJNmZoGBQRdaC+Ydfh5alOA2VX0USW2Ls5sRMTSHVjuJ2cneTlMyJug1GFqPdAkklD4Ai0YX2yACECvhT5K2hk3Gep/MHHMZDU5NLUbpIEjoR0ANfwYaBosGBd4TSu9To6df+LXh4ctr/sWPGq5I0MjCkeOv7S8U229trKw81NUpxihKwkuDYH+H2fFy6pKguX37jal1Rep/rpA6N29Oq+t605sCjYoYmUOYM48+AQaF2RcFLpCvJRyMhD9MxAR1mqDUqiY2E7V+6N7k9HR649BRS3ZrJTCELuxyJPLSUl1ax2DatPUaz+ocn5hOm666Nm3fdYOl+7LuMQpDlzFD1Pm4fOEcheEIXnGKhqF3MH1geModa0dkFlhLiDkRAAYOWOJSXgKMwoVWw3GAjExghpHuBTW92SaAIcDIdoyMGL3dXGP9DXEJmf+BUQsaJ0aYWJuDo1XahvLA+eigclxYn6J7tBMgAMAi0W0KGAAAKzUtI2Lsb9FCmgKiYpx7m+1lQT95M6aFmPSHVufy6x9psJjNxx7qE/D2kn+QVSHTpiKv0Jj47t9cKg/+Fs/BIM/6ypO1QuGmc2de/q5fvELDFQ0ahFdf3Vd++fUfPFjIFz6z2qhV0DBmp2ZSZz2fPnnnx9LH7/w5HyMwJvt/VsQyXimnqpjAEoU/iMTuN0ACKRM7YMEw+CSy09Qw4nnmoTxRLYwc76Y0t7iUnn7hlXRs+JQZwjf1HOkKMyJJ+9dtSLd/6CPp1ltvS+dkxixXV9LA4EbRZN7rRIgfkj7KANWTrb8qAB5ZIB6SnLkWMJgdq/rDVPN9MTa+CN4BbIAATA4+YQxMhHlpPtQrAIMhSnwfSNuI4/kTTenMOhzqRHrEhTEBAwJpsFdrmy78CJhRjDrwvF1mked2AKSURWUlIepH2wCmlJ3p7OSZARufaER8ch8QBbk9pZ4CKpqBhTYTQHOo9PIShy/P6G2VXfc9g7bKqfhswtQcJXF/sQZFgkXPMr8P5Yk6R94X/pAO+sznOOKr5TeGh1+6b/wymg7+Dw1XPGhk4Yl9D/+v1UL+xvJk5aGV2Wq68z23pw9+YG9qtPak1d7etOGm69KG7ZvTqZETIl7sc9RiCFiN1Aji4Af0ia0PUUKfqMDBBDENGqjhH/TNPfblfPHA6+lbjz4haSRC00tBeE27XFJW9Ji277w+3XTL+1JdxHp2ZDQtL9ZUlrPpzTcPpymZNDXdN6NCvJQm+IdSRXr6AuNx8RvmRHpC8Nl9ehv/S+ZLyNLyM4WwyXGuLrn+rCbuaMfZKRMABlH5Q7rCRDj7wt+TMTR1apO0R4MBHM1o3NNvT6pjPyW1F5oGZ8ngyAQw0CiIu8SoD5pEOCbsqIbBs7ploBk+G91UOfxcz6zJSOsAd+gzysc8lZmyzMEGs2KX08TkeCrPTKf6ak1gx8FQnCbHObXSNNSnHNXJKBGaB/4i7mXO0GhjAJv8yCNoQ3ceq+VXb3rzrR9etpO1/r4hqOVnJDz22DdHnnn9qQevu/7Ge/a8/8MHZlJ7mu3qTI0Ng6lv59Wpo787XXPttZ4SboeiiERkfoFJs5EUHGaEVpk73pNSjO9ZjyJqzxvQJ/MXkNgvvPxa+sKXv5rGZA55MxekocwKwAIzwuso9Btb+6Q0ke8/8f00LUJn7wa2+Zscn0yLFZam1y6YIDgJOKIvRhkY3hNzqmzMbQCoKAdS8CKhh6Tkj4lj1ILfMGJmQljtVzrVGup5OD47WD+jNAFGNkUWPLg1whSTGWPnawAT6RgMBBAwMOxEO7GVHv4GGAw/AsOzdswSh/JRZoEYU+or0vYoHG1EyMpPdly0bZSX/ANI0EiyQB70G+YCAOjFfmJ+VihTb+9qL00SU4W2ZGMmTFVO4ed3XXEYHZtjxEhxqmpzADT8LABH5Nks05B0nU898cwT97/00uWxOvUnFX6mQCMLX37yy/tfXx28/ftDJz77w5PHJ86tLqUZEQ8rY+/92M+na7btRKg2CSWINpM2VmAtbRh2ZNiQ0QQkYFP6Ob7i1Rvp8JFj6Yt//hfpxJlx7+UABAXchBbCOxA3TkxW5g6dOG2fSR6GrEs9Zun7IlPA5wwuZnxdkUZIeAia3wBVNmcBxqKcMHTG1JSNrf+JR/kABUwVfpuBFA9TI1b7Yt60ea5EBiwXmSUDIdqBNglmIj80Lp4T1xqJyojTNXPMQm6YRUwZB2TRQvSfwZXNilebk6uch2KTvv6LOuszu7J2QMNAc3L+up+VlRD5O3m3qUdK9E5N2gQgQV2zumRzTJyuOt4HHlXZ2Dn2+czyBataC4WywOvfl+vzN35n36NXtO/i/xd+JkGD8Du/c2/9d//oM5/fdett1/VvWv8Hhw4drsPYnBPb2dVriZUF6AWKyf4gztAYQu03o0gS49DjNwQ2I9X46RdeTodPDAeoQL6mbhIM9TlSZSetrrRl2/Z0/XtulNIhibdcScsLM/qcS6uSkqjSxIbxDQSSgKjlZhyl+fa9R8kDAOAZGkHGSDgamQvSLvOB0RJmsOJ/uFAWl02aAb4GxQMwYhPdeD9jMMrLp8GIPNCsuJSPp3PrORoIAEy70V5RS72vj3aZJTHfIerDo7m5ivcy9bRvNAfdI23AjO8x+xJtrglgKhP1YzSIusbWAZg0Ak9peIAJp9ABqGhoBoMVfddvjvMkbYNtFNDvAiw4iwGwpUWAIva/sJ9D0aKf0+cbi8s3fv2xb//evstwodlPKvzMgkYWHnhge/kTv3DDrw+fmrips7fnSSZLTU2MmxghUBOWQsY0JmIRO05GaP7tC5y8G7hoFyJmaPW5lw+ohYOZbYcrPowDIeLIY2IS600g2KOH30wvPPNUOjcS61pWGzITaoteSIaTFUYIP4ISsGM2zAQzEwyri3y4Tzm5Z8BQHM4E4UApTAKGn3t7+iUxi0obp1/dWhP1pRqYVThnLcV5X+Vk4hT5oJ1kcy8y0EIzgavInyFnvZS8Z0ed7QPxS1AmAAPHsUBBF/VH0nvYe2EpTUyXxeTUR4xJG+vCdGDnd6amkw75Rj1bBE7xnfztA6EPFIcy87rv672F5UWbWysrak/1jRpUml3NPgv8VsS58B79pzwBO8CDxjDg6Zme71eStz/8xCOf/fq+713xjs6/K/zMg0YW/uRP/s2hf/HpW+6bX5p7QHbvUK7looMvC3yHaGMxlhiwI+x37wMJ48EMImKmch94/c00NjFl8wUCzwISGtW5v7cv7dq2K20c3JTqS/Np/NSRNHr4lVSvzIheUceR1MwmBahUBhcD1RxzA75CugaIwNCZqdGM6P8zDYFPtJ1w1uLzkGmgCKwGzp4TeD9GMsJ08jwJfBq6YhWtzAoxtjWAZt4O+kQLoFyAAUdUMhrBSlcC5hz3DTbUX0zJXhoskJuaYQcyzpLlfcyDMCuISz6MVC2jTajutF1mFnp9iPLMykB7cBmc7X+JtqaOlEVFc/3wJzG/xCNKFPht7+JzcRl51+3cGBFef+bxHz5+z6P7Hn3RkdfC5b9g7Scdnnz8a4dKpS3/o7G6PCOquVlU1gVhmrnEROzstX3LFjH89rRu/TqZFgIP/BqWfpKoIrqz586nr37zu+nU2fMi4liBCX2ydgVyvunGPemjH74n7bh2h8CjRwRcSXOzkylXXxJTIsHDbodpUMFJN9ZWNO+LuFmVqhvOF8BgmJNnXGYuMSzfKbfnbOh5pmlgRpA2C+EoGztoAXaYAZ7eDuMJHNFkABh2N2OuBUBi9X1Z6nuzTTJwAUgZOYHxYEiWh5OGIin9RlpGyivPaMfwY+AzODc54cly5IkGJyY1A3squjifM2uYsGVOVkATAfioB3NkfF/xeIf6EvBD4MNAgyPCCg5OyqS0IhkcyRGfpClTloEBtNEyoTr953XL/Z/ef2j/JXOy2aUS1jSN/0dgJt+ZMwd+v7W1b7vI6rMrq6tDUFdOxM/RgKxjYAZlgAGELiIUQVq66d7hYyfT0KkRSU3R3wpEyxqSZc+UfP+eW9M//dQDae+H7k4D7BTW2ZOu27YjdYgBpNxIC4HppFLXAzxQrTEBYCYHSWJAgSszPVi8xrAofgjmjgAYjtpkMBykMS9D5pb4CmlOeazFAHSKi6ZgoNBVLLJalxmuRTtWMWW84a/yokwARsag1NnrWnStoPqLYb3zu5gWhg/zoWbzx2Cm3BjqnK2wcdK0gGPJ2oO1sUaLAJG2Cp8M5a9zwey0v7WR0DhIl3cwLQhoYLQb80u8YbK0F5dF4LoiwGDfFLCB8lJ/NJ6sHbniSW5I0X59OVWufuvY67+97wqd0fnjhjXQ+FsC4HF25MDnz44euE7g8IDg4TkzYUd7yotJW9EwxOweDpVGAPfBjMeHh1N5dk6SU0wKLYro13f3pX/8yV9Iv/zpB9PV/etTbnYxbRroT11dnakyt2jmzGGSOC0WQbHQKnwqED+SmVmhdWkFSHMkM1wA49CJbIcHOKDJIDmDyWK1aEy2wnQJX0dMmBKzOl4wJ3NMbLrYrwCWNNPWb9dZaRDf4KLPkM5hRlBv0sDkYLKUNzUWgKzUkfgLnljFSBCrg+t1RjKW0zybGzPdG2ZVHoCRN6/Rxd6nfGcaPcPZ5JGNbgAcbG6D74l0KBvB5o7MQoZTl2u0E6MjAG8ADBO40ALJjrJmoOTvKysHVK4HtwxvvnFo+NAfDA8Pr4HF3xLWQONHDCMjLz18/NQLd7XkC/cWS6WHAY5CW1FSPRjLsyYlbeck4UbOnLUtLrL0kvi+1rb0kVtuT3vv/LDXZ5w+PJQmTo1KaymmjVu3pN7BAR97iPMPqYsaXxNzwZcwLva1JSaEbyZvjiwoiOz1G+kZjtG4ByOKsfUu6QWDx6dnQYphM4ZByvKJWh77c7DhbtPsEMMyooFzlN9ZGvFdgTRgPv1RPiT8wuK8p9njcKwLNOq1qkd/GLUQktjfgZbB6NKi2gbAgAxVAgPGyqq0GN1jUhzmhdNX/fBDsCfGPFqMvnMmC1sAMCEM4MD0AlxZ2ctmSbUqoMKMz+YJdHrHGoXSIrhNGulJZXnf6XOnbh0+M/wQa5bi6Vr428IaaPw9w9MvPfLU7/3Rbz9QKrbf2tZW+mJbR1u91CnNQ5IaO7k8M5tGz46JQJl1WE0D3b3pjltvS3cLMHZs35l27tqZtl6/PS3KgphamEsnTxxLr795IFUWZgU6YhgyyYt5GIFAe5HY94FM+AQEHpgqqNbiAjMDDM8ABRqNsER8oC4VUGROUD9Xkqj4SFdrKypb5vyEI+16UJ5Mic8OJYKXAQ2cvPhAlJjeB2QuTjv3BCplyhucYVpFy2BatoBiCfBgnglaRpWdw4KJYepyZc6zL1khKsNGICRtQhmqSs36S5sQc2PeOJC3njdU0aryrAAEepcRF7SL2bmK43AC26rMuWy+Cbtm0UaxghUnK87fOvtz/oXA6dbR8dP3nTl/6snIZC38qIH+Xws/Rjjy6pGtxUbj34na//Vqfanr2ZdeSn/4pT9LhVJn2ti7Pt3z/g+m+/buTWwNyCbIMAXMxZGRdZkj3/r2X6YXX9yf+ntLifV0qP9MN2foj/0s6yss1oLBVhKHNdFhqOUAANJ1nbSUXu9R2ilNJaXJudk0OTuN3SBpW/VK077eXpk6Rb2H9I9hRnwXMBSMDNNj7nCoUA6/gpgVLcXah0ywmDuRS+XydJqcPm8TDDMBzYKt7jrYIQvwAHAALjFnrFMhnwAcloxTr4Wl5TQ7vyiNYSWxOjUzLwgALUAXQ9r51Onp7jRKzE8BEsOMigVtOKXVQAIqjrFI3iOlLtOEw7CY2WlQQyuhPim3JO3k841c478dGxkZihzXwj8krIHGTyic+JsTbfMtE5/8qx/88JdfPHH24x+686Nt13Z0p/6WUhrcvCHVRNXlaQZkUOlXfNjRS2+8kv7yO19L9WoldbYXUpv4i5PwOUyJadVmPjGP1Xoks97jyoYv2eJ/4/p1sc2/QEn8IWCqCDTKApmaT2/H58K5sjgzARvSzLQQGBnHK0O7mBwdKq9YVunE/hecDhdMLCCTZJ+cGk9z8yz6CuckB0uLn1Mrq32lETE0a8dinYVi4SCNPS9keih+VfcrC7U0V5GmIHBi9ANQIG/yCZ8FQKN3dbH9IZoP6dJugB6bE7Gvh1cK614HGo/e41T9hsCMlczE9ToaqRvSNh5brte/Wlhefvjg+LhUkrXw44Y10PgphN/6ra917dq18Z/3NtKnW+rLe3sH1xXmFqtmfEZapicm08kzp9K3v/+dND59LrUJGMRWqZhfSb1iiLaODo8+sAtX+BZgWoGFNAcAxI5SMQpzJ67auDEN9vdZo2DHqFnZ+FPSCDAHmDmaTcpifgnOWu+ULgkfAILpgwkTE9lK0o5gcCXt92IXdDGxLkY0psqTMgdmrPEwXDojbYmytUrrYF6XIodJoXTRMvjDxEFrwdxYqq6kxdpqml+U+dBg6TugEOt18MlkfhmAiJEhNipqU3kZGTKoKA3KHSM8LHKLhYWcJs/DqkAMs0gF2N9aLH2p2Nry8EtHjlwRW+xdSmENNH7K4cUXD63rSt2/cm743C92d3V8eF5AsG//s+mRx7+XTp8/nVrbWpNYRlgwL+t+OfV0tPvIABiwMl+5IH0JK5KkOAYBAzbhgfn7+3vTNZs3X9A0pqWaT05PeTk4GgHvGwDEnLybgUjsWgU4wJCAB+AU+6hCFnYutrXFDE7lxSZBOFHxXQBcMxzjoHxg8pKYv61VYCOmp1zKVvnKJNCzGEHiEGZmXCZpGGJ84UpthdWuFzf9AVj4DJIEPNwE9teUlHaXysyQNX6jMIta7KTFbOMQZUHfgdVa9c9qK9WHXh8aGqFua+GnE9ZA4x0Mz33v1a3T5dl/+d+/+IVffOHVF9/XwqgEkjYn0FiVVqGrS/d6e7oTC8bY65OhxGBsSXtMFjEjoME0JVaMcjL9lg0bUm9Xjxg1l+akYcwKOJC4wXhoEnESHVKZgFbhGY+SznEOCP4HTBYWkYllpQ15A2OBBowNwDAqwjsM6S4vL8pUmUoTkxM2I9pLzNMQQ0ud8MxYpD6+Ez2T3oDiIU1FJgRzT6RTsVEOKXEfUHEZYXvdALz47XsCOf4wfdpVz3Zv9MMBTRwFsYC/Yqi1teUhmVhfOnjs4Jqf4h0Ka6DxLoXNm2/bnSvk9xZyqx+VhN7b0qhtaslXU6nACfTs18kMy6L3d8gWV9mJKSaKHbRjE592xVs/uC4NdvdaurOtIJv+zM/N2ObHsUqA+fExMGJh/4PuAw6YPxw2nRdghNMyfBr4GtA2eG6mlwaBiQTBAEhnx8YEHBOS8gWDhs0R7zuCQ1MmlBibkRUACg0EBWRJ12oDDUHmBJqP4mKuhXYT7wZoAFwMCXNH/wEieqwsym3FwlM93R378o3cky++duXtv3k5hDXQuETCtdfu2S2O3tvasvrRttb83va20qYeOzBbbApksxsBDRiJE86RxjB2b3dPumr9RoFCPs1LG+E8W9Z1eEWnOI94LIxrE3Dgc2jYF8CalXBStmAm5IKR0RKyiWV2Uorpg5Gbqz4FCKR9+sxomp4t21nZ3srepIrXJCcfMK14gA9gBZnV0DRkkqw2lKfKyX6e3AcYPNVe4JGRo7UMQCM1yi25/FP11dV9jUb+qfHxgwccYS28q2ENNC7RsOf6Pbvbi617u7pKH83n8nsXFhY2cWI98yDwQYQUDg0CMNjQN2hfCNJ9cmbGRzHii2DKNEzIxsA4S3EkYt5gujBk6w2ExMDenDdX8IjKojQVhlpju8DmSIrioDEAHJz3OjwyYvOp1JoTaDBEiqnFXIsVmzM2f1Q+QI2y6naqrjKbk1ETAUyhuVEQYCHtxvXJ5crK5Kl8obBPdXzqzJk1kLgUwxpoXCbhtj237W7UFu9cXFy4obpU3ZVyq7vE+btKxWIX+2P0dnWn7s4Oaw6YNDA2DIwbA4aE8dlDg0/OdcVfAGiwLR/nf7SWOhRXz6rLqVKpOB0ACUcqUh/QwJ/AjE4O3D55+pTBAVOnrZgXyBQSRga7q3O2CPNEvdRdBQAcGjJ9avWGQEm6Ur5lKd9aHJKGMaSiDSn5Y4VG8bkza5rEZRHWQOMyD1sGBrb29Pbu7u/r29VeKOwUh+8Sk++SSr9LHN8WIjx8BB4RKZXsTPUKV0l5Zny2sLJVwMFuWkzdnp2bt3ZCfBybsRhP4CDtAy1leq6SRkbHPISLE7dQYCUt61aYNs+0bakVuVQXYAgYWoaUzVBLo3Cspu/V6srQ+Oz4mtPyMg5roHEFh4/eccfWUj6/J9dobLLGsLq6SRDSVmhpKa2s1DahEcg02STAaNO/NpkFm1brq+yRuUmmSJsYfknxxwCZxmp9rCWfW1quLS9VFqtj41MzOGbHBBPV/EpaKrTkxoqtMj3q1TFBxtDI7OwaMFyRIaX/A4MjWIpQ58Dz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descr="data:image/png;base64,%20iVBORw0KGgoAAAANSUhEUgAAAQ4AAAESCAYAAAAMpTtFAAAAAXNSR0IArs4c6QAAAARnQU1BAACxjwv8YQUAAAAJcEhZcwAADsMAAA7DAcdvqGQAAP+lSURBVHhe7P0JwHbLVdeJ1vu+z/RO3/ydOcPJROZAAmGQeR4EkRbaVkO311ZbWkVs56ZFvBeFS4te9Or1wpVWGhEFRaUZwpCEkAkSxjBkPOckZz7f/M7z/f3+q/b7fSc5DIGQnISvnmc/u3bVqlWrVq21alXt2vtpN8PNcDPcDDfDzXAz3Aw3w81wM9wMT74w1883w0dp+OVffu3p5eXV8/Pz82fn50cro7m2cnR0eKLNza/MHbXV+dF41toIyEM+ng7nDtt8UlrbrzTCqM0fCWFeO5xvR0c7R4jPxtHcwdrR4cLa0X5bn2/7azv7u2vzh+2xd9z/qxe+4Au+eqMXvxk+ysJNw/HREebuu+/nnjGeW3z2aGF0F0bhjqO5uTuODg/Oz83NnWyHC6faHMaizS+2w6PFw7mDJdIXF2eLbTrFbmgmsCJHR3Mc2APMg4Ix1w7aEXkHgZjLtSlHGI5GbHtns+1s7x60udFma0dbGKQtMonPXaX8VXBdptQj++3gwbm28ODh3PjetYcvvPOFn/iJD4PgfYNVWvnN8BEQbhqOj8Bwzz2/8rylpekL5o4OX4BCvgBVfjoKehKdP4HqLaN/S7PF2cL8wkI7ONjHZuAhHB5gM8jBbzg4whTESOhPLOBDLFCM6663R+Qf4W3Mz40wIQsxIwoKWMg0z3Lz5AecAI4FYDQ6+Ctz5s3Pp9Tu3m7b29vfPWrzm5RdJ+va0eHhxYPD9g4M3FsP9vd+7fK13V952cte9mBHNoSbhuRJHG4ajidx+Pf//t8vfOzHroxWV5/+7MnR5NPmR+0PoZGfgN6eYUIxQxmnC3Nz49EIBT88jLdwqIEwTnnPeBaFzIC+Jx24JKvnKH0ZgZiFEgiMA+YleYdzg1HRDPBL3hy51zVaT4VyvZ6jw444fkoZnDlwz+HRCONh/Xs4KkdzRzsYkJ02t7DNROg9+4dHbzjaO/iZva3d1z145cojr371qw+/8Ru/cZgt3QxPolC9fTM8KcKb3/wvx5Pzz185tbt0dvnkic+cm5//vLn5uU9B5247ZH6wgHbPM8wfoJxMRdrRPoZBI0DZgxgB1fW6Sid4edzLKvlweKliazgs7PRDI4E5Iua0pFY9RkkxVnVRA8ajDE23RKmgaKo4AfdGY6FXExL0bvRySEu983hDEmEZjBONKUNHE2wZVbzj4PDgpw+P9n9se2/35+6997GNL/7iL14Xc/DfDB/W0Hv5ZvhwhTe/+c1Lz3rKidv3DuefNh63T0XVPh+t/OTpaDR/4LRCIBU984wU4eTI7xQCX4E8jAo9iSJrTBjCHdUHAxFd7t3stWHwROZR4FJm8WASUODSSicbZRysU3W2pOZDFIVXyI4Pg1P+SCjjY5BGqLeK0F6YzXctRXpNNlVjRIY5OYceruKpYCj3DvavHOy1Vx3OHb1yf2v/LXOT/Qe//uv/wcP/4T/8h7DnZvjQh+rjm+FDGr7yK79y4V/8v77hY1DeF4xH40/DjfjcyXjyvNFkhAu/33b399AeNSnj+xDNuYKqXF6ASVHkIwyHSncdKKGUvLo5cc8cqvecRiNpqmz5GSptoEg3JQsZxFV2ZyGeM+3IdOiGulTyGDprECPUxaBxGTB03CSuD0NrTY3M1CuJ0SAc6qlYiDo0LCbjaTXmY21hNG7X1tf3SHojJP3EwcHBmzY2rvz6x3/8p70nhW+GD1mwW2+GD1F4zzve8qxzp85+Mp7EJ80vHH4SE4+XLi4uunjY9vedAmgKSs9y67P3jqdSIrWOsxrNdUZunYLkcfCTaIAJFuxRg8bFBEZuFF+j0e2CaxkgEjTGwjQVWDhLYBQOuO5XbYGTN2cHbyhGQg+C0q5fVJpoMpkBl8ZGqwEOMg79CV1cmwyU8MdkY+hiAL22LiLmOx0zNpmM23Q6aVevrnm79w27e3tvGrXDNz5y8f7Xfdqn/eHL4rgZfn+D/XEzfPCDfO1q0OYeffSdXzieH33pbGHhZUwTXrS0urJ4sLfTdnd3oyBMCrLSoKJpPBzLD0yI5Sg0TkmyBoHSxQvJWkGyomhZ8CR+bDQCT0pOvZvFN6e6V7qg1rzPb+ruCuv0wM98lL0UPcreK1yIyahpSwXKigHjESpEnCo5A3RAWddHBE+RTlt5O9ZL0rHV4OiwNnHweKpgnZLLdx4rNx7P8FIO2tbm5qN4Jr9ydLj701t7G//5RS/6tF+qEgnBWtGb4YMR0r03wwctHAvoW9/6ptvuuO38V40Xxl+Bgjx3NBrfOh6hpPv77ehA74KpAJqhUmkIjlcJjvZrJF/QlbiuXPPRFT0DPioSSloKRjwWoKo+ZFg2JjZ/az3Bwt7Z8DrFElycdB3BMG8FwDuqi3LBMqIwYD8ymTAp6PYKRwxWnS3jz5HrJLTPoGdiEGemIIIFbggp3KNOTQ4pQz0YLL2UwRj6M9TtxbFXk7s/BNq4sLDQJuOFtrW1ZuXvOTqc//nd3b3v+fHveN0Pf+0//dodwW6GD17ovXYzfDACSj5///1ve+GpxenXHI3mv2R+bnxuPJ6fqaB7rluoQRgE1wey14F0Vefgcb2g8tExKopQKgip+8nxRw+FSYHTDjJUNuPu90xAQQFByeo2ai4SRGqB8hQO+hoD+kYOMb9JK3jrFGM8IYhxOnEYjwUjg8K6MUya4kkIfGM9Yslln4KU4/K4oEEcYIfMmthUfXpHGknz5qHbnGoPX+tMeW1Enx5RiX7TwjzGBwNyyNQP3qxxvo+y//q+By599+d+7uc+GjQ3w+852HM3w+8xPPLIIyuzw40XzM2mX4eb/6ULC3PuzESWVbaDGAGDawuyfHDLF5R3zjEUGU5L4bzl6gjthVu/TdO4HE9HPEdba/R1ipA1h+QXbj2S8jaEq1BlUbboI4aneylZn8g2cqHILNR4RnpF0mOy+AveG7T78X6KxsDGYAE/0P4EYfA6DNcNR4+LZg5TJIDeEdfi77doQ6sGqG7xWgae4Nnoabi5jdTwxPYDGXgNTtZQCPDmIdy9f3Vxfe1fXbq08eAXf/EX3/RCfg+hd+PN8LsJ99zz1ttOLM9eNhnP/iwG48sWRgtzuunINEEFQElVBBUGoc5ObXMRZrVRo2LICoMK4UUVjjJpTJxBWIwJTrKylwJ8WXMgPzqafRAZn8Fkl1asYKL1lCMttJhVlaiSUTZweiu2gvWqsAWjgsZ4kK7hqNQKegjlcVBHMkrRNR6WS4r5w0Voq/hxUg9iLgMgRBkAfQgB666LbTHP6yoT4FxXQjyPnu80SWMmh23uHIyc0MTdvcMre4dH/+pwZ+/fzV3d+PUXftZnuTfkZvgAgz15M3yA4dqDbz8/N5197sJ4/NXj0egL1SwXOhVkBTsKmmACh2KPEDu7qFTTkhvh7joRATfNkbZUx7QyIKIxXS+FiN8ojJdlWoIBJeaskejXFZyeABkjYhk+GjKmA7W2gtHBkLnmouJbrpSwglg0HpLqMdRqCM2pU5xDeuG4fm0YroWrlOPQ07Mf5ThY6wBb9MaLG2AGHFwXiDyTMj89O9MdYnzNC04aMplM2u7W1iaQ3721sf19B3Ojn/n4j/945pI3w+802Ds3w+8w/OIv/tjy05/6vC+fjEZfhRz+4cXlpfntre0SZuRS5aoxk4icjZahrGiXlzoA6tTRnLsdSpEGI5FPipLOyHvst8RoZGKRELVxrYG0QKgwTkso3yulWnARFWcpWt2NsS6NA4WKNFwgS+D7FJnmAe74fl3phagpy0HybkyvEONhznEZyYK+0GZc3NWC8mRMN7/qqTZW+dCnwuMhZJ9JcBV+14UebzjAUfOXELGQtZceKBQPqddRxk1Q+YbBhJ7pbNI2NrYeI+P79w92/8OLXvQJr+qlb4bfJlzv/ZvhiYL8URbnrly8/yvHC3OvmF+Y/4zZ8srq7uYmilRqVExUyB+vVsbdkZnRe+B0CnhNQkZLxZiA/GsexCKIwt6B+9lgLke8Ai9JtxynQUErXQXrcYI7OwsVPwH2wnhNT6KUIhB7kFiHv6QknXzqPCCe+i0qFBGaVxf54TrxCjeudRR9169vhDsO4uNTBkNcAKnowlo+ze7XnBNSxmwmNhjkygNYHuFFeW00t4TNIjgtDCtIcWOZG++2Nrfu2z84+PH9/f3v/NiP/YQ3ddDj1t0Mjw8DL2+Gx4djgbl64b2fND9Z+NsL8/OfujhdPLO3t9cOvEMyaKqCbYFokIXq2sNpgGsUGg4XN4ciyS1wdfI4aBCiwAAp1H6H+X3hVBEoMGi1Pyhn4fTKRMtpOKoOlS9rBcnzt5fPRaWlNkb5oFGpTA5ScRUOFc3R3l2fUlSglDSD68QLQ8GD5MBbw70OQxY6+6XojV83JpWR9OOzHoSR7mmQqBEYgp7ZnCu3pNf2dmCByy5ak2UTrlLWOmxfgVZNPeLJ83g0NtUp530Q/h8vXr3wv3/qp37++z6xezP0UL11M7xfuOetb7rttrvu+uu42K9YmI7OK2H7ey5A6k6XxEU5kqK7b1qdTfFQkUuhknWsREnx1mwWDioloSS9rlQA4K8rVgXBY0zMy4g+KuEnJ8qdMkVHt2Wpyq42fcE9ElUpKVVzzgAHjotMF4aMIimk+eMtW5V3KKtltKXHreRbBqLqu5H+Miie6/p63B8xGrWOuizvpzA7/arpjEBDqDxrtyeSKU+sm0Ma9HrkExRVkZwHU2q6HwmBY8B7lwb6D/E83r6zu/MtP/iDP/zvvvEbv3E7RW+G4zBw82bo4c0//uMnn/GiZ3/p0tL0Gybj0bNUgn0Ez7dWlNkocVMrFfxsQerCHEPRWSrsfJ+rq8CliwqouVVggaIHSrCXHsYV/GgpwQpQBrOsuYL4SYsGaTR6jQG1rAbAmqSzylbgmlHZVoi3sFz/1RhoFEJDL6XSLfiejX4dbOini6q2KWmpEhw594QBntMwXSlD0tvVQ0B7xKgww3VxGv6lzBAf2t0D0ZQDes5dJV4IbztIyanXr1GUVxJqLZrn4OqG+sadsZIReim2s7f7kxtrG393dfXML7zwhS/cNfsY8A9wiJj8AQ8KQh48u/Ced738+Z/4/O8+cXLluxfmR89izlvOckbpunVq8F6E0qW4jxChTEn8jRDWR6ghpq4aHEEdzRXMedKsOOU5osrJ8Ey39CO3OoNf6Oqw0h3f2mUadURZSrmsMSKvJpuPklu+ChkfbrsWdGHgt9etwpjmIqJtUu/KqBgRGF6IG6hcCpwS18OwADqEwWgMhqHoN/RrY+aRUes3UBQUGoTkJk1Pz6OjSd3xF4g41UqTYxw4cvsJPMb5jkxywbVnG8yT3fJ0lMJJTVvdI7K/t78wnh99/vLy8mt2d7f//ute95NPA0DEf+BDZ+Ef7HBh4z13zvbHf4LR9W9OpuOze9uuYZDBESnhPGzMLKk3U3Ujni8xpVHBN5d4KYfXAgipItY5ykayKuwaiOi8Y+EIqbegIJuf8hqF1KeSJJErd4WWkWrufYiymWE6pSgz3+OHvt0ChNIThcl5UMghDK58TbQCJATRjPwYgoIf6KirXusNgVR50GlWAa33Ri+hs6mHTtAxboEtV9QUWFrJyfN1nDfmhioSpb0mHhhV1zxMS9s1vAMeaaurqqO3hWT7RdxVh6nwJbyF46NR29zeecvGzu43//ovvfWH//yf//ObZPyBDeH5H8BwLJfrF+/5ornJ9K/MFmefrwK6+FnvqeiCFm0bjohYjMSCQhnZqoVPxTVeQcqRMafwqnalXsrhYFyG4KUeh+C1M1SYAW9ASAMzeV4PhsNXCYs1rrcxjYf08DmyXhBYTS3MFu7QnzTgsi4RKk3Nr/EAm2D5XHKhj8+1qhYtZGTXCyt1EqWQhcVwdJiN6KGnlK/yQh/RJBHKuPaL4Ki8+DvygAqsxzxha3FUKMvBiaGoifkO7ddglKUc6qxbvBbgCDMTq7NoKymReJjIgfgzYfLcDfPCeNK2t/c3d/d3//XV9YN//gWf9YfemgyJEvwPUBhY9gclHIvIAw/8xrkTq6t/YzaevmI0Gd+2t7ONjigoJYC+nFdJqPfy+uMVQoXgKYdu8R6wKVaZEZBuqVp3cJqhQptmZgl8FCa4qkBwgcDyedzdsrkWhqO+XXlKlfQ4XN6L0CePciis8dpFWvCuaWRdgLTUJqGW1D8HRsWIPqlMnm27TSVoNJLHT82ebJdg7gkxXq1IMKMimaaILldJr4uhTKZzRcgThiGv9nmk+qI95Yk4neq4hnBDlAunlL3O9IxX8N0yxlO/fM5V8A/UmJ44ad6xcT3I27jhg8mcF0b6iXNte2/vl7Z3d779D738D32XWUms0KE/usPQ2D8IwbZ6HF648K6XL86WvxUF+tTZaDy/t7NTGUiG2weNj3X1iRw5bN8oCkgWYodQETQEXClsimu2WgvsfLtiObwSUgnMBMKolfRQqw61qKlwRo+jMUa6kgzwxK3v6Eivg1qAy5Ot3pqUqhgMFVSB13ABjRcivY7aNRGSolqzkcoyBjaMSqwn8WSXIREfp+zjgPDHKW0/C6NbPz8vLowYGR5lwKoNFQ9wilQQ8DhGPdJ4Y7lkpX5ZIolCqvjdEXh8sIDNSEELCORRiJIMjbkEoQOBxi4QybReDTx1wFMr0YSIJ8Y6EPNtPB21ne3tq7t7uz+wvn7pb37WZ33ZhWRVqMo+ioNi8QclHH3lV37l3Npj7/mfV2fL/3UyHn/6iOFnb3snApORGSB73mPP0VrJ7CJQ3kgJ4CAdyUTwEjwJq2LxKZMyjzcRzcuVo7bgcSZMtThTgSzsIbzJS+mBFs4DfoEj2NeDwp0FvwCjDBqu3o5McXDZ8w8pJMTVB5fe0HVX3DoMtouYo7kxlQa86pc0hASO1CNeTgYvDcPoXaUl01Hd2ABJ7Dg6lBqCNXRagKG2pHn4hG9eX5jL4mNINaRARR8nxCKx31zHccoSd0lA4pQpk29E3lpARBXKWMkb+j4vVuKaeucwhFasB+IzP4dc7zjYzC+cnB+N//TiiXOv/MnX/OSnAySy6wg/ikNn/Ud/ePvb33jXU267+1vmFub+W9zNhTxQdcBY0rs5io60K8Ym1Uy9CyXCt28ehxCml8NaQfiuepWrhgVv9zT8jfCijMo0edoT88TZbwBEkPcF8yLDqSNc1eskhVPw5G4HZUOpX2kLfgKGSDwZPTmb7uYn5/mZfhRUlOA61UNdXlmPsSpryLVIVTaNHJfyR4KODVsvXSN8L0NIM5J3Pe16GOofcPQAmC22pXpNBmmxvF5HwjEq6e3RG0K1hrLSKIAdWfdkj3MNgeKn1lDoH1+aLJ86Ug0FGDqk3JFqvRRlQtrkqe9ZObyyt7f/TVcvXvznX/ZlX/ZRv3D6Pj32URnmHnv43s9ePbH8rdPR+OPyXgwEauEgM9iCIAyCkqALy2WUzku1nQTTFMIolJxTmQheq9xZHOVrGbNqZcE01MDCuc6N1KiMSS5WFpwJlNWgdGXLbc/EqyRUR+TLGJmlGSOIOqcO73VHCXF1x4Y0yTYvaP0JjOpp21TUKho8PWgIpUe06p6HdO2LUwBCjCUhih3Nvl6+jIVHKf5xqKQnCMXnCpYJN8Nj6agsfjtMwdaF7bteh+0qT6HbhLS7egfDRwcNt8+lOcXkQQyfBsq0jpeT/Vl8wWCIj0P+75Ok4cldLBh9eHDwfz704EPf8Mf+2B97dwp/lIYn7LqPlvD2t//w9JbTL/jvl1cWv2E0nd1xsLXTW1wKl46OMBBXSJQZ48nP2IuAALHgqJIMAXMafoKHQ4UaIr6fUy/FPyWyQnHkEXp8f7EmXVgk3Ts42YlKGWlx56ehVvJTSdGCkLvd2zTRh0IkOtOEgYgCr7aQpsAzMFI3PyYFtREO6k2b9CBwu+Kik6BnUvs0hK9y0SVdfvHmqPWYgdYKVSZ4LUD+4wwF4cZr48E/BLPEyae2kXd6OSetsqPQQzzkWQ6gOhuqXmHmfJgwZTRA4DAuLq8xIGINqcDKU42Gw0n+myap4XKxy/6RN1zv+XAgdYCGKa1lxVnrJpPZpO3u7Pz0+tX1b/i8z/u8V0vRR2OQvx9tQe06vP/+Xzt7emX174wn078wnowW97f3kH2yhhYrF1HWg+4NVFrXmcC5xhGhWZivW5rAi1zPorYx+zHo4iqMwAPnCGSwSIQUwRrQCqt77xTJES8pXCuEXlsmaQpjYuKtIwJKolTUnRuJQwX2GVnF6aJEDyqlYh6lAbKc86JWvMOaTtYjvI3jNQqhzupnhV5wxDBFqwJiYs5HGJIYSNMkylAAqcVyNZJXnU8UBE97grAnWien4llPTCeYRp7KC3yvKsH0HuunqjeGdUjt7or+RqYfeBfpFfnDSW67GFoGwXxLpWTyNbC2RDh9s7wmgY/+a7zVuuedxfSlpamP7b97e337H37GZ33udyaDajkK4UdBGDj+0RJiNB667x0vOHVm9ZvHk/Efton7B3ttAQEpNSVEWiuqgKkmdr6CpEI7MxnyarAutasdnqabq9FQdAwqmIUUOgSrA2X9JJLKl8otFx0gonr4AJZP2PrXzuYtoPj+K1voM02U3ZiUMcoPJ4SdRBXmcH+37W1vU3iEQ+PuVT0YDEDejFUlPHyHqC2URfGAoqBiFg/p0iigZ9uRHPI0DhyVFquSw/oPaGiKQPyw1jGHF2daarNRppFXimhddRaikFWou0gVP4YXLzTbc/E0YjSEGHAIYqEBl/AEcRnvdXka1iqSw0+mZknr4Pxk8pqp0TGmwIbfHPGyqKe3lDSnoPYN0J3XxYaDNp2O6Je9dfD9ize/873/j699xSuupVCBfcSH4sFHR0inXH743s9ZXV36Rwuz6Ut2dxkP6FQzFPHBIASUr8KhGCgcjuYqsErQlzQiqBGW4PBFNykElH1fyiTKmCQlJ+mmHosd30pToiJ04ucwVXziduzbZ7TTY5iMJwVviDKNQkPhrlAKQd0HB21vdztVWNZBNYu2Pl8SI1KLqIVvH8/kEOPkXy3hYu8ftBFxn0WxEd6UCS/4lGr0NvCjUidPyyvtVsi33ndBmtMYAxc6L2bKo8FwDGFQ5NR0bAR6CCNJKM0jjwQusxnP61g1DJ51iluayLoRx+OvgdJAmpC0TneHEYe3sHMiQZCF9CG90ZHEoHC4DyYepnE/0CD9wrnGoa2JEQ+WosNH/Ecj5WIO277/A5ev3PtXv/iLX3G/2YX1IzvYiI+a4DszZtPx/z6dzZ66v7eXjlXMHLPT0C7UBr2CdPAg/AoBQqNwlbAqIDm1A10HyopFFPE/kum1/go1mC+c6X5B4ZYsR089ibAayfNOjjT5NQgXcVX6pEcNJs+nNJ03KMuhBrzVGmFI43obo3GAN+WaQHaTAlxtFQrBpm5X/K1fr4tKApsxFVqi70FOfWPhtAyGSkx9Q7tMSZt7IH7A1Kaay0+0Vi8MM6rCBqTg5YH0Cmy6sDfi0ib4wJ+R7BUJqpouQVXK0TCuUWrgotCCW3DoK397evhckeN6yhjYInrMdR1jfS3j2DDyKd+SGPA5TCdJz7CzKunSUK2pv7J0HSl8JfgyZz08u91BZURf7m1v/tTW+sZf/MzP/8O/3sE+ooO8+EgO6ctXvepVo5d93DP+zHQy+4ej8ej03l51ocKgKpSzb5dXyIYfMkqgFa8kRlgtefzQmQIE7AEaFldaZAiq+RGefBQtpglKV4yIeYBahnimGnkBpiKJJLkl2zWJqjUtMKZgWkU0A0inLGLe53rUQR11dY3dvZindjGOehX+D2sBDD8KtkJvsN5CMChHKg1Yh8n5sI3xdvLyX9MIoYSLYHfeX6QVH5iSeJenkxbA2gCmagI00Ey6nCz+qFwDXXU9RO0Hr2JIAwAW6nSXrME8DWPQiJMCAbNcRyPrkkZIf0mEBSind2TucT7pPsh2fVokfvEmM3DxevI1nzTyhDVZiOpt4/CYLtXoKVv+H83IhdlOmFPHyXjcdnd2f/7i5Ut/8Yu+6MvekIyP4NBZ/hEZ0sXvef3rF8887+6/PJ4t/D3c9ZnCUJnVNH+Vc2N2ttcKAn2PSBaM3a/HcOBkpaQ2ayIlNCpIBdcpsiW8QCLI4gn+pAGrsASmlMhCLiRm4VPjoeGIiww1lHEtYl/BJk1BO8waAQd0RJmCT8o1AFVn6BCv1s8ATBS0mhOadNOdCkXA9TQqC9h+iIwjSmMSaSOE2zs+ZSRLCYqPHdjgZSrQiGkkLFv1F+84Qu/1dEOcMT65E9PTjkPqIZjFUfUar/qjrMErTtrMtesRognOKn1cl4qdcyICXTccQ9DIBW9grtNZp6rPLPMryd+SGw1MyiddvNBERq8thiPeUCirepWb8XiE8dh71/bu1l/6zM/8gh8hw/B4wj5CQpe8j7gQZv/gD/7g6unnPv3vLU7H3zzGaBweOJLfKGy6oq5d1CiYTrd0IEThUb2W6QhK4/+UxkNJNrgUdC9UftzReCNcKkfp7QE0cUuq1Y6SNXIHBkWIAGI08p+rFgaJ0wapVfZcKDU4OmnQpMM/JzIu1igM8HmsnE+I0JOxnFVyLd6M+pyDjbzRwihTkNECePFU5udH0EMujBCeUm3sXypOpjEaUhzdJGZ7cy0u66vsOnudwLm3R1LMTlmu1Z3yNIYqO2wP4UMuSZd+ewn6k2caUQ1qlBvYgjd/KOfoLjcoGbyUSUmOwAYouG8M6YvkidPrgvM0gPrXENl8RmKSCnWOY/53WAm1femiGIyOFwCboz1V/vxPYDziZ86mi//mVa965X9XZROOMX2kBEXgIy1EfN/4w9994vM/++XftLQ8+xuy/YCRurKqSfaEVt5YqadB0bQLFSzzjZEaA2E+IkckUwKhOJvvk7A1YtZRWI3V2Zq9xx/MZNZtXw8uBB40ypNJSZeq+cyPFTLzOzWAYSACKDxpnv2o2DFKBKUx0pmCXJYy1JqNOCvdifZowhTEachozBRIr6JeABTCvRvjNTQKLk05LJ5mEAlLOQvfg2Tl3OPzMY7GK8P6pSnx/BquxwzFB1OF5Rdwiw/GwE+UVAJMr2LEATQ5UdeMNNO5oLzmyRG/DtNkVRAkFJ3DVQ0MXN9AdzKlQR4NaTal1ynO+Fq9viyMKiscGQAsF/5KccVti1/llGnLudXlxX/++tf88J8RW3B+hIWBFR8pQXqPfvmHfuj0cz71Y791urj0Z/JnyHRsOmZozeOj6UNH7UApBAjFiERhVPYKXJHnKOPo4cgXGWLkceQXVkjPRsQV3fVTRY9hVG5rq1u0pHYtU8CiCgpYyjrnJ81hqT8PobZG3p0gBac/rnUgnPlbyI6uj4aFf67test5YZw/ZM66jJ4HQhwPQ3BAXR8ZLpwSGeb8ZznKi3hog3GVYqC7pkUdXhJI9j0fpmQ/A0cw8CN/wz/OhbXi7xueKC3AckR+W4dJMgNMGqSQEwLNrPL+iipGXpr9Drg55c5PIe51csgfYYlKs3gDcVzOBNpBZeKMUeMjnDwUj7dzA67BpcEONNqM7NshOWQW1o5fQ6bH6EI2Xt6IQeNg9+r2ztbXf8qnfeE/EyzAQ6EneRiI/UgI0nr05je/6tyLn/XcbxvNJn8q/WQHw+psoZblSSzgoXHpCS7S0QRPeT7EIDynXCqjxBxpvdXp6GCZTBXMEocQ/CgetcZhXuWrf8dz6RTgDHBGLjIPo3VVViETswIn/WWohC2DwRciIrqpL2sn3mkhRKcDRB40Oq0Rz8Jo0ua9BRggs4Ml8czLi8r8GnpuDwNsKXzww0hTi65QAp4qHZoDRyhtqvwBOWGo/5iO9wmVLlVM62j3sQHjt9AY45qTrQo4NNmC4c+syjtKxwWfhl5ysngKrcPAkDZ0fG70soRtscpa76i6rwfiNDJ8E2/PGtod2s3DsIUU6pNGjUPWekAnbmVR+LQHjzGzyyQc5nbtwf7e2s7e7t/9pE/5/G8n1RzDcH7Shi5lT/qQXv35n//p88973nP/yWhl8U+SMuei4tCh13tHsfKjZU8CnaewVGM9siiaclVYkbKcnuXxqzdI0mUuHArOQe7Z+7BbXZteJqU+hj4tUmK0DIAmXdjA13Wyc1XC5n98uA/DuyNHORA+0tzqnqmTkJ67sFZJ0zmExaDMZeMY6WpEnJGiY6BM76NiFUJH6RvxalOwmqjSiauXkF51o0Zv+CQZyfFMLLCeCz4KPNDZ6XiiUOnQFRhTxDHw1FC/6ZLjCjUaXYFTj43QPNhoz+LILzil1hhn6zhmTh6Uz+sCVWxrcbFVM1M+oDB6gJwFoHzdPyLfa/FYqEe9l1yX/B6318xOR3KUjSTRhEAyMO0zFoxWZ5PpP/jZN/zEXyLJkaGKPMlDye+TO6QXfojpyXOf+exvWpwt/0lG2fmsacDiGlGqIwyePaK3dGDS7Ui+GgIjmUPT8kGgS8cZPXKF+JivAKtsdiVnHH/O1CVw8q13wCkdHiW4Fsm7RK0koXIU9kBwVjwVNw2FI5F4XMAcDEhoUlGBtYaMUpT1Nmg0J9cWlRYu9w/zT/iJ8yE1MIMC36i8EWTplwcmONp7N8qhM8RBJWfNmvniqoVa2kR6WEJjjqcPngvT4+objiHt/YP58khuSIxx4EP6gPPxeCuYZziuVQAuSYc46dNDojXHWEKodMq6Iz0c+B/+JgGAMhqec8s8Xog8Md1eg0aMiR5h+GeRqhyc0C0uy5LowFQTEi8L0DbRWFMkSgwp413A+fn5xdFo9C2vf82P/ffkyoQbsD85g0Q+mYPMO/rO7/zO1c/69Jd8/eLS4p892t2t+fkgmHzsWvtEZR0hBMX5msdGJjwMnFXIHr0xOXgSlBtSMuKj0EcjhGw8j1tZ6yLWoSwoIsHRK1Boomyg0V0fbusmcC2tMVjgFfchEp4XEZsmUSEMoYvRqPbo1poWA0hb5vHBU5N1diXR6AijsXNfx94eQm9hgrBDKNoU6KJDV39/f4cR070gAPCjskWBXUuxXmBcQ3IviaOj76Fwo5rCPryWILilARyhcajb+jgG4zGEG+NSCBDlOQ2aaNtgroplPyiiQyvEV22X+/S6PAg6f+oQTUoRiQFJv8AT6YbOfSpz81/6OIgtZ6Rq04XI2SiRKlu9nTtugEtR6uXQoMot0xcwSPGXtPJpD8FTdWQhJF2DVUarkLhrGNzT2dL0n7zhp3/4qwo4hPWCT75gm5+sIUz7hu/6htl/+0c/928tThb/6gFKUZ19Q6cMYUjirFK4YJct5qZ7EFeZPaJQIuKIoFmINJnhWomdnzspjCRd1bpnUKjcEZr9COSo9FmE7OOMEhWh5MgCHKl+HVUzgiWNJPA7RhVGjhtEpPZ/kAoujUsg+1mw5BNc34gCg1Ohtu59vI6CVzALb0pFSFOKZpd3Yr64MvpCVnGGMuQf7WtYDnzSs+1ub8coZQ8JaGTFHIY0T9Va0FI0PWNzeAkMJ4/QUEkJxeshpDZOMrb6IoHzsREbgu3xDFxQ8lOPA1T90lV9DKdJd1ppnrzJS5IEw/DWeoV12UMpyQFvQ0PQ90OE9L10JME0fqxEWpQfrpMkhyVAo+Cngw08d92lYO2vnmxjBwNIgmMhg8YK1uOfv/a1P/QVyRDxkzQ8aQkjKDXzVy7c+78uT6d/z85yfMszGJzTX4SMzvZBOnfoIMVB6Yb7Ck1vZZ3odCTaMgqHim9Hu+6oUFlHhL6XybMIQ2105TAdmXfksiDWyZHtSMDkCW+06pUSBcN3esQkzY1Sd7WOtggT2K50xN38fgi+yJsft5WLNxJnonRbDoJIcmOZ2PcPdiOYs+Xl7N8YNjlZmb+SK5/28R40amO9G70L4Kx73pGRSvO3EBiNuuPSldO6rT6BNOnEtUp7ZICZ4khd1kagXO6wJPe64htsb9EWsIShn1S/8MgqNbaEfZlherBblnSZYBzjWcoHz8RRFQFtefu6KqBJKS0N9dCfmLysNlqXPJYseZX64Q09k/KG2h1q3xeu3oSC9eRP7rIIwAUkhgaisvfY46L+pOeikGjsna7uHRw+srax+ec+8zO/6L+QbCOvE/AkCb0VT6ogTR6HVx+796/NptNvGi3MTRTU4TmGrD/YAXYK6f7xkYI2CEWP2RMRBJVbwS1tq84qQfZTeDQU9k4ZnfgY6Uj/jCmjcvDlWzAcGpHChVAqYKRFGZLPaZB+EVOHs+PWxhEgVd3pCsiTGrwoAMM8cCXAcWnNcUrQFSgGBppCfybs1Y5I1u5e293db5OV5bY4W4zhqFFXEmw75aNElbaAcfF63y3w4A0d1LWztxMezzNNiwpIwt4hAo1LPRpRDu6gyI7Sbo3X+DrKl5KBhbIO4EMIGwjS2aOPD7anZ8TQ0C5tUbBJL7iz3yUGguuBZ+lPs93xC42Cmi6scMoICVH84LCGXhf8TDqheESi6GysMhMcwgaBl4U7R++bFB/kyJhUGeo6hUAqhLtJ/Re9YCjg5OViiOfs/9mO287O7r0bG+t/5jM+50t+qjI7sU+SMLT0yRKkx+Pw0oPveMXS8tK3jxfGp64/6qxg0W2O1MRjPPYVLzsq434OBaI6utA5apYs1PUCOTUy9jxLlAx2AT5qo4waKKRaHgGy7g6famqUErFYk9T71nzfOt4TgSNH4+M1xsJXBw/jcqZAjvrCuD6BdyEeFT0eByhrJOzINBzEUm9Io61EnFocanTMhObFpSVdX2BKqTN9i/uEAONeubjsQuzBwU7zrWh7u75G0fYcxfiMMBrOvX2Ijj5o81MOvIuMiu5ANS4ZaE+8PnCqdJk+gcf2it9Wmh9llu73DVQpyWqGddfLoaudOWluiWgswRz6j0ftlNKwUQ4k7nUBgG8Z3gLjuqcBSgw8IgZb5IZ41nx6urWEIEAclITyQgkcag0W8AeNZw2pBgcIDUoKe+Srd0N/z9G39sF1JKG+rpEBYPSaLOGdLXm8vbP95kvXLv/ZL/iCr/pFMgbET4qgtj2ZQphz4b5f+/zl1ZVvm05nt+0d1nvH5amjWHkbMB1N9ynMKE76yQ63p+xUr/uhxiuERBOE8wocVqZvEaHpLkc2ElmGb5Sdz/DQW6Y/ljc/ZftPaFJQPZdRyzqE1ghY8Uu/AuraiTikOwIrvSoohkYPIfC9AZnCDHE+ZU7EWTRr8DwUMsHmGakmi9OsTWxvbQd/mEWmRkVBTeutk3r0FLY3ttr+7m579NFH2uXLl6nzsO3ubOXYIE8829tcb+/EE9G4HWLRDtpeDINB4yLttl8lyWIvIa8K4FoaimPXg0o5JMY7sEyKFc1Ov3JJnpxPOD4Zqb5Jw20Uwag5GmUqiAdkJfGEyAy35AXXpbCkWIjDHbcH8QjIIMlQf7B9YyjYIWhuZG/STIan1uJX6otC5cKBCkyB9UuqcSH6ORH7xEvy3Yg4mU3vwPjf9Sl/6LN/5j//5/98tQCfHOHJZDhkytHbfuWNL7nl1vP/eLq0+ILdvTIaNRIoTNVpWubheYz0Vz8/rlPtGToiPeTJg/Qok7HqOULErzpQARYHsh45Tr3lnRgiDAEWQ6VpTIb84BUG3EEPkjzgJoz4KKhshraOu6YhCrJwXJquwOe60gzJzwhedek1+ICcaxketVaDQvu8jmeUdndnN55G3tuxV16Lery7t4tjQ70o754GYn2zXbzwWLt29XLbwUCsr1+LEbn46KPt6sWLxC+1q2tX2pVLF9tjjzxM/mb4MBqP8EaYuoxQC+rZc8EV2ualB3pVOr0yn4FJm4cQ/nEIDJRtqmxLkAidxvWAApLr9w/hjlkgijz0S9eIUgMJFtX05JojGIH3yrzhzpZcNTVrHXyMR92DsHAXpjIJleCh8RAuAJQR1jilRe3HikgqL0iEngVJIvlei7sO6RNKA7c4nT7n5Opk8dkfc9fP/MRPvM4/v66KPszhSUEEIWx8/U/81zs/7uNf+s9nK8tfpkAP7l8Eno+eqA9syXtHqRSC6Rk16oKfHqro44KdpYudjWN2LGmOiBFXNdsRshdSbJyaHCiUnBUYpy+GkJUwVFIdrdKrmR2KNMuJCQhw5zFuCuddGxES2kTlocZ2QVCejgU2eLLqCB2kKYwKeQSbCqQpi4GAOsL6DO8+3kAetddYAev1EYZExXUxNO/6IOyj4HsYD+vZ29ptV65cbg8/9GC7ynl/f7ddu3y1Xb16BU+Dacy2cBDpgjIu+eLicltdPdFOnz3b7nraU9stt93Szp6/rS2urKQfstbDZGwwZnnqlzrz1G1qJxDR43FWIi/lSRas1TQD11FwaDZEqe0zEciHROpIVPrIrzUhk7M0SaBmAKTfvkg5b6+Sq5FNzwFYvWTqMCUknRTx1aXYONK26ocKRcPwXhJzDc48M+jYUb0e50mR57qgGdKuVJkvXE+XD2kH9RBXPu229Y2tr//ar/vf/p9vectbbIChl/jwhN6MD2uQhqM/9+f+3NI/+Yf/6zcvnjzxl/Z9qXBn6OC2ZwSzEzin8/Ixp+bRGpNyCc2jkxx4+RiORzsEs6YHSkuNMuakkzpWrz1n9OYiLr11cvhmdO2LHa4oWU+JtVMIZ+O9ToVGTF1Rg1nBtyanWFFs5ZBrwK0r29EtI2YTI7TCkadimC+cmMG16+juAiVl8nwNxmV/3+dVHO0H3EdtA09hd2evTWfT0CB54/EUr2GtXcGrWLt6tV2+dKXdd++9xK/gfVxr25tMXygTPtk+jZkf6wfvaLIAjklbOXWy3XbnHe2Op93Vnvq0u9uddz2NqdKi9je0z48wIHkmQ4VEoTKlEo/tsZnVpkwpjIZZNcoHJlwuDhvqadV+EU5wsW9vJUboNFLW+uwVLUP60zoC4pqI6yYhoJRZYkKXUcsap5T9bpow804UwWE5UXEycshApOEoQ9FdePCX0bDmglM6xKv8WU/kipzhMJTn0eNEBg5454vp4e7Vjat/+nM+54/+W5M4RF3oPwxhoPnDEYa6ZcLBpYfu/YurK0v/BEVZiIAQonD5lan2X9SGEsV0+1PhUJlVXNOcNvheDQWihKJCjcIIM4LpKDjMva/zXgwG66jfyAuJ9eQoJkqlB0qhztOQlogg1B8XGIZNZ+Jw4TNUgSibgshTtBQjPQKhqqlCX6clvyIhJs2pzziC5bqB/29b8IipJ3IPSMsuRBJUEo3I5vp6W2f6cWXtqjW2qQ/AcXYE3t7caReZglx+9LH2wP33x8PQQLim4ZpHbtmqbNTp+kgY4fQoaw+mSzjGdDxuJ06fbLfcflv7mOe/oD33RS/GA7kFkoQ6wsD4NO5C2wWf7M6CqXzQiAOTdSrwVCuIwxYXQr0a+KgyZt0p3ot9QV4MgW0RsoKwFjo62iNdVQUZiVn0tRRnpzHWNigvlQUmyxv2s7BkSkLhrcHIMvKjPFPx+DGbdkK0ycHTZUo8w6BWvNLjA5PFTao5K+23X21JHfnNF/qTIAbwwze8yfsffOzRP/blX/4n3lSAIv/whKL1wxfUnsMH3vVrn3f2/LnvHY/mzno7MJ0CZTJYMdE38BPBisAQBso5m7/QR3eDimy35bZlOokunGck7vnH3c7XxbzIDLn2gmVr+nLdcBgUNEf/EiHETwFNrADmkY24mcRz69gCKIcGyzsNMVyBF5exUbWekHQzDEbEPQDzczyCoji+N9RyClJYQV3+R+3W1hbGY592zmEsrraHHnygvffd9+JVXGpb29t5F4TTFj0Cb6P6ztHtrfW2eeVa29pYpxY9g/1s+PKOSzwYXQfCPnGJXGB0tfK072C38wfuj+ba0gwDcuJke8ZzntNe/PEvbU9/xrPbdGkGgN4JZ2pw0dapps0q74Oyvb0mOhO0j9Mw4ibLhlprsrEVSrm9LlyO5JJoPOmWhTjpyygvInM1KPl4lczIkz0zvC7SYJrP5eQdLZYnLfJhevqs4oLXlMM0A+mmCWNab0Pq6bjrdQlcKZih0xOfyk7aICmVpuerEfY27QLTx903vO2tv/KV/8Nf+F8eNDcAH4YghR+uYN1zb3jDq5/5kuc/9z/NZtMXHOzWf7ga5IbKW9ddqXMtQ/2trsh4gDDmzsegnAi8y3QKjbBubMrOTmAspUcTb0T4jBBVX5FkGXo+wFIgmKOK2eLkBJhnRdcMSylHBlAidFVPDMcAqDAJWFVwHhcSCwzBa/Ms3c/Dbcjg9W4Gyq3iaEhFtod3sLW1kbT1tWvtIbyHd/7Gb7T33veeGJAd74r40mbAXa9wvM2fUDv6wYcJSj/DK3CE3t3HaMg7N59hwPM6Q653mQ7I8TLO8gKKOj2hEjd+BFMWJ/NteWmx3Xr77e05L3xJe8FLP66dveWWLJa6ruOUTF46zSmPqzMNnGEL+dnYZW3E00VeyXfBYsiIpx8ok06xC1xb6TAJ5EGjnld6h7j9oC+awQcIksBDvPefnZopE5mpm0hRV20fDEfKdtjE+/H43wrVJo64M9LkQX2pkGBePoGkPuS051lfla96QgsF3Tezubn1b/7EV/9Pf/6+++7bFaQfH9JwfZj+0AZ5MvcNX/M1S//Nn/yKfzmdzj5NV1tWpWPtZDtHMFiSca8reamLwkMeguzagP6BCGW2Ie49LYtw6V6TrhdRnUQXWNYe9dzhjWUB0ZhzVioqWEdG45yBC12DQPJ1UHKk9KIWL4MwFOVjNSQJL/WhSQVUQoTtAm/u9eBVUesnozRANcViesDIo0ejUdjYuNa2dzbxLu5pP//Gn22/8vNvbu+955527eLltrW53XZiWLaad6jWt/fbtbUtBM/0vTYGr+/C9KGvnb3dwLi7UmPl7GR/z7dWHbZdr2nzHmX2ycidG4Z47YZTttyC5ezuzo3N3XaVqdHFhx9qly5ebJPJtJ06faYtLs7Qe6dZu1n3yJ0W+FF9AKdVWhTMhUXnK+XrECqbsynKRk45POVZEoHEY6cZ0gnF1/iTFMIU5npk3wKafgsyAvDlTXKdNCutkCtJI1J9xKEhsrokVl8FNtnUpewEj+0zJz/2PuAa3oK3pB+pTkxw8QoXGOGrTXXFL+mkPe9Lvujztv/1d3/va0kugA9x+HAYjrD3G77hG9pf/Zt/6W9PJhPfgoQ3qVVXIavD0wlhYQ8RTgQu3sAgNLrPNRp4FHPtArlpD9gZXdm5FD74jZjQw+B1XP8VGHzpNPGJmbT6hg5Dbp1SkyRFYCgTEzbg88yR8pSxWuGSrqKUlkQo3zfY/rjkPfiWchdDvQW6j/Jur6+3rfWNtn7tSnvLz/1c+/k3vbE9gpexybTDB932UHjP+3tMOdC57V2mJjsYEb0PwuJs0ibTWUZe0/fwMnY5dnpZ47soump5eIiXw3WeXcEjcAfpLvQP3o+KYItjpBfG2BQXZTfa5YuPtkcfftA3fLfVkyfbbHGF+lzIrYXCdEO4Uwzo7Co+9TRDYacRJpmvIkdWKNt5ZDkBNHr5AFt5dVfHvOpNvS2HpxqgBLQ/MisRrBAlZKDg7FpMpQ95lqkCltGTSJ7XgvYM2zb8Ok549jdTsi63Q5BmUeboKbEJ0Ce8VynL72i0wFgy/+z/5o9+ya9/z/d+/zuTMRT7EIUPl+E4+rff9f/5/JOnTvzdyWR8eliEC3uKQ3Wis+zUHFw6P7yROxl9YW7cduJ2tG5s4NNT18spJLWyDmZHpCC6EZvgQ6dW/V5Ll3PMvL6/+jEimxA4XRs9iNr4NRxVXroyzvQSCIvX4h2AiKSeGwO0Zw4tPPlZDOXSd4O69rB+5Uq7evlS1jF+4Wff1H7tF36xba6tx6Ds7fhP6ngPKLVexeYuxoP2bjFN2dreorrDtry83BYxGta6A+69eA/wxwOSs/FNHmHY9HbcAu3dGveN+DRoFggJ/s2A5ZyyWLe0qayqW/1fC7RevdYeZvp08bFH2vKpk215dSX1ZScrZR1Z3QcyKFYpIXSkBgMqxUVGYPo2p4AUT10CNSE8Fh95rmnIdcPwrIttc23HvnWKU6tgAtRPQQtfZ/EVDbQGnlhxZeltVMzfXjz014X1z7uCxaVY+MgTCe8h6xt8k0fEAceKg7YaF9z+hoakcR0UpMLXpaXFU8jWrZ/0cS9/1X/90R8d/uzpQxY+1IYjXPnR//S9T3nuc5/zrdOV1Y/d3/XWq+xTkGRTsRv2E5W8znyuFYYaZ4Qqg1G5XPMTYaEHu1yH6VGAcNySQ9yMOolpWBsRiR93dyocGRXNMz3lELxcF9vEl78msHDwFW2GGCHxED8ekcUTXEJ0AsgwLUKPopYyWUYBdepDm/ECZhoNgLfwNNyIdS/Tkbe84Q3tXe94e9tjKiKMW8V3djAWGIMdPIydPb0Dd6QetW0NBNdOTcYYAA2aRsO9GjF5JGUzmYuZGgunEgt4OJzVG+mdH/tPc+Rz+LxK3tqO0NfdCnoQgXYTWN5ngTEd+3IhwvbOVnvs4UfapccebSurJ9oK3od/PJX28ckWdiqpeuAPv3oAdQU/ZIiJpqVTr0fNr19Km+5lLE0VyLUZuRTA6x4XhrO9Y90a6WPvwWtOuRJ2HpyFjJP9mOj1cIyXgzxBB1m1BsWwgpnxn6J8hbLg7JMhmD6QUoaFONklO6RheMfj8TOXTyxvP/0Zk9e/5jW/JMqg+VCE0oAPTUijvvXffOvyl33m5/0vyyvLrzjSbQ53iiF5m1XYbaelG8N0/YowWVA4qsDFRQ4kZTtTA1DfJNa25i5pBk/JJKSPCn9euGN6etFay/jEkJGUhVXBk02Mw6oEV+lTh3UFj6UrHBsEzoMQVXovd5zW4yDNdcp5+64ek/d+kPA729vtEkbjnne9E0/jZ9sD997bDr11uo8BgJfu7djexmgwpdDb2MaYbGNMzHOaYRBntopzdhu5axCLs2mMyYRpkG/Fkh8jPAaNRjw3qA9XiIcnspSQP4LSkMbgkVAdlLsx+0x3jg5SKoZrl/qvXL7YLjzySJtiULx9O55Mju/YTDBKugOxEfZNoeIsjzz41Qsj3eRal62LjOD0UoxsCCFwDnfF0wkWTEcobzkjCNExl6HySOUFG7SE4zanrAgp1/MMYvFXPJneDnkARQZol56O6fax2aIpYzJQ4HVhMhyvq/DjOaJMeg7jRsCBcX7BydO3v/V7v/cH3lEpH5rwoTIcNshj/jv/0bd84bnz5/8+8UVHKL2EkhOyZTKdlL6plDDeQwHNVCV5ZtgpKRIjY7BvVVTLujqfuyOG3oH5HOO2MGUd6noY8Ng7wRtFgEUqB4learRMNSgQMRqFtJ/TtUStq/BJkwpboRRYfCUuXQJ62TKKChAfhUzakXY3cV29erG9+13vam95/evbg/fdlzUGFzRztwVebmEk1pmSaCw2MSj+09smUxcNiPsyZiiqtUx8qfF0nLspK4uT3BFxl+z2zk6MzKZrIeDZAU+tR0CZ7eGTR++hy9u7VBzaXOmPX0JWpp30jfC7e+Db242Bcarjbd6rGD6Nh8bmzLlzbXFxiZLgha70RcoWzxLCizpbgSfb4E/6m8gxL8NDU+W98Bx8FfLj6UvH68qHscD1NJKqCEd5OZUuWvszmYb0i1dem+51DQ0BMwcA2+GPn6FdtrNgpJQyBcSXeKxDr6MDKTeChB/iqoqT7WL5ZDReHM8vPP9Fn/QJP/Jj/9ePfcieZ/lQGA4bksZ83/f9H7d/7Auf/x3T6exut0MbZGrm/MY5qzgRJNOUI0c1GCXD7SjZ6m+HSvkE4O06L51exLMcRIs8t1tb1pAH0cSfKsBhvaTHhCXZMlwPUxLTQJVRowA6LuA0HI7gHUMKJt9ORjToaHMqPbF+PVxaBpHWyBB1bI8QES/6W0ZwR+t3Mi352Z/56Xb/vfdl3UMPxP0krt2sb2FYNrdjPHb9I2rXO/bglJ4GaFTu5dkixyzTnpPLS21pOs2i69bWNtMc8NEn0mt9GqMt10sy7ak3i7mG4V8dyn+nNNLvtmw9HlM1Kpm2QI/0a3AVbqdJwtlcW+QmswsPPeCLetuJM6fayspq8UkDDdKwpQfrSoqVgds8URtyNitQ1D/kW7kRQm23qxLit57iqn1XZ4P9az97aUp5MZXgx1BKnpgAkNRhpF26+0CR/OPfHqAN5hVfpME4hsK7Vfv0lUeebsYY+xzRQeIe8Dx8F/6gznhz8tW7gHtM9UcL87edXJwufve//f5Xij31vU/1H+zwoTIccnT8z779W//2yZWVr/C2noqs0oaP8R8507GlnYxQESANQLW/rDOjX7+2D0sgbhAs9d7RrSSDYB719A6tMmWUShjscPO8zjKbSRECkQ3uoSRl7stFyDOaOuriWE6HHwsGxyBQyeCy1xcjUXnWG8PR8RRYIZRWhWftyuX2nne/q73pNRiNd9/TDhGsbYwEw3bzWbWr6+7VcL/FPm2kxa5h0G45nFuuGAp3cJ5aXmlnT65iMDAiI+9+YGQQynqGxbrgCvVNXL/oBts6cAXixWxtMi2iD2yeBmRuXAZZBdpDkCXbW8VOdewn4ZyO2OZdDI8Lqb5UwM14O1ub7eGHH8jZ27X18iHqSp00nrNR476yMPyS5+FLB4sJ8Arj4CIoSpWUG/hdw4W8rqQonhGvOWyj+p8qLUw/d9Dqh5yFqXjwGO1AHSK/1zM4+x1gOMcDKaEhaz4vStLgesjzwHNo2Fx0Ft4pXp6ajvEo76+MSD9zZODgjNfxwi/84s978/f/wH/xLktV8/sYPhSGI5r5q7/6pk++7fzZf0on1YqZpiAWm0wEMwpGPO+nIG4hj4gCDJflDKDAqojVPQWnkHNWvo376SwbRGAQJDtGnIVAIMunhKkJ5f2o0AUWQ2GcBMcqPYOMNGZA17EB0uiJh0oKc0xCQhY6hyuQZjpmHIlKfQqUxKVu4pyyo5X0jbVr7d1vf3v7uZ95fXvv29+NkB0wjdgBAGVmGnB1YxulTZGkWXuUViGTPgRU5V6cLLbV5cV25uRidnlGgSjknZqlRQ7SlmeTdnJ1sc2YxmSBFOPigmmMz+KoTca+nWov0yZ7JIJ7sJu7LT4lm70ZNMP3gGiobJejolwe2x5IVFEMck6v88qFR7Jeccutt7fFpeVMfeRduCdfEqd98sd4eHRDP3Z+1dSU/MCZW8bC4aBKiK7kKFIP2CAnQdBDYkFOvNcVPMfrOPlW5Ph8XEM/VxiubGsuPNI33oXCcMTrls6SQzoqqJTjYdpWNNQ5xtyzhx/zODR+8HyEJ/mCE2eWv/9nf/YXfYr29zX8fhsOWz3/n77ru1Zf9Akv/lfT8eRuR275kw72K6MQqoLuzCA9ijf0lFfGhe0ME7FTjmFKA3Rgw9hUQD7n4LshiM16rLgEVLTCmZEqrp+p03OtpXWXl87LqjpCiBZTR424BdQ7O0hLiaO8VUmuq8aiQ73ILsjKzujoJwaQhO2NjXbvO9/efv5Nb+L8zra3s912dnbCMz2M9U3vSNXC7T4jU63J1EKkr/+TREcw1zROLs7aLadX2wqGQSgFc+yiqPyiTN6wPqo3euUJZNozwzM5vbrcVlemTG8WMC6L7dSKhmUKXtdNbDMUc8ouUo1qvAYb5p6TSYT6AFgVXk/G9voE72hhQknUGlovXbiYac6tt9+RFxDFksh7ygz8GuSiQnqigvyjutpFWm2xzUSCw2iAe1yK7R8lrrB49F/LeHildysghVJ1EBEJDHFp85Q0Eyt/mAolhSSNhusrGnIfCYjBiFEnPcbBkjYAYPpPnig5qYYj/9sCfsepMkDW03GHz/2CgOyfe9pTnjb/Pd/3Az/hZRJ/n8Lvp+Gw3RJ/8P/+l//4ry/NZv8dTD6urxjjbweUaTKoOEFfcC5+xLAMD5VlgbSSq7+4SgnixSmvgeTCDVM3Gg7jw4NDgY3BqkoipOR5FsRj8AbEGAMldYDX3Q87m/Llz1c8HWicEnaqVyn3BAHQapHwfotuQx4Kw5t4zz3vbq//6Z9u73r7u9oeXsbO9lamU7m1SkN8M1caQr3WpsGwzc6LcxcFOkdzo7ayOG1nVpbamTNLTFtQZmiVvY7+u1tbmfZsbtWCaNZOmDc77dnFldFQ1Xs9EBaMiu8pXcIzOYEhyt4OJLqeP3Ex1DqZ+mg89Giow9cPTijn3F0a9UTcF+NibfQPETzY3W0XH3o05W6547bamEbhgTdoSHhu3FRbWwMJB99K5wCmukA6jJje+3ooD65cJ5hQXJc2jwxWQ58VsiprKeqLyMQNFY5TfhJJXVWtMdI0Zsotbfcta3pogQa/pNdFIElLR9I3/nZZMINTbGKnM4mVUFemC0dgiqp6POvzv/Bzfv4//acfepfZlfPBD7+fhiMs/pWff90n3HbL2W+eTaZnnK/ZSJsc4e3xQVlj4Y30w0uguBCud3i8CM5DGT6B4Dr8rChp+anQ072ukUO8Pjsx1Bsz0GsYLD5wEpvKKphWJPIDHVk8VaNSYXW82MtTqmDpGA++NyTn+kYajWtrNFAufj360IPtja/9mfaOX//1vGV8Z3Mr5d3Y5UNz7oPIwhrzXRcuXdz0jsgeaU7bvJ1aq0jzWdM4hddw4uSJNhvPOCZZQzrYqjm2rvNOph0anDpL1z7Gybsyu9veadlvWxgRN5dpBLx1u8L0ZhFDJN9tufvg9typigFZcM+HXkxQwVPoyQIrjXQvSYwbtMo+ZSHG4+KjeDzjdv7WW9vUDWphJoT0jtVoajTytCvp19+XYfAaGvAUqhftJcpG4ILIwpy60TEq7oLSFFV24MQDzXoE5pMkrPkWdVDrKAKfMmV2OjbgaJg7aAWrVzPWzQDxCTO8LzYkJFWj4oWyKB5SpIOPaclKzNJDnSZUSmijzsl0soKhPvVpL33BT/zQK1+zJUTgPsjh98twhNh/9HVft/h5X/aFf2+8uPzpkcI0sZ75ECAHQuNHBigYJhZrVO6CimEhajcmhKEEldUOtoxpHSDeAQCDgCSQFDx2FpfJEsYL0qtOa1QASrgyPnBOOVIHigzeSA5Sg/UFtyngSlnKRfAIwUGedVrEeP3kPLQv7iuRa1cut5973WvbW3/pF5me7LTNjc2sVdTcGKrAu4USuiB5wJRFhVYR845RDRof73os4pFMmX4so8RLS9N2+sSJdvb06Sh9Ho7TIPlUrd4A9YeryrNtg44x04lpPITyZlwh8PbvBt6PUyUX5paY7ixPRggt+SBxquMmNO/EuEgrHXoXLny7+Onaiv02ct8GQSNtXcqEDzm6prMCnefOnCkDg5GI0kKDQaNsHwlfhp5r03IoQdJpHr1JWvKBPVbCKGsdQ9BIOE1MXwQ/eYExr3D00uSbmO8NedQn/l5HvD74Va+D1ABUOeU0dYtfXAhEt4lJGfD13LRZiYtTK6AGk/zShBvxVHmDsKPRwp2jyfTef/f9/+XnSfp90fHfD6S2wZYdfud3/4s/fOrkqb8xWhgv5Y9/qC4dVj0SoKxvMBqFN/4aMZ0jjJFC09IpqnatBAwh46o1ehjAF4ZzDJ2cZOrUsFidCqx3E/ykV13WKU3SwsdOHHqV62E13qPojLgUwvcJmg3D0LE15ZEmr6ut1e2VX7UTEIztzbX21l/4hfaWN76R6cNW29rczF0Uadpn1JpHSXOHgir0Mryd6siYaQSKCStTjzsrpsCuzmZZ9Dx1YrWdOXWinTp5MsLllMRa3R+jch/s40kg7PPz4zaHsZEWXWvzxT1F0V0A1dB7q3A9G8+OMFZzwT/TeKC4VT+GLY/yMx1hqiLvNWzuJM0b0jUG0O+CqXtIsialEumFOHXa3minzp7BgJzMoqR9lP+NGYI8jzZSVmZGocDJObe1+4w4np/5xtNN6dmkDb0giOfjUYdg/5US9zBEq0hF5Y/XHANs3fFTVjQYLsr2D8kaCYt6lIHxbD1EMvXhujIDFL+D9hWA1wXjObuXvTDL5vY8gx7d1Pno3Pzpl7/0k173I6985UWSrwN8kMLvh+GwB45+8N9+5x0veNFL/tZsZfWl7m6se+B0MIxwY5ZANa+j82B4mMjHDnXhMVMZhaV0sGMVLixPUrEMOMDEXp5G4TLdUaZgOqyRAgyKXPf84QgVjor5RoS6QAR1hUKbEOEkqNoljAMQecAUDQVeo6TxKlyGpOC8L3+IS3vfu97V3vjq17Srly/ibbgGoYLPtz1vSaLxNR1xF+lunktxUTLPhYAkJ/DlLgjHIp7FKh7ByvK0nTq1mkfeV1cWo4QaCb2JlcUZxuGIqcGEqcdSm4DEN3KbVhu7qn9G9EcZJg3SOOsRPhy3jXGwHUtT//ZBnh9gIDQO80yrMGwMGN5+ddp0hEK5LiJeta4UqmjPNSf3dmxtrGWx99yt59ri8jIl1Q7bZ+s4KBdZSbSMEMhFUUZams03wUtT6Ie6i1dppaTmVFothPYkEGY6QvnK9cdpnF6EBhUPShlRZr3Omf6TBry3fXgSz4o6YyQCU/gk1VC0B3OoDTMMwiWtSwnXyaJANjQqu8noaWmHafZUZSlLi7PZXaPR/H3/7vt/8C0kDdV+0MIH23BId1T82775m/7o6omVvzV3uE+f2WmwJ61Uqe10hcEiQyCNX0dDg/llcf3yYyYdE071cubHY0lcxhWzjdFVcaUV6nRMIcox3HUxpFTw4V7aATA98Uqq0M8FN1xKL5i9oGelZQA3WG+MBofpynDgep64IkykOxorqNeuXm1vePVr23vveXfmxJsbW1nPME/h8FkUHxBzauJ0QeV3n4SLjxPar0FYHI3b0mTWVpcmbXVx2hano7ZofHkxd1emoxlCNWozFNi7I9avOz31rolTGso4vXGdxTrdbeoDcToh7r9xN6jvbV3G0CyMpIlpy46bkY5Q8sUIrTtONRaZWsFIjY5TExXI3hqedZHdBl177+jIIiwWMnDAlOVquvvs2XNtsrgE66ov5XtnZee9fRDzQRxxNp0r9//omyYkH+UOz81HbriIfA0wnZYKwFOmBrvKtw6fNM7GLNfqhKE9TqXsP6d7tq8MRUooXEFb1fijCeRs1CRRa2CE63Js6NnHoaa8HRl9bB0aRTlWOsV1kHF4XSRj2xee+Skv+6Sf/KFXvvJRrt8X7e8pfLANhy08+qHv/567X/DC533TZHnpqQqgHeRTl5Ie9nDtexTTkmo3QaGCKVzXbVYgTZdfJoYxFYxVWVWXj4ag4/faYMeabDCtSpvAYeemPoVXpptfaZmTApW+779VddVqv+QYcIquJ/KbTvWTwMnFQYXQEVRXvBdImgIX74i2uvL+C294Y6Yo3t/f29ppOxs7KCBdRLFNjMUWWuhGrI3NnSws6i2sLrpfArQo39gFSxR6kbQTKyt4GkttaWmhncDTWOE4sbyC0s61k4vLwI3bySUMC1MMhV4h3MMoODPwuRHXF2TpPDSap7LPZuN4C05z3L8xBZeGy+q9+6LH7eLr3o7rLfQmHeD7N7xLo4LZZtdIvPmSTWrAw4GM0nLTN4kVb/AuaLPvRdWQnGXa4p4SjVI5V3A4fAY8hr5CrjkcNvyf3RIhUoDPbIAy4rc9vbfyjZFQ6XOtiemIhLdvhdb4QXOMTWgAj0bOSriOSSCehx6t17JklCedaHCmdmhIp6bvC1/qMkhLB/YXAL+SnbQhXcMpf5Vf5S8f6zeXr0Z7NpudmS5O1l/12te/bn19vUbED1L4YBoO2zP//Oc/f/Q3/8Zf+YpT589/jX8QLal2RdxEmGLDZHhZ+x5kAh9bZWosqp9wrBIdKQIDnspztcM9DHYcACnIkVAw2mR/k8yP7rOHIcKX5Pr41dWE30x361qUFayDhB4yj6YNSUndRYODh/UKa55vJbO2dKwa2UMMBWeNQngB1P333NNe/eM/1i5fvBghXt/czCitsPoMyRrGwpHch9g0MstMK5ZQ2igsI+EMI6LHYIc67VjSqGAYTq4utRWMyOoSZw0Io/dp3P8TK0tMYyb5k24/7tFYxFjkwTbqdG1j0SMejUoOT8nzjszUaxR28JTGtM1byDu721zP5WXG7ob0qVdHZWH0SMKdoxFGhzSufbdI1gI6n9Tu4QG8JDK6b66txWj5JjG9FKdm0ief85cCKqaoaYP9Fe9MYTEFPOa5uFt30FRv6wIWOOFLIaWs/wBfpcVl35SKiLbyLGte9Z0XGgIHnBiJAFrA2gAs4nIqqTAoKMSDRxjpE68EeAgnpeYJZHnTOIKoaMi19QhznJ0M0jGW8JY+eMEznvPs//rKV/7khYL44ITiyu89SK3H/Dd9/dff+gmf8rJ/htt8vv45bGAXv3Gv7PDrR/qYI52kAoomHWYavykPXO8Q58rl6iOc5gubYajyxfW4DqJsmO6Qo9FIR9hxCtwAV6GmJyIQfugc6RroReQ41+7R623gi7ILL/3UDi2kGk07hp+UN8a1I7Jki8uNXq991avaO3/tV2nGHB7FRkYyd3V6u3Uz+yvqHRsuOLo2sexzJjv1jMMJpheuaezt7AZ31jSYNpw6sdLOnDzdTq2utlNLK+3UyjIeyiRnvRDvrmjt1FWnMXokqxx5ew+UumvURU+nLi5iLqCBstnbrL7FS5cuXhPHsF28/j5SAwD9GkbSfSGQhsg1jxH1+H5W1wtIqikM7fL1gvJCz8S+sf3+beK+07Jr63mm5ey5c8U88XL2lqbqmZFbxkZW4H3Odd2ZH94XNEcBdxgP4lF8LjjSpyb3c/Vlh68ELvnhm23hnQcaDgcf0SsBBktpFGxrCvDtmOraOjus9ZrnwJH0wQgYzdFllmPAG3aJQliOwcAEE9HReDw7sbw0/rff9x9/OLjM/CCED5bhMKg1o//vd/zjV5w+efqrDxgd85CXyksLqgsGqqsDySlLndzrMMewMhKOywxTymB0BnE+RDhjPEQqA1OqQuG4jjm5clKjwamiBWPw2iNjmXlkFQ6b1YMwudQAFN0BtCAh2NKLFRTGypOGCno8jqoOVk4R+Glv+9W3ttf++E/gTWyiUDVnpsPbnnc6EKLd3cO24+iLByfflqcuaDLC72zjQUzbVKWA365nnDu70m655XS7Dff+1tNn2/mzp9otGIMzbjeP51HTlqXJtNx+aHIx1SdlXUw94bbzxcU2RZEnC9MYBKcVrqP4OLx3XDQCLkbpAbgBzOUQX36cVwJi0L11O0d5pwsaOQ3e9n7dVbMPLedUy30OGkc9L6chWaKIcjigcE09cm4PT0ZDc+r82TwQlwAearve/5yFVVbivpOUd4oSicyY3+EyRBD3MgwQpn56Qg/JU0orz5hxFdtniHwoTcNuWfep2C4XMFOfqcqkcYgIVtBAUXDm2hD5IB+4LJ5aiKTyZqreyH+ItywJQ1qMBTwwqwfxVusrSCuD1LM+8RNf+sof/tGffKQn/57DB8twxGh827d929lP/+SP/w7GsdO2RvLTIYTEbRUp5S3ARGAcByIAgalfRUChCZMjPBlXirnhkh4IkAowafXejeqcCE7v4iolvBfiEk6sYjSt4AWRNtOCYyhzQ6cEvse9KKquh8w3IylcDHBcVLRgjdtuZSJCgoHw39N+5id+st1/77uTuY734cKi3pp3GHT11ze3sqvTRUSfaF3xlizexgRFNQ4jszP0aXeeb3fdeku7A4Nx21mOc6faObyO093bcN3DOytTDETJZQmfbHQ6MkPwlzBKK4vjtsLUZRXPZWWGYcJweCt2cTZm2uBDa/AQpXF9QTe5Fgllr4ZiQrvmYkh2UC6XmV0HyboI7ZEHrm+5sKp34Z0SN7PVHQk9EghDCfNv/SD1To696AuMVNITp08zrfLtZfCWRgxenH0adXRgMCVK149jCM7QqATYD+lcjpKpOmeNK0YNKOL2gftQrDu3Wekzy2e0p5g4S+Z6VdKTaz9lBAq7VR1LXvieaDoiSVFyActzNWopWlWI+dheY5ZxCCkjVfDdYJkVmIKXRozQdHV1deV7vu8//scAdnI4ftfhg2E40nzP//o7v/1/Zm79FVBLU29gXO/LHLTKXJkfG85JxmSkISWMByYISdCoyJdhATPGw/LUusDAodGQgDDKQgTd3NRNML0gyLQ6ORk8nHuHJ6RMkVgBwR4QWiadIVhFCk7sPXTYwt/DkJmzP0WJCuMuShXoN/A23vian8pLdZySuBbg6J72gMqdmhtbbvCiRZRbxhvQSxmTN6H3/OvnW06daM9+6m3t7jvubE+97Zb2tFtuxWCsYjBm7dRsOR6Gd0YmPrQWXuItSAjK4JqG7fOOjKLowqjK676NGXneWj0BnuXpYhZ6x4APaxxx75VS24VC2UZpdmDIm8CA3Ubp3GZum1yj0Xh4S7aeh5nL1MaFTxd29y1DPzudkVGHTmegy12wrus4pRtN8YjOnM7W+dStPAgciVKOQk5SuggEZ4ykkGQEJNecaUNAONz16l2j/K8M/SM99cwPxgK3Ks+b0J68+pC83JalYBk9DQ01xIjCGzKyppZaqtIoOe3OhD0EDnRQjvyK20GdSJhpuuUHY2JbhsG0kHREhOiRBak3zA8MMft2fu62z/70T/65H/yhV95TGanhdx0+GIYjVP7Tb/mWWz7xk1/67ZPZ9IzzPemy0WmbZ4SxmFX0KqQRslyZRuMAqNxK1WhUEzlDaY3qZRIGvGEPFzEEpEWxiYaBBUIy5bKAUeU80iGcu94QBkhiQe4IVvU7klbdHUKr5TenYI/wxOK/b+i4DFUPAqriozxbW5vtdT/xE+29993XNrPbcjd3Jdy4ZXt81d/G9l7bcu0C5XF0X2Z0njtCGRmx55jKnDm50p52x+3tqbecb7f6z2oo1cnlZfAsZGNW9lfQDEfuUXiDIqKo8g2ii38xINSJR6bgawS8wZE2cu0ytHs3VH6nFPaLdz1UVRUh+ytom0bOQj7U5gJm0mmD2+AXVHSnYSojOJz+yA5vMcs7F2H9+wWv05/Q7x7QGI8QArR1Q8OJU2eyfd7Oy+Ky8JEKpyC0yDQu07YUNd8AjvQBdBtV2Yt0foARGEjZJN7CbWbJpreMleNMt4jnWR3osS0eGkxDyqLow9RaHMpP0Wl9EGelpvvTiYjhoJzmowC8rli1xjg0wy9DygqQUPAVTKt6EzgzjVqeTGaTZz/vRf/xNa95jcgG4N9V+L0aDkmTiIP/41/90/9pcXnpj8Ba9x8nM5T5k3bYTD5aeOO2qh91KsYIU86paWTAcDcjydSB3wYhMmqSYhm/CQOAZftFdaj1cvQ7JkPIiAOsFFuFfWh+FkALIvgH9BVXoDiLh/Ipm6O6/DiYCBB6AwzwZDpqIVJRuHe//W3t5376p9uVK2vt6sYWo+6snWTKoSI54m1sbber21uxU2hj7pTMaIo7LncwKCrb02+/pd1+9nQ7i7E4ixFx78YYnk3BPyVfIyE/FTbROLIr0I6WEigfg19mQm88EglGqVQGaTXDNQlp1hvwbxAMcyiNSrKAljqi+xcL8sJ7O47S7hTNXSHS5dXIxV7a5Y7XTJHEB30ayDHVTzF0eRIUeA1d8QsaibgO4gYzEyezpXbizIm2RJvDYpD3HsxRb35Lji3v8Qr2kSJgHg2iLLAB9Zqy8C53uzAQMQzE7WtptYyfOCkckRf4mikN7dXrqP0c9rlxjCLGLh6JZ9KOBzRgIt+Ji67Tb1oQ84We6zJlzT07kMLXYDZ4Lbnm19ygFjHxtJl2ALa6t3v0c//Xj/zIfWQMTPpdhd+r4Qg3v+d7/uXZj3vRi79xtrx0d7ZHQ7VNkKrOm2qWFxwqpy551ijAkHvhhSpxGWYH6mJZJK3rDCooj2JcAqd4GoSy2pYboGQxgh3hKhjzXIAzJR1zXImBCKhT3Po4R7boaOHNCN2ETKcJ3QG5AYfwPUJOHsYyitvjwqcC6ULoG1/96vYujMf6mndRFtoqUwJ3gfpkrNOTS2ubUdgpyjpD4VXERQRaw3Gws9/OM0W565az7fTiUju1utzO4XEs4cq7SOm7RL3dqerT9PAlRkTPT1LAq3GwnT66Hb5B9Ag6VNpOMG3HdESBLKcAorhMVVSYgwOmHRoHpiLimUPJ47FQxw55roVMoUPXXi9jllG6NrLZrgXmPbbbkdwdsY7i3sWRNJVTwyQj3ZhXozc9qQeDQvo8y/KJlbQp/d0VW0LCbRHY++IhuRQtEGlaFmCh17tU+/Dbrfsu4ubuFZ6T+032zePw3/NcyM3OUY0Bh56Tg4AGoe6qpLbgD8MTSU11reTGoFUwZch2vcTS4WHl8CsC203cvkleL0es4mYWTHAEDxg4mV9B2Bo44PWJ8Xjuyvf9wA/+VDIGdL+L8HsxHFZs+YN/9K3/4I+fOnniq1Heaf6sCMEO74BIE+GXHT8UygjHdeZewmkNSfMYXDoB0yriMs7g2ZjF6+yIYQ0DsMFcYQc4OoQPIht6gsEyga/RYyiaTuvM9yj4CrYp2aZRWAhDjBDnCLqZSTSeU9BlzYbDEclOtsB973xXe9NrX9MuPvYY3sNOtnvPUIKaR7d2dW2rbezsxGuYYQy8OzGCt0vOITQ+4LvDOyYnl/POjLNnTvnK/MC7QOlejrzeL8TgaXgXBUV0rUAhkz4Xpm2Lf58Qd5s2arhVRvdg+JxJhBZldy9FGZDiWUYwP+Crt5Q7vdJxKWXcsRFUnEGEen0ATW/GN4T5+L1vEjN/ogwAk4HkYLctQfvYaYrWI/zSYFkn1+Lnx7+flLazZ87S5lUSi7a01T7AIGgEw+ikmQx+CI9nwNnFWw2GO19dd8mOUI0B6TEAwNhOOzB9KB+4LJwcygMJtjlei+0EpoyAENTfyxv0gowFR5KSGbyCiCNTRa/LxpFb7bavck2e5ZVm6xuubbJwlAycIbrR9aMQ5A4WJB4tveTFz3ndj//UzzxEovp7vdAHEH4vhgPqW/uO7/iO0y//hBf/1dnK6se5Kh5FBmtcURkSQ1CdH1ZwUkCTbtOIZ6Fs+AhmGJrTz3Ht+FitqlqMkSmVbwgjTQqSyvDXUVdjFVR2skwuqRC41ylO0+xg0gRLx5DJ1760Ri8cfVWIdBRfTVPVFHSU86q6UTg3gonARTOhfEz+Da95dXvn2369Xb12rcG2tri4jAJCJ4Tqbaytb3Dtw2VjPA54BL2Tto+iieugrc7G7TYMx7mVlXbu9KmG4c728OmUqQqexgRFyk5H+LzgqAwOiXPPRE0TJNb9FDXSaQgMMR4qonSDQ5h68lUYTQ1lvLsAD10XEY93HUbzPr8CX+ZJBwadR8Hln0K9Hz7YL/EiqctH7x3BFfqshSjcfLWLLpYa/Hc/35Qe0lIeGoADBfT4P7hL7cy586Fdpa2zvQHeYJBVKqIez2HWkHwqOFv39TIwFJEl6QbW/i3Pxnq4ShwI+s0+dWOgMpH+TQXVvqrLmIeBcknsTA7EjfkEAbiM52fNNoqkTH1kSuoeyvVg/Z7Ny1Zs+WCa7TVH49HLG3KqtHyoi0HozHhhfO9/+MEfGv64+ncVfreGwwql/OAf/sO/83nnz5/9Syj/sm5bBMRPPxcDqkNy6UdDYTrMqhGlEGbENmK8MzKH1x1P0PT4YC9ltuwx00969jiIUPHoHURM1ANM2N/j9ZvMxPJrPT0eWoH16cThdlxBEkCfkTzlq7ukUdpoJZ0GbxQS0h687572hh//yXbh0cfaxrbz+UlbWVly4GybGJUrTF0UhEWmLm6+GuOiO9K6yYtJSpTrDG76+dMn2q2nz7SzHEvLU4RCeB8iU/kxNhoMpxHd5VdLhymHzcp8HOHUcJunMTie36cuWuO591G59rQMQyF9paxgQ3jFlT6zzaDTqORdmlTrTtGtfR90ZLpEuhvPNFiubTjtmO/rLvIptVKnxsS9EU4hqJY0jSC54aFcxxuhnP/RchJeqPpl8ov30qpB08NwmuRLl721Gjkc+smoBQjWLd5hzSPpwBVGAazTUhaK1BynhZmWKRZXHQXZ88PJRAUELUW4sHgSrb3nmyktZoo/xorLAAsDJqI11aZCWyvdlVvFhEm88vIhzfNEd+7oaOHZz3v6617zmjdeHop9oKFz4AMOqezFL37x8h233/5Z09nJ8877wseBSCA0iuExxyFC4H13JC1pR0o/aWJK8zuT5CcSDEAJpcITKk0fQjSfYEdxchxXPYdONm24yzJce1FohDPSM2/Ea171UmgYso6nKUqG1w6nA5xnEXMoMF4OWUPQ04irTfsOD/faO37919pjFx/JXYiDPR8wc6MV4ySCvb21GdjJFAMAr/Af8Fh8dgRl4hC3yu06hBvBvD07dos3THUNpGiAcr0F3P42nrYjvJDE4xFgneKBuDYxwjtxasC0hvrGUw2NUxXvsNAgaHIKowfgrVxfery8qIHiQP68S+PmsZOrK+3kynI2kK3MZu3E0gpw7vuYtCXvxuCNuBv1YNdpRvHYjWvuQ7EffFu7BsOwR7/FO9CokTYHTXomLryqBAccvo19Y32zXXzowfbY/fe3LW/TasAob6/5UUSiruln2sHZ9ZtjYwceX5KtrEZY07dleoKnd6LZg+SIMypJ2Vozk36BAxkZsIPcvOa5MBC8tGRPmPO+ds+NASBqn2sTVQ5RpkZBzLQu+EwLIFP6/HgrWAOO5AMSw6uBEs646aGR4l6LhrgyN53OPv0Zd939Yi4NJn/A4XfjcYQWI9/3f37XC+6++6lfNxrP3xrDAYFpdiBuOMuA9KSMtgU2UgYIk1ZXB4bxHD1Up18vPuByQc2+Nq5OJ50jUQ7DULYCgsOv9WlgLFxuYIUuI+SU0Bg8pwrwOIJd78gUvyFwkWsyQkcSKzmHI/kBI98BejvX1i5faq/98Z9qFx55NHsd5uem7eTJZQq40WsjbyyXTm99+u/vU3BoQHL3Ydt/XavH5U8vLbXbcdPPnF5FaVei1EukZVRmVF+YLqJ0GAyUc24OIyIDbSh5+v62Xy8oIWsZJqs4fIzDWA1UtUvBliprrx2jY4xBrYPY41xDk6AquN1sGd8bQsHUtUtVW/s75FVdLrDmH+YBdles0wXXZ4RPvfDN/4NxB6vwvhhIb0lvSnvjnRu9iPF4sZ06e7qdwPOoPqevIhTSS0G+Hjbf7GzsIikKirIO6TEUKe/Jsl1GgXEqMARzBhkvGaSuQSDkUafBc1LFlTStAiH1GKky9QxPDSpVX5dB0uNReAFo4aAu8GUAM81Pkq/TkLLXCwXPsaxz0vDMJlMYPH9tfXvv9W9/+9t/Vy82lsO/mzD/spe9bOHuZ935kuni4osP6cA0gHCdh1q8apwj3TGAndrjj/sNMEpGtt5JvBHyFNiMooqs/WdHpQxHqHc0QfaBcSRJSlmTQJVgwDGBTAi+UqbBLbVe6yhYgQo0ImJRO9e9CcOnMlPW4rX+YuBqyBsAEkPYMXYqyj3vfFe7dOECHhZtwp1eXZ7BEhft9pimOLLmRSxthcOpiXc8vI3phqNalxGXtyTHuX3pv8A7RcjaBscCU5OF6QQ3flKLkhicIw2CtOqFdKVEZWoKQJpTRKcQC/DER+Z9T+iC3geezMICBmKuPA73l0yYVk24dv1kkTpmcz70Vo/pry4u4Uks0oEHbQUjtrzkXRy3ws/hheDZ4Dl5O9aF1n2MyJJeFGzSSznEMNg+j+FW7gRafQPaFG9oCuyuG7OcKqlPGgDk7pEH39seweu4du0a3GZa4jZ9pzeHffOW0xU8OV8JoKFOj9iBHPaLvWNco2koZVXeuuImUVNhf2o2hfHgOsKuEluGlKBTSKFNIuML34hHWBWf1J4UnbYfjuXa314/OGuqwbVx8YZH/TzAdGMYlETsayM5KUOhH/xd93bgx3Rx+iWf/rIX3yUIoSr+AEJx63cerMDj6LM/+7PPnzlz9kuRvBB44/qEId1CS6wAvahWpUXV4ASvEx3QUgo8CzQ0/0qfFDsLQbceFwHoYJ92dPrQ/QAOR0ZrNJ4auSQfJnnrtNZLPEhWSMR1yCEj/VZWMZ54GTEyhkQ6xhdqSrddpP6GdJMDJIh5JgRLqPDXfAcEbzlu4V7f9/Z3IsRbrkpG+SdT1z/22+7OQVsj352aq3oPGAVbVf9Bsp2/JHCUno7c1o03gtK6Kct1DDdXzWbTbEbKm8VJc8FEfh1RPmfJ5Cj6y72dTFxXcQv5daOhp+Pdl3gu4aO0k4ZhUPxGeEFOZXyAzWmM29HdM+K6hccqhsPpk/gXx7PAqpQzzsu0N+seewfIBh4G7Vmh/Iw6ND778cBUKuiDny4MS4B36pYxkO4X8f2du+Q5fZHX+5tb7cH33N8uXngsC5+2b4uzRrFu9yNP1OHmshoo6BPyqs/5cdXcbiOtJMg2O7CQzlWmffZj5t3kh5EqbvV1FNcztJVSF5/9MR7wjitZ4kgu1ySUh+i+F/qFKbDyEu9HOoRMdbWwqedq/jAwOspKrxhTJl+uyPd9uJhlK0y+7bZMoTvwtv0dT7v7KZ966623zgrZBxbE9oEGK5n/8i/8jKfPFpc/5+jAV/RDV6ruxNkALaW9YwrXqpBX+ZX6xOvjN4bHM4zs2RWCokqKL8bA6yh3XTt6p4Z+Lbx8ygNHmVMfVxnBTAeYmM4n0TKWNRoogsKQmoaSgFOmUsVNnppNKGGhJEdyaXDZnRImhdD7/4+89/724L3vzpRDcP8KoGqYzwYwaTp9YrktLaJsxUqEyf9RYfrC2eqW8DIXGaGXGN295eq6xBSlmuesUT1CGWNgwyspZdRDUFy7wCoBolEu+uVZhFd4jqwpReCAVaFoxLCHQwOmgLt7tV5EjMHi2nUSvRXXGFwn0Qtani6j9NPsKcl7PahqArrVGfDwxAVWPSKnjf4FpF6RXkjm5/IDeL0zIxojN4xRFUbL0npnR22PvLxUmbgvQLp66Uqu3VOSJ3K9I0MLF/COYvRcM+pGrMTSfhGCHsupFLp+TevpptB/yk2V4ezXDs7ZQ5rpbfhcG79qanrQ8HagKdvVSdfDrEX1IKY4+I7jN+Jw/ULZLF7YZn/J4FrZFX4wbp4734RLm0jHqGT/UF8TqTWUynM9zL1CyyvLX/3sZz97KUhS6HceLPCBBJHPvfzlL1981gs/5gtH4+lJrWRaYhiYYIOIRtFkKrU4l1WpgyANrg5JXBg+xj1rIJRblWqwqL7Z2ilDvYCWImoe6TK7cApPXCnlGPgXAxYhFKbgc+HiUpoPXebxqX0MJBk4Fz11mFClKpa2WTeE5m8Rc0Crxkp48+GN9CsDm+vb7R5vv16+mPIuiDpl8nV6+yjG1tZOO7XKaI2A+wCYL8qRbtOly6mCQuUu2AkK5BTFaYEPvalQIbzmcsULaXPYpYy3U/MOiyIrP+Ex6Snn4ZyBPhq8kYz8AmtUUF6NUv2HDGdB8Yw0KB4qd/Z+ADN1KoMRWCLNhdG8UV184HJtZhnFzsNi9N+BvEKZF+M51fpJ6OaoZ0J8k5gGbZxbqJOJTwXXf9Ca5xqIC6X+vcNjjz7a1tbWwoIxcHpivqfE7f22ST6LO2ySLVEo5Y/fsqRRUGLpYfstZ+VHpaOQ8Apz3ukCYPq8K2c2h2kgrM84dPkiac++za02le0Q903x9VcX+a/e7c0siO9y7SsE9oGpHacIzUCHdVm/hEtjaDG/wjHNtmWAtTXSbT4/kEg8HI4+uvt3YTR52Vd92Ze8BJBSBJH8DoPAH0gQ8fxLXvLs5VMrq191tLdFA6shupaInVTnsMkhkk+ID0kDXQVT1z3NDkp6j9PD8SZ6fowMmQqtkwYB/TWhmErUOYweLKVipZlvpow4ApMShQtFiccQZTBSYSCrPB8vPIpNGgljsdySRaPSv0Lm2jqo0Y4CxoW4PQzAroL9wIPtofvvyzspXAjUUxC/ire54V0FBd5RV0/eHYsKIi1BGN2fUbtBx6FL2GWmJjM8D++IOIrKFx3ZrGvo4itBzunBk7dSQZdTcaSSg4hn6LNc0V1qk70KYUfx1bzwQ6MqHg0HxeWri7ZOAzRcCxgF/+dFWjQcMiHv+PCuD7QzqYDuOaYybptfoHqotXI0fclXGdJ2DU0XbZKhDfyuiejVeDdG6dfYqlhHWS85bOsq4NZ6u3rxcrv02KVsprPNLp5KpS9hFof/o+umL1+3mD6yibRD6fAiimrHyQfanEuB0rGeoYk+1YBwkU8ZlX5Am3zWo3Oq59pQDC38cM1Izy1TQHkJhsHDFo91VrqEWJWyA61H3k52qLJOC1VU+dZ4Fkw/Q3DGDc+RBBBxKE/DtD4vqCLEuICM/py/7c7bv4qkYlYdv6OgDP5Ow4B44Wv+zP/tReP50XMU6jydCo0llFCkQCiYNF5B8QyVaVA6xsB1BDZxMz0qIUqtkJsKdTFGya8wQIfZwQ1skBG3NTIKmsI4OrOq5ycwT3SYx8kYwNqE64GMNIx0otIjZWXECrd5KV4XhQu4PIYNH452GBUR5gsPP9jWrlzJSOtordXy7sQexuHK+gbKNh+F0jTtbyEswPkyYI2GHgbymKmJo/cicK4lTDAecyiVfM5t08kiCjwBtQZI7wFg+4JvRsnBA4HE9I48MZ+r7ChFyYSt/zNSCmmlAl6LSsAj/JTxdYLhgERxbbdKQxaYbb7GAyPg9GWKtzDFwHlbXda4sDsTaL8WQzUgGs8Zxm5hBGUT6AZG2gVTedrhLsZnFIPApIbzXEZxtSKuvaP41na7dOFy27i2EZrjWVgNtGqIs4BIgr3Ve4x6aDeJpkudBkVFrLYrX/wqS5ajiFvewxzzLBvGYhIZDBZQSu+aSXTW1FBF+9fpn8qLo1RGBWPiVCrTPfpOg+uCtp7UEfy1o4s68Idm6wjhdZYOovI6emKawiktlpHGgPGxbywqrRzdbhCMYHDInC5Ov/iTP/mTva33ARkP++Z3GkKv56c85alfDh1wGSLTOKw5ltFVawUh1NoOmO6OxwVghu5aQHhFIumy/nogv9rTg4ukC1wOban2DEQosBXvOLhOoLyCu9CNRuDsOYLpzuGVgiFN2gtQUL0P0jvDq8ryeuKdVpEkZ5GLSOa+Jtgr847u8ENhRvh03YW7hsF47KEH2s7mJsKkkutGe9tyLjtEFX7vrvjouzsCHZ22MTbeyZkwEntXwCpcAHU0WV5ZaidO+NbypSyU1sNkeB5FWbWJuIukc+7joDz+MYaBM+3zbkn2x1APkkxaGSzXL44XpYHLbU1RaaQV6CgGAo+3lM1l4rJKDs9xjDm7XpHpBzhpau64LDN9yGsJOWy3C6NjOtw3tfviH/d8CO+dFL5RurwNbDRpO7u+jQz5gL+HR3sYSP9lH08OhdXAbG/u4NVtMC3Ybetrm5keqDTeZRpheGMgba/0idNGDf1e30pTAPnqpzqA0JNDTg/GSt4r+BIjoMGZwQAZkEfWVEoqb4tHcrWKmUtAPryTVlP9AojjGyUQWtmpvrSNoYcj026DeANXcjislQQXdMbrIC3oDNCY9REMCzW3fa9pC0b73J/+k3/8M4Xg6MT99sGaP5Aw9xmf8RlLqyvLX1h0yiQaSOOdT3qV1XmJB0CY6w32uM4ELWlGsxtoFWXhlSwUBo5ohQ8QtkPOHgPOauYTtRMqXAEPXg5gIvCBlcmcwZc7Klw72hUMSkS90u8Snu2yPW66Sckub7kwELdNGZeDgvaAx87aQyBQj7jI27uOhI+0SxcfYz6+Q3HwqqDU67z3YH+nnViZNd+DkdFFo9Pd00W8ihgmRkxdedN9kc6pEyfbyvKJGBjr9JV+LrxFoIf2SCBSI8lxlUnPIij1qJm1cC31hrQwtIXBtkMmW3doKiFzsU8FnEdxwz5wuGjqHo68vhGo0ZhpGHRlhyhpU+ryKV4fzJtMasNYbCz1RCbAcW19i7p8wA1jw7XP2NgOpw/53xXw+q6MeQYS1xHSTurYZ6BSnrzLsrZ2re1ubTBtWQPWvTDAdLo1zA4whcnpZbn4UXLxp/lCFO+845Ng8+sUvljWfPmU6ar96ECt8RVQuhiw4qVESJVx4aAjg2fRE1w3HBb241ns9e1n6gsKjlBPWjJEcwwH1k5/FsR7n6VQcNJ+aVAeonPIgnJCDnIxOXnm1JcFMIhz/Lahc+i3DVUb53/yj/7vn4rA3mFKKWRluhloAbc0I7bCEQanffx0N8k2mWgZ4WSK+f03Qc4AdJwSCmWImEg1v76PC16L0+3g+5SpXarQUJzuZxgnITCwnmm4Xk5jgxoAoQtXI1auBShSc1ggaYbklfAeUunwXITzawXClf1tPIpH33tfu/TQQ21/W4OissEf+JV/OyOeJ1od/aFJz80X+rgg6iQErBmNPTTQPvB25tSpNll0bcP64RWExXAoLHwd0d0hmjk2CZEfBUp+cNg/GoBs3kLo0xWkRXjTNhtJuv0gbqkWR5QlPYpHgHGQb5TL07HUlcVl8kO7BzAzPJ5FDr2vGfLhVCcLo6BxkHbtRj5tbG7HoxpDV/BKDfVJv32xnVut1q3CM6PRveezvctUgTp9T+tjjzwE7zazkc4yGh4V16du0w4OG+I50yF5loZxBi6DmW0lJWzwmqlJlN2ySZM35oMvZYhraMIfTuBMPNeF07htKbNQ00i9Ww1kGUlglckcVZULtoPsisND9ruoG8OkEUdOc4fQKiBk2H1axiEE5Aid4ow3KS88F23I39x0Ov6kP/JH/sityQSM47cNAv5OgsiEPXj67U/5ci4msajSxqHi1cJZJRlstK6ush1OeOpF7EwXGrPYmIaSaBpwmUemwUFXIZzRYhYDo/TpcAL1UpK8EoaqqwtK3PACS7ppRCNAVSr5waRCGeCw7UldCE3mwZbrR2gEv7zParw9wsAdffSjAnH2RcIHO3vt2sULWRR1xR9sDkih04e8nI4I76vzVEQcC5RoH4OyTzoVaMAoI+7Mj+H5GV88fOpkpidSMncArWmAVBFnNM3oJr3JKJ65vRrtLYOqkcILcCv6EVOO/Acu7agRq+bZHjEYwMaoZGoPTLoG8U86SoAwlsGCTvit0EYg9Ta8XQxc9p1QnwbNf6x3GtLm9mv6ATY3vK2tb0foXetwvWfqCzqAkxfuTclfKqKUejTpe+VnDto5Ozv2X+4uPfZYu/zYhbaBsXbburTIE/94W0kc4a15G9g7QPJTgQyPrFiZsmnGIxceJvADL00vdhZfo6j0h4uS8ZxFI697ufSzxQmRGdpe8q3sF+oyInqN0FKAfgMjD0VqncJWvNIlw7Mf4UNix5jfFLD/hKM+D+jUy/M/a/IEu8ZH+mEedJ3/0i/8nM8BPA50P37L0Cn+LcMxor/2177m7Gxp9IkLSIWWzsYMDAmVNDjNgUCPNJS8YrKM7+nwxIeVNAAp5q9wYuTH+ZmPYWeRCpjgD3rKQnH1U6VV0RJyC8u62hma4Zgk6yeaXpSBHB1ODMkn1rsjAjZ/6EjNtMiOTd3Ua771U96oR6Yc1FNrJ5REGEcKFkK+v7Pd1q9dy87Gq5cvx2i4kUqD4O24/AEzw65uvt6abfV2nS95zoNqVFEV4a6r9NStu3/LmbNt2X83s82MtrhH8V7SBd6xcc7tQieGKXcmYJhTmlrP0LgrrF1g8QC8LiGDH6YJI2dksl+tFpHqS+mRp5IDh6SdtqtA8kkF1ev0sf7sKmXqoQHQyzDNQNM45K54aT8nn2VxR+gmUxYXCV3/cGOZt5OjnMCo7LtZULXfFHyMKoZb/fdhOR/V9y8zLzzyGNNC767UXzXYDnG61uG7T70LlbseFEzTlMtQRvvSRq+dLlqHqQB5Tt+bZ8eX9ERylIcu9+mEfP2UTARKhhkGHaCcA5IimXWHyLltrXwPaU9cGHAEK2kapBiP1CVMwVWN8CN9FPDg9Fz0mEaNyId0qEgOGNQOb0erJ06sus4hSdqEgP9W4XdiOAwh46u+/Mtfjmt7frCGST1uQJ8xm8xR13SBkaTXeWiEV/WXB+IixWg/Yg1lJnkZcS3j+obkmk+Pm5qRsgoErnwPk1AeTqkHmDpSOsSlGpRx2FsiYPSkx3Oi+hgZYLPOYEjB3lGkHSdzrUHUertY5iKxf7y8sb7Wrly+0LaYe0dnEWCNkqOjW6DVCNc2fHjNF9l4C1ajtqR2pS5veS60RTwD27Tim8qZpvg/JgqAbXaL9f4Wc/qdLYwF592tdoQCoU3Qb/vKaOg5xDtDmMtLg58qoTxUqWczzhgSNVFmGOCzZGQggG8aEfdbmJ2X/wii0VIJSVQR9S7c8Sl/pN1bxsvTcZstjsvQYEzcRbro+0H45GXEkOCUbB26rVnF9j2lTnmUDrfbeydCQ7sNj/eUD4zG0ZFPu9L3xF0o3creiO129dLVduXiZWiArtAHpbTBfpJI5UA+572hUVYljTQOf7otoH18nM5Yn3lkRpk9NC7KGYB5iFGY4RC08zB19tLRGqPKYHC4l0ijUXUanMYZD75eV4pnxKQPVHwwSZ8Dl30TpF0nNSQ0OPkJPVsOS1N5zcSFEZQP/TI3noyf94pXvMIt6EJLfDXgNwny8LcLIhDu8I477/wUiDiZuSMJoTUcp3qEp/Y5SIqZZhX15ZXYgZyBj4KmRcnN0UuFURnlhHH0Jq2YqrISEUyz2+HDAE+UC1h1T/BQInWlOo7KgcagIUGaVRTPAMlz832nxNG8t/v0EzQKBV+ejTAVnKfnlqs9I80Yo8wzHfGZd1y7fKk99ugj2fSz5/qGBW0D/PNdE3Hn3byF4O37Z0a2HTd9GwPggpZKtbjo7VXwYlROnTzVVvE2NBiqlLdgdf+9W5IX0eDJHGzuYjQ0krSpGpQ2VXAU9A1b0sCl9FCfT6Bm6iIfbEsaXGVKGTrnRGf+kC4IiXpp9qtm3O3n2UUKzXpIswV3ks7aqn8gNZuSRxrKPMPrkB/egdUj0cD4/ysaD/myyLTCLepZA4DHeighm5/0RSTSUVpFkjamf0wP/ZuI7c3NdvHRR+kDeC5/OlwO+kX+Zf+JBhP82VNinkyhfZkmkl+9fswKsuhriQDGfRQ+C5P+5GtaeJLs4k3WUSA0vSWM/AM+Mm6hACcZXlRZE3p1qfd4LY6f4CgkwaGsBQFfl64je8HTNY9ClqvdwPSxXCQuPUEqrLKoIM/P3fXSl7zwY0kVqbm/ZZD9v5Mw55721eXpx82WZ6PyBmy6BNbI53tBVatYuhDFiQZaQSrJj63gJIfCFa9JkFTzSDdJIMsOwhFklkno5Tgyz9Pak9+7okP4KS+E2W9yRAVWillnwMAJfVwqvOl/f5h7q8jW6f+2+DkO5Euuh/Ntme7innN261BwDvaqI7bwNi4/8mC7dvGx7GyUfl10PRJ3DOqVuA3cNpT3YQu4Jt95c7aS48d7W9P/QfV/UM6cOd2WlqaQUXz2+Qv3S0x8uA0FWJjzeZXFugULtnxpYM2huUggR9oVennLtw5Hbk4qai9rkJMxl8l3r4HGp5ggD2wrWcmrp1oRUmljhNRj8NbsBKPgm71siw/HuSFML05jENnB8Lko6nrP+sZ21n8UCv/KcgYfdmlvrV+5L4NRmsanLHWGeNqRHuB89dJF+LuZW+Ab6+uwFeIsL0bosdZ4XNA1P5ll74u3bYMcOL4cMiQpJSvhIdedhroAVwAqvY66LprgiwoZnMSlQVoil4OsBhlx25eECkFEutbHeLyNyiraOJJFX3L4EeY6DeZ3HEUC+C0nHdTvNE9j2XFpTBfmRredOX1Gw2FisPxWQbb8VkEEwhz+//7lt75wYeHoadTSscqAgSll6UJEJ858u1VYByynLTpmBUVqvsVA5bDovR7kVQoji6mDeCCGdI7cYvRa7UcYnMsq1EkPU6mYrLiqlK7Osc5EiHrmGhzulnRkT73Bp3X2AhK4VtAVO+Ftj0JgWjrFw6rkA/xxfn1Vb+OhB9v61WtMVTAcMS4u4uleW87Hm1WkUf5r9fBgPnP1faY4yxNGZAYINwlJt8p/minK6RMrXKrAfYMVhsepYLWL6QGjtJuJMjWRUSG3jJFPMB/5Tgs8m7bHVAa3HjcI4c6KLB3EmYbYJxlttY52o8Jvn/eGymN5AxC0AE2y/0ifbeSmUVyvxrWSEY0YzxbjTSxi8NwiP+Psf9BqPHxJkb3hLOqAvnLdwUVQ76DgNCnMbWlKn0KD6xvztDfeles3Umo/6UHBz0wX+Mj7na3Ntsnhg2/iS1vgg91tmZrichE5VU70COxX5Rl+0hbXqcyPLEe2VUrrNG7t0i5CW2B2xfnN4ap/Bi7oCoSMAs8gU/EGj4Er0lHkKjIXOQaeOgXvwNUvPYS0IZ0L6Q/JCmVv33AH5rhg+GZ9RYuyvLi0OM908vkvetFTT5Ikwo70iYMc/K2ChYU5+Lv/69d96Zmz576CcW1aI3MxyWBjBbVTdA3NOGYWmdW2/OZaEEeuYODr6OQ5P+nj67gTLJMz30LJYSfACPGEuQqEeAsoc3I/Cgn5oTm0eV1nfpM2MDAKbSqgnquziPepUZ5vMI8fR07xxO1PLmcFj+PKpQvt3b/xq+3+e95RC6P02RSFsaxTFrc+q4D+q5r/hLa1Vq+0E6+Pj58+tYhhGOW2pHK6xKh4y9mz7bxv+iLdh9zkkbsnXWjd3tzKJiq5JDn+efT62nrbuLaWkfeKz3Hg+WxcYDTGkB3hAe1vbmBIKANxTreGfvMnCmm3eyZfJcr0dN4t5aTBdhXYncMajfwPCdfyQzzhkehcq+E66z+0xXeRbmPAXP/Z05iZDl7QEJ/DXrnugrLGK2htcepg4It79Mr8L1rfsA4wgu6OWneQAoCSXfc4Bg9wBUM7c3q0tJT1kSi9zQO7w1vkiJg9b15eZpS1FYyvgwZ4lSWNUfqVj2UrdEzQkf7nG2/CNpueuiIRIg8Phro9/ETkvLSM+Z65lpZAwJsyVPKTzDA1GMFXBfNLXk9NdsqILDUO8YLPJ8nQan4MU6VrpJjuHpw7c/YNr/7pNzwIwG8ZNAq/VbB5wsx//d/5G684efrcpzqvU0CjWBAtIcMhLWm9zFZxPfxAlB0bIBgRwLRWGKrocDVyFs4w1491VAnipAacK7+e8TSGxhfjxaFwWQABNEHEMskP5xQOjZz6derhWpR2QM05uZC2uCTVoZaT5qFznI+n/kjCXNvd3mjvfvvb23vf9bZ2AY9jc20bmHpK1FutW5u+d2OvLS36EmLSfPjJPQoo0hg8506vtumMeejuQWPi0aYI8YmV1XbnLbe0E8u+7WuSRVS3V69hHDbxZq5hIDQg7odY31xvjzzyULvv3nva/e95T3v0oYe4fjhz/o2LV9q2ryV0BMfLcN2kHoRzzg/14YVBftBulRiFrfYllZ868g9neDB5GE1j4DW8cbrh/6jk5cMo1c6+7fMN4r4+8DCLwL4eUXjffi5cXuiTLlNZEWBG/KyRoMjeqvYOlAbD+qPMGl6nRC580j9RXspJvv1hucXl5RjYldWVGLt9F1gjZ/YrTXQ6GqVXjonTrPIEq5frWSkQKlSWoU0CDf2ugcxaSC75EZWIg8O450pX1JKe+kwgeAquQpHy5AsazycfLySz46Gv4tmHJkPV5ZlYpXgSYZB2/Naj3kFugVd6zCZRr1Jsbn51b+/w9T/8o6/8FS7J7EifIJj5mwXxBedf/st/+bbpbPGZKml1MMmgNFMU6WxiedBGgCLjuNYIYcemyYnBFEs6x47PZZWw5Z253tWQmX5kmGBzmVPY4DpiTFKcT5FVhxUGjTlSx7VlEpMe0zhXVclOxxO8vVoGhWAZo+Q76qoYERgTUoEtsm7pO2oXH7vYHn7gve3ypUtRannlnQjzfOeG+xKcU46An8d93MClVvg1IidWljN92dqoJ2bdJTrDKzl1crWdOXOS0dD/Zd1vFy9eatcwGlvbeBabm20DRby2vtYew6t4EKNxAc9ia2sLI7WRpy5zOxc+urfBkVFFtfVRXrwOt7/vge8I2DnXXuQ5cAcYNDtcJRm8smKE7bWvadM+RuCQ8vBzgzovXrnaLl690h599LF23/0PtHvf80B7933vbfe8573toccezQt3fHZnb9e1IKYcKjR1+LZzyVTxnV7kpTvQ63/E+BCcnoS0CyMJyedc8iaZZdC9rSv+nfVqu3s6LGDfmeduXs9u/iIpazTZCNbXaxwY89CY0yH6yQFEtax+r8r9+FWolQUXWn3mRI9IT9Lb3ZEbBqxD72xpRIK/6vC1ADnnoC7a60EyRhG8RqJQ6hRnZV84pxxqQZER3VB+YxiiYEpiwFPO/3zX3A4b7g6kh7jtjjG6Ici/peXF5RMnV+7m0nvng5A/HrCH38rjsECk5e//b3/9Rc94+lP/FJb8PFyPsg7YakpQQZdeq52iETRHeZtSaWSnoTEcZNcMJVWk8UIFW+DIST0apoLPNKMidQijUPcqeiqHCSjmIOwIdfDwq5emipc3JG7xCA8Y8bBeJP6kV/iKBgEVangD+PVA3A7k47bne972tvbIffe0i4z0GyijYTxzlydKv+1j4Lj0MGB1mZEUYdjc2KITapHVPxi64lvPMRr+m7x/wORLjG87f67desv5bBi7iFHY391py4tLzR2b/hXibHExI+wMt9yF0uXlpYy6bqxanMyYEi3nP2OXFqdtFe/llDtPfWAOQfd2cN6FAS/L6yKua29joc91G4N9UK3WqLhvoh4T1/D537ab0LaGEdMwaMSuMCW6sr7erqxdbVevYeR2t0L/1g6GhrLyXH7rjSjgGt5MD6jBPRnyxjd/uQDsio3vIM0Tw9IEnIoUD8ICBOO5y0TcqcryiVX4spw6ZvBqeJJYpVZxVOYaG7gAxnWZ6kpkwzwocT2jBhP5Ep/ZivhRSqQ/0dQRn1pBIZ4HAaFBOXGfS7xSKsu+jhzIJumW93qeFg4DUnky0uMUDINkm0SrnJtu3/T6gi+09UMKpY90ve0MzGljtVdeCaPMF9uG9pnuXhn/pnP3oe3t/de94x3v2AxAHe8XfivDYZWp9uv+yl/41FvPn/1TzLnHVlSEmuWZkwRxdBoJxEJ8j0uszOsNtHHZwWj54LCxoiE+kJpDxOYNcNbdjzS4N9zrYLM7GSFzJlfGUlYmi8M0gwtPGvWsc1TxHJYNlgFQbem4FNjslvRC2H4kn5HBEe3KhUfbve/4jfbAe+5r61cu5+lWBq82WpoystfdEz0nldqX/u5s+TRq/f2hD6mt4SHsbO+2lSWV3duXsyyK3nXnHfnPFDc3eWv3BO63/ylyFoNy++23t/N33NHOnD/fTp85jaFZwSjM8pzLyRMnYihWMBxLXK9S7vTJU8mbzRbz0h33VejZuKMSK9LmOCKpCO0cinrECO0InHbz4wjvXws4Bdnc2WprG+v9TsgefMC4ymeYm52uGDb3biwuTzFwsxi1JWiZ0vZ0WLoFnvPdt5+REe2Unqu3lxcxbu4i9fbu9o6jLTDwz8G4OoEiWWDVE+EMXG3sOmoT2riEAZUXKqTGUY/AqZ63vFO/ndPLKF9OEUx2G755Th8z3SBVumTB8W3TkFLyUqQIRySCVdFaCxSGXFAKEtZ2Wp1u5TEN69dJUVbJGzYKxkhYyC+8qbZxePawHZbNqZDnrhhymgFO42U9gQeX5+RRhrqkWL0wpN9o2P7ewf7m1u5PvfGNbxz+2b436PHB5jxRKGx1Hp05feqp0xMnlnLf2hBUMAPGqJZpuKAynLidEe7CdEFlXQJM1WUbeHtMtKD2Ycc5VK/i1xXlTAKwMPYjHWNMldcjKKNxXJ9ghl6PvzK5WtHr4JMqCXZkYLwASbWKjhCh7hL1G3VN3yIxeIT9o1og9LmUyw8/0q5duIB3sSNmhJQ5N5144KKo/KOIG6D8r5R5BHNJheK4gudx7doGXgICjpDM4wmoZBqO1dXlGBynMbfgeTzlKXe1OzhuwWAsYSxGYwzTzh7TpEvt/gcfaW975z3t7fe8p73nwUfb/dDz6KXL8QbQRULvH+pXqfw7RY2Fx4J7SuxDBVahRPHzNnT71LZ7q5mplnd+dvUctnwRDW0HMa3JmsIqHtKZUyfbqTOn2vnzZzBst7Zbzt/C+Y72zKc/oz31qXdh9E63s7TrBJ6AezxOzqZtEZpGMHdK230xkAKfhVIYrYvtDSYVVUNkf2UBE/7bBfaFLnlpt9MNpyT0B3RuYti2ODbWNrIhzyeF3UQlCxBFBoQuLzY7ckwiOGx/nguJvNLfCqA8kCBK5D0YwHrky7WKFzkV2TFtplneWrziNzDRGAvyU1PIwEgY9Vpf9CRAgIEyeSKNXrjTR1CA7B6Lmcq1OfNzzAwKospQVl21ulx6rQzat1ZiO3H9RqOF55w+vXS+Eo+P9wu/mcchcEj9H//kHz3/JV/0RX98aXX5xYeMPjb+Oi6JLisptK6ZH0nv386kpCR4rbUtrnoklcLAJN5hCrDS/ch8zo/LC4nEOfsr3PBbVPpbOx0TOCc95StR4csln9pGn8Qqk3QvFaJOB5z3LB5FLnNn5sL2yP3vfEd756/+cvYSDHPp+psDpikHjMjSDJz7E3Irkj7V03jk8tV24epa8x/i9UZ8vuPU6mq75dyZduf5s+3EqROyIQ/D3XLrre3MLbe3KR6JBnsfA/XQQw+0X//1d7Zf+NXfaL/ytne1t7/nwXY/RuShi5fafQ89DP4r7cIF11y2qBDFxHtZGM8QHEYlrk2DEBqKMlI3mdVCG+ldFdpo+x04XAjd3dlBIXfwNDaZeuzEO4gc0KaJL+pxyjTBqzANTyajPnXJTR/s867SwNwj5yluuDuA/8Rdx9mHR9uuv6DgM/C4uKnAOx2SvjyPAwaFXplxaiAzR1qXxKkXOP+YemR5+D7Dy1Gxa/HUnbP0okojDSisz0x5EUUHvxWqXCqj33r62bM1K3E1qCnzinMySXAHbd4qnzyQFngPAhKO00q+YXJdgiOyNShCgnGo9RQaDYO8V/GONeWOVSuGKhD82i7xmimi4qfRtJePuPUUF5cXJ1ub26/5kR995a+KkuO41hvDb2c45r72a//Hp7/4hS/8HyaT8Z1uGior79HBig6uZaQXxDmFeOIikfQ8qRyMHJBiYwoJXaNSetkV2kZWnkFkni1RdQdROh3MwpukUh5XUNCwMfHkgyYdzDnXQ5DInm4o/HUOOYX8eiHrSdQCmA5GN2G3tzbab/zCW9p9GA93P/rGKqc3i8uzuquAIUnHISOnVnw3hfTMZz3gwUvXMnUb1od8k9bpk6vtzltvaXfcep5pxbQtIAj+W9uJk6dLKUWFF/HQA+9tb/i5X2o/9yvvaI+tb7Y1RqtHmO5sTxbb5jzTn6OFtk6dPnA2h/HaXVvDRiy0GVMatKqao4cRVxZxiKsrn6t9WAt0UsOBIaQN23gZrsv4NKqGY3t7O3ssXHj1zWMax3XyL1651i5cWW+PXb7WHnz0cnvPAw/hAT3ULly8GGNjGaVXqdzxvxOoyv/8cMriW+791zUXEX2Ox41j6uC1rW2lRfLiLbg1PZuXGDmpPvRn6qqBoLNd+1mmnSYt4r1NpuMMDuEFyq1canSiQBgLFxBDiFTZHxom5xDQIdAg34YMJMhEPtDj2XpkaGgIrCVEmowqHfqqn/1ezxOfFA2h0gKfvjDHeDIJ1ls4hDQesFx1utO56oBHnaR5WFS1rIOCdSib4tD47x8evPehd977xgcefdS/ThAymG8MHeP7BckLiefP3noGo/FMkWe+pKmxF93gIiFCkVcunMHm+nHaUPmCDN5IPrrDnsOUApJlfo6NBsijSF1htfCZp4nV7KRWnVrdlE8dMs2FLkbTgcBejf0fdFWshyFRUOr3sgMMHeGhEJmuQmmzModX4ShjazavXm2X3SW6uw2OMhoqqO+Q2HOlH+XwJcVi8das5VW6TCGQWOnXJfeNYAquf3fgWocjsLdp/e+UlRMnM0eXJDdzPfbgA+2Xf+mt7ZffcW/bwQg84+Ne1qZ33N2ujU62zaUz7b6NvXZhbtoePpy27aVT7czTntqmeDKbV9bahYcfziPo29JFnfGG+DpShQ+2V/YhSAqVrnSewYHmra1NDMdmrXH4bAjt2qSNaxsb7aFHHuW42O67cLm9janSr+D9/NK9D7TfeOCx9q4HHsUDeqy987772wOPPBYvy3dp2NfKhPx1wdWpke9YdRrhrVh1zz0tY/o0G7og1HQ5lfUqktwRegQNdqDKUbesL7QdjJtywyha/Xwwz9Rlp+HOxMOJ4bdYGo9Z8qBeD+HlhdMjb6n7gub5Oe+c2O8aK++KDFMjPUyNK8bvwIcYd+GXf9Pgoi7pGLh6lyh1Us568mfWHN5ejrNrleTbrtTtHcR0tkdSAxPBLOH0gm/XHvimN58j5ZMqRH7znhzLKbDAmCHfszYUHNAGrePx6Lm3P+suRpYUfcIgivcNA3DQnz1365nR4uqZGE4clFJMQaxVIshIQ+iASq0sTrpO7urLS2OikdXYqFoAKG7jFNIwwk4fDiE5S4U4As81cRs44AqbpafTlPkknxgJPqamekGEsFjaQrCocSXPS/EnVvGa1/Zy0JHbtAqWHV9gqVYjcemRRzAcF8xOR+R/YpkCeMtzNwt7FEUYRYHIZeTe8s1VCLCKIo2bjMRbCKB3O1zArJGxbtUurSzZoSC3YQfM16+1x1AMFdWZxvNf8pL2nJe+vB1Ml9vS+TvabU+5u129eq1dvbbRfH3QJoQu33JLYwjOdGJ+f6ftXL1M/dtRMqch6YPB99Xo9adnD0mzja5reFdkY2s977zwbspVFPIa05drGJTLV9fxrg7wGEbt0e3D9vYr2+29u3PtMaYrj4DrwsKsTaBtcuJU4C9cXqP8Rt5Ilnciwps9GQh/XfvwroKzIKdCPtjnhjAZ761EPQRfF5gnfynXuz8GPnGNDjx2IxwtiWeyjmFzULE/XP8wDC8G1my5bpK3udP2kiLNSfFDvLntGr7UOQ/i0XHKs/LmYqr9rvLbR5kulCBWWuLKDsbiSMOnLPGbJtctWgdg11VijMjwyGLxDUcZH6jzEF/XhYEJsAN5Qh/Ngya9rFpSpqLjtGp3TcvIkjTKi3e8sPDMU6fODG8/93i/8ISJBCkwzM6eP323W5mDnFSf38jj1xqRQKFs9Gd5FKWAxiRfNYzCy1wi2jTLFSo+1m45jiyEAhd4Qx4wSwRrWJY3g0BvYMrlIwUyUKzG/K0wpHiOvgGcvCrEwQ/MCz+HDuWTOlKGX+viKtEYOGg8rpk2IdAK5CO5/XotnbGv8ti5FHKDl2Wt3LWOFZR2z6kEo7R/E7C5LWKmE0xvNlBK6/IOiLdjF2eLeeFvFu2o14e29vAStjAaa5evZCQ7d+5Me+kLPqbdNoG2hx5oZ1TAbZ+U3WtPvfPOtuRdBAzSaeqVi/vQcfHaWjZfKTze2nVk3KFu8UmsvMjU0/5w3YCwRzt88nQT3NJ6FY/jCobDVx/ue/dI5WYKteAt0NO3tEf3mL7h9Vxtk/bei1fa+uFCe3jnsG2Mpu3MXXe11VMncSP0umpkVlryJjHqVWmWNJZcqxw7eweZnszgtXImfdmqr1GGh3oCuTsj7faJ/BIf/PYPvteuXcYeHual0VFgcrd9DIAi9mPeMwpempv6M3Wz/RhLQx40Q4AsWZ1p35dOOT3S2PiuD18JmeeW4gIPgxA1gEvvN1NBz9TlYX11y9U+pk7oJiN1pD3NV0Z6DpZ8DDWoKafAKdQaFL0Wjjl4hwXS2sYo+KqFwwPv7vn29F3Swen2827Yav2KyyhIycRsMr5rdZW5cjV0OB4XfjPDkfAlX/LZyydXlp6NuOU6pbtC1MivLYcZrgKrMBCgHc1uwDSMMmh7DsvTSJUzPUBCn8yINb9RyuAVHgbXAyTJTX3Vs171j3BxMnM2UCpnQ+qnurxcF7rTF0Mg04+GQnscS5+jk+c5h1aeMxl6DE6ZNCjmpSoi1y5dbI89/GBuvyrMvjwXhzY0Ow2APeA4yNu7fOQ8O0XBtYFye2wz+utpSJ5v+lplOnHSfQjeIrUKCHBD2PbGVjY2bfs3AIf77eSZU+25H/Os9txn393uPLXSljYutOfNjtqLVjA+F97b7lo4bHfN5tsLTy+1p09HbRvjdoTR2MILee897mrdhCfUS/3S5FRKofM2rEN9CaH9R18xSvt+0C3ato4hugbsVTdZIYguNroG4/6L6a13tNn5W2jzfFt2TQYDsb2F0XG/Bt5VuA5e3+Dupi+XETWIhyrc2Okoo7fMB87bsfJbr8x9IzocvqfUPtEQ29fDJjX3wShR6SxCXpXnQbnNdV8nSNsOMZBMJXOX68h9KO7q1YsTBd7CXHkBGeSgXyVXJjwHKKjT6T2JM5EyAmhCZNWMZPXgtTgsZ0WeTfLsQCRP0K/g4jBVsdfwRNYxLuLXGMIv01zgzbKB+amo0pVFPUOnX3plfiyn2gBQZIjfsn7Mo/3xpMBTi7n5L5vR3Xcx53WKUUXeL1QrnzjMPf+Zz16aLs6eaccEksP72HUvW+JUO2ULglEs3ahye53PkcdRc0XR9aqqX0mSSaVUlUAkWgsAURut1TbIWswpvDVmOe2wXWwR83qcNI2ASfKJaIRUoxYD0mGrU4Wrcl5m+qHQhWZo59o2cUpbI6xCgjeUc20VzrWvPvZIW7/yGEJMvgbmaM8bE7TY+lwbcOPSPh3iKOY+CA4E9eoaowBnlcq66D5c9Ek7cWKlLc9muTW5vDRriyvLlMXN15V2NESypsvL7QxTjzuf8tR29tTpdtsd59rdz3xae9HzntG+6ONf0L74RXe3L3je09qXv/hZ7fM/5mntrqWFdhJ6zi1O223nz7azGKY9PAdvTY45DjEGekru5MSKtCN3vTrF6gK+MPYJUl8u7LMxbuQCnjYtYginMPvigw/jBa2Hz0d4Xk9ZWWzt0mNtGWW968yZNsU43LE8audGcO/albZE2aXxHF6BPAO1Cqhy2CfynrOP5S95t4drt6yrl2PnZdCbV/opc/DXl/7Ka2XBZ2ZUHoH3MYo7u1tZd9DDUH428T4WvOUNzXs7W5TVUDAdQ05LVsGrgJCvctnhkcWQmB7lsP/DlRiM0K3AqdCcA0+6OCKRFjI1EdIQemktabXxMk3prXjAxS8aq/anGwIvzUt90FkoochLCui51O7VUlhbgWuXMqEbvmQHqfWkIiGs11zbMooanjp98nkMYI5coUDIG4MW5X2DQNa28KVf/kW3fdonv/wvYpVPOvJYuT9pop3GlZVIQdwm6u887wzs5zRCOI7HkdEZYSBPGVJOY8VJ8FMA+CY35FWojg1KK+z5SbCYh1ovlcEBfXJKWtOCgkkZr0xIrD62z/eLJAU8qVuAtItYuD7XLl+82N7zjre1h95zT9u46sjmfg0MBy65ApJnNhBk3WkXRW2LxsJ59sVreBAKPsLq/374XynPuPPWdvddd7a7zp9CuZfbCkZjztuHKLR0hJ7QDYcYLfzzoSWMwGhxkp2nJ1DSU2dPtfPnTrSzZ062M6dPtlOry4zepeB6MSvACXPy9Km8Gcs1lSzQgm+CYNW2c/hmv1Glbw13g9cW05NreDtXNvF6MDL26wpTKg2i/2ift7QDM2FUPzcbt/MYvRPz++2WxYX29JNL7TnnTrZbZqO2gvezSJvCRzpWbypNI2zBF3snC5BIpw/R1e1Y5+WH8cxq6zZTGvo2iku7HD1d4PPt5167JjJm+iaeKVM/+22JaZRbw2eL3mmpfvAOVUbkKE3RFHmFHg1IpinSCTGZDpNWCi08cOA1TRRZOOc6UxJUqyQkpXuoWOQ1QUnzd0gTf6WnZHDzRfjkSV36E6DkCasODp7PUFZ5jRyTBlW2LjC2YzAqCpI6IYRBuPL4qe9g7tHX/dSrf4wpqX/VqKoXUA9ieN9g7TlOnDi1PBpP7tRtrTc+eVC+rAWC7GGP03H2clpGtVAtqdWpEJPdK9V4v1HIoBiuOTibXIah0jUWdpwXpbgkcNiwggLjgMpUI4QYiNAoYk5EhSuyHWFI5sJDEPP9OwUJMClV0i6fDcgiEkJrnbY980sQiMqV840rV9sWI6y7QjHWyd93BKPCGJ/cfcLtRmFCAwqaxbpdbX4qCqzz/VPLs3b+5Ml2AsVenS1m9JB+bxzKQv9MejpZREGnzTdo6cjvM4ffRpF9v6mbzlwDOdp3rcTRGaXBWNXrCZk8eftVhQUvKtd2UMCdHddZcPelCm8mzKAt8Tace3KpMqCnuVU6tCF0jWgTkdFkpZ29/fZ25tZz7dzZE+0MBu+O06vtRU871z71Y57ePvclH9M+62Of1z7+OU9vz8Qw3oXHc85NYkzJ3MHqIqOMtz+yU1TkGAj/qiEblajXEXoX46q8RS8VDvuIzpKLw3s6VAo9Fu8AeddEj8JnVtyct4HRsz17XKcv+Qxes1VqfCLDpPm+2XiZaTMH5TKVILt+SCDRWNSSsvLVB+8cJOSNu0KdCmmYhw1rg56Up1Jti8LLWDs5Z7FaBfiJW7+1uFhvjepTavaaIy8LAua6dktn8c5pjiZMw1GlaJu89hNdIwR/tU8YYhjd8bNWbjnhSGfmcByHXvL9gkALz3vGM87PT2duz4FGf7X6ulcyXOIAtHIimePBuDAjSWRyXaTwibEgz85QO7nO7SHw2CmSa3M0BnXlyRRwASuMQQiDv2k8kSrPj8A9nQpIEdqy5CFAAltO4YulBcy1xFE3bHZS8TAUB3FcSsrVzj6TuObQS9j2Iapr19omhkPwCB7VLPhgE3WII64wQu67JXxDlXRYm5ucnNfrgjtN8SW+Tkt8puQMxxThUxjlqyOcUxRdYYbSbGpyRF3ALfc1gVsXr7Qr7324XXrvQ+3Kg4+2yw892q5evNSuXFnLcyKbGJUdBcyNWCjrESPwkXsgoMP+dJydTfA2rMhFtjzgRW4WraDP6WemW05D5dFC1nBctDVtc2e3rW/5hC9tRlH83xVfI+CO13PnT7fbz59pd916tt1y9nQ7c+pEO5n/hWEqpkGDBp+psWnKj3tYfM1CHgDDeGQ0kZOO+NQZuRKWAtm/Ad/1QFw/kUZhTPP1gvtOu6DJ3a0+zOc+EZ9xUcb0Nkp4PCEjFkqcumyHB/EoOxRkv4fG1bNp9o1yLs88F1nBJV69pDwHJF8xHBrv3IXBMMq3yArtFGvKcB4GWuN+RCreoc4yYMo0RS0DfQVW5a+X6QTFEJUWJF1Cjaqjx7jgV1pIGrDaY1V0PBo9BeMXE83xfuGJEqXC9NHtt9/6tEhXKpVco1p/IhJAxY6eNtgSYWiKVkNycBllU2kpSH+QKqmliBqTIOOI5+FxzBTOlImSCyItQopvKOMBmMcQNHLJE4VgZAZajohLWH6S75lLN6gdaiKPBYi2cNQboclDkKMYxhE6BXB3d6dtbq7lKVTn2bXO09/VAbFZ40HwfRZEwfO5DxfhlJkDKs+j6NCzg8D7FrIZAqbr7xZsd5y6YSnrMtRZq/b4GBaGYkfnBdLH0DhFByaMrnMbm23v0pW2eeVa/hl/e9O5vTs1oUsjQD85NRnhuYx94G2JqRBGaKZQq4jSi3LFsMKE7Is4NiL6KAp3qocW6lbxvWsDrFvR91BgS3rnxrd2ecfDnaJ54tSplkoL3e5byFvgSfNOk/+Qn2dJwDv1J4MU7YEm25tRtSQGcSijTfS4TJSda9PKEcFoUJcPFNJT1KM3xrRwB0O/sd58A5v7LiyT29DVpJJR6qO1wVEKWWNw8JMW10thSRb9YIWRJXkDhzJ4ogUYNemPDnsAowHIAAvz3LzmqwvnMZR5ORLp5ZlrxjWScJVKrdJjIMLncPJwH0f1knXDnRxcASeo9JQB8aLgRG9rAidUlA04Ux3kNc6UkdbRwujUs5/93FVKS5SHmI6DCTeGIXNueXl5vLKy9FTIDmESZF1hIJEQ50dmWKwSErRiLonI/Ch+MizjB5IFF5FaSEoO4RCIUhREhLwoes8v40F5hTiOtkwd8vuJw5pCj4dCF0bYGeZXugIibC8JNoWHj9n1UxiIazyUDUMZLA2Cv0dta2OjrV++3La2NzJPr2kV1aJUjmh6pY6i/reIba1RRpebURDB9eU0tYHJcgpVa6vLTEUYpXRxfV/nlLPzdCcsx6ORgnPIaIYr7JZsb10uj/FYGOH8e8Uxyj63sdPmmILMYwgYcnNLdowCjVGmGeVXEF4XNmcYJKcG876n1BGetg2vCCzhyjf89lmS+uNv39aFeEOXbyNfwdD50J63A2snqUa1pkAba1tt7dpWu3plo129ut42NGjuAN1rlFttJ1ZO0A7aS30aV42BFfpcj72gfGVkhEcHnA+Rfvk/7xPPtEOOxNDZx9CjIkvrERV4yzn7ITBQO7sY1Z3NtukTu5fX8jCh29z1bJQzDVLJnYJBzdTLj9jT/izGGgl2QuYFycldw/oYKq0MnHREtHseoZDlUB5G8xoPeoB254CfTneSRluLLCXUCsVTn3jCuQZVkFNRcEuv9A+QpQPYosAFFoKkyzZaRCTZtdo3nJV0H8w/7zkfg/4XVsFuDPL9fUMA77rrrtFscfFOmRkmhjhC6OO6vkkPgTTEEVnQQhoKASpAO9tI/uvExpClG69ARBFpzPHR8Zk3dKS4Ml2SIdZFkl3oWBSjEi+jG5TUCRPUROuTW3RSRgCO3gcE4gNNREeMJhaVdGusIEM9+0Pd0JxBhvP65Utt/cpFRjKUdBAi6WH+o40o9D65WcbBdKcm+xjIcq9rBNZLy4IfeH2Rr8rj3wbkLxO9JQt9ckXFyGvvELaFyYy8We52jIj7iD3zUozUmCnHfJugeIsHu21KXWNG/hnCs6iiQ+eE6wln/6JCURkRH8lQPJOsyFNn3uepWwEt1r/QvSb/wtM1F9dMJgjbCBwj6phA7wx+H23v5A7NEQYqT9Y6hdhRee1n/wphhMFYbqeWMRqLs7aKcXS9xn94yyIyzPVuigKyj8LrwcnKyCH4VXRYkT63P7SpkQnlA5j0j2mUIkrdTMXkNzTtYbB2tzdzG9YNYXo8ej+eS36qXksr87bXOFjziSCQFA+bfohs2mkWkygP6kr5gAIMbBRUXP3sB47y61FBQyzdyk3+0kIuuy5FH2T9BDzJA87SGp1a/zHfA3jieVBTQIP9kULE1RGjyr9p6oIZpoU24StLj4aGzd166+kPyHAY5lZXRwuzyQTDwZVC5VdmWJeNAFcxswpUlLR+DktSpjozgYZYpYs5ZhuGTvEcKBWwg0tdXNsgokg/EnJWTQ2MPjKGWMdS07vEDOYMB6Ez1hZU/XSF9XKW7g7FJRBUqIA4NYjB4iyjfV3ftctXIogaDRXrYA88dFzmsHS4tOednoT8raPlrRVXt94n4bMWiHjwoswoqdMFqXN66ZmslFFwpDN/kIRAHbmgyFTBl+5673e0tNKm03ofh9vV60+fMSBRRA4XHSnrbUg9DKcIHtlqDP3irf+a1WDAAXlkZ6NUYaRMUbjxanSz004FnfOhr/BDAccQu0Sx0d5um2A09HzGtGeCDCyCawkaZgj4EvQuYoyWaIP/UL9Imms2blZyehRDSzf6wiG9ypACWbn7BL5sOzfN3qNOFU5D4F9FRFbIsR/1WZwGCu7ite8O8RmYTJnAW+W9fUu9KhnNEJ88H2SkZEhJIdP8LJqCMMJoegWV2RAvGeLDUz+Rq+TUtZTZl5RNDsVc9why8x355XvqMl8D4XRGmCprmvV5IGUFT7ksmg5eg3Di8zdFjCVJNIShZSTQFnkRkNAFldSxurz6FFKuE1dHgok3hiETuV9ZGI/Gd8rFrOr6TbFilvM1K4/VDQ+pjqPIMWFoEN90bs+HsVmgCiDlOy2FTSWxQKUdh47Dc+ZzSpXrDMbJ1lRUEZVLhtpxZUASYEK8kNQCq4tDwHqutQJxe2lHzzuPDRml6H19jorcllwCubm20bbW1tvWFiMs8Gbv7W/RRpf76GA6UebrAWjYspeD8jbcRTwfrR8zTGuEnePnvZnke5vWTWQqdAKwubvgyJOP6fS8DbbSNFze6inMUGxGb+rMf5j4ZC7GwKkAohe+ZU3BuTVlEjQeKC9Wg/IuyJbg1chGgI9uDlIZYmSho17ZV6JLBBg9PVXCHsCj4dD+uNNzCR4sY5RWaKPrKavTSdZU/MMm82h5lCJ/+8gRjwGUDuR6pF5U/+pBdP5xrQeT/6il/vxrmwotQ8jPOhJ0+hIdb43neRco03h4F8qXGftmMNeB/I+bYcqbnZYlmJGfHjWL9hf3016OSG7PT3GSDZF5MrLONpQXWmSm01+RMS4zZRYcCI2lPesUI4iHZ8Esbl9goCvBKR3wpNUu1UIAC2Mcjt+1QX0hRaRDm6Tbo2oavhxqgu3tPEwhPd+J/7NSIHUcByGeMMxmjGvj8dmqfSjDGQrtvzQ+olLJhZa0EFY8S/1cx0oq4BSM8MLpgrIrPFcIMSnPB1g35NipjsYKje58Ool8qIAGLvjmcZm4sHgedr4CF3ELujArTIP2PIVqTfSc9kGyS+0NRZPMjztqR3COgRFRL5/bnru44wilBGXEs26KjNzeaBnJ4Wc0lVI/osboIPDugnSn4ypeiusFvqDYOwzeRVjbrIU7R9AsxlqO3/ADLF6n4zEmzZEewVfOTIs3ojK5NsL0xbsV0ymGQ8NEOYVN7vqiGO+qCGsbIabNuWXd+RFBKCvy/2WSz4XN96cW/nTThQMniB0UIvjA6uUo0JgjFLuU14f0nKL4D3W+U8SzUxN9Kl86GUMvXeLmk8VDcMZwUJGtjudK/yt1Ju8yrfL9IK7zaDzkdbaOk+faguU03E77goH+QYCAO4oBcX1q7drVtrW5lukKnnlERgUfTKAcTyt7u83JB4aTdKz4HoHFWAx/VGVKybZtswxXgacuc6lLnai+KzRRfHngAXy4ERlFxnoe7Iyc1Z0ReVbXWdxnBMx/I4st5ZWKvh5FUvANHrEDhkfndc7BKaAH/be0eFayOnmPCya+bxBoDncXaZpboffCdPvCLM8SJGEedYvouJiRfga1wh2wYmHNt6o5Xt9YYgjHFj8ZpSwxHjmrjApRh0ucjugClnlvFc9ZI2VSTWP8GAeWiHYsvdYJSH1eJ64l57BjSbOkXkraAS92tjc4M0fWcyqiMp/3SVab6MJmRhaEsRY2xelKNe2GJl1tsOfV/76Y12cqVKKN7d22vruFYdnLFnCpiWdnBIOTt3rTXNvkegTDfySGiQhGAK9BuhkZ9SrGGI9STHBoHxAMDUiUXiJ1j81w2oMX4JE0yR34qHCHMZ0ftgUQ+1wvxKzUTnqt9IMCIYy3w4W3d12z8S5TBhpodSFxnjZrMMWsZFRZ1MN+lGbqChkcProQT8OaNBwKtbBcb8EDFz+n3sK1TOgjD/5u7/mE6h712H/aDIwG+H0fqTw5JN/b6f55k/9un7d9WSNf21E/Q1DGy7jlQ1vSB4L3SKCJFseh48gFZtEEawVwlL9EO90HwNlc5TNe/QBIGeuX50qGZl9/M0bDGlB+BzTbG0MQY0CcQxgNgf/hoyHIOply0fENW8ydCvsu3CxKU85rDX0Zew5v+49Hp6XmfY4EW/m+wcz5p9z2tAnufc8v+GKaZ67TyGp0MdpLMyWwlCwMSBowpMkc9y44bUhDKGIFAQ22fjYBPLK1RgLKahv4lPfh4S1RIPpIXGnSRxnlryv0QELoVDAVgAiBfUca56qCslhrbR3gKeRZQyXDDQqB9dZDXYdte2crT4u60cg7CUFGGFxqhciH1Oi2pEd5QOWeDQXZuKOzZ/8vVSOyjiu95XMj4Ivr3unW4CAKIBcb+FDyI0bvo6Xl1pZW4kEASpBW60Mg5hiNMS5eDYtibkYaVvAzn7hxeiLfo5i0XQ/OQ97xowGLcCJU4jkEzreZyx+LKKy2y39y08PwdX8aBMf7UmqNBvjc1o6XpOH1z6myJkAQD4SkH8SnAKcfc/sTMjSY4M2CobiAc1Tc0YBTFjFPyz1kw/B8S/3thHwnB7xuBPNZn32MkArkNGaTNHecOgg5nXSgitcqIuWZSKbYplOXMjfIWjyhtMO4BkX4Tkm/NlS5kvnDeB3Ki/JHegBsrGXsc+CcnlqWNtstZBQOeQRcWEPBkmAlwzKC9dqBix6aH1LEAzQwuXMpqPiUeeJpj4wHvmilH46ahqM3JqEKEoaEG0NK3333Xd7ZS+hkiSjCEAHrDSlcHMaliiP1mypvwg8SkiXh3XIbj7xWnmEoJy5vvWFlyALIkTUM5QR+b3VWB5MA/rziDXhZUIJYBoVfoi6c2uGmF+NSTa/TanLkihbzzX4OgaSRDtBNDJlc+9q8yBTxHbdeb+F9MIrsHTDFkPmicWQkn0E/LiI2JvSW9yKNB20XgfeWowuWpi8xxRlDsU+guh6ZaRlEaGykPTx3OOmdOzeZtrnFWZtbXtLqxAh4Ky814L5nGgKDldHcCYEQaQqB4vBRdl8ViEKpyFgqKU9IKzqt8k9OGtd41Ahmmxi9mU75YN8O0zbbMHGkysg1GA77JRyJh6IX4iKzpk+J8vmdyAH45In9aOuG0TMZpMh/hSl3WOgPcqsc/JBK/3cl0xPYE+MSPohzDjvlm+XxPMQ5h3GlPdeuXsprBMWnF+a0JXtxNNYUDMmdbs8ZCJQL4tZrkDIrCcWhk8BZ+RxgzJUG+WmKh1JYZS0pvAkiIuIFhwNOAmkZYEn2XPss4CltGf5aUmwDjPz2ExjP4MrLxEEvzwVKTtfBwHt0uSrjUof8Gs9PTqWCxx8JncKExwGcWVrOPwgdf1DesANLAM2Bkgw/dWGH1XGooneLlzJdae1mFwDFG0ZE4cFN3JBOS0yMaifpHuCqRgFrsjg47CCtrvf2hbODc5iYuR4HBXSNy3iYQn6yyrho2KxXxuUgyOwwPHUKm+TU6ePl/kmQW8kPfJcFLu/ugf+yDg3kH+zghoM0fwxEEQ2NOzE7y/qhcJRxiEAzilbjD9vmxnbbRimlM5umJFZ+QVu4qTVGGawrhkCMWmA8h+wI9UXA0mK60xtw5ZYdoOVxUTblCFwfbm61g/XNdrS1n23wybGD5UWIHerQW0GkwWU/elvUh8T8x7QrjOD+NYJK46YwF1+zjhFDgmvsLi0Nl30Orggm+EqY0+woVAJ9mdvztpG87LMwnTOXeAYaG1UG44PAxyujXv82wuZpkMbj2tQGFmAxHhhFDbV96QNutsmFUV+DsE85Dfg1XyqEgRm82Ovt5xve23blFQMX2ZQo20P9yqhesWn8+EmLIlzCKquFT08ig2BAq0wG1KDjQrm1jOtLQFlvDAHtlA7X3/xrDachte4hqWUEasoinG3kYCoaPls2PK/y9fIe0umfyJ/tE5FEAKO85A7N3LwPuSnGyeE4DkrYE4W52ZkTs7hgMNGOrYWd62WdJ7sgUw29jvVQvz+M4KCMR7hUP8c46tRLyT1PHHZRscyPwtMZqDEKbhptW0RLVu7Q0NmlXwpZxCVKqbEQt4J4fRTwXMIhDVJgM25oWiEOuPX59cJ/IsNYILjCuoFIQZPhcXtVTv+JXgH29h4f2+Kvt1lndFKEKZ1EB/PBL8C1hz4kXjVyvumLZ9Y2NqnUdPCrQIyoYYq7przex63GDc/iLG2nwkpHQecmfd8HfDs6UsnwJBD2febzB7tbRQP1OGU4vIqLfpmRF6X3n932GXmPSE9d1J9RnabbXsg+Dq5TqDx6CPJoC+PjO003oNtFUrdaj2YTFNjdrraMIFporP0ScgavRPaCf592DH/raBdbQCdK7u1Lf+8/+7OmCJQBbgTPvYPk3hN3x/oSIYl3X4mLsPLTnaFMZphS6hnRL8hP3ngG/zZprwZPo28b9B734G08IdeQbJ9d79HjqF7o8qMJkRMJZJsnbebEg+KQ7krrZ9sXYQtXSB3Ybcyj2lDTCUslF/5zkKbxt37jsMhqE4Ss8hx8rUK4VMhxvOpAmnxOzGyOjCemhTjySZB+6yQouO8XBmzvF2aj+UmRLPJSRA//YCYhAuthfkFKRAyJR0oSaEFiRWs1hlBEOxoqQh2aztEAmFlQMr4EXwitewwRBVwnkak2OLCWseEKlrQRwhCu0xUAFUNsh+VsS2QyMlFICNEQedXbyaU0HiBQ7tmwnAuRPr6tkFkwJiFzbenViEETlUpGnjp1ZEBLHK0VLi2/bfPPhvynNg2Q7yj11ql/snTh6lVwgce7Kxon1wRIH/7PFKQUhy80AMpIk3joMt1rDQnTByb47QADt+XdgzVccao9muLdSNgaHoIvsyEt3pG2mHIHlPMPmrL4KmMwcrY/gCTVWClPmJrglC6fONEWF5fyLo91PA8fY5fG3GXRaFDexT1vSivs3kJ1bUFllQ/eZcpzMHRQrTPQXnnqqEgTnappvexrt+dn3QTvRR44NXTq5Jquj9tvbe3SrHpmRjinTvLYN5vrvfmftIcaKA0D+b7o+erlK7nLQmNhWb0qQPZlzUzhsO0cWQvIJdfUmYE0ws9BuFE2cx3DbUTajRjl3K9LaqOu/YpGBKzjs56eO4SQ4jn9XqE8Ceq2naFJI2E9nbYUB7qyji8TCe1SQ3voa/cXaVjNXojXc9RuueUWxXuo7jj8ZoYDJ2UyL9+cO+q2D0WdWsSdSwOLJdYRy0pHBsx4iA6ZgVEIbbhJcf1iAU0wswiJGRDANLU6yGQqx9DI5NtU3W+HJYFVnrLEdHfgiikIiaWB12jkll3OwCGQUTvq0KgEjYFi7pu4wZxRtr+mjjL5DxJo38VN3930pXwqXVcGW2G7YAiqkLrdn6Ew2sFikwbzVQw3aeWfyvASVAqNjM+8XHRjWZRGXoNHXlga4c90A8EdhEPDWnNW4+QxdZrzLgEj6I7vBWUu77+2uxg6Xj2RXaExHOBZwIhMTiy1+ZXFNk88ylpEUjln10DwHFw/IQsFVXHhDPHJ3Kgt4slOFyZteXm1TaeLoHXNA77g3TilM/i0qw96ufbheqz9nHEFEhyIdg/dtGX/efT+NdtLaMioB4+UDUfBWguhvfDA+oTJe1k55Mva5kFb3/bvGnwyeJR9NK5jeKclO0cxivmvW40I5aXVNQ7pzbs84LGLtrIoB+Xsg8h8jAH0kB4l5rD+KGz6AsKL/IQyevZVyVOmVfaUgCpNrjy65JIm65Of4LnKJT7USTvlJFGrDbxnybC8N7ijjx1WI+Sgmu36lMs0JNVbALqJl+GwQKrkAPYQ7gtcIakVtfbfJCCYo7JiNmoopZpUMJ4zJxUkFENc1i1ySJedbcMDlHyLVUkT6pxr02l5uXlpVb7Dwmw6wVQb6wELhJdZXufDObB8jtOSLV0yq8qa70uE8xwK+Qpy9oIELyG0AEpUpXVfhbc4fQQ8BgBB2kHYdJudJ2qs4mXYZgT+gCmLqpwg3VYrHoSy7gj4YNe4bnu5DwEPZgPBzd0BOmx9zfd6MvJblxrrvHyqoIBItI64ER6uoQW/OzQlzqh5uLUZhdBo+ErAsf9bcvpkW5jNbHnuyMQgrCy1dmq1tRPL1DEFJTxByXLnBKVrJ1fbETC5C0PDPLIdnroXaFfunkCKUxNfc6jhVPl28Rxqb4R9Uv2RBc7wih6mnfLLKYQv29nDsGoE1A9HeY2jK2rxWhRgPt6WVSXsPw2JbNCIGJzGasCkzfTN3aO2tuNtbowytOnVmZMnZPEyDnz4LbdgNbra2u28Scz1Kl+BqFHJdnTwD1N14eb6Ha2SQWsG66DU+RUolHFwzrd/iGe9gbjyHRyB40jbKiguliodsGLSAJFfA/iAMwZDeH7EF74CcGO6FWeNRF3uHsWA2zJlLDhzpJEprw6GzQxuPkwgFY8PtvrGMADNjcfTevAPRMNoKWMk+BiPBPX8pHmCqJQx/4byKZ08SLYzpEwAUkyNByAcFOUVZoYYO450TmeXTEpe4Ug9hLLq1ZHFEBiAO1EGw/LglJHBWfRoOHwPh7fUg5Myxx4PR9zV1MG8Ha/AbnG64QNtrkUI5jsX9H981F3+SK7lxCXj81i9fGIUU0HUSa+9a+SdCQ2J7/WovwuwfSOmK9vt0tVrqgmeAAg9+OZ2WTrXHM/U40gIXqS+zaEAR3gZGjX/iMjt1QvLk7Zy7lRbWFoCffHGLepZC3EhQSMiURiXuUU9D9Ooh2TcBCRnFuOlkc4iWhcuF+i8S6JyOg2Z+vi4xsZsIRb0ufp6T9qNhzWjXjeZIViOrrkTQhO89Zz1Eq7r/Z+FJLfcuVbd7AXZqhdgbpSDi0OMpt6A77uY4k0pQvLc/+j1/R1Oa/wPG/8tz0VB3zi/j1HwNq0vX9ZAGPeVgm7s0yPRw3A664Y8qit5otKQS0Lqtq+IZ4s4Hy4BsP+k3Hj9KDODdzHIfOmDMelPSg6Dhl1cle6PGmZ/X8fhIV9MsaNiGCh5QP/WFJ585R9iomsQnetCdz3e6x3wybd45IejyKcw4/FYSSD2+GDiE4bxvCJRFtLRpQY5BagEX1fRpnrIjzTSw3xd2gi5mFSgnstPmO4n56FcheBLDxT+VGbosBUwDjTsiFE95HejApdyPjqIZhZejYT4+A6dVmnFOLvEnjbLa3Fo3LS4vvHKjNxFcNS3NEx1Y8zGxlpb9z9eyXNK4War6RKjOXoTii3HSRbYuwxsJEW8iNg2M13MQ9kRqkXfoEXiDkK8Td2+3+KRS0xXnHsribFsCE9IJ969C29tZppCOaS+HWIsdpmWbG5iOJgyLCwxjTh3JlOUeR+Kg15X22Vr8Gwznbi21o4uXW5H1662Q+p1xPVtY4e+BXxtrc1tMc0J2VJ/mP9T8Q3tGgrfoaonZo7rJD4j49Zx3XuNoVM0VS/PmCjE8Md9PAqTHkRGSPjjg3CSI/eCTZ4JD14f2JuP3sQXjfxoPVRul2EMwjmSjkYzpkUYRHECv7HrXg43omk43Oau3MB3yu/TRgcAN39pkFUYF0j9s+4opQvLIBrusjgYDAbNkDQ/wupZcV2HXWZHaUTQEc5D21KOT862nXPElqBImFVS4m1XvDPK2nRxaaR70ZxJImgwaKtnbx5QX6YcZnIM2xSKFk7hN/RSqKYmPQ2EBabxESfXnb6VlXgc7xdC7xMEys1hL7BfSr8mBIS6jpaIHiHwCn2mFx31sQuWb28leRm1o0UVjMkgg1CWiZFK4zkQxtIuSLfFHDXSqXSkK6zgK8vtQZp0BETba9kybEOI0pgebpnSmcOlh4UPvMXKhe+oVEzzhivSZWhcZc7SsX7tEi7vJq6xi6Tb8AZLjyA6h3dNQ/7U1ms3dYGJw3pryzcfFMd6fO+oNPqw1+oi83DKXcJj2MIIrCHEGy6I2nzr9Zz20S5wK5tUHiU/cvu7d0b8u0MUewujMUapV86dbbOV03gXMwiy/eKodid4RsmPUKDDbY4NRuCNnWxwO3Lh11usGBYXaOWqdyauXr2a6Uitv6B8rgugxBoM918o8D5H4tvdXWxUULOOBD/zVi6utzlvU1asW0xrsqYAjN6itxMVfO8ZuKXLrepuFkvbEXZ5qbLGa6NevSjLmSbfvYPlrXLVfpupySZeR73UZw8alQDytqEbu7i/tdv24LftVYjzQmimd/u7/teNMmCfax7oQ+jViJQ32XknL2M0VEL54YHipcGmSZfKK2gNJva/vzYngwmRDKbiJEtDYbrrEfEQhaWt8t/DG/tkB2fZU5F3nODQuMmb8i5JD/5Og7iF7HGrtG3mWTdU8MMRZsMrEB4NzyG8T7AtTxy8X0jjs8kNzPXciAhlvWn+gJNKsoAVUrjs1cjfCGglJ0QJg6MIPg6UzwKgFppqg9cQo2X3IQbWkWTPwBLPHDccl7awwEQOTceAx2tPdc6iZRjiUUwz2x9Htrin5PluysLcabM+GqdCbFy5Ask+Y+IQWotsPpkpUJ7b4DzVEACjgQgfk2q+UxPHTlKUZNvC1epslvdqrDHSr6HE+bMkhZWRPEKQ9ooL7wKeGFy0bRiXQxcjHS2domA05sCzcvZMGQ28AEU27aVcPXwFDm/t0vtzTB8WzpxsC6dW2+jEYv4g2z+ilpveddj3idL1K219faNdXdvIIq7/Masyrm9u528lvbvhBs8d+qP+VZ7SuAP7eDTetvaWqndOcnjrVQXkI6zb6+03n4uZR0Zz+xYeaqD1XP1fXvtMHjmrcmOZfycQDxo2hJeco4rUA+nZSq0A6jn6dOwW9TDpwdPAAMFLp0O5k0PdLnpv0wZfjaDI+Nb3vIoRyxKFss/sJgczEqIwyqKJ9qh5OfiRpPRnQP3NVzGtu5JcaligTQmwT4Zpu7rlHUvbIn7bU/pDHTFC4kuTOzfqkAYgCxYa4uGk2pLtTP30mqi/kEMHcKLzSjoSl07P+Qk3kzD2TVFPEMKHJwqqXedNEWNEbNZCQ+rR+AHnQEZvAKFyLEwqSXUnpkIxVdgqpULl4RyYbgfE8zDNwok5qgiJwOeo+uof22yCuL22Iwe6qmmyJYbnmC46h08MiHjCsTrqnj9GA8VIoMdrl6q2vpR3Y209/0SfeSPw4rVUtlXjYbjgqUFwATEUQIttc8Ry4TN7S2iC78CYLfhAWhmoPFuAZkj6tf2ddo2R0LsDB4484FJr0jQ8cb2N8ANc/rWBt4p9MneT4xA8J86cyguM52fyR15wIG2Z0mDoKEgHqwhl8BTjJuxyHUc+mEfbfVuWazmXr1xrly5fZvTezRu/5idM35iy+aTsAUKiN+bj7plqYXjdwLbDtR7VlgYQ5ZS3GlLr9W6OC6N70G49CrdTKOVKHkqafepZY509GtAKyiiaxsNFZTd5KUy50xIcsmnSJvYf/aJi+s9wGir7r7xmBzoVVHlAjqUTA+nb2+1P13WcrmzSbg1z+Aze6EIidSqZsZouxwGzDgc/JXeQd6+VBesMEmgmrXsl0q39F13WHlRwD5VEQwJMSLXsUB5c0pAt6eSZHWOmJA0gSZe2/Ebaa1G60rLGFEAbFE1IPFgCRz7n3yxY6okCsxB630qkBIbHonaqitDhx3ygGDGEDrlyIYzjAA0cIR4bG6INhfd9CAseMWo5dXl0VhFSFceey1FMi/YY0cj4SLlxmJzDbFDrPlJRr5O6udZ6i9uzTaxmyiTiCKDTE9c1MkJz7d2KbLaRB5TfXKt3cPjiHN8yFU+DKhV4H193ZHLO7D+SYSrCYWPKiZbezvKFPtLj+oCtCF9sOGW82+IDbtc2rrX1LV9JWF0a95WROHdZPBzZqP8QQ4Azzqi/C+79tnxqGU9jGQPjblTgBn7ZF87bbZd8j26hcEy19hhh9zbW0q7trfX8U9va5nq7du0KRgODQfoOnoKLu5myqex6PtTnW8hdy8iDeRoO3H0Vbx0vyGvz8+Ic/z1d+m0msrIXzwmewoM0MRkqtYMHkkOaYwmpRT95fszYB2/2hJArjCRptFz4lE/+ebdPHKvA3rXZgiYNlw8ZqtCyhhxi9AnpPmYvO1270ci4TuJfXbp46gKtspV+hQ5lSfYN04DI1nBIoTIjMrI1BAE6DsaDjSi0Z3ApTzSi6o/ySDuGaZEyWQaFePfkakpkjwrOrwwQt4QBK01JIi2s8wfZ85zFU5kqKcJVhwhQ9XvOp8rtuThl4vuE9MsThT1MUmdRCKmaKoiwms8nBoU8OzxqobmggYE37tm8wqaiu8NSYmsRqSCLMmK5tk5SBhjITH7qUljAEcvOtV9gs60aQVQpjpXevBgK+Vn1yMpY9fA6LUh6DIdVUF+8iXQg0DQp6g0u5+zrVy4BrzD5eL3/S6KAM5IpWKGOHARid1cvgxT0I/8RKk6EW0FV7+vVd276chEM2rjWwx6BUCG5cPkqSns1r+ITcZ7LQEtq1NaIkDjCvcdT8P9dXcydLjLdOXkK/3ICm4s3IV0FJVqGRD5x7gKWxV/a7GazfaYeO75n5OLVtnHxUvM1e1sc7gdx4fTIBdM96gz/xSdvoZfpxP6hz+oc4G2gqEwDtqFnS4NCWzSaboBbmNSIb9+o8bnLkj6DZ7RH8tSD9AlpKkftUSHIY5rsOluMqEyhLcminEElk6/CTX0zGsZc4ww5TPuAA7cbxSbQYBFfcOwjAgcYFo2quL3LMhnVP9z7dxD1btLilUFVr/Uy5QZKJdr2UTYdpWiHYNkjjOXot66U6QnTaXe8SXFZ1jK9XNYpqC9tt1zqzylTDjcCKke+QS4eMXx2QTpyZj48l175V16GFIi8+BVEJalUHSaTVnTdGASbm9sT+PEZhM7y9w/7e7vMRkBMA+FKDjvTI2kJsuFGRlqHRBgLW/OpmiXU0UTJICXzOZluepVVGGg6VrGsdrClkdXs62ddKj7JM/R00VpebbW8Qt0ZI75Yb9JSEwWqY4E23TikDZae5ATvDglrx2+trbUrly/QOSgP+Jwje0clLiP5CpuS7x6GGC/hHOXAXaOHIxyeBgKdW5eAO+4pjHl1HkYuT5yC5/LVzXbxwhVG721bGsPhI9G2MdfhMfUwus6Dy+nRZGmpLXhL0mmNVgiXve6kUIbKD5GBwx3wo0X+/YH7Etoe5Q8Y9/aYNm1D1xZTKOzDIscMwRxtYLgub7TDy+vEd9sY1vpiZbfL+yfQI729tJ16UFK43fbljXXCO//SwamJ05sFaI3skjeCNvkg7/MMDImDvMWYwD+ojMEtz1G50fDIT9pBmuxWYV2Idg+Kiu8CtH3Hb6aPPi9j3/vn1r5AWUXXsE+Y0gwLxeENfeXt3MN9/w5zJx5l7tzsuuZlY6ABxJEfohm4FN+OL31C/WmH8oZhJNmr0J22iYa83HH0SBZ50FjANki8woqpjngm5h/ndZxQRLUxEOWFFF8U3+E/Z/POVdoRA4NxzG3mrLNcNyogDr4IunH1krhX6+v+y9j7ByCeOOBw9GfHKH585nAk6+eMCg6fNphqUrcMDAY7Re27Xq/5qorbirMSSYdWvmVUYupFkFKOIykUKiaK3E5WsRRPYKqijjel+wFcNxYajXSASmI9HZ+FY5V7XXKQqv//5P33t67bVd8JrrP32eF9d94n33PzVUZIgMjBuMDYGEyVh9s9uod71PCo7h/67+jqH9rD1eXhbqrsAoShMGCSQAhlFJF0la6udPO54eS8837zjqc/n+9633OPpCuwACGJXu9+9pNWmGuuOeeac67w1LQgLcRhHGPyz2nJ2+ur+So9EET9VnCMhUk9NJeonY2kSplsKU++9QUPzGtfVRPETjcaMA75E2fS3hih4C7h/QwhHpQO5d1Y2Sjb2zAtz6lMiEbhEQElbJRj1s76nJohP7QPv5QeIWUe61vl9qVr5fr5q2Xzxu3SunSrdC6ulP75m6X78q3SPU99Lq+VwZWNsnN9u+zd6pSDNXrZjX4Z6x6UyS75r6Oy++5au+zdbJeD29vEaZfDdeDaIv5Wvxx2dsthn3qjkYxBoAqEicZEmZiZKo2FmTI5OxX81AVWoBqVYBzGjE+JOtQdxWp7ZXEhP4Wx1X7Vzqam1CvyEDxkhI/4Ljg8CmazS3vMLxCvVkWKKF3i3zJpXBez2RgKUzU9hY4MZctIC26J6LYDO3s7GQGSVhRsQEEMjwpfNIKA5DX0zGX4YxgCPzxiPCPmPuWGEus98aQYpzr4TJbyoW2sgFBjlP98MeTjvNcytyzxIx24RkqhHdqwDKINoSPUsjwrUKrQqJqweM+et1yLYg+FiAKldug1JWaz1fu6IGivGfp+pzC1IZiUjBL7bgkc3GtjBjwAr4Qtc1aCDuJI7H/PUcn1QeSxCUdvhiH5gqjhA/MVj/Eq+0DsmVzBYcEJvrM02dlaC5aAjlBW/3u4rDpXIt5Gh8hEqL2m3hRnruTaPMyqRgasw3wGob21jnnSTe4606yfhOdsS4nOxlbSZys78tD8SQ8q7mjkMAKX2v7mq3PPPSycLi0qLE+i8Evq7cFuubiyUm5uuBmyw4X8cYSwiFNXOJpgt/i194nZWZgBZkSY7e0Pyv5Ov5x7/MnyX37jD8ofvvuD5Va3H7Pn0L0o/OJcn/vNVumvbJbuKmbJKgLEqe4d17DADAN63q1u6a61SvfmVumtt8sOWlBvdbvs3MKEuoWwWSWvdr/0NzplY2W1XLpwvVy9tIZ5s1ua7taOwJiancQkQXAAt0Sp0HbNnvXpAZM+BG8QO1HBfR8zkarZj9t+ColsdshDce5U/czv4L3CV83CdSn+zGecxos/xRgwvoxphpnXQF7OjK2ytzqH93edCEZ78mxM5y9tqdbhB7GzqNH0lBFouFRgVX1IkcMz0/Ev77gfiwPJG2hMWIA5k+dsLw7TSX81L6FUEaMelmN+/hB++rOEScM4Ghw4S74mNC9tMjUb6loFE7fEjRDzte8oTf9cNLWUxIthMD8XaLoniZPwMiJmB+dRWYk8pcxcflUwp9cME073k5ENo7IsSYAJwApzjfK0qvaEuqtgThqGegN4TRotIfFAFpUJI4kAgQs2ai4iIblLWFz5yk4idEb8oBZMVr9HzbsexqVMSQcYhEXHar2mAQJick6IIxeNxx7O3rEuLzaXGhR1iU7Bnp2B2d7azBwJJ+fs9PfKwC+fB7IjZWpyBqEADOSR0SbrptDg5FwPVV1hsZdQe8j2gTuD0phqoG0ozGhestLhJyOpxfSIs7K1Va5cu1k63c4QTxKFcAEhMMNBMYtsjKNzCg6EHjRbDwXSkfgnrtxeLa352TL1jjeWmR/9njL3jsfK4j/83rLw1vvL0kMnyuxb7i9TpxbAA0BMUvcm8ExwUJYMPznfKFPHmmVimWNhukyenCtjx2bLzGMny8L33F8OTzbKBvh8+urNcu78jbKCiaVgm24iNNAsJNnMuZDZNQeA3zkhDueGiSmnB07d81TYq+ff2kLYniUkmOQOhwQusfgBqSnaQof00UlaXmcouB+/owlS21KH9T5CWuER5gVP+plkxVA+hx/N3tlDQCBwdZ5mPg4vZMQdh7kHOkw162xDVRdyFj7S2j3qH6oBmkqHSRvxy0gRwTuFg6IxIxkcMrbw+b/+AEW6ycMqjoTZ5pAuQVvqZHvUzngYRFzNaPiPQzq2rrkGH+BAzkCpDeumPKPmHOi0ATDjFBpcQX9Cm1Koa4apXyOMav11odPfc8g+DZiQG84jYTJ64b2ACE0gA0x79qpTkeRVQH0nsLUX5pFJxS8qFNSk3ODZUDJynVuOACkxmIVpk7dPXwU/wiiAfHV4tQ4ig4ZN1vwoMiYL6fRF2B7mbU8SIWdZiXdYBn16WkyUQasDM05F2/Dr59kw15mKTlIiicu7IT2yVBWsZoz5yCj1U5CaKq5XARwaRY+/tGh8RymmpjVfzAEoiLPaGZSXL98qt9EKXHYeBzCZVFMOPLk5MZzmRKMjzWY5MqXmo9YHHJhC3/MT7yi/+I9/qrx5bqGcf+LLZRV4p97+pjL2va8rY299tEwgOMYeWy6Nn3x7mf+RN5b5tzxcZn7ibWX6J95apt76QGk8sFjmHz1RTv/0W8qZn31bWXzb/WX+kbPlzI9+bzn29kfLsbc+VmYePl2OHJ8vHfB4FH48MTdTTpxYisBQjxOv+gkckh2D2YXL5nAjnR7mnj6QfXChGaHA0MlcR7ggfttUgQP+IpBFGxjelVZgiCxuG0f7QChXpylCgXTZ8EYUEV8WksSkD6efu52gE9eyrIGyJv3sA+8t17ydR6Jg0d+h+biL9ucCOAV9ZIH1gV4UEVnOwCPbwnJypnzf2XGNOjjpyRRVIHjPwbvkIdyJBTiRDBXqIQFySSo1MCMQREl4wF+EWC3D4hOfQw4yXt6Yv6DJP8QXpwopWTWdpffUPX4UrjUNrYP505xlbW1NcL8uDEv9+rC12XLAPwAYAjgFjSqgylcB5V/qyr9hERYrl1RCHwLKs2yrD0pNom1azRquaTmPZKj04OShSXJEzSBaCsgPohRMVGuIMKpZYQrCOQFDnGle11PNTklvXrzPqE7kMMQCEQyj1ZBGGj2B0FzTgIrfwkyxR+l2t0u/71ZzKGTEncgaFe1FpDVx6bIot0ptnW+umYjapKbBOXY9QGT2qL0bONLH4QIye9tpRxrAlwLEeRMvXr9eXrxwNXtdCE+88OmCuBWfEzCi/CKGEWKjL76Zx8Rcs7zph99efvYHfqCcutEuW0+9WDaurZUeeu+dCQTNqWUEB4x/5kwpD59BmDxUpn/w+8rMT/1oWfzZHy1LP/Y95fiPvaWc/ac/WU79+PeVY297DOHyQFl4+GyZOXOijM9MlwF2x+ZGD/OlVe5H83r9fafKyZML4IZ67nIM9tNrCd/kVBP03MnmP5vbLSpgXdzBaydOTKuU3grYbbxMs+Y6I1HSEnloz0dr486JXmEEv4BPskwcUzMhnxzQQUaNkMJ3tI9IFwc0cBm/+BEq6EgTz89bOFlNEyGCF/zbWwfdXCushSPOUfKN49v2GBYmZ/gTLsnPx5VjKw/kVx+Sjv8klEpCbZJ16s2L1NnrKoAqzVdaT/r6KhfpQBLXWx8KESERKmzCogDYB49qxP4qExixBoVIYKSymjT6QNTsFJAEk39dqBC9Rthore/czZvC02xAYsGCda+kzMWQWQ0VCcS0B6YR4jUG+ZGUXFcbU0ln4/iKsxLPg4aPUBkeCgxhj99keG9jil9DrYDleRiH27uAv4qdQOc/HkUDsLV8BKwSQW1sfgiDLF3nvVqAamqn0yrb2/T6vG9vb8UmrkQpg08QFfgOdyJgMiLDc+tj+zjMaQ+aRW3Ru8dglEoycAB50MsCit8VcYP0edT7ceJrw9tsN9e3ypPPvlKuXL8FnHWqdxpZHBNHYRFcwJyZn4JGlI2Lh3U7enyuPPRjby1vfejRsnhhtVx+98fLsx/8TNm4dLMMtt3MBrqQOJvz5ciJE6XMHqNB3Md0voydOVkmHnuwjC+dLGPTc2Vi8ViZPLZU9im3t7NfVla3y+XnL5fWSzfLscGR8sD8Qlk8sZg2UCjqU3FUSNk52Zyl7uOYXd2ysbmR5xPTk6UPE+sQtlOxHgfgyPkYESSUY3CosXJXREcYWj+Swld6UXDa/EePgDu0XVNZ92xTYNJh24r1oh+ItHYYPs3kPoUF2oubF+8rzOkM5CY3UrL97SQEzjx0smY5f3wzIj5PI/CyMCzxQCmHMSxbxg8MgWN0Nm2Np3aV+JzDO0bKv9oBhZB8YhKQmzgG+MFONVFDBDW9PBrTJgdPfT/MN6YOCPLkIzFaHaTSVaIAC20AXujg9pLpa4TaMq8GI+W4dq0KDuFKJDIOALyuMKZKCXGmqPql+gRFWKAyDsAjQDBC00Da5ko+BUlRlVdycPadHZB5S3iqlR6x8XyYZ+QpoZi33sscpqF8ARUukUb8QGf5xE1yGk9rz2ubaaSaeY7U57+pgsh9mV5zQ60C7WtlNR+Wdqq5gkMzpY4EjMWB5izAQ1TgDB1KuDwPzQNXHKXcOLPS0RKXoI82+ZXI1EAE1Q1uXKY+m2FKhAj566fYRiA8c/FiefKZc2V7cxsUS8QksW6U4YbFjlj4zVe/38oNDAW+yasSB4Lp1ExMixMzs2X28krZ/czT5dIffbg8/a6PlGc/+qWy/sL50kcIDDrUAW2ALjk99AEmwOEYB0LC3c9c+9HuDcrtW+vl6SdeKF/+yBNl/clXynx3vyxOT5epBbSfJviEHrK8HvwpK90NbIr3+oq2NjbKFjikwjTKWLbs64NDJ8zVLRSBGXr1A1KShMiJAxWGjfMdrVHSUdhWsw3TBRyG6Wiz0AGH2oeO65hAIAK01PYhR31OLsIzX/1Naq+OpphOH0c0WgUHbSoDZiTCvG0zOxnSOTHQlb+akPbO5u0hvIGZ44D8NDnrsKd4AWiEdO55b37yjp1WfCLc50aG51afSNo5SOG/6U0DfD6vHQhHfrVo30XrMX+j50dIBN9z7wvTctQYOfFc4Qc81D3+ujt3VAvz+mtDmmYYzMXDZ5Nzc3Mz/8N//3/+v5N5ihylFqmj66g+eWuhIk14eOCzYaRUWkmgVKfHCbJkUtKa2IqaoFbSy5qnzCdhjO6jrSSuz628z0yhZnLPO39J4D0n4yV9ZfSUwp92XYK3wJ7oSVLT6X+QYFqb6+XqSy+UvW4Lol9HnUVoIOzsIR2yc7NefR4HTm2GgByMErg0B5numjfE6WQjp2M3YCL3wMxnBBAOjqmLCm30DM+SbKvdH259V0oXwuxiZ7uh8IMnT5RTy4u1dwaHiZx6kc6RAXrMaHP2mMSQkRJ4NtbQ54BZRO8+q8TZ2Cy989dL59pKWX35Wtm6vlLajpzsdBFAvXwBf+PG7bLT3yk73T7Cc61cf+liOffpJ8v5p18qt1+4VKY2O2WZXOP+nBwr02fmER4zdOoK5PHSaDQiMKaos59McNXuFUyv9VarHJ2aLputTlnbwvTbGQTMRmMqvfuOC+5gUDUGycphxKBTrFolms5FdflmCg3sXBh/ic85O4SRZPSZRzWUKfCZ+TNqwdIBGdXRujtlGoG6eOI4ME6WmdnZLDnw6257wNGcnS8NtCXpSv9RbVdAIJ/K+LyxPAkowFWGNtrouj6tr5OeYH4KqgqBof73cZhhdO0p98Mjze4/U3Lv2Xx5ZKjaS407zJFQ46TMr3pu8JmcQxi+kIs0WfZ39y78yR+/6w95pNtC7cNSEusbCo5Tp5Zm/od//a/+9bjGH0HYR/UxhCH9eR6+EAUiKqANEXY3eKPm4XsESA6LG+WZdJzsVbhOd5oY/BQMwzvj1TyM69n3VDXpavnRJpLGVBRswyat5EXvRTzj1AoBtemCrlGZYAkhoFf9ysvnyubtq1xjl29uRRtw8pIWrkOfPreHlKSyIhQGV/uKVOews3TijZrFgCOwCg8t6RBi6ikSLdpnCIX0Xrt7+Si0tv0AWLY7CBPq9NjZ02WuOU0a8lCFH9ZvjLzdV9TnY1MNztaPd6T32glhYzAxHTbMM1GmYNwZBExT7Wplqwyu3C7tC9fKxgsvlY0XL5QbT58rN89dKJ2b6+X6l8+VW196oXTOgYfLt8vYVrecIv3SBHDYqyNkp0/DYKcW46MRtw6ZzsBwDcp0By6nq6+ibVy/eRNNBi0BVeQigsnRFZ2dOiWniauw7ul83vXzjfa4I2qlTa0rdYrgpoyJyeoElVlCC8PII01EBnJJf4QyuNQcdCZpJq2Rl20pvppzc6W5uBiB0kCIuIhuHxgUPM25hQgOYRDl1k2mUhBKKJkHZNnSU8oVVu55p2AR5JEg8ZTAdYjMcy6GIfQ4CtYn/2szDp8mcFOravdR33gP6nJvfAkqp7spKz+OtJx6zVNeyyviKJoWDyVFSXTQ7z3/7ne/+0+5dWjlqwSHcV4r3Nnb27uzt39nMwVwhLaThEJyriDlPRdWUNYbQp2X9RJVWTUThq07TDWxJ91VqkmGOha1bYeVMhFHztYotarPEobCJne+4yqVzRX/ZUprVDFOdHLScSbg43AM986wDJGNDognkJvP8JBxnTXYwTy5ce1qEL25tp6mmIS4J6dnqLPb6qvSQ5i8ce8MR1miyqpFQNyQa8BMIwc8VGR6QJlDIgctxKPH5MK81RDUaE7MNzlmygJMeP9iozywOAP2dsunv/Jc+eyTz5auJgvlBmmUi3pU7hydom7g07yBP9oV6ncElaq1Emxuskw8dqpM3LeMSjlb5hePlcXTp8rZBx8oDxxbLvcR/2QHIfDKrTLxwo3SvLBWxs9dK81Lq2VxvV9OjU2X193/QHn0vrPlxMISDKaQu1Omjs+VqdNzmYCWGa5UejJTvund6SwQC6XV6ZYbt26VvnuhEufKyu1yfWMry971a/jVuWyqgwlhO++DKyCOFqFgiuPTHppDoZHRJ8mYf867cdGgQveo5YEP04p8O6horz4gjhsmqU3KA85zmJzSaauA1pQwCsw4wp+t4kPoSfzt0SkovhT2VV4gvBT+Zu0RgCyWxvZsw/Mifi/bV7b2FVkAmTGMVoMZ5F9NE+bxj3NiSdOkH+kToyj+G3rMgN0HNShMDVVQVGEhXccXQ2RBMjeFtquGNet8EtcAh+Hg4GAzF6+GuwWIndcMvd7+4WB351Z6fwMFCtdIRakMK9MRzE7E89ajaguEIQAOYnx1QT6XECC07KAlk5kXz7OOBTWQBr+DoBFNMl0mfia7inJvh6XXRuYwD3uEtLlCw8fkXZ2vlYD0dGQGoz/qkGepS0WYh6qxzby17mSm7Xxn1A1sZJRGEwaht80U3n03+1UYuADMBWeArlHrMB20iQ5Q4aNsG1etw5xdEW6dumgMo++wWmZ6RNRhN0GenjxS5memyiLH2aUGAqRZumg3H/rMZ8tT514q+70ezEBjSwX6WfiNTzcCo21VbeAUH6Lhf46xOTSAR46XiTML5ejMJD3qbGkuzZcZjoXji2UJAbK0fKycPnWinOR8jN72+NJyWT6+VGYX5qI9OMVHE0b2bKBpNB86ViaduWp7Um7mk6ANKET8Ro3fillZWS3bmCb25u5udu7arbKJKaAWph4ojGpsLpO3+RxRoSZhAAWyDmxXyeoXsjZIjtTIRrb9HK1REJtu5LwMc4MXneGWYrt7kGvFjfjO/A8gILKfTnDFruZSFh2SOsyGmZmOwHK4lxFHs3nNyJ/w60upGfNKYrBeFdohrIJb28F3w6c1UFxlGymPiOZN8P9Q/iT41qzNJr492zkv+XdPdlY+gwBDeAxJK+xc07eBk0qHlqeeIb4M1s8RpEFvcNPb4fFVIaC+Vuj1NvcHvd6NMP8omTCQ6Qg59YVN4yVF8zx3vueVmfsutmRqN0o3DDSOwiMOPWLXH8gAK8a2UsapyhN5iDHySSU9vM57IgLnIQKiLvdHOCB8nE8CzwYQERiPe7SWoRBJL2YRnsmDONWeRhKj9q/dvAbs+6WFHW7vOTnpvImJ9Dw7XUwUgJSQ3NvB8X73cBg7KhvUFatCLXTKDxtFYlYjsXdzxy8X0Tk86IrYAdcD3jWnp0hT9/3wezCT4/XbsqcWmuXM8my5tb5ZPvTpJ8rFK1fLgXtviC+1GMp2w54xLMvgqXaf1EkgQIL1pn6SzRGE0cTDaB4PnSpHl2bKZGOiNBtTZVafBHBNyhQw8FHgUTiNkX/pYpatIkRX1sqg1aasw9J4AGHy0AmET7MuKnPqPGW5rF0BbkspBNc31srt1Q2eHS09cPcS5s5Gu5pVtrOaaBXWELNamwScZqxtTmvxDEFAfLELO0dA2GaVNcU091Z3KBwUJJJcqMPX4QqpRk2Ga9Nz6CtJQxL0mTgy5lwPjwPgGsPEsWzTCa0ai3SXcnmu9hJhYicAvi0q+Q0Zn2jD+1pGTt7m3/CGQ+3En/W4G1f69jm3GUXjouaKyOY2WoV/nIMzcx0+q8HneXFXYFQsWP1aXsVRLTN1Sl4VP5vb2zdMSzDJ3VwNqecwjF7maLd3D7udzs3aGjzxnFALqcGKDK9H72UIT/wTGSLTNxECo2T3BLUFtQ4FyGjmZdDjX9TLiqw6b8MMuCdz40lSCo54gROJt6YLzDWvUI3Y4r4KB9Hk83qdzDOtLkU5Nz/q8vbGeulsrcZvsNPr0NsulsnmTLLqtrd53kMIICAgGEczdt07g2sJN+owDJBGoadyZMUZjiYOkVGoGlXsYoLCTOGZ3arIY2l+tvi9ED8FGQ88jCueF2anyvGF2fLypavlY597AmZczXCvgDuqoqc/i9vIw+FZSaHWs7ZBSCQ9Lo8QUONnl8vUw8fL5NnFMnUSzeH4bJlDOM3OoolMINAQ4BMw3JED8qInPoJWNTE9XubPLpX5191XZu8jbXMqjly3EZzQAam2gZCVgGWqVrtTbt6+GW2Lfry8fPl6uXR7nd5dnwOMCTjWVdisu/MWZArNOYEebeyjRmDVHG3J/ArqJKVU09MqEtkGJJ5CLO+JT/Qc0oxDqzZCvvurFiOxAIC4Cf0E146UOA0dLY40OkQdvatzc+xYOBPP6FnngoCm1OA4wa6czHyadq5PA5oVy1kiMo7X/vPafHxvimThc+NzcC189gWGlMRzFI7kn+yM5/P8Ny3x6oO8M76Z2Lnrz8jad458BjVC1Yg17/AJ4fbayjVOw5dfHcDK1wWLO2y1Wget7dY1ShpKKw7PFGIFAujobCL/DUOubc1AYq8gIDD4MM3XBlV5ew0hVP0K3EasGZEUxEphxKvChWf1jzg1d+se215pmWRD+IAjDciNdbDG9viqliLWtAovezwXsrkuxIZqt1tZUu5owsTENObJTKZL6wx19EKh4fCijs8Mj5G/w612zk5/l6jqPINxCJfyJAxJHfB2IRBXanpYrvEcDXShlnM8ZIwTywuBvd1z5r9TfxFGOwdlYWaGo1GefelC+cLTz6H+twKvWBYuidN6Zddz8veN9YvqLZzkLSfJFEH0PHU7tYT2cbKMIRAmHlwuM4+eKouvO1MWX3+mzD92usw+fLLMPXa8zL/pTFl+y4O8O1tmji3EOal/YDJCw+nlU2gb8aVHCOj4vAn+tjD1XMfz8rWb5YkL10pHAatWCF4UKIImW/apu6NQ4s46aXaNTE/xm9ERZ8sqEXjvIj/nFlWbnJoqFKEfVxq7QTHdUYSTQsT0o20HiRValB4q/Sr8d1DN+6EBO4DgTZrjSi1H5655m1foVLhkRA6fxVwW7/4qg+TgVcyd+hI4FA48s1xDogkXUZJMOslR+cwjcA+PDAsTN3Trj/tcJ08OrsNn+VluLdv3ckLwNTw09qxhhDM49EhHXmnl8Jlnn1VwJMvh2SPBdF8bRhH2b1xXV6c4mdU3lh4wK/CGu7n5+NW74XkYX2BEMM+iclrDrwn2xJoFGqoSfaKQNDnevQYWsS7YuYfofCnyhhFFTvLnqCLL+AQRnudcDxs5vT/52YvotHQGowylPd1tbZdthwphxvnlE2lAEdzrtlNueh56l9HWdQoIN7jVwUcTkA/lUkw+1Qed76Cya9/q5d9RI6Gu2QCHexnCnlTCzC5aCAn3DD22NB+h4rdRbUyFWgfibjQ0Rw7Kl59/ubx46QowgDcI2Z40+2ZICI1pJaSVTL2DfRtN/HLvL0gQTlHk0nc/hbDQKEeX58vEsbkyeYLjFALi9GKZPnuMY6lMHZsnbxeCyZQyKIIDgerQssOgMhT8HI1ra7tVNpyzAew317fLJ595pVxt99CKhjRFfXV+GteNgKwHt9HQAp/MSZ4Zsrcu0lBMLhvUGDBXenHqB44tP34W3k567TPyOIq2Kn2IA+WpDUILhjnN1r0193a6GUWTaSPMw0iudSF/YNLEVAuKUCBkEhkQkEvug1NBFBbL4sY3wjdi+tpxGqlCf1dgWGby8Bim49jnWi1NYSFOySrzYtwhQ93JGcg+43UOy65lmPsov1qO6arTX3oYNntoc0irFawcvtw7OGxdfPnl0TyOPCYQq4a/VHA88dRzK7QmiKWTIg3lDA//1ajmlENohvnKvIFuWJ7pvfRtlWo13r3B7e/CyLyLmkYUcZx803JWWHRxXaVEGscwBjNo91quCFcu2KzZJ4K00E7SeB8vq8lJau+jKRC1mIeulMx8g26vbK2tlvbGZmnMzJWmY/sguN9vx9HnJzUdCTBvOIAGgQm41IYf0HMdaGNBtS5Ac0hPS0gV2KJlOMtVQBzh2nkcMk4qC6DuVtXt90q3NyjN6WY5uYSJhPrvKI8jAI5KbPN+qjFVWp12efKZF8rVWyshGNetZBGVHIMgkFECmPmLKoSN7Um3KsJBCfjkrEBxVqoELOFKrHsSD3nugVuJWhGcd+IMWCLowYlzHtyjNDRhep5rqnUHg7KK4PUr/m6B+LkXzpeX17aLe5XaDPooxkCIvibztEcXxPpNVJ2snoVbAeNRCZ/qxYHs+zAZL7hM+4U2gcnKKmh1dip4nPcifhUIYSDNXs5ODhPtNA4Ct5+9Rke7foWIUgb1JZHaZCaL8bPu8W+EjojjD1zZ4UQYiM/gAtRDW9KXWmOYevicqJWRjR/wjVMPuapOGPN9pVEFVUaYFLIe0InzgfSveSh0PastRRgbl8PPYrrvqls20M0G3mgXnCsfjuASBGiZa60tNMZb/Wrb1eYPxnIkiOV7w+hFIm2sr/d3+4MVVfs8HL5NRYchRQtAgDAQiWujSiBBIr/kAPKiBn1tgDjt6e++MztL4XnepVa10fLS/wHCnP1Zjkj3mdfWlUCe9UdKmLLCrWvMK3tob8kXuHTA+diGdNLX2o3r9EJ7Zf7YSYTFTuZsdGBUBUtdBUmuUiow6xORAWp9JRbKgKpo6wgj8TetCg+MNFnsZntY6dME9gLa+eMHY2WSXk6h0kWz6A3QHgByYbYRp6ma2PS0o0T6QhBI9PbXbt0qT79wjp59W64phxP0klTEkjJBD6bR75G2EzgI7MgA4dHj2AVAv7fKs8Ndenu0lV3eSZAylSaVhLrDfc/p4+BB88NZoeJubFw/RZ23Yd4KhR3q5TyMjdZWPiOh4HjqwtXylWu3yn7aA5TbVtTZRnShmoLIFxJ0vqrP8/TCCjzwJa7DZNwbV3y656jtlREXYmW7Bv5sB/M8HK/PxxRqU5pFR8rAD0WlTg5u64uq9cwIDNrGbqdVdnp0spRVV8ICJ3G9z6Y+Cld+wkA2EUS24b6+KZnU+oMYZ7JG6AYfarKVcXfRHPNpBtMBt052y/feIVGZXwElzgLjTp0MV4/dxHcPDfGv4IoACxHXII48onkIoJjTBoYuFMguY3AYe8SvEb7EUrORFKWXaHeEwU7/8n4POzlYrij2+Si8BhffjXR4a2213+n3LtPd8kRSrLl8w5CU/PPILT8A0XkpYK8dRL5LmultLANkVy3Dc4VZIFPFdA8AbWshHOrzGnKGMGuF6lOjB5JkRw7AYY5ZOwJ7gc8QqCq+yNbccBl1d2u99NvbZXK4WtU9KTutzfT8jobsdnohxKjlNLxEZQPyKkJBR5qmyQCBoqo8OTlWZpvTZc4FaDRo6gggdz/+Y31tMJjGURu3J5BwHJHwQ8m0QcqbUotQkBLV/NUGDhEiF65cKi+89HJp97swDUDYg6JNuO9ovhWL2YMtRDreISiy4Mt6Q6gUku3znCXp9GkZzx3enUU54eQtHY38JMg6nGzPLfrd8xNGR+TyKlrDTtad7JT2oFu2EbJuVnz+1lr57EvXS4e8bYP0aDYKCKgT4IBVBiBPCdkp5a5RspL21vaT8XUEuZZjY4JT0/KHmOOd4tjemLyIFnMFvNt/aKY4rBunrQkqMYSxXJXrhD3NSztXR6l23PF8tweMQ8bkcLjdutubuy+p9dzJ4j2F5G7p9XcRqNa9CgnP/TA9B+2X2bDQuPtdOLVeweIs4h7HgLh+01ah4LkK5wHXgwiIfLJSQR36RChOHQ0dTE5Olemp6fiU7MzseLyu93RCaFuuv5F+M8wvjuycyYfaBw/maYiFwHtFLWRBq447BeF8p9NRcNRIXxNA82uGRL524Wq/2+5dlKujig0L8rWFeTd6EnUnPUoVEoI2CjK98ewUvjoA6OEe7+n9knetWHX4eEgQo2BitQPhqIDXsu/9H/EyRMI9QYRxynAZFyIuqi9niSbbw0Eg9iAu9+5gl6u6+/GlTnsLFbaVXt6vr9cduw9Lc8ZFW2gbCBoL1UHorEQ3kRmpgWLdEROJXAdpgzgzU1PpMYVHAaaDVMKQcF127rMBRA39ZcRGx7F7eLYcJYl9fwSCdFn/ftlud0Ko271eeeGVi+XSpSvpreQxRwZElAwEJ8pN9D4hkeAjLSQiKWcMZLhzeLBH1DjLEED5QDRtn23+VPd5adzg0Tjka1zbJEPSlNkBznank550Dfg+/9K1chv4BCoOWcw4hWAmIiE8pBWaIEHha7pAomDjXsGe3b1IL305LwQWTnvwkjyrz8NOQi1G01DB7dTyrG2iLEe0dJJOOOxPGp6Gfv1Lrw8u1eacqLirmYjmkc84UH4+GQkMahCuMO0iEDrdPsIBoY7W0CftXmiKqgmIyKfNaifFz3ryUqEdrTICz/VK0r7RgV88gmf9WgoBNUn3cVEAOGXf3eIazWY5yvuMKHFY39RZQg+uaGvLD2V5ooaUK5qAKEeCbcCLEX6VrnGSem1myWesrN5eeWk3XwSTUFK90ZFwN79hGL0MOC+cP99b2Vi7GM/TENCqBchytja9CFeAwDXvBcgno7j+hJ4GrW++NvBE4rBruPvSiptBvUqwMh6JX5+PolfRYmNxiCyfkad9S24SseYUnIEw4+v4ivgLMUu8wEC35zc2HKmwx7fX7g+62STGiVoDGEDinFs6noVbyYq02YzHbLiGj5Cz42noJhoLCTlgPghCEJ2S7QeYplw8RpF1SK+aAza8xK4a2t45pEeqQsh5Hn16r7Vtyqdm3tvz9zCH1jpderXDcmt1vbx4/nJZW3eGK0QLnArFBIUCuHEl7VjT6eja/OIMuNUoJEgI1E8fqG2EiCVy6q3mMUnP5rqTRkMNBD2D9DKyC8Mc8o56zaHTtwuOYmqhWn8BofHS6gbaTsWT6BL3VlyB52EvqCCQScmK9kGLgyGlHT9YfeROnc5f9xJFiBAJqFMf29Bd22oTao5YL/7Iy3jmofal0J5ECPrMNpWepFFxb7vv7FYfRpyrwLLnR6jpIJysplliHM1ZfR02ciUhSkSg+j3haTqDqbtML+7UADjAp0eeQxPRUknvYYcSTcFhaduFazWrSfLKsPbwufcKEMszyE6Vz6ha+Jy6eM+DmOs+D66NwZnr4CHJa7zwkUjj7GPj5pd30S4PL148f5FXElCN+DWBpvq6YKSU32q1+hcuXbsi8oVbhsy2fQoLrhUc9dpeQiAC3QimBBvdd0q0PP/akBoTI0mH6ZPGixTKRU3os1S6/iXkLfFq6aOnVmtYtVG+vMpqRS94FUFEFSQ+5x2o0rkFgD2PWkSYGSGi+utahQHPNjc3y8ziydKYX4p9rOhRLRYXe6jo9oIS+AzayNzcUmW2xQUlCSpk1TzUpuwNGxIEgDgrMY4zypUSoo4SX7z2EBaq0vo3/Eatmsh6WzW6DjMqsFyx2kFV7vX65eWLl8uLL13Mx5PERb7IjgCx8s7CvYMQuNOcKSUjLsAC48cGhjB9n31BufeL9nF6ohZPEldtymO6ARzUw+Mo6rLModPOYWk/i9BFxXY3LYdVn7hwvXz+8i3wjYCBYck99dQB56I9R47U3DRB1HZGtrmwyqji35+CQfpSs8mIHELFSVv6TfkPTjXfFLbQl7i1PNsl5Y5HIGQXTH8IBj96pICTLMSNfhzbwNET91RByUQN2Sm9djtCQ7rMamjKUCtUYGVfmaG2VVdw21rAbxt65r/1yDwQ4khfXx2Ax/S0c7Qwgj4ar+IspW5BhYGLaBM+8Do/41mXkaAYQ3urmn5MQdP7nP8K5AgSK8JD622lzM6ik7fP8pJuibrsDfqrK6urbR7WCtXjq8KQu74uWK7Hwa1r19d3u612VN5RJS01rw2eA2LOo1D7/opED5n060KyAGzVzbvvE3t4ycO7cXwmcjmAYxiDIFJpCIkKRFohk0QKD98HS/UqhGBWuU7+XEUqkpJzStDnAZHsDQbkewdzpV0G3Q5InSzHTp6mwWk0CXjYi4RozZGMhasJs2nmaG/OLS2VMXol4ZnQ30ActZfpqbHi9z/EkfCMJuXYK1ah4FL8/dJCIEjoM2gK5u7X3doQsgKqARxTMI7b7ukJX9/cKF96+ply/vyl4geUNQN3h3uHhLohYCd+lVn320DzUHugHIG2ffXxqIjE5BQfCBH3zJhEYHgoMKYQJu4nqgqtwO6j2muXR3gAZx+B+sKV2+XTztcAL/mCvMg2T067nA9gXjHmJkZ1Sz5hqD6NOEVtO9JGOUAEKGBsH3tqnZAyUbQQqFxcCrf5a+poVqQ9eeR0cvPZyeccld+KE/Ikj6jq/BzxyBRz7gcDNB+0N7+W6hf/B2ge4sYsnUfkJklJhSCzPX1p2ozCeEv5lhetnHsuA7PxQrfWKwd1Bu6YLWFi3hrNPDwlDnmN4odMjVfzrIJh9BM+BchIiBi34kFhpIBxG4dqG/DO+tSrpJXupEK1uEkO/SH7O/2LW1tbfbMbHkYdQleDeHytEHg831q5vdXv9a5lTNHC7moX3hrNLGo2NffaqMH4sKg4r2zM0YNhMO4wpyF09fqrg0T11WCmETgbu+Za81V6m4+YrqM0XstuNV8XQvE4YGecnR4iqmPe+kyb1w1qXSKv87QSXmdzC0Ydz6IwpyJD2REaMWHEOuZFHQakjOGUbxeWuS1dY3YWlRMm02sHXJG/xFdTEU9TMGOdw+E8DbSYO9rj9KQIFRt7B2C3O/pRDuB3mJfOSwbddis+TIYm2oGEodqv1nDxyvXyF597oly6cKX4CccDtAB6EJK7OxnkZX0xPVCj0DbQlhBuFEbx4EMwrIQ48uw9D9yRXHXZ+jQbM2hAM2gCbnwzSM+8g7bVOxiU/uFuubqyVb546VpxHUoDoWbVrKfMnvkZNJA+C02HBPBknHAnh728YsWfAsQePkKDd1XA2MbWQ1+JCaEt2iJwc6/PyDLkSbVIn0kfYRYq43IG92bRnxWjJ3nSWyMAREC/v1N2d3oIrU456LVhIoQyMGZHcAmHP5NIOzo+bVeH1MPg5u8ZAGTQdETJX+B8ju4PDjIaM7yPAMr7RBk+g8SQRaOhXJ8pCOpRhYAH4q5em4bqRRjKAHfpnHtvA4x0ztkHKVBzSZwGRZzRNoivVdnvdi9srq4iNUVaTfG1gSRfF1IWRxJ9+cmvrOthDcUSlE+VwVWzlFNikSPb8Q2BG51FpIkSRgJlFLhOLb0CjTKyvpSkHwUkpgfvRKaHSLw3m5pDfRS4hu/jwBNhieubeu1ZB59aghTgvgoKD3uNSoiYHfQ2fg9WZtJx6rqRk2cfKTNLy8UvfGV2oT0fOKl7YwzVV3CiSpwPMPu8iY2LieGQpffa7n6QSBlMkVX4CNsQTLcKlBjy0SDfkVbXi/NE1lvd+Edm0Bi02bv08g4T+5Fl14jsKMy4lgpevHCpfPrzXyovv6LZ0omfxm/AwgVSY8rSHDlCfhREU4ZyQuxVexLX4EccEWRYlwQoAPV52NOrBaltOHN2D82mu9srt9c2ytXb66WD0NAEtA465yaHdGD7Rd0HrxNH72AmuKDM3luBWxk8zEl5OVm2+UTIShtqLzJOZUyFh7uIK2xEopqgrFQZSU2m4ldBHg0UEq7T+7mXIUf5kHsYz+c86Hbdg6RXdtqbpb+5xrld+r1WnL/GdzvA7A7uZDuFhI9CmNaRXDmMlr6SMjKakVi5FSIT3E3jdUyzCEXf1jyEOyl5niO5Gr2WWQmn8lp9Q1xejPgkcbgY0Zc5CID3hgqVfCBQlT/ttDbW1l64ePFiJ5HrUZPfE15LcBhqCYQPfOSTG6vrG+cjHARPIjKZxADQo8okpJhX8/eNR5D5VWWDJM0Ba0eI3Wh+XAv+VweeSsSJyj8QmINQSXxYvo9zV9+lasAsSqvE9TkHWcneiTlCKjDXxkZQDJ2UgATxc+9eG9jyx0+fyf4SOprb22sQTS9wN5v6H2QEcaLY4Afzmq97UTis5uxTqDqCQNXa3lAnnRveTEw6geywjD5T6DCrTjk3OvbTCRKU4GtKbLW7ZZ4eX+eo+4oO7AnBo2aNppXMrZNOM+r8+cvlk5/6XHka02Vjfb20WtvZ8by4MA4tBJUq9Y5d7tk6U14VnsNWGOJNUZO2oh30SVimQ8X7vN6hMlvkd3t1s2xsdNILa240gHEGremofh/i6VesLVDNFJBaheKQBnwU9Zr7fN9VCChfYk4beqbsEDpxQhImVTMEQhtWoaBQEz7juSGxbWM0h0Cdk2HHV5XzyqJqEw6DhlGJOIFWdfRog/qRpofA7WyX3pbrljZLr7UJ+roRfqbXp3WoMInPRPiAF0FnHfaBKwKN4H1gTbA2xBPfoteU1DOCKxKPg8rVGntLG5NPfEDCDFoqrFwDu8+qkKlJ/Ze2SikEs+PQ1yHU+sc0dYxrOtvFOSaVzjDLO63969euXSaqm/eYkcfXhdDHNwgmsKzB1as3r+532nuqdlbyAImrkylrRgyjrBWxPhvev1qq8UCO99qHEJ0rOsEUTzkSCWRZw1GeCSCYRwKZp8N/Q5QkZDgOmAyvlkfgUUV9TVaFR8jRO/KtsYNQmY7Xqtxe6yTNYisYUIRm8levXyabjayebG93IAybFowgHLT/Ha50voY9oBXSY67qR+Kkd7+JxmyTOFNRrTOKA2Ta+U7w6fqNEWBxroB4sZeNyQIh+sxdw50/oJN2BlNjGqY0fg+Y/SpcygWH0UBIY1hf20RwPFee/sqz5erlK2Vt9XZdoNfrlDscBUFyBK0FcqL+4h+IpCgIdV/C5/AscwiD0+sVhH4Rv82xAWPdQiituptYv05o2wMvO9CGE7n0D9WZnQ4zRxegLJ6Ba7Um+UpBhcUn6MGntr8Cm9pF4PhKk0OtSoVKGhNEVxaTAIAR0sLtNW0lPvWJOEq1d1CHQBV2oJS6mAZ4IkyqyaC/44C4vrOOzk4+6gYfEMSRydkyObdEKx2Ufmu9tFdvlhZHB0GypwCBjjPjOWfrJhwCkqv8D0PyTEZXoOaZ1+KDW6/zPuTJP8/Am3hc6/T07Htipu53+YH/Ef6m5y6aVWK9+syQd5YFjt1ECWoftgQ8TMYH4MlxVxCvk/v8yhqqo8VJGPU8yupuqBT21SGgcwif7yd+/Ed+ePl73vqmH55qNBcjtamgh/25gIdx5bxRSkNu/fmqvnDzmwztQmGJ7mNqk3Ni1Eon2MA8z5ezkgvPhxEFrAoC04wSG0siqlqGZQY20yRujSdCJZvRvb2HBJRVsRzdVrusXLlQtjbXKUjddjxDoYWeyA1l2usbZRfV1XF9pbdL7e3lR1PmbSG/4TrVbGZ+gLNP6Zp4jCmEwHBHc3s5e08JSQaxxxvsKKPpqRECwjuFGZEv3lkO8OWLcdTRUR5Nh9Fw4z5MPYPgMg1Zx3fgaIqmkbNV7b2zRHxvJ4QV3FP9cfI8or8GwUMB6TXvIEQONMWIe4CmpRDVLFAT2Dt05GRQNjutsrKJSbKyUq6trZS2Q5fEc3RHbWOtt1tWyUMNZoqCdEha1x50Y/+o5rSAubU43UhP2qS+TcwlCXsPDolwsO14IL7ET6hi+MzJepog02g0Tr22GRU8CjWnlzv3xG5ZU0ShZMejYDCtcSWF+OmGdBE/VjB5kHwsTUHskKi+n8kZhAdtKc3RyGVv0CuDdqsMupgvmDN+X9ZvsmSGsOVxWI7/LGIUpDgP/ylEbMu7tJ6IvvA6EWoenjwHVh8JqVGEF9I0an2SyF4L56vlji54zmV4Jn8m9EHlE6CJEuBkv82tjS984EPv/8Dt22tbJFTrUKaQIMfd8FqCwx0AvgsAAKklSURBVGCJHr4/OtWcPvoLP/czP9JcXHhQTeHVFYFWAFAFwhCg8i8MrETzuv6TEFTBsa1hxmzgQ/oQszDRgJ5qTJOAiHqR64o8UaNvpZat+DWKaUb/fK7AMBcf5T+EOwqZL8CvSn/IRFtVe10CgDD6CIW1W9fL1toazD9bpmbmSrvdKRura2UNoWGP5BfedyEUWb05v5h9KjVdMmmIhxmHn/abHC7NPpI5Hc5rcCTCHl0NRCLXxwEIvOtHZRT+TBZDAkyJK9JGVQVHCi0XlDm8aE+tXdqYcg2LvSwmCj2rBOnwpMJEhnWfTVV1tZ9pNB19L1XF5aAe7qsZgYdAcMLYnjMWERqaS/owPJzh2EW72O6Bl+2tcn19tVy7favcQHA4kmLetqDDsQM0p7XubtlAGKk1OJSquWXbObNUoWGHMwNs801HZdCkeO/okKaqU9LtV6rssM1sS0/ShsRd21vtzn1M7bFtax3SflgpK6iJlxGqmpq8FNBOLFOrRODSLt5HeBM/mgfXDoeLs/pdGgSTo1ghG+ow5ZfoEGJTjdKcmeeedqQAtxccQC+tza2yvblGp+NG1nvRKp0PEyoMristBjxL5JlCRngCp1ztX2jTRPnLM2PUqQzwT+JTqyCF18N6GttzFYEclCN8yYRzniVGzUdNuP5qShcbGkut+Nq1qx/47T/8vY8jR1VFFRwjreOrQlDzDYKRPe584AN/fmNzq3VViKpMEwMSoT2F7ichNSZ/YcgKagRKRhN4ZID482xYM23Sug+HvRLkwvNXITSe52Glk60PLMR7yhi+Bw8gxDJ9x4HaLkFkRyZCTeWv5iOIZhXEQ7iqmTEtIBiZyRTWwwk5s80ZCHO8bLe2ESi36/g+DeceGWoPzvY8JJ5b6juz1LkNGZ7s9xEcAwiwmdWqvp+amUnPLCE6OawxJWMLD3hVRSe/HQjcjlQ7vc4B8ABPEJvw+qFniXGwKzPcibbhV+IVRIE7J3AJMUYrlFoJdZ8Re0anSrsOplc6O92MhnQ5Onv90jnEDEHL6SOsugiW3v4OAqNV1rc3y9rGVvYM3djayHTyOHGd9ARsVRNAMwIuhZxawyTEGEKu3KLETl3cN5XIME/VfGwuI+xRHiI5Akczxmnn2Y2LCOkMkolCAW3AOhLiY+B98kWoipd4N8yYd2pLCgEX/xnEk3AKU4Z9RbQEB2toUvXBz2jhmDTipy8OgUFYPVwEd4T2XTh5Xzn18OvK/Y+9vjzw6BvKqfsfyH4t+pBuXzxfrr7yUumCMxKl3Gg7ubBZpHtxkBf8KVgU5gCh4BwdPFNgSMfW3iR1y4jhPWev83V+4iim4hviiJnHO0dKXn1en0UImT/Pg1OFBn8K20Gvv7O+vnUFkeHu0QLvMQT+q0Olqq8Po8hJvLOzs4vq8tJ+t9fXuZdaUHRlYIEg2r05aZQlimfiD3OLqmSFR4H3aiBqInVL/yo88mr03yTJgMO/5CU6K6LBCNlUgZbP8SUCZ/KuYFKeyDIXDd00pg3BSwjIRpNYp+wl0ILyhTbnP0A8zh5VTTdJhfFIFp/5kSXBlLDAdbSJo9NNejOEQ6MBIR4pvZa7hSO2ebcPk08hYPqo9U5XHpuYLtPO6aCXk9n8nKGzo2UYiczREoWlVYnvBMbIRkAQukOZMpXamnAI+4g3jS9T6KCz6u6BUQWKGNRvsQcjUKYHAkocIkrKniMT5OFcEO0dRx9kvJAt8KktyHT6Dur6EbQqeu4JzSl9Ldyr+ex4EM9spuy9YXJHsPLBb2liR+K1COCDFiRWmciRE0AKw9qk6fmpl/Wxfq4i1vmcXb94lnaBwf3QkrM59RPYW1pvoosEOiPhqlqKZhuFcU9dwZmwZq0KQlR8u69IPqegltVH26LNXGCmA9de3lE2yxX3g2wluYWAAXM+m2mUpZMny5lHHiuPvOWt5cwDj2QU5vKLL5at1VXyVC+l+pQjLj0sM34OhYVtI4GR10gAxxSpzcZR0wQZPKgCBRxxHSHAK2uW55yrsPBwl7QqOI4CvPdOG/JQoDvpbpJmGQkY9zAZ7PSv3bwZx6iFCbhN+5qBpN8wmNiE1q488dRTz/f7vbVQqY44D3qJRLOSxjQ3alzl2SiADBCREeKjfuimFnlXChOibVC1vAvGJBreJwr3ChwfWwiV9JdcEtezhRPZbsJbe3Au0wAKE2ESBmsCQcl0ByBO1dhgz65JYI/vEBuoJM54PPHuNeoIiIQSgkJj6O+gjjaaMNp4uYUWsk8Z8ydO0wCaYTACRK7QsDEHqK+HaB47HYTG+haaDQIIYlQ4pGzjA6LE48CuPbgLp3YhqhHB2ENMRSMCi45UyATU1a0GMyGKPFRBRYdOTr9sJgLETtRx3uvMjq8iazAUHAgLjjSDxFyRnfLMSEKXQiN4uN8nrdqE9bd3dtMet9UDKBI5koFWgzDST0SCCAOJ0Wy5RAXhaZV9wb+w6o/gKs7cCApxIC3QTrad7+ODQFA4KS7DwiS0ZvqYHO2SThQkyPCsBbKd9S1ZsKMEml3VyYxgsVDi65MQOZqo7sGSJQ8KDp5JE7aNmuUu53HqaYe2i/mVESDaxdEVR1p6aBV+4a/lqlpHqqjv3Inj5dRDjwDzYbl56SIm7+2YgI562UkpsCMoqKT3WeTIkUEDzsKSEce0zfCauC5uTBsBQzBAPbMhj7zAY5tJE0TBrCtBoez9Ufi0ChKFBzjnuYeCJJoJTaRgmUSNQ6O68IlPfOoi0QxDpsrxdSH89w3CKFEEx//73/77F/o7g5sivA4bDfN1CjoF380ptEJVjeJzyleb8Fsf0VZ8IqI4vjY4oUnqyqzFBNKbRc4yP5cWy70yos7V8B6gEnLDSWGVE0+8phFocAlJzLpQKoGTqmx6KK73sdPdLGewA2xoQidOn0WDQEDIGOYDAR1AHB1XUNLdCOc2Krw9lfMbZIjRojcZ1gVSvUG/dNsbCI2NOC1lFD+B2On009j6JNQmnJLuBr9Vo6Nz1qFnbISSk8IkWp2BMoEL5VQ9JSqZJtOh0ZJgbc5OqCIN8TIz0brxgzwjMHR41qXcECX5WWcZrQqKil4vBcKJTaPhO8uvMzshOOrp5j1ZUk+8Ov0ZIQZOXHhu41hq/BQIhIyccJ1ZqpZBhlqttS05AStkDh4pB9TbTplRKrmTVxgMmDRJyC54UWPQT+DsW30tgIWWg3CgjvlsJ8JdIaRwVEBk1TBpDjDFZMHkQmYKMp26PrJ97ZJ2KbuLdti6vVL6aJi2icwqgMJwByHSwWTTPyRu3V5Sh2nHrQS2txJ3bmEOGLplc+UGmsctrt1drH7tL1/Id8o9tKY/ykMhJX3kmWdMJP1OrmB2ywP9Yj73WbY31DcFPJlvZAdOvfRbVaEkzoJaLq2YbeJlFUbpXMBj1V5sT4To7s6d9vb2K1euXFkjlZnUjGoYne8GsPmaYRTRxHL4wfWVldba2uq5g8HgUPXRKJmUYkwBSosLZJWC2lWxw+xu7J3G/UhQFRzGtfJfFyCubOICAdBaPAC8uyDXhq4Q0zQQ77C4NFQ0FMEawlUjekjUpE3eVChZ+l7y8z/Mi5qrSaBa6e7d7TZmBmUdv/9MOfPgQzAM1yfPltNnH6THpRfbvQPjy/ytqP/b2P6d7Q6ZqTrTiFCxzCIz7qL6tjc7pdsfEL9bdrodeqxthMogGoAqssQ425hOjynGHb7UVJKIHS5TuPlMONRueBQBkvLApffuRmYdoQPi13oncLKntkeXuTPFWoFBupHWIVPWGYrEASPCLXZ87ipOQEk5Cqc4EdE0nE3qsLU4rj0pDOsR0wGmP6ojHDjSFuqTxKN8KUA1fbRBUOZujFqCNjUfhd4E5puPFQjVkRjIIjDjqyGeja8mlvz27D1rTvqt/OSE8eWQ/m6fqHvpXRU49tZCZf0UYlmnotYiPfOLloOZ4vd6165fLZs3b2GidNAc1E78pMJU1aZgXL8fM03bCa/kaQeldqJlZsepX6SnedOCVhBQRyjPDaDTeUI74Ztcw9C8o5F4psbhwfMcmlfi3lnNChWP2gGowSgYdQ5nFEyNkvfGc7awZUTyK1BsV/HiocARC8CpFgfMGzdu3TpXGyJmis3jtcfXBSnsG4VRIkpMRkdePPfSk0jCzpFxCj5iwSAhyCYEa1x5GJlzGBqgKoG9GrRPbbCvDSmQ+Efo7RUc+Sq9IdRQL0c3CgcbJmnuvuR5BYYrj/reXp5scx6DwWSyvADmCBzOMSE4O8Kxub1d8hkEelSHSqdn58rx06fLqfvPlsXl5STdQ8C4f4UfUl7HBLlx7UbpIxicQOaQaXZpAvWOrLhvg3tzbNgrITgyqiIICAR7vOykRaZqH5lgBW7cRUvtIX4FehLta9e6uNWgTJcFdaRXIwiDkJ89v7jQppeuZVTNQJ28mc9A/Dj6gC9CQyIlrYxPg6Q8hUsEB/mJplzzTEZVSIrgLHSjjTRHRJ8Em/cwr/AITHZF4x4+R1gIDDTDG80StTEJXpIBKJsrzzLxTQFPTB8rLGyTwAJsPleoCLdreDowqKaU2kx1dA5Vb0xOBUSmhAOLmoSaqWVnNA26kQAiSK2vuMgh5ApCCgRX480Z6trMl+zaa6tl6/bNsn7jemmvr5TOxlpprdwqrdVV2teZxgp6fuStqZqFgHRItrUTydRI7mAW2S6WLd9kuJg79RlHoOyQ7f2lDZ9nxqnXPKeKqVvwQmWqE5T3tg+4jdABpxBlBEycutKQHRAVUztRoES48ExTSJgz/4Qy0I5XPvuZzz4T4MhlePZ4zZBqfINgIqDJoeA4/NVf/89f2t3b2faVDKeklzLClBx3y5JaeBeCtuF8NQy1dxrala8ZwuZARk8idDbyKAMaVER5H6ebDewzHuSx91YpUWr5GY3glx6gZpJGkyF8EgEnMRFU2dv0Mn60+aFH34ANPVVurayVE2dOVycl6vmJk6fK/MJCCM5eWqZ0uPYGBLXh7MKB+4Lu5BsiPWxbP3hjz9B3boMwUZYN6ZCtozMDekPJR4LI9oLGAj43g1EASY5hGimKO+3zTKUmQYS2Z9KPo7LnnjzVYJxIpSkiwxhXx2/d1UqmGhETbSDB2evbXj4jjUSlBRpEBupq2igUBXTcaef6FwCpMhyC0mwgAukgKSBg27IOjZqPUFbNw5o4IiQRx6b3ucJoTFPAt6QQFmCKjR/iop1ktDGdJZoYB2krm7E5PZ33mmJ+c1dtQI1sH/zZzmlf/lxfQ/cAoMInXVh9NSVHdFJCIFULysI62raxdLwsP/hIWbrvwTJ5dLoMtltl89bN0tpYQZDcKNdfeKZc+sqT5erzz5WVixfKxs0bpb29GZPD4XPL2NW07XWyZYMwZf8VcCne6ofNayfhocaS0ZPh4YJL/RuZsGhdwEn8GrR1hA+8FmHDs/AUh9di2Z+4Ikneqc3lI+ic9Y1FYwEeBwTa3fbFx7/whSuAa3PY+p5Fh8fXhb9McIyCGSSzD37kkyub261no+4pJ4cNmtdW1FuOlGYlEZMOt8bWHQXrT8MY9WtDHF+kixZgbYOIWvlqY/BuWKZIkxQjFCzaaHfrWM9RvXMJM5A2WYhsntXGSCz/Jb8NTI4LF86X+eWl8qbve3s+/2dvu4ygmIZZ1BayyA3CVHCsb7azaY3b6m2jpajaqrG432ZHmxbVPjs/RSBIh5ggXOmNd9GU/hSFlfuYqg04DyEL3RQM4My5IlBOel17s3HxxqFvR0EmjmpvJH6tvT/NJB2oE8ApUijMKuZaIoJpIBbPCgt74BHOIzxEmKjnvfK/OiP50eZSk7tKqRGmXLM2DxmPcxaY2S6AsxuGR7BSrD3jFPAitu6WqS7gprviUfhcqyIThBnUjCoYIXIi1XYmf+M7jO+MWhlQrUIhMa2gBKfBDWVO808TJzOUydeFgJKSTkDLz2F+lOI7mUjNz/raEyso92jDnUGbOk+W+dP3l+WHXlcWztxfGgtLZXpmHi11KsK3v7VdWrdulY2r1xAe58v1l86VWxdfKZ3NzXKIxurX/uzZXeMkA6tV2Z7iNYE6KzDiswouhwJ1dKgVqCVwWMfMdlXoxHThGUfuEfoxQ2N6cVBHhfgh1kF247d9KS54TencUWe06v6t26tfzOOhkjA8hgB+fbiHo18zjMoxswjlJ7/87CcAcG80Fq2HndpVwqQhaF/ONDMAFdS8MT9L6PN7gkwxmhb9tUGCtOfN2osUTTA/W928LRRCqNWWGEZxfD48hnWuwiQpEhdgQyg+0Plmr5p5DqTdQ1N44fkXyvrKern/wYfS69+4ejWN9dK5F8qFl18q53l/4ZWXy9rqRmn3epnP4DEY9MLkmjU97BN37LIR7VX6u4My4F3AshyIpzfAHuW9RLCHPdAhze6uDIfAAG8SisJDjSbAg99s6wesMSWoVZ2lyCuJhrwMEpkVtkkydRtm9I33Ek5am0QR6GJEZiJCZSLB8+kQaQqMIBA8hwC5VCDlqNpDfYe2Ye9lj0ksh0yNLB60ux3mnYBZ5ybGSgOBUGmTCABlp04zBwZ72QwjY7NphiX7ZAWOwIf8f2cfTYNrBZNCWHgVHA4DR++STkiU/TpI63dhrJH0k31AgbU63yFmylOryOrW1Ia4CrdJR/78ohsCHXOoj4bh1/zMacrJfsdPRXgcO/tQOf3oG8v9r3tzOYlGsnDseJmbm8/3by2z227HrNm4dTufEtVpvkN+ChHbMQshh/hUa3UI2utoltCAu7VZibSVFSbYagZAp+4KUQVc7QREigLJDj3fzZVmqMM+2kTWFdl5gQNxHTPFg3TmuL+zv/nxj37y01zmlmPYSN84vDb3vhrMyEPIdVRMPvPcM1v/t3/93//zyYmJJve1cQE4PRVRZfBUFrXOb8QawUraoAlc6+jR7+GmMV8bSE0cG5Te1opFIFUghtxnFvUysauKDj5SU/GeV8mHsiV6kWw63/sctHgd+5mEbsrz9FNfKR963/tRR4+W+cX58qXPf7586fFPl8toIFcuXy7Xb9wqm/QsXTSMatMfYn7ULfxsiGb22gDr1C2jFOSf3gM7X2eB5bkpj8ykLT89dBw6wcnVpPbYCo1MiuO5ZoyOv2kYLmQjtZsHBCAd6fPYDzfdiVPVSWoOGzvz1DkNmepNqS7fn552Yhpl0nPqy3ErQOcu1HUh+kMs0yL4B04UNPAnFATzI5R2d6p2ZNkZZlUFBwZHL3T4+tX5bffcRPhS9dK2F4SyMCqoYtUGnOVq2l1wYS/psLN1UAC6hcA0LWN3MA3+j7rnqkKVJ5pH+jYUWlKzGlw1M6ld6EwBChNybbdgy6qs26HIWJqi1jHCUbh4HqFNm+mHUWjYCYqXxnQjOImZRD6iPLNUmzOlMTsHzVIGwlzfhVqIe7I2ECZO7HPDI+fwNIjrB6xnZhcRgi5XUGvppzOwnGyMRHuI8NA25ciE6YiB23Oe8k8xEL7xmXXNpfX1Pam4UDuzfupzmdZgnhyhpRCOgXy9sZ35VZ6ALjmLi+3N7S/86m/85u8T0YlfHo6pj1jqNcPdrL9BGCU0EyXR/vPPX2jdXln7rE1kh5gzsI5MiNQ6wazv3rwaRAIVeM13Bh5nph+27CFIcVap8xCiZQwlZaAJus0DkVDpKL2bQNbnOrlIw8sILgGFid2S3wbTtnSa+fraannqyS+V973n3eXGlatldf1W+fP3v798/pOfKLdu3iyrm1toF2oTCAQYJT0+R76yDuM609PJXE7SknEG9LQKKXusHmaH2kU2su05qQzo0rB3nAuV5+JQ30BnZ6+0+nul29+BeFG1na9RpSPMj80Og8gSUb9JK3YVktZUpoh2RnTNILU9Z8JKZCMtRAJ0SFXYc7Zckiiw9A2IQ58pyMxD1oF/ipPXxJ8a0CQMfZR2cYp3Lddem5iWSV7Omo1Dk3eOeOvfcWfxFriy/LmpRqaaHx2fjObgiE3dmxNCV7j44ewjMpUVFIgqHPJFPmK5sa/ajTgXbwZHT9yq0IFRNx/2GzS2u6aBqTRBXL7v9gnIkeJO43YhMV14X9lUs89+seIpZhiRfS+c9tw6FmsEQItmQnzqq69nAoGhcCkIlOkFhMb8cllYPl5Oo7mefeTRsnTsBILQrwOulnZ7i5rQXjRecE5V9TdYjm2lf2VUtwwACEXowDYm8E98VZMwIjVxEk98kmnuzDwNARY4Kg5Nx2H9FCIQGlrb/uVrNz7GSyD5Km3D4xsGc/urghmYaVjP43Nf/MKfp9Ic8rFvq3ZZkSHo/tJShBHzGmwYbfnaa3yjACHRCOMTmjoSkgjyMZjwqHdmzFXQWRFSLyJR6xi3yK3vU65Et7MTf8T1q1fKk1/8XPnAe95V/vT3fqe88swzpd1qlZtoFltbGzB2dVA6O9NPBMQRTF6qx07ftrdXwjuM6tZ+2pO7cpx143q7NyjtTr90Sd+F6HakEHsEUO6CtoE9OfCrkNjD98izy9FyToATzNIj07j02A5t+rFnsg1+92BmOn/qSX7A4z4U9uIKipGX3GCvY/3VYuw5gz6fp52qVpNRBTLO7FCeWQ8dpJmbwfmIVJxqHYmm4Spdey9HTzQhZAgddu4hkrkSOhgINr1JrZ9175BXY/poOd6YLMfm3BCoTsjSNre9ND2qdq5wtN7kAzx1ZC1iEYGhRuNIAabRHpqHpgd5y2x+kmGHe+PZXrXnRpOw8wGIfCqTLK2zjlkdXnFwC2h4Slh4N8SfGoiqf7RHtJx8d4a6mp84EBd15S1ppUJw4oJHv8MTcwWwHQKfnZ0vZx54uCyePBXtw13FglfSycsKADcXUhOSmiPobRfaU96KkKAtpG87aP100gs14ML/lbeiI4k/f1zUZ5Vpa3zo0rxMJ8wB3LSH2x963/se58ao8rfCI9H+siDK/qpQoasZeuz+u1/+j093e73bTn2uMq+Wc+9/DKdyuNsDampPJe4NIi3zHb7m+b0BckezcpalrjUJXQZQXRPkihiZJsjzgBjGgyWRTgNYLgUFgTbCkCAG9H7XEBovPvd0+dynP1m++NlPl2uXLiBQIEgJh/f2+n7IRhazTHv8bHZLr3hkjJ6IfBy3n21i1jhV3UbhYdRsGqSLluFUdNc91JpAiMRXYKqqu3eoPeQecQeYZObnvA0/FCSfuGenDBdhlzp7pmq0bZx2HO6wbbD9nWGpYJNRJDz9KHFMDgWO+FaISJC55p+MVedH+FhBCxGFUsG2ce3R7h48pyC1GDfRtQ1Ef+YPKMGIrrkhfvzeiU3kZxuyWzsRhbSjAEVgzqB1LE5NleOzaB8zMJgVIC/rqACqYkLY+O8r03OM2lGNwvZVm8lQtWUgcHt99z0BHuB32juPk08mOVNPHY7Gd4q6vg4ZLQUIXK1ehIgiSlPEoW8FknEjOBAae7sdcOUaIuoJbWa/WVIImz34xNQ0OEAbU+OjTVzs5vtxTMmFpcWks+MSJtCafwp99y0dLa7T5KzTwevIEN1nhBUiKlqT0/id2ObwbXyFvucwhvfikaTBK3ehPUdk5KLRrNKYRfIHYau19cXnzp93Gb1CQ6IXMo+/NJjvXxXMZIjeCI69l1++0L506cJHlGF1fJhGUZ2zwTzCqI4l98vBXi+AWqFRiArtD0J57VAZX5LLcNxdIQAqPEBc8jPLnH3ONdE0ZZTcETBym1GkCiLYw+ztDsrKrZvl/EsvlZfOvVRu3d4oq61u2cBsaQ926PXvwPgHCI/qdKPvUn6kHKdyu9XfTEOh4YeZZVg1DYnLOOMQcP02hkFCqcRwlLNDiGgZHAOEhPM6dOwNBuKOxBCaU9mtn/hTrlYGtTYgnnTa+2lZGVkiB382oLUMjoa9Ve2Nnd1Z/RlOpScj4IHEFApiSAEh3sjBMkwXhrWeokuBIQXmBvBEg/6WmEzAQe+fHbEoViZxGFTnnn6ZKTUGSlGImY9ko/OzhRamUjaHWp99VcmzgcChZmm/KYSKhdn23mseKbgV6MpJyd/ZrNlgWOEB3Dp9e87QBXf5YhmHeNIkcTKaOLGD0zSQDqAiJUTaLQcFZfGb9QdnahKNxgzN4VYFToGvadQ29ty8ek+arqMZ0rx5CKd4kP7CuOIVBMQXYpnCSVxxndm24NBc1dJdb6KgsF0U5A5XSzcTlD81PlW1G/DrAspJTLxphMcU7x2lUlj7zGkC+ubSvrSReUXokN8Ugny0t0uGqTnG6Z1cLGmH+Py5F98L5LEk0lCphUjK8Q2DLPFfE6QDD6lugt75yH2nju+9/W1v/meHhwdjEn51GIJIrkeCRE/uvpN0IKQ0hDkYZGoRbGNSga8PQykOUvfpSQ5hhPg3bB2PnGovJBOF8HlWh/YczhNMLmlchzpbmCBXrlwtzz77XHnqi18qLz715fLUV54pr1y+Xla3utjgaAgIDAlvh6woLT2Xa0a0n/eifVSmipSHSSTuqPPCQ73UAqo9DczawzxLD0HD68OQ8QcyNIRqnrYLRRCP+nN2i0GdqXXY0klNhzAYPRiNy18EcrQiyrQ3PqrmQ6UlWpkVxOe5aX2muu+eHgotNYHJiek4TSchLL/boWkQQuOdhFoJXtIGcAnd3IE5nQB1CoKBQ5VZL71bEm632nH+agpZF211PzqknyerfMlD4p2TuClLU0RtKPtdTGB67A0oTW2tOnj9aJXliGO1NdtDwVVHbEhr+0hfdAgSfSUn8I0QqUPS5knrhRaq+WUaY1q2+BJ/TpiynfT1qJmZh3Nf/NCRu9MvzC9AN71oB26FMDM3ixCYigAAKTFjnGZgjuLWOukoV7PRfHGGqBO/HGJ16b1SsL21Vdrb7XLi9H1lfmmJR9Qcge6WCBlNEUqyl3YVPLm3KUZKADcKMHnC9lEDj3pqsAokrgadcb22PevL5M5NBKf58FxhPxgMzr/zf//ff20LtYOIbk6sI2ckPP7S8F8rOEbB1jHN+P7ewdjP/exPvmVpcel+CStMTINUrUOVsBKck1vsDSemmzUOMOnFD7GmZrWHsYL3aiXeO8PRKdpOUHG4c5ezAsmFVjtoDk7tzSpFexd7b+7dxasNQd+4caOce/Gl8vhnP18++OGPlPe990Pl8U9+qtx85fmytXqjvHxjnR7Qbt2irBYXEh8NI2yugXBBmUwoUSmx3XUqqjHdn3t86mvId0Wpsx/mkTrteRUoCgTXtWRbNn5Rq9WeeC4e9CVIIOYvwUzLSeTjSEMmQRGn4WgIcAlPhBI41elqu0oIZBYhNukQJrjTLKncTQPxeqrh6Ap1mfTbHwoOhAamhsRdBYYEVQnV+kt/w2zDfOmJqWva1/bJS79fu1ta7XZptwckq/DJhBEatEUEsAKXuDJskzjuTCZha2qJ5oW5Rsp1kyRpRt1pDnj9yrwIEUcuc5cydN46ukPSKpiJ74Q3e1uFlVrm6DOXam3CcZA8TFvPqSLw0xypq4Kxikm1QtqX9A1Mp9m5udLk7OiZn3rw2yYzaEjiu36ljzYkw0m0I4WxQlgaVAPTTNFxqj9kp9dF8NDpIUB3yOs29OgozNmHHkajaQbP4l8GTwcCwmsLGLyqGnflYeoAj6jr5Y0VUgDy05EcUzKhvq97nEb08COkTYkrDob5SQOXL1363T9893s/x4Meh4JDVXlU6F8avhnBIQweppm4eXvl4Gf/4Y/PvuF1j/6UmkYwIcCcIjEVDpxjMsgkIPgQxpcqtb2ttJNzlKjxWIMM0wYnNHyQSNIDeqU6iUfkUbIIUzBRZhZ2QTT2DBubm+Xa1WvlK089Uz728U+UP3vPB8qHPvjR8slPPV6efebFcvPWSpk9sldOLR0tG9v9stKih1AYAJtyKz0ADeB2d2QcYdF0HQK94zTmiaMc9mbOy4A3gPoIzLEXG77N8y5182OJsxB/2sj8Ijj0llM3nu3xLK4JcCVeFExpZCoWcw4BMAYw4k1G09eomi3BKhjNq05Xr3kL5ySmyBSwjpyWCmFQH4GkwLAXlfizkQ8MHg3EHp8eR++6ZUl8MQ/IV/wrOLKCNrgQPwBNpmqOwuAiva3NbYSEMz3RaqiHZL+3o1ZF25DMeRM6K1WJnU8RTU01m7Z3r9UpYJyfaaatXf8j87sMvKmWJX1Qtru5O2qi2SEIPkMm5Zn4jekEzKK0LvuvnZZMklW8nOPH4eAVeUhjVcOxovwHZxI0eYEbFxqKr2jQ0iaNpWBwwZqalhMCpYvdfifCNB9Sov75drDOYYUX5e8jMPp9P2Ddo/PbKyu3b9m7lwcfe6ycOHWKuMQjP/lCUASujgAqLAiCZ62GdYmj2Ie2B2GkOahhBn6uQ0feE0+/mLxjKsVHwihjDgUKnXDvzz780V9+6ZXzV3mo0HAYVnNFdNaC/pLwzQoOofAYh5jGHn7ogYm3ve17fmRubnZeYZHJQaqkEgdHNraB+bxO897ZA2mukq27Ve0jFA7QEIIgiCGtq3QIsjzkjbrnhL1p7LwJN8ypTKLAuHX7NibIC+Vjn/x0ec/7Plj+/M8/Xr70lacy78K9L7KtPflrTz90jF5ifL9sdJ1HYjVcAKX6L7Hbq0nAFMqfzCLxRO3eRe0GHvtzHV5Z4i4TqUGQh8vb1URmIKK5hmSYZg+DqtY6QqIN6rLzHoxvGn0Zk2FcCUhlZQytwJkPB+Q/UWa4lhjUQHwvLDKZlKbzTYIRp/pZdJSpedi/xIQDdtui2utN4PDLco2YPaaqvg4FgUTGI0lJ4iMfv/PLTZis5kV5wkh+mmU6Q1todJvbrfTa7mPi+3yoGhideq42pnbknAt7fmEWI84scVcy15LE3KIedXNl52qQt+YJVVxanCXeUYQlWiXPzEv8RmBQhfiMyDFT8unpZT4ZxKYbOWxtL7UjeU2GsrmFIUIDOEwU0wxY/OlziWDhrT4Hic/OSYE8DQ795OeJsw9mPocmeCv7t7bSJuIlw+RkPXDkhGN3t1d2Bz3Mky1gPyz3PfRIOfvwI3G6hvHVSgniN20KdAE5DeIhzgipgAKhBp/F7PAsmOI3T2t+ueVe/8ndMLz2nSntRG6vrn3sz9734Q9sbGFDvWqmgH2p7a8O34zgMIxqFa1ja6O9/89+4eceOnP//W/Wt6G/IhOYJExtwDQYBAxDpXlA7ji9YMaQQUUIktooNFzeCxa5FWGVWKvUpdeAOZS6e05EQk3epq7nX7lYHv/M58v73/+h8mfv+1B54ktfQbKvRyuw9xNZ9D9hDHlvoXG0nJ6rzsudg9o7OHsvRGhZIpcjvXKEXyUEy05Dca1mNYAZdG65T6a9NsXlI0Q2lBvyLPgBI/J1tWacc8BgWTKME7CUi5ozEr55RqiAF30JOrvmFR7Ak5ESOEGPuIRqlSrj0ssTX3woVBrkpUaip13hpABXddZhNjWFlqFzFK5poAnVL8uDee5Vk+8yEX/2QhKtT6RpcS/u+Esb2lPHT4Ow3traxkzpZy7D1LQjB2MwCwyrFgjMA+qiJqaPSAZWeNjidBnApeCiNPLUxFQTmVJzsG4IiR7ahxPGFudm0kFo6opHhTr8F/ijjQX+ajJmRCqQS0LeA3u0HIQTdCiDgaKU5XRyg9wRwWHdwKMmko7QtBV41HySBoND2mhucakcO3MWjQihNj1L25TSbW2XrY310u+2M8nLb872XQ3rCujt7bLb62Wk5fQDD5b7HngkX/arLF8P8xevVVyJf2lOyKiLBYA7zaLws40xDDQDgee8sw2zwI5n4Z3ENzfzVZ+3U1abzOO0M2UePPvcud/80w/9+ZM8GmkbCo5h4X91+OsIDkMEx8ra2u5P/uiPzL/usUd+HPtuUqAz4gGibSSJOLJSBJFA9ewIdmEcojxQkDjqIJI0EWxIXySfEKtF1SHUxz/9mfKRj3yifP4LT5RPfPxT0S4+8tG/KK+8csmVfWaWGtsrxeNNflVrOSzTENnS9FiZh9kltG2IXAzZS2hazCFUZHoZV1V1yh4RuB3zt1eUoCYhfnul+vlCBAXPlrGFncQUW5jypyHAJfKT+ZUZMWmom/6elEXeQikhawKp1ShEdBbaC9tujjIoFLSNZeNoarySYfQb2MM5fOeMPyedCWs1P9RsJsKg+nnUduq3Xu3nZQA9774d+jaAV1Mkqjw/hUaI2K6N8iTqylgc5K9w0NHot2FdPez0er+fOw4zwP7ZOcvRoqyPGKb1I1Huwq55k0qnw0BLwU5ROBOVoIaFsFRAgA8tedV7nbizc2hJwO/yA7cUCFMohIA5owjQUXwcFeT8V4uScKojGyJV66LeuacvMws1zIpff8ThnQvgbIJogBzRUijbDXw1LRaOn8ZkWcw7aXYaDWR2fiHxdBbv9NGOep3iN2ddiKgmtrB8AqHxcDl2+uxwtii4kR3EqbQv7sWLUABXcM0z46U2AAvb51oBoUYVLZD3phoJk6qleGs+vBN+2tKmrBFrTb1Ug9rY3nrh/R//+O9dvHT1Fo9Gvo3qPCMHjr8yfLOCw2D5wmTaqa3OVvvnfvZnvmdp6dgDWYxj5QHa8gW1kn69knDq6EqqROC51zBXpCJp8xNBQ+SoEn/8439RfuVXfr18+OOfKE899Ww5d+7lsrK+kV4mm+WSh0xYCYu0MJgItCHcY0HmXJ52mPBIWevtlNUuNuiuE7z2StutAOnpnCmosJu095lQExiLMJiAELMFG61Wx9YRMFBY3coOJBB/TJQjsKa4PjnTKAszddKaG/xk+AugnCDVVDCRTrPJOR8zfpuVcpo8aE5j2hHP5o62QX6u2bAO6TkgGCee0WGHKdVG9Bf4ScYqeCBy7jVB3ITGa0xI8I09zU/NgL6XtEADbD6TQiQy09R9UHinUBFvQ8KuR1XjnS/R2m6XDTQOJyO5C5rCQ7Sr5Tj65FwV+wUbIt+1RXC4sC8bJYNHScQFaoqzQ6RrHYrkUODThnYq0R6gBwW1H3SuODQP4VVDQZs6QnuKDO7tcUNfxLJWGUIVTzxtoOlNge9MzaZumWruAY0ooNMx8M5hdgqNcFSDSXra4UjMvNly8uwDpTk7E/yo6Uir07OzZW55qcwfWyoLS8c4jmfNyrETp8vyqfvK4unTZXaxzt8wjfmHRIFHOvfeIL4N8r/lRmjb7kT2l47We/uQRDVd5RVaJw9rOmoMvct/0sjdWHlunuTD+fylq+/63//LH30EnlFojAQHLRPB8V8V0sTfRBDs0QHEZfLixauDn/+5nz1+9vSp7wdBE+lGwIDCQimZnoyIinuv81FjK0CIZsE5czU0VQjVESTDj5Uterbf/u3fK//5P/92uXTxWphFqaqNnkYV4Rwp0sZU2IhcQNMnkk1ayW2W3msejWJAr3hzGzUSVUDPv72bmoFaiH4Bezb3YMxwIY3dgOJm1EAQJGotzoz08wVNmFFnaXZqQtsxjT2WWsRyBAfC0Z6B/DKZh7jTMgFErNDRV9KcPELeaBs8lzE0P/RVREyIN+Cxevon1Fr6wK7Tzl5U1JtGLWlaE0SBwVNHTCRSV/FWwTEX56nrZ7IOg3QVTxITR8pTSCg4eGfmolRGJZ8qVMQgQhAhoIPPnd432ttZDDbVnKY9/Wq/Qg0tDmTaQ8qYah7a9jqQ1Y5s+wZtOqPGSY6aNE7UMq1C1M2No23wTk1UH43CXGafRKiqCWjOmqczKR3KlxYOaEtNITd8riMosgu4kFkQvAoOzRqFkzRW/RjQjERDHPGr78x4wqKwE18GhU2Des4sLueDXG74JI1l2YPvoQNAqM5nNJBpZ41y9rOfk2hiriRWwxAnFSpKlh9IpGNaUhcW/xLugd+H4R9jgI+Yl7aXcoK3wj/agEifjkI9I5ngOn4htHSFuV8i1MQWT5a73Wpf/tinP/ufnzv34kWyUWB802aK4a8jOEZBijL91OrNW5u/8E9//sdnZ2aPayYYqyJEJBGDIwvhQIT+j3s39qmIErVUjEvv7e30Eei/eOdv/Fa5cWWFPHwukduPWLTIMwOJMnepdvLznjPog2BKWYDzG+M6xvRHcACi9rrCRcLQpm1wTMPI8YyTVqds8vNHAzXo3XxvJk58QneyEIQDmgjMqRni18ucGDaTXhjm4b3Qmo/wKC/1SziXwCFD11bEoUhjO+9BQnHzGwkTkqyEQtJ+D6GhcOM9f6l9PqGA+TGDoFLICodDruKn3W6HSOZRpbXRhbeBxqGPI7NDyTWmoAIjDEaOufeVwkJTwnfCYFvB0Pof0M5W1xzG1nan3OlpGFxTwpEPCdTJZ3V4NdO6qbiE7OQsNa1lemy1rH5/Lx+f1lgQGlg2n7a0LJPZOysYqVXgidkFTtNRgDPEO3ggLfd+oEr/h0faHgGUfTCIqqapI9sv3VlFmYys05sriKyjgnESIa4QFof6Z+KIhT40p+ZnF6NRzC4sgXMFAdQXnNn+ok0ah6bzvDJn8CXsTtUkSHcV5+LZKvF+RBZe+5Z7U0oDBjsQm0oKUEs0QvImfYSJmiP5Gb8OZ3tGY1JoIMT1BVbH8n4GEdxKUc366rXrH/utP/zjP9xzKKgOw37T2oZBUvlmQurKYSEq6Ba+96FPfOr6hQuXP9N31RaVsgIyjlJRm1zC4iLPPEZBRKR3OwrBTzTjOA2nczzz3HPlj971nrK6sl4Oxu0pJCNV0aphSAH0NSFW/RrVgQaSKGc/07hhW4rKlGMlErE1L7SJDXMQfRNh4aiOXyZzLLwB8SiMXGy2AbOudXplG7NGrWCOHmmagvd3B9BDFWB0TuWoX3KHgZ2CPqO5AUNLHzos3enbPOcQKrOYSppBICD2e6YjU397WYVIfw+iRdXPyMERDvjV3rrV6UMAOkVVse1ZqQ95q3X5wSWZxGZ3yvuQ5iBmCU0h5QhGXSkbbW3YNk400xwQFVnwJm6DU0kXJjtEm7sjvDpU1YgUJsAKbvVtpAzykrUNjjelHJiUqHluzaZhCoWpK3zPLDTLIkJ1y9206NH1h0jk8kJPoclPYViHoTVMyId0Dv222v2yR44zCJ7jx+bLmWPNcnJxuixiEi7MTpZmU18EGkcEmM5U6IU2j5mCYJgYc1FeOA68q6lpkmoi2mGg3fDOOTYyoUztLmv61fahJxtifuEY+U+GISNwaM8JnaZOLx9zW0yEjkwM3GptTrePRjFsk5gNnKUtuxLEy11cR8BwLR3ERwHcCs4MK6dtbCcS2vD8kTn/jAeWgd1RGtfG+O2efAgMzdJJa1PT3mNKggMJUtGy1dpeffbFlz/esweoAsPGVGiY8zcVvlnBMQqpAoc6nQAc/qff/Z337uz01vQ1QF9BktJSREmwppCJs9HxawRtbBvJRnBG4vvf9+fl5VcuRLIGaSAUXCWkR+OZgiGIp30tS7xX0aJSDjFbPeJpBhhNoheaqWmZ4DD+DdOcnNWOPlLWO4OywtFG/kHTIfoTzalyugkD2IgQZr6yDtG1UQG3PFBh1jlWuwggBNY+AkgiCpwcEpIT/Nzi31GVBszepNedRXuZpxed9ZoGV8AETuDL7NK9ndJx+jrSSadh1E0xLsDgSbV5xq/FDWAUJRg6sa8gs6G2QI8EIyPawAfvSOvQZZb6k1E+K2Ay8KIwV6DYZgpFe1QxqFFFf8+9w+cISs0R0qo2yxgSuK1puziXw02XFWRqCJ4VlLMQ7vFmAzNlvKxttsu2KjR4dI5G9okAHrtf2zmjK9YfoOBdaELE3ck3c2+s6pClbgpoBEYTgT3fGC/L881yAtPwzGKjLM1XjWtnf0B9EVyBqQpyAZ1UKwRvYqVOzaZcYI45JhmBA4WPZqKCXzgP0RqmZmFA6iRcIweuJoh2o+I4E/6GQkLyllzjZyCSv9SP6BEgxrUdh2fbJUKYeym3rgY2H3I2QwMnSuG5ZeeGo7ZfcGXxPEtHTJ11xE5jKk2jxXmemdeROy/M5/7oz97nhC9zuFfT8P6bClb/mw0Bm8NC72od73znb108f/7iR2XI1CKICclWArB2UvZfAqfedInyxXMvlyee+DLqFnJpiCDTBkFc1tTm5WvyJ056uhA85A6l0KYQDsQLIm2dw4PaeMsICYkKXaOcmJ8pyxCdk4VutXvl1laPazQCNJHj9GSPHZ8vDy6iCZFO7SbDoMDXRQPYgGH1jTgJqsfR2j0sK217UmCCclRdRYGm2SH57SA9BsDqJxVUbZ2rkd5VOUSNVOWdrSrh7xOv1a1L+WVy1XD+QDYkCx78+vscAs1rl+sr0PTAa2JoGvhcTU4Bp/8o/hPKEpcyata92MvT8+uPGLVZcMg/BYF51aFKzuZLI2RNDs/GxysOXRDobt1+N6XOsK2mQZO6+ZnHWXrlWbSwRT8ahZBtWx/y7lOmI1P2vGpRKAjWDFNLzcGy7mSPEieTxRSirPWNNsJjq3QoU4w10fJmp5ocaB204dJcs5yBQU5ztnyHvzPkTn5jzqzlmAUmNRDf6ccSp87fqb4eiBhB6LX1dkq+sHXROA1HqYffCHarRkeZnPjltUjLV/OJa0eWb/sQMvpB/mqCNAflW8KQ4aQLDoVOBAtxFAgKjpiPwC2dmZXP1WDCTsQLP0AJVXM3jf/rYfBthI4/CyFo8tLK3QsXr/wptyNtw05f/h0x5CiL/6ogT/x1ghDde5jPVKfVuvmPfuYf/hyE1lSttRJ3Y1gZCRpGyrcqvjZAHG7eo1nziY9+qnz8k39BrwtTkI/+huyaDQJqqA1tsCFEeO37ZBqYG0RH+nJIKA0abcqeI4QZUVYeOL4Y0+XWRidahlPGzX4ZhjxLz3V2drrMT1AO5cuYrkbtcd2xO4FwVLWruK69teWp5s7Qoy3qNKTMDuaOy7390K8LsqhAdk93kZaw2Xvr1LNXtBb5IBD56hNQLTaYp3WMb4d48/Sa7mkxPzdbeqj9quYS5fRk/cjTPsztIi9V1JmZ2dRJp6BrQfR33DV3wEuGHsnd9KNJe9nCD8K1nTxL4cI56A/KdrsVIVlVbf4QuBKoOI/vhCMCjPcKRP0UCkh5ZquF2UfafHOX9hR3Oi2nx3ReHsnWBMsIctXywS7ChFKyzwn5KNzcUWwH4dyGkdU8HC2Kn0cNhF41s2dBlFqGPh+1OncecxjdtnFNiI5tTUE1ophswK/Jp7BrIah6aJoZqhbjkhN05FL5k2fPlsXjx8AJNVOrojw/h1HX+oA/6qk5mPfij/LrSAj5IAjUfOOfMVNxzp+4t4h6+L9e+y7+EpHGA4VmaIu8pANzMdR78yLSsI4eRsqbRPSd0mzM9VpP/D//7b//VR4qCbvDs0Sm4Pimw19XcNwbrI/HxLMvvDj4pZ//J3MP3v/AD9QVh9YctNBYUaloLE2SbM92FwU1OK6u19yvtn/wQx8tTz39FDUyvTIFE8EZpzJRZJGkyTXvRBq8YDE1HxIomVMe947YNRAajrYhMyAECBnbtIt5cWl1o2x2tZ61eyfKmbnp8vpTC+Us9vgUCLfxZI3N3qCsIgRaFJQGIx/NkYxE2C4Qi3MBnAbtjM/FGdcw0Gv290q7X1fc3t7ulmz+I+MS1zkZLjV3MZ110Ixy5axfpI8GMezBoWPyqtfuGnZicbYsLszGVGu1uvFBKAT8lqrmi3jUhGhg585g7zoK4CiB4/dzs/Pco8ojbMRXCJT2sB51DQt5cZ29MTxgBptWYa6DzS/26ziU0mwTgw2v0Lc51Trs2RU+MrQw6xtwo+Stdhthq1NZdV9n80Rp0g6UGAHSRKgtzMKQwNRDbZMJsooUmnB+Sp1MVod419sd8KRqBz0Bp5qbAsMhbYWA36J1Pkw+lyAD01273F8TUH+XPbJml9qqs3Udfr3dcuUrrU18neCuFxJO8bOwtFSWj58KnSjEqFbVxIAx9ACe4mzmmYsaR/hTsFSBguYnPYp0yZ5yR8IiJ5AYTY+fz+vS9yHzg1tHvcRTfHWWpzM2ZVdhEVzZEMSP8BjmE6FBOIAAPvbJx//tcy+cu8StQuNep6gQDIH5rw9/E8FRIXz1kMqObm221v/xz/3MT8Ogs5WbrQSVFTvcOmI7DpHUJK8GmcV1GVsbrQiOV85fIoaaRKVLARWZ6m9BjnjhNsJFhBrPH2V6xNNMOplI5yYKL0yOuQFD+22S62udskkvOtdsltPzjfLoqaXy/Y+dLiea2MFKGxrbMf5VzI8L272y0j2AkBAMMGfUdgh3kh5aYWhNJH6nKOsIXZ7BvAkD1KnPTiRzNzBNIvfj6Ax2i5+NjCCEwNu802eyg5mkQHE+h7NPrWamjsMM5n98caacOrEcM2NjrRV/hLMsjeO06GhTVFpcNpvauE3qT+8Os09NIEjcpYq8sxkOcUgeoTQ+rmMTwYHw0OEns2cHMfKNVrS3C1O5TaJ0Ju4lS35hxEq0tquT0JxApx9i0hEXcBXm4d6v2utwPIJ94KR7fQ3i0hWxrgmietFMFLzOQtUk0YQBe8RTQ/Dj3KSEGRx+HLhNIThz7xTNRVckSxcKpHl9RmobEI0ftcvwraQDvDKb+Qd2Cm2iYW51+nGIZ8Ur5egol1mtqpvuOFp18syZzOPI5kHkqQZj+tAkQQqUXr1SSzBkAqJPaH/xmFjii6ehWBuAYDcYjQT6F07fewTPpNV0SifFI2liLE6zYd7JwfzMf8gvpKvPCKRb39z61L/75f/4O9wpNEbahmbKSHB80+FvIjjuDWLP4+i5l1/e+yc/+4+mHnv0kR/a1yvtC5lAxFhpPf33CA7taxv8Dg1vvNu3b5ePfOTj5eb1mxVx9AB1uMnRBtFJOp4rEFwUlg67PuUxNzxPOl9IJMBAJ14W9KTDWPoA6JCi2qoZPHJ8obzh7HJ584MnM3HLHm4aYmqrmqONXNveKde3uSYTtQ+JWPvantPeT0pzwpbOSOFbwsRxLoczVv0Ik7Mk3XwmGxgDGsYYQgd1mQbV1rb3b0PICg1nWDrSoFNWolc7EG8OJy5jvz9w3zL1one8tRmmkUG04zPXADvfuNQ8MDk1Wi1D8rJhmggRe93YxtRfjVCPfdYXKZgoUIHhPhCOEsUvBcNJ/DKlwiiUa/bJgwsZh0NtRTNH00IPvwJEYWFvq0DSrHBIeW27HRyaiSNacwg7h7IVlnfcEZ62mdNRzbvVrVYYwJav7eWIlyNmdBVk4S5prpRtow1uYL5stdWIdLjGkAq8nl0PpNOVYsKM+iIywgSTOhKmVuQGQJlpnDpHZw2DxudEPe1Alk46uWu5MjYvraPtI76FU43A8iTIOlcDIM0kDysPVA2v4iyiQQFDPIWYR2iZo76tdZBeI19Ia3apPJG8DN/4Q9DJAWpQVII3RjMj8HdwuPfhD33037z4ynk/fXDvKliZk0h/vfA3FRyB/57D/MDbne5P/diP/mBztrFkzzZigPROEhK9X2IbOf+stJW/U85fuFT+/MMfKxvrbkoksoghAYFAbcjMWQDDd+hK4ocaVT1YRYSSj00vDi1PIhjQQzs569TCTMpw78oZiOm+pRm0jekyK1XRMx+6CI/nV1db5dlLq+VKa7esIzx6CAjJ0E8TOKoyozoMUelL0Yl3cAgxkK9OyDNL82UR4aFq3+v10gM7LGpdHCaU8ZuOpsBgah69Xb/oJrAwL+kdx3CIcKSK+kX7k0tz5eSxuRDS7dsbcdi5OfLCzExU7TlMl+ZcIwQsvhQGzcZMBELMBxjRnbciTH3PvVpInXMDE7hfhr0+cE65/B7BLhNJe8hm4tFDk1YGsk+zDl6F+KOe13UyMnxmsKrh+Rxh4jdqvKe4cu32SrSG7KIGz/Qwz7b63awf0pGtI1in5cljs2W7PSg9tQh6Vyc3TYEfJ89p9rqdgVqDfpA9mMgv1nTQ2rYchdo5yHyTDsLaKe8ZfSOOA59qNDGlFMqkceTHjsuFkI6yRCuIgPFav9BUNCLJrDGDiXjqVDSp+H84dGCK79B1xQa5ytTCqQziH38KA/GXUSjgh5jqc0k7h0KLC4In00vc+o2qaSRuuY9ASrQk1mcobyX4jl+yoXAHYHVw31hd++Dv/v673jMYDFq8GZkpI98GUPz1wt9UcBhGVbEGHhNPP/Nc/x/8g58Yf/SRh38EVCFsVfvrjFFnjmoHpuIyKz0srcQBcdLYX/7y0+UvPv7pfBV+VCsbQ/XaXj0OPfVPTpG4QVSN54WEEAYRjbwbV7rQYLsQ22xjqizNN7NW5Vqrk9l1UYshOJ2MK61u+dLLt8tzN7axo3fKAfCK3UxBJpspx+356XyUwGVee3WdmRKNs0NPLzbjjO2jQtuDCooOvwaah+Ufg8HnZpuYMf04ZGUohVGDHj9zCgBarWYRe39xfqqcWF7g3UTZ2t6KwOj16s7qS/NzZXFuPgun5ogTwtMsAZcTCBP3i5BwoO0IgrqKNUpxFqdxiiDTX6RvxPdJp3mB5pF4oUKu7BkhRvMTx5ZRnXa8Jc4YeUjcOgbFSxXwqteImbQRRA8ct1fXMut0QHZZnEaejmQoEBx5cahTAewCQgWi+33oPLa+dgDxWRAfGYEGNzQDh8IvQoqf7aVQdPhYn0hv507ZBG/tgUKkxlXA2iOrjVRacdQJzc42AA8KQeuiIHSujHXSSdpcXIoTOtqlmgP5Z0RKoQCDuxjRT2LoU9pHi3ILhFc3tlKrqf4nig7bepJjpC1pWWxXH56IJW/q5lYBOmwVxOlMwHWWB6RpxAeUFxo3HYFzOmEe7ezutD784U/8u2eee95ZogoMj4yC1ph//fC3ITgMgZkAuMlzDGR13/GO73/jyRMnzihk0yeLD8T9EVRmhYn7c+zt+vk81w1g38PALmT70pNPo4YiSOwBtE/Bgg2R0RUaV0KsEt6Ca9EKFO8P/b4pjSlBiHBZxZbK5sMw+MKU08KbaBKDcquzmxGVNWzclfZueXmlXW6hYWA1gFUnCE3BizK/TjQaiwKcQNbDTtdxOjcNg2PuNOit7C3nmpPl5Nx0yu6gcThTz3U0miI6RRswpNPMZTodXY7yaN87tDoHgc41JiJYTmCWHFvQcz9Gz9srt9ZgNnCjyeIKYXv543MzZWFhvswtLmCWNCNY/fiwRDqN0FBzCJGBl1ne6/l3BMBuV1+GQkDBKcFLiI4SRMDAsJodzuKMYAZWiV1KlVnEdrQVhT7XquUxa3gff4nty/PMIyG+QjPDvzDQdrtbVte2oFx6UiJlfxLKXwDWhWYjjD1NVu3tXuZpOKO3j7nnDFHjyR/OmbANHKpVcCgcuIwJMmIufT3wOrjQnHRYdz9xONEJYN4oRGhhe/Ptzg5CCIiGjKe25uQ811T5IWidzaPFj34KwZ3AxEM0FWkSxnY0TAHh+qJ8+Ij6jUyF5GrGHMGfgpYjnO8ziYoURveRWkRNVjUUHoWOfRkNI3GJAMDVNOfMr559XO+lz0uXLv+Xd73nAx9F22jzSqHx15pe/lrhb0tw3BvM8+hzL7zY+eEfecfEo4888kPY4ROZ/SZmZObMuAP5SmgY3TrYY63QI73n3e8rV65er9Uijahy8pQNtRM/COwAgdjQicKRzW5g9MN9Z0bSeJbFm6pG2jjcElsTxZ3LT2JKHF9oQohHyzb3a+5IznlfBqjtCPGNlzmYqE7ucSanBFqFSDbUoYEkbGeEVtNlqswjAGYmq5DTR+K0a/1Ylstler5VvfcQr71ZnblYhUkcehCnvhfr6RfxVze72XSI6FX1B2d+50EN5BjaxtzSEsci+KTemfMBZ1CO61LizQf06v/ARBMX/FRt1SoUHu6q5ugCmYY4NW38Olm+vmdGEK/qvUJdIjUP0aF/RBzbs2UfWPBm7lVDEX+0GXEd8pRRM4GNs7NA1TocEg2DUIZtuYQgl5kyeYz7G34hb7BfTi3ORqiKL1qnMixw1Alv5M+1I1H6PnxuedXcgRqATbw74S3aEWkVezL3gJ5BxnIfFc0b70Ei+ZNt8tGZ7Q5z4gaNkPymEWRzS8uYhHMRjqQwcjosQEl9s6+pP+qSew6lQEyMRPeZ2PYuF8OTmoP4HuZl3oRo2OIWwLLPLO0hfBFMRsg/AgnyhDqLB303rVbrwvs+9NF3vvjSK46kKDAUHPdO+vobhb8twWEVRvX1bL6T12+srP03P/2Tr19eWHp476B6vTMNGnXPJO4Yrb1ckTVWnn/hxfK+P/tQ6bQ7VE31jzhphJqrU7CjisN0PqgL4rwkdfBWVVeJx0YdvqwSnkPkdnexgfd2y7HmTDmNySAc2cdSAvQnl/JMB6ge+jAHP4WYPatFRtKnN3OUxk2L6yzQhcYk8fax4wflNgzfQjtwjkZrUIdaHcp0MpcCxWnmHn7JTW2kT7lO+tru9uiZ/YykBK2KS1mUaS/qWea0d15YrNqGC6ocwtyF0N0A2cVdqtMKGp2vc9jmqt5iI/4m4qqNTM80RJjqrKgWmyHSzGNQSCngOWezHyOM8BkipvrAS3bJN/hIpwiuJX7yCooQoLuUoamXL6kB38bGOvdoRZpEpHHY0xEW81mea8Y3dBsz0u/M2P4nFmZjuunkTjeSfG0p4OI6DsGIoCrYrIOrlDNVm7KtmTQTNZ+6m0ZhYk/v/iFO59cHJHMquIgW08hh8QhLclDT03SaX14uc8eOYcopZHjDn8IsifyTCGXu/CqjG4xadbVKSzUN7zhnBTRRfW+MHMbnXUwi4PTeodUU47W3pKjvfAgezI/r3ENeFy5c+r3f+YM/9nspCgt9GzpFlYQKjgrY3yD8bQmOUbBaHmCmHL1+/fruow8/svM9b37jj9DLNQRXzWIMxNsL5PP9MJopVGU/8YlPlccf/wI9jLs6ifrYOKlmPNgQgo6sbPAqkoY/G0ak2SjakaN9PoNE0ktc9pzpscmrt3MYwnToz5mGy7MNiFNH2bAsTpoVwuhHpP0gskRsGQZVbxvNXjMmCACcnPczCVVobKBtrKMOq8W4JkLVWqEhx0nL9kzZGwN4tOplCieKOcnJuLKBpoc4sSxx5rCrqoeMNq9fw2nEcwgONBWFRLfbxhTrxl/ipCuF3CzCcYb3cotVs0fWeakqPm06rrXD8z3cIR7dfn9EkHWCWGUgGdHNfzWTtP+z36qH2gPvHf3glOvE5/D7sftolPqPXHDlgr7W1jayFcaljubugkDh1f/jTNN1NLK2JgLv+giaTn8H7WoGs3ASDcJ81B7sVyouq3ki29n7q21UAaBTN/4HzsE9IcKDQ7xGS6NOwpT2AAZn7/rOjsSqh8EpxKFwzcrZhYUyu3Qs5orraaywvxDZUEiYUGyLA3Eq3Umj3t0BqJh23NTtC7jgLx+UJo+RkLA2/kypQKhlcGed89RMLb/GyS/l0MEgZLdb28/81u/+/q+tbWyt8ehe34ZCw+NvHKjx32qwvZEEAVL16PD/8T/+m8+/cuHCxw8O9G9rAxplGMCCdyLMDzafe+4c6uFONIYwvo0zjKSmllmINKa7Y/tYYeKkHkgXpIlSCVapXsuQeG14n6kuq4jotLOrc53Ji2utcrPdK4sQ5ZvvP16+/+Ez5dGTi+UsKrJrSSRShYyrOWOygHIFiD2XZdnws5gmzuZUc2phXjhq0MdkioMN+DpoHdVWhWDBgMzkjtj5Gr0mzIHDkG5RWPcz9ZMMEmzkjI4AySEnGIPWCtFRP00z9S4FqE5mMBsNQG1BDUEGcUbl9ETd3VzhEz8HmVRMYWqhmczOzNObYp6Qp8Ou/Z1eyQ7fmBWaFvpWNGf2ZTDSZ4SCvJ3DEvPJXjHgDYWFmoUCg7Nw2Nx+1MkNfHtoklZFrclhb+e8nFmYQ/ubKscxV3YQ0pvg0HVczjDVJFxD+zq/shEfk45nHZr+8glL6mJe2eNEM0sHJ9dH7MJTR2mgaqBqKfYMagrOKJXRFCzKBptTE9HeX60s+8oQKgNTZ9uPuG7S46ZR6d1JFFqijuYbrczzsK2laY84ZmRwTvlesYLD92F6YVQ4+MR29R2CWfvW57SJH4xGZN8VLsbxPBKC0oWHz9W2dvp728+fe+VPzr18EXv/Lh96li9FTC34bxiE8G8z3AuU1+PY0eMvXbh08b/7xZ//yebMzMLYmKYKajKVrbMckf78Lly8XN73ng+U9fUtGFwiFaFkQUNE4vKn6uy16xxCxNlUyYYScXrRaXjSZlo1vwDgf8pKTzhsWHPUUWi/53Brq7dDo96Jc3OhOVGOoYE4EzFzFLRnKdtJWNEPSDePmu/U9FOzk+XB5SbaQMmCudutHexmKQRdEWaL6SwMSD0dpVnnQL083NHKUQ0/WhS/gxRsHTBNnLmojW65IRDeOGt0GoKXdBbQFhbmUOExQ5pcy9jtTivmShMzxG0E9XPMz80XN/BxsdtIE4gAidaBECZPZyGav4XJQIIRrVDNAuCrkCSIRuIrPIVThtlzJIyznYEah7wjz7kvhLDbdgocl3ivrayX1bUNVYQ4SZ1Zenp5sSyBa4c8kQPlOu83BmjU1DmsD3NlRfERP460l5EXTUK1F7+EF+3HmGo9MKVT+20v8WvxgYu4EajkaV51fZD1BlZxQjpHy9wOQYd1PvhklsEVzAhcbhykdupuYGoc0+BV3GlGKyzsvDJvAwSYzhaTdEdCI1rD8L0dYASKaY0DpLWNI04CdyKJ0aThHXlkRDI5D4VMsq7l+cBnRC0rt1Y//u/+w6/8JnjXRMHmj4ky0jbMPkX8TcPftuAYhdRteExcvnx5721v+97WG9/0xp8aw1g/6jwOKpxZiTYQyPgcJsonP/EZTINBkBHbFeRUCuIfjRiTgzuFg469MIFFgDGbyyO7n5OvWohxRbWS2V+4AmQ7fKUqr1p+eDAOse6WW6jQa5swH+qxZoHOyhOYMUsQ9ez0eFmamypuRLzM81PzjXJqrs7/0B5e6+6W2x3nfByUDveWq4jLcCfE61oMGxxxJxQZjrZ6TjfvoMZn7gnN6fdCHDIl28x0FT9ZRwKRZYtAzmociwiMWdR3l5k7TOjwcKvdqiMqMIGCYWF+Pqtns7kPeZq/uHYCnuqsPbbEaJ7GrzMluafupnElqRqFDJCejfcymTA5ghEco+moFYjzuqZIc6YS810hzbX74V65ehPzarEsoOE4i9RJWafQNmbQdpzu785i211682GrZeEiZ31Iagadvm1+GE3QtTrSgJPmMi0d+PLdWARo0nJP0Wlj4dA3ZkfjKJUMG4HAO6en+1ytxeFwv9VLtWKSmYFxMsJiGg43+W0ugNfszeHcHOJSbzu/4Mf2HbKl7ZyNpbzwjXjMc+Alr4yQ+IxrQ/x1PiNufgoZnkGpvBUT4jVRSFtxa74RSOKK8nf6g5u/+wd//P+6dPXqKi9HczbUOEbaxt9asJW+laHWGj5493vee/P/8q/+Tw+cOnXqMXs5mdie1ok0Ikmn6HPPPVsOUd9piyBq1HNUjNWziBR5fnPDppo4MllVQF+n4SFoGChI9WnFtLlQppoIJ27rPAMkPHqxy5V7EJdqsrMQN4dfcrNnEwJ7qPRUMBLtU/Z3NUv2y0p7gNDYKZuYI6781Bzq02NlxAUijR+DZzaq2ouzJoTJ6jRcV6GEEAf8hCOb/fLOre7mIGSH+SRse9bsaEVewjI/7f4LUwiHxYyE7B/sljaCQ8fspKM0MzNlfnEpTlC1tHzJjfTR4MCRz9SgyKoKDe6dxFUXbCk8EC6ahU63CWGLX/AEVwFChEGdk4DQQzjGF0O9+RsyXVqN9zyjna5evY6WeFiOHTsVk8P2gdXzRTx78h5mapvDWbB2BHXI3ivzQCDp74EodtDG3L1Nn4OOaH0wcWqPRaWgbe040urgoZoutrcmoiamAsX6O3PXHtuyNVFAMQKiOjz1KdkGCkGjq5nVpfkIb+e3kO/s4rGqyfFe0pKO9LtlCNvMUo4vxZwQVHyMtAM7wQRpw3g+tNMgbjQWolmLCJPg3+ykZ5+Txneqg8nMEEF++NRzz//Hd73nvV/ggQLjW6ZtGL4VgsPaCOCoVp7BZhnv9NpX/+FP//RPNGbmZ6MFgGRVYodh3/VH7yorK6vpwaP+VmM+ibkVpWmkSGxaXTNHgq3TvWUKsMOhs1XnKuREXGKDYPMQgATzoGy1lfhQEBoSOIWSHkInL4fnthAcq2gRK51eWee82kajaA3KOufV4TPXmCDnMroygKgVDDriZCDnb7hewp7B+uh8i4rKoc2tf8IVoYsIAIlOuON/gHCmqPvCDFoZ+ajmS3pZRAcOGuBrEVPJdSd+qtA6mGZrfR2hu1emm42ySI84j8bhvgwSvMIlPTP5CI/PwEBoUoFWp5j7jKfAGcEB0/lMhCmuSWgLJI3+FBlav06GShUcXCNKjJZ4aofCtY+QcAg2a1nId+/AOQ9o0TIoR1efBnVvIgyzzoW6u02j2pczS+skNfKUm3IeR1NT4I1n5/opaMgFb+bl8LixbHnzqZ+ihB0VHBxqDcJftSTpy87gSOoqHVlNy4tT1JTEPYp26ohW/QKeHcA45spymZlfCAwG6dHZt3ZGwZjCKG0NDngQzKoVixwB8I+jdhm2q4mEWxpXYNWynRYfSPKOoHOVfM1P1vWsIFGDXFvf/NT/+G/+51/jhUJjNG/j3qnlFYF/S+FbITgM1mwUai05nnvuXP/73/4D/Te9+c0/QuPcLfuLn/ti+fAHP5wt6RxV0F4W4SLaSHGAUu0gnux0LIlUN7vhYXrN7F8QIaAnv/pOgmDz8UrsJ7WNQc8moZBdGou46dkgLtPYk40kumtLBhBlD4JyKb37dTjr0Z7JFnW6ea6Jq4PO/DLV2PyBe/wIwo3Gdi8Iv8Dv/AFXewpO5oHElKhEJkYkeOdpLM/4vZG9jOoobOookt9ddREXtvZMM5u0qDk4pLq2tpJeVb/GkoSNGZMvrlOGGoXTxS3DXwQthKzQkEns9YwnboTLEYc8h8iDN6rjOfccCp/4ksBHJkBRXz/qrMmlD9J2SluZliB+4mjV6brrFgbV6bnW6pWNXr9MTB8tJxcXwBN5YSrWr+WTp9DSLpYbzYn8YhrQgs7BsIzsYE4ZOmXlSUedFOE2SbQO0mkuikPTZ8UvdTcXJwUqxDVdnEOjvFDoCbV4MgiHmpCzSu1kxN3U/GyZWVoCf3V0UA3M+J5tc+/sLHIFrUaz5pVEXbW+2hY5eFaFg+98ZZ2HafO6PvfIA55bBv8CofH7/f7N97z3g//z+YuXb/BITWOkbYyGXyXQv9Ugzr+VIXUbHdiqY49/9rO3f+kXfuHE8ZMn32AEwwff+8HyxJeeRBCg+kIA0QCCOJFD0jRMUFZzcqwNdCskHDpztCBzD0SyvaCNyTmRxXMS1VuvRnZt9WAbB0aAgEah+j84bMR7egDzh+YIlZDVEBQ4MqBE7LCtQiDeeuJoMTXROhZhjJgUwKLwmZisy/jN2/T2gDGHUIVdFSszLCBkHIfKdHZgSe9P+oVGHbp05eukM0LJtw/zra9vIEQmysLcQlmGqLO1nQ49bXHhD47MQ43N/KiXPRr5it1RHb2roxWSc8V56h41XOaQKRWOahloaMCeCWERIKJS0Wka8uNHZnWl7ATw6CNAoPWI88rKRtns0d5E2TENif28BBkXd5+3DPlD/6JCzw8ny1DBGeU47VzHsvNfeF2mNUuAzXYQcttTJnfXtWouAhNtbd2q+QVr0u7ZnAhScWRGF0i+AMcvwtB6kp+CxU4h/EraiYnpMk09ImyFMfhLAcQHgxyjoeA8tn7eiI8hXrwzVMHic2IIOPnnLfdVu7C9hDepkzZ/wzTAePDFJ5/+D7/3rnc/zmv9GiOhobbxLREahm+14Lg3WO+j7XYbLfFg9cd+7Mfe3Gg0jzvZ60/e9afl4oULaXTn50s0QXOwLjYJPBiSZM2Jf97VTyI66mGPoP0MI0IMOu5Ee0X8MBmItieV6VVTYSU7kRCi8xFkBlNEEKXRQhJhruTDLwQnWBCTWtBRiTG2tARLDOIq9+y/7d1Oz0+V5bnJ+GScJr1LYs2GGYSMw6XQYzSnqmpX1VktxKFKmUkzoA7nclDWgsvQOaZnZspEA8EB8e7Qk7so0J7x+PHjZX5xMWXET8F7EaCfZIRTYZRHJb4hRof/aw19riB28Z0MF41ElIGsaBvD0TAFoQwmc8kotpuEL9YMaUcFMO0yjZDTLzAx0cDk65bztzdg/Kod6tzNTmqYHFNHzQuBybWCSaq3/Zxz4v4dahEx+yhFX4UmoiMhxnG3dAWXE86iBVDJxpQLxCo8ER6chSfmG3eW4Twa66vwsB62n3hxPhBZSSpoglXrM/i5DFqHeNVcTrVpa7XeBNJZfuiZdyN6jkZCiDZCGcE2NOnJelYB5H8OyvKXYVujGLWmHtKmczYmy9XrN9/7y7/2W7+3t9Pf5pHmyWjZvNpGzfZbEP6uBEetM/jlmHjiiS9tfd/3fd/hW97ylu+/fPHS1J/80R/nW6QiWRtT4qxIBnXpIa29NnUe5V50xDmGgHCCkcvBJVq3sss0Y+PzE8UWWptBYQFDg/g6ikATUY4OvWwwy9m8bZgwFj+vPSoFD1sQIgpJDwlgCCp/rpfgggcKjaW58fLAMswNoTrMqvPROQTCozBw09zq47C3VDiYH7Y554UmxB3T60hxkx+FiHb4vB+Qmp1DOMyTF3AiMJ1qfnvldhyj999/Npv4CLMLC4U3gk+w+EUoWK/hszAY8ChQ884z8ciZtNSd99F2jDyEWz+ODHqwH3GW+odCjUNcREXykubDTDwLIxHXHv362lq5vLKWfDV52rSZvb1+h2ziQ3598nfjIzehdqGcTD/TbGS42ZmhCwgihaND0a3ebtnirNnoKlpnqCqI1P6ydECBRXXSIahpQVP6U8zTVhNQN2d2yNsFd1ZI/Gky7SNU1NBcs6RJW0nA9xWXxhl0e+WANqoCtuJcYWHHUrGmZir+pSizr1fRfIg7CnYM4jJaCGdDKFhEcj/SdgXbZQPrm61z73nvh371pZfOjZbMj7QNHaJpEo5vSQjqvoVBwD100CgBlYRWbP9f/at/9aFLly589Nmnny2bG5ugA2RCLOm5KvYqIfJGAREZ59l3tIiAV5NDxyICA+GRd3drVNNK/FKIPa1SUrTX3tYbGlfjcwxVlnJNPEpuw0rYxk0wHs8UOMIzbitCDREg3OvglBzCOKrWEOEDx+fLctaJOEPSnc6nIOzJYMSNam5ttsvKdhewYQQXvAGgjBrVGkFhD9iYdCm/dbBsCZZL4mVeCfVKr8ZPB61M6gpXdycTlpgQ4pO89GkkUGeXlmuGGXKWMKl5dRZL9B5cOhNLYo6AlHEoi2tFC2KJ/76T2IMtGBnc0Otnfgiw6Ex0ZMkyNMXSy6NNaYLZ02sCOKnPSW+bA4Qjvf4O7Xnd3dYQBAN6e6fqOwzLLYczZ0tmki4gcE/MOCSuJrWfmcDX291yq9/P1g0ysMOzvU4XQXKQzy/MTKKB8G52mvZBKOtYNf0SeSnEDxEQCgnhtd3Fuz4SV3A7Y9mtC53Ru+fappX1sn71alm/caV0126WjWsXy61XzpX26m3wdkA6Tc+JmIvjCClHioYkExyHvsFaHkq3Bi5HFFjNHc8KIFuY+EbjuYsSO71+96lnnvmDj//FX7zAUwWFfHXv0KvHMOO//SAvfatDUHXP2WC5Y+tbG5fWrq+95drVq6dcDaudnE10wZDoi994mEr2MIhA7yXVZMqty5gdJlNV19TRc59GIYziRXPgp/oa+52GzYhEWnKYf23VODPtyU23DwCWHFiGzBbmMT8IwDkNlpDPBVI+/BFN4eGTi+Whk3Pkvwfhm4ercw/K6navbGZE5oDjsHSx83UWak9LsNbbPFyfIfOpyjur1O/MNGCGmcZYmctalYUIKJnUb7HcurUah+nZs2frKAkEHyFHXav2VvHmv1oNfQDcUY+oxbm2bmp8iVXh8caIwBSVG2rWPHF/FO/zXMIepjelR9VeFKLgKI/4B7xqlBevr5ZrG1vgy2FfhAW9ep92J2ZZyH4XfmrTbRYtS61Exql56Odw4Zu7wg92BhFcZu0Eu13w6QpbTccIM+ru6lmFj3uQugK5dgYBNEIBkCK8vHZPUrc/0KnspLDMuK1IQkNxCBuNlTgKBeM7aiU+Wmvrpd/eKrvdVunQCfq9mdljxxDiDeriMC20ArNHwxoJAeG2WYIf4fWGVqK4cDy3coHXDg5UZ6uwQLNH7hxeu3rt3f/23/8vf8BrhYWahiaKfo1vubZh+LsQHLWVXq2I9x5Hn3nqmcH25vZNsPRDNNCMgsP9GSTM9Gqe7fUkTpFNDnrIY8rwPsQ5RHid7Ug8CFDnaHDHOwvSTozqnAYkMxpLxrDhKjDE41oiMDhRSC97GtFH9PSZREXMyoSBJsIj+dbEyRtLpJxcnCkPn5kHFoTGwM9M0huut0t/dycCw93AdkiiKnvgIjd6U3f+Vni44tMtAZvq7jr7ACCL8Ihr2Wohi3OzERwRXpQp89+6iakCwZ6970wYUiGXURPrynthlEDrrwo9D5vFKokDr62wj6swoZ6AQWZ5pjaYqdtJYxuIEfNOAp6apwIHbUQGVTAPcZ8MiLuzs19evnqr3NpuRehp2o0crfnWCtcuejMf/UIuArQdxIsmgl3CNPVzbdEden93AFMZtBPY8fMUXE9jtuqt6pHeNlejMRPnbaj16a8IrOJIuMGzQtgtDtSSRvu4CpufhpyZdv2Ps07RZIgfkxMYJxqNMrt0shxB0LTRdvzYdHt7IxPemkvLvFtMuRQlCiOEaucjvXmthgMswgPctoCUlbYOmo3r2UuvhXmsrK2vfeGdv/27/+vG+oa7Xd3rEL13zsa3NPxdCI5RuLcyFQtog2ubayswfac51fxReab2eDKP/FodmDZUmNNDhEawVGQGt/wbmRDanAqe9PHkI4FEdxg2WiZjpcG4hjhqnBrXfCVwZESZp1eXAZ2s5Cv+lA3JL3AYLD+X5ENa1zi4xP6hkwsIjEHpc/Q6g3yrtpMNeJ0g5mxL1fQKbypAfhKK9r890wzlOvXdESI1KFVmh1plLHvOpdmZMrcwlzw0GByNWXMeB+nP3n9fmXZZPQQGVGGqUa/pkwSvhZ3L2tOJ1HotSDVwnTysm+QsMQMnF8Jq6mggppcrkh+xSVO1GFHO87zOTdK65d8Ll2+U21tt8rBtyEPBwVnNQrPEDzQlD8v0vXlTEbUAy3C1q59AaIAX57lsY+aYNs5x0rh6Wh+GTk8FSF7p5CAftUK3QMgnEhAKOlulB+cP6aRFVgCnw+47VeuJoBRu3tMGes6oIsG2x0SdQrs4cbo05ubSdgqQ1ZXb8Wkdv+++bCI9ojFxEoEsDaI9iqvsKJ/7KmyTs/Ul76TirEbntfTa6/WuvufP3vc/felLX3G5vMJCoTGaszEaRbG5vqXh71JwVKx8dfDZZKvTujbTmD16dHLy7TKIjeMLyUpsi/BMjKEBohbTsCErCYKTi4IqweqwG9r1FdXEMoJ52BNWwoZli9v0ubhI6Z6RAtKEB8Q58TUV/FaHt343VaJP8CLXMV5SSmQaT5zN6HaE7qreQ1g41OcX4Vq7Tu7SnodAiWuvmLF68pJQTWwvV0m0lCaqttPdo+anYCeVoXkgcBw50EG6tLCMSTIVWBza7XW7ZXt7s5w9c7YszEPEpIo2VisV4gyQ/Avd57nMX0sNc3IdwuaRzDnCm+mq70kcGV+B6zUvzIY42VyJ+KapPau4tsBglBPCb+ywdLr98tzFa2Wt0yG9/hsYIyaJ2pXRFAzgiPIieMYRslaDMqc1KXifjXmILD6d1alm0drZsYhMrJN71C60nzShFFrOjREFThbTh+NGQX4WU7NDU8VtApWyfmleQQbwtJNbJyB8pElh4mzHVutI+5OvzDyzvJyv2TtEKx21tjYzhX6WNjp++nTaVRoRD9KMIHll/eykIkCCa4+8DG5serXM4I+A6db/1Kce/5/e+/4PfIlbBYVCw+PeUZS/k/B3KThGoeLv1UMYjnT6navTUzOnxyeOPiLRSLz2mDqrRK7UHqzwzt4JSk1GIV4a0N5Xwrbn2LuzR1zJhxjhahsJ4WJj0UiQUAhUFrJZ0nMqQchKkSXhS1yLDXp+mFQmT3kyzyhPgoQqnC5QO7M8U9589nhZhP783ol+Fvd02IeU9T0sw8xzs3UJubtsSSQmtqeRQCR41WQ/ReBGvn4yUVtbX4J7aCo4ZCydskuzzbKAKuxn/0BAFTqc11Zvl+XlYxxLFT4PylEo2BtWrU1i5GSdqEDVJirRhniTsgoGr31nGRkmr9XOfdKZR9KKCGKCB/OMHyG9KGmTIfE5a6u32r3ylQtXyoYzRsGOaW0b2yxT44moubl76CiJQkDhaq/LmfwogbLvRBMwvk5ok7klATIhNOLMUndQrxoROCP/fGkODcP8u2gT7lIfjU2zA1h14s4gTGyD2pvQHjx3LQ/Fpy5p+/oXuNOGCBvTNGYXUHg0b8dKBzOsvdUps7T56YceTDxx5Vm8+9U2Mx2ts6EIMiVXLsSdz+I/qgXlXryeO/fir/yn3/iND/N05Ne4V2gMCT7Htzx8OwTHKNxbwbGDgwME6sHNqYmpN04cOXLctwqFsUmJMfjjkeKAe5Bce8RgNrQZZkcTydRney9JyBccEpvEmYajh1AQZYs7XkSiJ/6wYY1MCkWPH/5xqrd7RjQhChdCmWVUTy4UQA7v3b/ULG89CyOPoWFstUr2Gh1zsRm2OuWQHNUaVfSwaj2Ls7NlEVMoXz2jfj7TTFFjckjw+HyzHJud5h6moMRtBJHL8GUbNw1K+mPzmdzk0LJMoQffTXLcqfz0mTNBmDBG/R1ev2paUIe8i2gevudsCTwTBz6PtkPE9H4Qe9Rn8wBfOi2TxFQRGDXeyG9gDlTMXGoc0unD2UBwPPXylbKNMHT0wbc6HCVEndIOz2a9C2GX9zbx1FAwxgTlmfk7ryPrRVDf/Gi1GxNvYwbtkFaw1cKsuqMgdijpMEijqeKnHtxkequLiWP+mH/O2HUNjOaLTlGHyMcoK0P3HH59r2oZaE4ITVo+As01LqkjpodPd3u9skk77Oz0y7ETJ8rpBx9EQDnrwzpJq+JNOqPGFeUVj5bBrwoOaQK9WMFGPdw5/srVq3/6zne+8/cGg4HzNUZCY+TXcCRFVHr8nYRvh+AQTfeerazX47u7O1sw1+rk1OTbUeNm76DaOrOQTplINk8lzqoy8wKq8pceL8TlLEB6RsSLcZKzmUsEahz2WOYHEZjEUHUOGSMsxHuecOFr1U6H4FSl9aI7t8LPLKgeu50cCkk5hkbyEGqGX6Fru3cFRNIlfm8XcwWi9ZsduwPggsA3232EgBsjqzM5hOs+pPR0CCX9GIIbQcWzYzNTEQZO4upixzsi49JytRG/Nbu0uJh5DRKygsdxfWeQ9gf9cv8DZ5PWekfboO6RF1RMQRJ8cY75Yd1FJb8KATfBG+/kQM6+cyKX+Kn52Ab0tJRrKhAKwQ8Fs/mSgejnNnl5Mr6q/42NVvnyK5fj/3HuTGNmJsIxsytJm6/4A6el8Tragl+S53Xy0bSQqaK5cQR+8N3f2Y+vY0f+BCQ3jvZC0ZQNf7mengTnXKnR2vH4kadtTEmHbTVdyTptO4F5pIAJb2sWA7fCimaJsBDnERa0n6a1/gy/GaNzdOPWStlYXyXOeDnz0EPlvocfpqMSFttB2iKlxEVlxKtlEnn04O5ZXFpPhd3Kyu3P/t7v/f6vXr58+SYRRvM1PCs0RiaKjfV3Fr4dgmMURhUVXaNjYrDbu4VW0J2cmPx+Wm4y6wxGyHQyWHo+E6NxSPjD16qVPnOijtOgaVJeDKmIhkkvxdlGd7gv9iVvTRxAyDTmEfFMko9FWw7M47Cgy+V1To5S2CMdR5CcXpyG0MdKa3CHHu+g3Gz1y2Z3J72roDtlXAeciHbhXFfTg2d+rMn1FV2Eit2ee3pos7sHjbNKl+Zch4JAoTeOk5U0rl2ZdU+I5gTmCILDbQPJWztbR64CcGtzvZw6dSq7f4XxqK8VtTcV5kqsEiqHtkC9giFgHN+KBBESoSHqgBxmGpkuEUYwdnavMj7lO8StMIqTz/c8lzEVtibKB6p5r+C4dON2eebS9WgTmmkPPfgIbeYOaPABWepDUKBZL00rhcpUenP7c7UC93d1Kj31OUpJ1FtN00lyfYS8vhCLVXBkejnlulmScE0enaYTQmhIH5RFc5Q+ZTvS0+n2yGN/KDioA3AIjyM5mmUOI+s/q+topK8qkHT2dnuDsrm5XTZXVsvWxkb8InPHjpeH3vSmcuz4yYoz8SCNiWwxx7UUSPYRTsHl6B0HYEQr3tzefOl973vv//LZz37+ZR6PTJSRM1ShYUN4/J2G7wTBMTqHLjkmBoP+pewZMT7xdkCEzkEqRDDaNYm7EEvUZhpABq3OP8QFDSvRSmjmll6Qn4SjsFBoZPzeHtSGIs/q8LOxqrjJBi3DkHsOiV5a2ueVAkTn6bG5qdjTm3Rza61BPiPowqmIJPJ1ez17+4XpiQyp+qFq5xTY69S9PumpiNOF+HwuQcsoblbTnKI+EhdE3N/xy/U7IeAZ1Gr3o1hcWMh+G1keD/MoZBQOTj2faWDqLC1VBuSZvaTCIs486pxRFuCzfOusQKkjL9aYf6ogVJrXxCcdoKROvieuGyZnESB5yZhpFo/gTQZASIdxqY1ITnl1VOiFi1fKucs3QnhTk43ypjd9T2m3Nkqn00b4IywoU8Z0g+oJTDsgDgxqFbvAJfz6lGRwfymPOHdgek0c28rZnzE1gNG0hkwZVzCTJJMFgcBRl+zVQTx3HNt2hy/bdoJyuXc6uTulO4cmc00wh7IIk8N5I35Ht9evX5NzV7cdtA5nuS6ePl3e8L1vK2cferi447yiNDjKvwqxFR3NCM0/K+7zGiX467a7tz/60Y/9f9/7vvc/ySOB/trdypU4Jkwuf5ehYvXbE0SRfGnlRYL2mmPSHrura6vv6vW7f2IPKJHZkJouetl1szv2nZ5OhItvRbdMyVGzNVShYJwc1DbRadzENwZnAUk+NGRsfRs0zJM3+RNRCqRdeicb3CXdeuhvb3Wze7lEFWcakX0PzeX7Ie4q5ndCuhBZhI/lQL32tlgzITRnUnb37pQ2pNGFQHUaumkMLFP20WJmpvzOqsRchxOtn6aYwkDBEJlJPi61d0Rlc30tw8iu0chK1yCQYmW21L0eMlJlbu8FqzLp3cPnIeoav044Iw2CyrPO23DiMASn5mM8CF+cZViYtF67hihfc6O+5twE3uP0zEezw5dCVpioJ3W1k4hAIz87iZgkaDn29W7ipNNYP4tCRlgnEKhugJyPTQNTTFXi1n1IEaqTdW6LQsAZqIDiNJnUOTQAktzl3k2Zbm4PylZvL3NuVjs7ZRtTZh9Y8o0XhHs2Xx4d9iakd8rA3HyznD5zqrz+zW8sDzzycHZnA8oQuIIv++va2XktLfBcUzw0R938VWF+xI98d77wxS/+yh/98R9/nmj6MNQ0RutQRkKjVvLbEL6dgmNUYSsvYlS9RvabCGqvb63+Nvh7b/wPMpw9DmIkBMZh3y5XpNcLzUrEHhBDzrWIYNfGMU4ERpqIGFyTMJLfPDzx1uf1fM8/o3LlMKBb+Olgu7HZyQpPaLi4U5QORHsiJynZ2zfdOWxmvLR2D0rfZpYxLYT3wu46jPhdYBYJ3ZmJk1N+QnEyIybz8wtlcZljYR7hM0mc/dQ9TleYRdi1gcXFBL2mm/SeOHasdDsIs60t8naspsJOxVOup7vmmmfwl1myMpBCgLgRJMM4qhtZKayAscx7DrVARxR04PmhLdgnRSUQJWVx6QHgqPU7ZQWV3nvrf/LEqXLmzMly6szpCA+FvIIisohDc8QJb2lp7idNB9PJvI6MuCO6zWkcp7MbX3zEhyWuFQgyIjivAhICQwjQHNEgskQfYSCeZHyL1f/RJkKbjqBPe7YRMrd7+6UFhbrXif6lzBLWaUk7zc7ob5qjLsvl1EmOU8fL3OyMgFbhQDlxvlM3p67nA2QiCZjir+Nnh+L+I5lGQN36vf7uE1964n9753/6Tx8nppqGPOFh5yqfyC+StSB/WwLN+20NQSGHbCWClKQj4dFHdV9bWV/5jc6g9+HK/EaW5PxPkMCxWSMACFYmW+FB1BJxQhrH7IdpiKQgUqHwCOqNKqHXE7cIJinVB6bnsGyHEyfoGRYa45kivTVATY3PAsKCWf3sQuAkvp76swvTmBmH2QSoTjEGUmB2Uo+w2yk6DOwwo3Xwg0oSeANTwzzkexey2XM18zkDNwRypMZ5B830YjJOnHfUUY3AoVh4pty8cSO9ckwF3tqzWqGMlNi766MgXSqs0BhWt8oE4OHGsxqDowL1BQ9JEtlrMEEECr05Qsb1GFVTUbwjEIlfkylk3Gu0VzZa3eBd4Xj2/vvLscWF8rrHXpehS7UHR1YmFUDA6Y5b7uieprCtxR11dmf5AQzmEKygYDUGX4aqQdj+MKRCBhwLh45GNY1M3z8Ybd8A0UkLpgN3Chn9GF3imH+4k7y6UObWwNm+CHe0P7+Rq4mYL78hxP12jd+21bxwq4MMJ++gGAz9QBm6IT8pUAGiVuzaKGpDFM5c6y+xvfZ29g6efvqZ//grv/brHyLxaILXSGjIH4JVK/vq+e88SDbf7mDlPeRuEaMqFo2Do0cD31pdX/n1fr//F2oLiQjjSRxO75aja89Jr839CJOpmM5UexTP2rsSc6SF7zzDSKbjvR8WMtHwKfG/vk3s7f3g0jgE2e66DJzeC3tZO9nvh0jhEo9Tps86nAoxrGz344BT1c6eoeYrsWBuaXZAM1GZFRiq3nHsUrfEAyVclqnGFBEwD8bqknJX3jpEN5Y6AS/59nf6IUi/Wj8PE7bQOJwUpkiKicEhE8cDLJYoNCo61/5G5kpq73Nx4aFQk6k4+Jc6OgvTOQheK0zN0cwjaDRliFZn+yIALBQGch7KjdsbcQoTDUHYLPffd1/pO+dlZzd+mWzjSFZO847fiXjuTWI7ujmxPhLNOzfxcRvB3TvOldlFy9N0cTSmCvn4uMCptdNkUlhvgou1Tgs4MgvILIOPfE6D9kH0pe08bINMd4//o9Kcwqrd241DVYewH2ianqZdeO8COLWKap6BE+liMKBeO9E8Axt5Kqhs2yq7oQgETL4Ap4CnTsB9+MK5c+/8D7/yK++H7kdmu0LjXmfosAFzfNsCqPuOCCNEiBSRI5JGSKMNB9fXt1Z+dXew88WMpUNLjrbQZvrpkijyG2FQpy4Pceo6lwQoUGPSiIRM6rlDPqal0eJg5bWEVqO6MKoSTB5w4bVkMQMD6QRzCnnWm0AANr7DqQqVxeYEQkP/xH650R5kkxpNDHPTWx8nrnBG06ABOOTQowgbNQmnOvuZhYNM2OKVTMt7N3Emq/Sc1XcBNFTPsjUlJif8bCE9IYcmgMy/ubUego6OJlNRp+pEBgTuUyvixQzkWb3nz4O8PWJKDWH0hRiNmQRccSIjiGSu+pzbowgkBIujUtUnUoVOrz8o565dj6ZmXpphJ08cL1/5ypPlQx/+YNnY3EQNAbcw7AFcbZ26MF7YnDLcia322TAxddpBa8g2jTC3n/akKRFI1V+TFbpUJBoKdXN7whYCyk8/9shAstAHpO9EpWCfa31ndY3KJMKkCirNhpHW5QfFWrT7FjD11XRoCz+ZOYeGsYBm6ebR0tVBr132EFD9Tqf02u2yM+gidBBs5BW8c9h36duKImKFwJVgvPLyK7/96+9853uIO9Iy7hUaI/PEFB7f1iBJfCeFe5EyOoPmMr63t9fGJr00PdF4GDv2tG9jNypAQiQyh9Jd4rJ/92djoQ7yk5A0YewVwozDjEc9brwBcKbErwCpvGQMzjSyHv8J8psjon6MLr2MkfOxHnrIYzOT5f7FmXJydrI41fxm2y+my1/2wPRkMLvefuOrAbltoMLGZd4jvpQaJWSzdqapIyhSWrvVLtdvrqSnvu/EYpnF1j6GSZJl6jxT7Z+hB69L7SF+mK7TbZdur1cWl5aiUqcHFxNW0BA8WDK4ME3qjDDjvfXlX87mZy9ZTZ5K9JZ5t3EoK5+MjFpOGXlPWgRzWkIhyatLN1bKx770TOmgIShQXvf6N5TXPfJIefxznypXrl9LO4orp3fTqmlBV5JmeJRsHbo2P4WGw8G2ZzlEYCoHgds9WHbAm5PvrMcO9/TlgU8nsEO3Chq5z7bWtLCR1U6E1/1fg3vaTt8HAJG3/hIJwlEw8oM+Mv08sFnfgwyhZ/YqQs8d2d0TRTSguqApNhBirq/RX0Ne4Mk+zaQjh6+Cicz2Ll689Ke/8Vu/9V82traQoHc1bs8KjXtNFI9ve/hOExxgMUHUG+5FVCaIHRwcXpienL5/cnz8jI3uTwZ32rC+DJ1nElwVBwoOUtL4I3NGe13mSK7hgNpbRuZ7EDc+CJ9B4IlGzjou4fusQ8keqBz5LCAEd3phpjywNFuOzWM+kHefHsu1D3779Djvjs9NlxMzU2WpMVHmpicQFmNllms38ZnnfgLhptllY+jo86NUEpdxtjc2yzq9sROM3IPCxXdO/lpYWKhmC8QoY9j7xXkpUwk3hLm6ulKmMGnmEELWUNhkpCCXwqxbdHarm+pbf84cCoo4SMWM17Iq75Up/hN1iaisML7Z5MLWkK2r2aFK7oefP/fcC+VLL11MmpnmXPmRH/xhevrd8rkvfi7mhiaNe5oISISGANGWoDmjJRl6Nz9gsJe2rOALXJpGwdEjH/1NYUkejxNX08PPeWYOj3kDj5omKEseaXfK1p+i+NT/kTk4/KQpJ4apwaqFuuVD5rlwrQBQ0OuUVqtyhCmdknCBnHEAV5D4MW/RavTQXRBV80fMi7+9Sxcvvfs3fvM3f/vWyso60dQwRsOuI78GECcLj++I8J0mOAz3Imd0PTpP7Oz2Nw729i/AKGfGxsfPKrltfvd/zF4HexKe9uQQz5y9SoPSaOMQmus2MpnMhktPaTwJQqaC4KF/GUOis/dSE5GAnHI+jUprKzri4FwOmf/E/EyIpWuvBLHpVV9GWJz0+yu8W54ZL8enj5b5LM0ebtCjtkEveAc7fXLssMzwLMR86Ga9qOIDOxqoB63hToZ6j0SQqKHcd//ZCARnizpRStU8Q6DkYbDG+j1a7a0InExCAl4/WCTRKxfDnqk6N3AB/5PSQJQwrAJDO0WNIvhMr+9zsBRGNCnPLNZE4soT74J1UCoTr25tlw989qlyc7OV3v11jz1W3vGD7ygvPP9cefGll9BIzEkfgyaGDktTKTQqXFPUxVm25p3VorSHcMiIfm/GPGVINT2naETgWVV+1d9B98JhnRRNCou0L5HUchSyamnTmHtqKvnOMXGdbBbHK+Vp3mQBJnRi2ys4RtPuo1UiIGyD4Cx+oRQUDdh0uzv9skebVuFbhQv1ODh//uIf/tpv/sbvrKyt+blGBcVI01BwjDQNZbBV/o4J34mC494gskbHKBzd2dvZ3tndeeno1NRJGutBZ5Oq8mUPSHsLGifj+DScOLdxJQwJM8OPkhREE4Ina5lCgsyIh2li3tQeTQrymdfNqYkyCStkYtBQ8Og36PaxfbvavkNVmvjuV6lZ65Zysae5MZ2zUC1fYlX13UW/juOWAmQ2p04bT9t9HEJenp8lPnWhbva8y8eOlZOnTtKT1dEX0zk06HwOhYVEGpMDIdLrdUun0y2LaChT0/l0b/BiFav2ITdAyKSLRuYLIskUiSS5WoDXYRohhOlgDCspW3u4jsN04Tbz9JIfSTKL8slzF8rjz7yUmZl+0uEnfuxHyuL8fPns44+XVbeUCCwKdvAM3Hvgxgzdl8SpO7RAhIUT2dwjwwlY5k+VYyaYTnPI1cN7xJEWrIsCxSMmLOkdanUEiwe0/RGETv06m3FtX82JDKcjfSgdwaLGUfOpSx8iRSq+eKYGotPXGosmh3URQRzANtUojfllEOFWgmIEKbAzKH06gp1Bvwz6vTuvXLr4W7/527/9+5sEXo80Df0aXzuC4vEdFcTXd3oYIe1eBI7BWJ3+oPsSNuUyNv4jtCOEau9iTwqhQRy2V1aEEtIr0KhHx1z8BKHSU8FmvOE/UTxk+HCLSbg2jzAKP2eMNiBS9wN12Mxp5jsIigGMr6O0i9qtUICk4HGJ7xBCxtbmOsvAkT4S1J07R0NsDk36NXvj7EKV7cFeFmmt9/qlo/AQIHr6E5hA46jP7q05O9PIEKaffmxgP0+j7Qioe4tmghNIkMHCOHBVb9Ar/W433v+ZufnUS9w474PMayVlTi6tshfV4VmPiBgFpNG9Nh749F68iD2FbYQOv4o/Azjgxjrc2tguH/7ck+UiWrha3lve/ObyI+/4ofLKKy+Wrzz9VFapHlom8c07Ao0cNE0mvKcQmbaPZFAmuZGzZSkIMiOWd8KpE9qPYcnGGUonrsStpuW8Dt9YxwgScO68mswTUatA1QsjkJkwu9XgaOMgzVXNHAW/kSbAtVpHlbnQAkImZXANCHFuuxZJ38b8sVNlyn060BKnGrNlojFNHUXincMXX3n5137rv/zBn3S73dEmwwoMNY2vFRqi+TsufDcIDkNo9J6zYRwm6fcH/XOTk43G9OTU6yMrhg1oz1qNimHInh327JAdBCOBGmLekKXEWg8IkhLIJoTs3AvVS3txh9VcAyFBq6YiP2L7SnCZmoxWEHHEc23uAcLA7fv9cJOrMd1Ds4N2cmu7W253D7IYznkEDjO21FqI0HEOAXmp3ej7mKRcez2XfS8tLpSTp09lX9FZhMfkNEwk0zqaggaipqImpa1t2MVM6XXamV8xN+93QMLe6WENQSTX1s3rYATCzmQ5hY9PeJeRGLMcpqtBjULmUt2v8VNxnpuXmpgjJE88/1L59FdepN57gf2f/uN/muXrn/7UZ8rVq9e0FwLISEtUEMRvMPT7ZDjUNuLatppzJIMjQp13tnGdPIUAtm6UndWsgCKPeq8oSrzwvmnGykDYuRZW42fNjwUi3EYrrB358OecF/0dmj3cVtqhPGFwmBUgyUP64oyQiLZLxg1wPkk7OdzviFcmCZaxwXMvv/LLv/dHf/z+/f39FsXfq2nca54Imsd3ZPhuERz3BqlzFODpO7udbuv5yfGJI6jvb7xzeGRcldTGk0RGgSaN1pERFRgpzEGQ1qG/u2Gc3kgb1t479xIJ783LuGot8w3+8/owxARRZWu5yTCtPT7yIEJG4nOWYoWHZ1w750BfiAyjD0VHqyp2/cBQKX4fZG7ySJnVWce7o2hRM/RUx06eLMeOL+cjTE23rJtpQohoGaSxEWUQ06tO+3Frucbdvvv9Tgh6FrXZ3lbgrFPqlSCeEBEQvtgCxJpZrT5BQVO1icrcvLLuwS8KvU5BfUbeAYx5aaLot7hya6X8OdrGpdvr+ZzDP/zpnyk/+H1vLdeuXS1PfuUp8qHHn54J07o2yfaxLH8Wbxu4obBCIIJbXKM9LDans17HumcCV5hXsKkDdc23bYEk+8ua0ZCRrbJCQnPS7RtTzhHnWPDeihHEi+VorihsQgvmzHM/haH/SQGss9zRHT8e7sQ1Z9/eoe2maCu3GDTN5MxchIf+D4X57mBv48mvfPnf//4f/dFHqY/axWj05F7zxOkIAjM6viPDd5PguBeR9yJW0jjs9DvPj49N7NFbvZHeaXI0d6K+liARHKqdqJq64LRTq54B8ddTGEfBEp5K7hKwv5qPtOXkIPcDPTEngajiQpyO1BjPfMhXoWLPnhmqELFC52B3h3gSL5nzPp8cdPIRavGe24LxcJr3SzPOlpyE+PeKX8zPvpcQ48NveWs27ymowg00jgl6L5k2gMJUIWwOh1btnV3vsdMflG6vG7gWFpYj2BRoChLT+dwa2nNa9yocqv5ljMQye86HegczT4KTCCMPJ60ZSwFQa4ng4ZX+ho1Wp3zii0+VLzz3Mgw1WX7g+95Rfu5nf7rsA78Md+z4ifLW73lrecMbXlcee/Sx8rrHHi0PPvBQOclzhWuv0yKeQ6LjZRZ8KEQ16fwchhqOe466G5ozQxXQWbEbVPhPc636KITQ6iowHAr37KcXBoljHRT2CB7a1dm9GTpHEMYnQl7iQNrRvaFpJH7qJzzVPNVfeEY7V1kN7YAT/SZqGVPN2dJcPsZ5pnQ6vcuf/+Lnf/lP3/e+T5Olnm+Fhce95sl3hdAwfDcJDsO9SJVOPe6G/qD3As3XgnleB33MVFLmiXTOLytF0yNDIDIZ7yT5qLVeJ97QF5G+lwf+KQBkLoi3Co9Smq6OnZnOEGlU9TQzPSK9jr3RaDm6DllHZHQouoI1HnmI1FECKLbAB4HLhXAzxGlOAScA51MIpNMc6iN8Tj7waHn4DW8uuwiDI4d7gZ8I1BDmQpCoBhsiOPKKnhXzp9PtkD9mzoIfqJ6KplU1CAH2XAVHEOB1rXLyzgn4jxyxByWdQjU45M76QT4y7EhouMJU7crvoXzxuRfLhx7/StnGTHvs9a8v/+Kf/xJ11BF5pDzw8IPle7/3beWNb3pDefMb3lDe9EbPb+b8RoTHg2hJvXL10pUy2BsEpiZwLzYdUqVVYFp9SPv7aARcy+BOchOHWeuDwHTjJYfJ1drUWOLHGGoBbpjURXiqkQhLNBzOqi91Zi+9DvFtUpfSO+e3OmUd+hYLSBDMUB2jBodU9XE409dyxJ0+F4Wpwn0OwdHdPXjm049/+n/9849+1A9CKxzu1TRG5okEN6LnUNN3cvhuFBwGEez16DwKYzt7g1dQo2+g5t5Hj3I8T9Nz2Hs7bOnIShUaYRCIwl7EXML/nGumVTNID8zDMJjxeej08g7mhj3YfSfmyoljDbQAh0VleJnKdQsQDsSTSV8IBX0QUYMh+iDdYVcIf5p3Cgv34PDand0DC3Edhejtj5f1wV7WeDzyxjeV++5/BE2iW+7QKzsKICOPPofAv+ozAG4ZYKfXL+3WJoRPGajNThSzHhGawCbzq2XUCXFck1whIl6ss/UYH3Obwxo/tgHpk078KGXIQF+HfgNNlC6C7fmXL5f3f+aJcnltuzz00KPll37pF8sjDz5YutsbZXZ2LqZWhHF6edjMNuBebUANQN/M+fMXynZ7G27SD3SQTxs4X0afk2uCbCd9OhEawOOI09LcLHHmy6m5RplHsE+NqxkgGIiradVH2HQRZK4oUrMIqnluW7lUPxqb9aaemUVKW+4h2atZxntwayegILaRhEH8yfNeqwE51O5baQPgSnv38COf+Mzjv/75z3/uOR4rbUYC42sdoV9Ly9/RwTp+twaR7CHC70X6UXqja6ifL9N0c6jTD0v02uHZBs6Gd/hQKQHB2uISsddm4kpKWcdX5pjrUc7DhzKfwsMviGm6LEOoJ5Zny/IsBNv0a2MT8f4vZl+NI2UOwSBBTULBzv1wzobzD2YwdVxBO4fQ8b2w7GO2ODvRDzZt79zJFOkdiLbV7ZY+5X3fD/5wWTp+KprHHdR+CT3L2xEOEQDUj1qAkYM6HNvaQnhNlsbsfHrNCBWJOhdqEDIIZAA+rJcCK4ISGFyxai+thiYORIOMkglywTjnId5kLWeFPn3ulfL+T36hXFzZKg888lj57/7bXyo/8LbvLau3b5fLF14pL1+8UK5dvVHOXzhfXnr55XLpwsVy+cqVcoXj0pXL5fr1a2VldbVcv3k9o0KKNPcftZCTi81yemk2sMnwmjGZ/0WsQ+D2K/7HbAPweYhwcXTDz0OqZbQR2F2eubpZvcA6RxYCv19/c9f0o6mjWqUTvcib9nFHtrptIgJOJye4iOZK2aEnUJdhcHChaWoObr5ElJ3raxu//ckvPPk7l65eucoLBYRCw2MkNNQ+vuuEhoGW/64Mwj06NPQ9msNjlmOGw61wTjSas/9icrrxLyfGJun07TXUBmAIGj2tBUHEXOFnr5dONATk21qEOzRJUFmE5TVclJWuaAxox2UZNfrhk/Pl4eMLZXERwvY97zSBDg8ULruYUfR0TreGEN01ajAYoIrXDWJUv6UeLIvix5u6O464HNDTjpW9MXpHCFg7e+xwvPzjn/vH5f/4L/55vkS2celcOWytZpTCae9OCquzRqkAea6u3CqbK2tZEHccYaO2pUyJH8cDWPwpQDzpx5CZsqcJ9RtD21CQJJClDKIgMa6MI6XrQHQI07UgT774cnkvQuP6Zqc8innyz37xl8r3v+2tZXNjrbzw/PPlz/7s3WV1fZN8YFry0MwIfinUYcpM9VZocXbbAq/1P2SCFiVpGr7h9LHSwOxY29zMgjnbhV49O6T5qccl4jgzt93fKdsc4lec7poXh1pRakH5U5OpPcSj4D6aDX5su2z4I1UQNxsGAawLGXVFTdMWfgyqjq6RmM5AzdENncxfrQT8rqx1+u987trtT1MjtQsXbnoemSajaeQj80RUfleF72aNwyDCR4cNMGoEDzXUnd293efH74yt0+u+cfzo0YZMY09hl2Avqn4ht0gD9d7E/Kd3sUOVbVRTJXLf6ecwVPWdbGBoP5DsdoGrG90y6A6wQlBv6e3uIDDc/l+id9s/N+dVSLS7u2gUOxmGHezWjya7xmK7v1fWBrtZqq8W4S7eEQSUnCXX0Nmt27ciSN7y9h8o8yfOwBQQ9KBbDigvPhOY2FmS+8CwvbkFDKryE2Vmfj4mhfWIH0McCBnXOvuyKQ7PIibsPbmyfjKPPhNHGhRIIjgPebmLne+X5W+tbpTHv/JM+cBnnsy+FW/9vu8v/+0v/fPyA9/3vaW93SqvXLhUPvqRD5cXXzmf3t8p6O7z6UxP4XeHM3dEo60iXN23Q1+JDeLq1aMIT/0LCocWh5qaWoU+WrUBJ9tlEh1CTj+SYn5HzQ1QHQZ1w2jTq9TpA5lAtfDjS276o4ni2qH4sMRBnK9VKAqrZoqTxtz8mOKII0KgCKhL7VWtRFNJDdKPhu8c7L/w8u2t/88rqxufJ6ZaxWiOxkhoKETUNL5rhYbhu11w3BtsABvi3gaxre/s7u9ewJ4+NzEx9RB2/nEaG7LnFf/tgWQE7drho6SM0PDaQ1L0GehKusT3rGPT6dgw3j6ETc+21u6Xm6122dju5ytj3Z0BJgNmAwKh3dtHaLgfxJ3sGNZFYPQgIU2SrZ3DsiXjCDkEKKN6WelUNVjY3Gh3v1y/djOLsR59/RvLmYdfX+4cnSqDfh/zpUuvuRshMnAiGXAotibQOI7SG1uHjKhgqrnk/fCg9rg6OJ2zEAEF9qrDsfbOIjMbzUTooQkowHjnvhZrG5vl+YtXyp9/8Svlcy9eKkunHyj/5Od/sfzSL/5ieeyR+/NtkStXryI0PlQ+/8yTQ02Dcjj0J4hsy7Q1RLiw1QloFBqPte8UnAdliofC7+ZHmnLLM5Nljp7fb+a6SbRrXaYRBH7G0an4zrvIFHzyiOPZfTQ02WivTPfnXhiQW2VfrY96OWJj2RYvvtWmFJaZJ4KQ9NssjqQhjVMPBa6CRH/GxPj4DrB99Cs3bv7y7Xb/PFmoVWiSOFdDoeG1z0ZCg9rk+K4Mf18Ehw0QPnuNwzC2f7C/3u21v9CYbjRg9vsgqqw+ipceItD0kIBDMFIOQTEhglSHQ1BSLtcZykVYhMIIlRnoo6vBmyXZbly83qE3bu2W252dsobQ8Itum33nfUzDeKVcb+0gbKAktRuIz15P7UZilUHDuAAkFDKb2o4agYx++fLFst3azrdiTz3wUGksniT+eOn2Ovl6ent7K1v0E7VMNrHchJH8ZNQqIBQG9rIIAgSC5Xiv2ZFNZcCLvX6EhdoBWoLCqjNAs9pslXOXL5UvPv9SeeLFK2UwNVN+6Cd+svziL/xC+fEf/aGs3l25fbtcvHixfPRjHy1f/NIXw2CuEYovhWYRhtpsopGfAoNgPOGMqccjnZR+S0YT0a36xMPS/Ew5e2wmn3N0kp0zbhVuCh4Xobk5jjvFzzvaBMKSB3npePa9HUDqBQ6c7avgl1CELI5z89E84lqasEz3Jx2oNVKOWo3D5L53L472YOfmra3273z22q3/3N873CIrNQ2FxcifMRo5UWhUIhpV/rs0/H3SOEZh1CgjweHhvZS51+m2n8C82MYUOI2quZTW440sK4FIrNX25+w7QgRH/Qsj+s47zz6TuCQiD9VvfR8RJqq89HAufNuB4JzopRmyQ0/fQHjY/TjvQZVXIDv9QZ14JJOhEbgJ8VHOEn4ChakWG1+CPX/+fLl89UqZxwy5/8FHy+KJ+8tYYy67om9vrIQ5oHLgcjajJomrSBUIdZarvgOFhOZC1t/wTuGgueBaGUc3XE7e7vfK5larXL+9Xl6+ulpeuHqzoI6X/eZS+f4f+ym0jH9S/sGP/ng5e+ZUaW9tBa5nnnm2fPwTHytfevJLEUiZ5u+RisiitT5xxCoQqWdEilKjvs1znZN+f+aoMAsfr+ZnJsojJxbRIqYiTDYx/WRq9/RUEKgRuBO6H2VyMp1+Cde9WF+zzke+qbeCUX9O2hdhkWUJ+i5A94Lf53WSnSYtsNi2Ds+6eVM+4TmMS3t/4fLa5v92qdP7JNEUDCPT5F4nqEJDN9aIFmsFv4tDbce/P8H6pJ056N6yTeU0x8hxqtPU8/hsY/5NS4vL/3JicvIfwOT0H6qkdzI7UOFhkNmgLAjOYyiFuNCqqf+456E2sJ5594xwp+0jqgrkl1mH5JWRDp77zDcKGj+65GrXll+rd1s6TIytrlqtFXA+gsu0MYMoIGwGY01O6IPApteJCEH7PQ9NlwcffKj89E/9g/KT9Ppnjx0rty88W1avvhxmnGjO1nkPOztZcJedxUgjLI4QhHHVPqwXcEbTiO+lfu2sD6e2/F4JSQ7Hp8rR5lw5cd/95f6HHspeoWfuO5khSgXGrVu3ysuvvFI+/8UvlFdeOV9urtymvCpUzT8CGfzGFErP77R9NARwJF70PWWqd3BVGd25G4sIWSRY2XZxGBEfPrZYfuiRU2URc6Pd7Zfnr61lGr/DyVm9SlqX0h+bQTOZnyqLM64wQhMEB1uYj2togPncRIQGMPA/vgvw5ZZ+zemJcuL4QplFYDn71kWMmmamcR8WP7xNNTbI8v3X1jbeg2RwZatIVVCMNIyRaeLze4XG34swZJG/V8E6eSg8PBQezo5qcNwrPOjIx5cXF4//1Fxj/v8wOTXxwAG9louqksosIELoKDLiUELnEbzKjWToc9V9nWexceN5N3lKR71WPT7kH0njqZVDsiaCCHcO97DTp8uxuZnS6kLIMOp0s1mmsreojj6IFgb2A0vOaDwqOKrXYepdujBhQ4ioHRzs5eNMb3nD68pPfe+by8LUWJldmC+nH3tzmVlYji3e73bKTlZmDkq/0yq7aBHOKVG72KfsCEnh9YLe1IV2E/ToE1ONMj49UxaWT5RTp06WxSVHjhazPeJgd5DtCa9euVyefvbZcu6Fl8plTJhrN6/DcPtxSsZ8C3sqCEAE2SucqpFfBam4BJMcVrLiW4DQgcCDe7w2SgN8bSAk/L7NfYvz5R0PnqBBwQF5Xd1olwsbmGjci/rdfUwbfg6HP7w8V04hpOvksSoQ2whr83Ho2wWHrnFxpqe7yk2A95kGmgrCxr1THO5NOyBweruuO9oFjsEXNvr9P9nc3f0yxensVECMhMXIATryZ0gSHtbq700Qz39fg3XzUPMYaR8KDw+HbD1HoDSbsw8uLRz/F82JyZ9XQwjzQO+qsfaUqrl11igmhb09YZS5k5jsUeMsS09ZmSTvERrRULhWXKjeGqM6GlV3S7lvrlnmHE6l93zjm99cHnzkodKcWSxHp5tx2PmRZnNw6rpb4Gk+dHr90nU4F6Zvb22W7VarbKzfLs07O+UMPez45ES57+E3lB/7mZ8vDz36+tKcbQY+e3sFoRsFDRBIGWXBNNrfo5cGNiCL1uGEMoou043p4lfdVcndmtCZmc7YdCh5c229XLh4oTz77HPluReeL1euXS3tVg8cuPem61cQCuThjuDxPfCTc8RpFoZ5r+kQ7BCRE+AAZ8VxhsY5FCLNmaNlkYstBN8q5pzzYL7vgRNlzrJI6NqfVza6ZXuXe8qSa63biem6IE4ty31iHStxVXRdRzT031CGnYFmpSNkOlEXEN7T024OBS7MC3j6lNvq7bRutnq/f6XV/djg8HCFVwoGTZGRwPDaY+QArfKxHn+vgq329zmEfzns1O41Xe7VPrxW+1iYbS6+Y3lh8f9KV3nmCKqHTJY5DcnCtldTqIIjlCClDwM0BvlXZqkFKkykHFV03/OEdxn2MzVnU6uVLDcnymP3nSjv+IG3l8cee6ycOHU2S7IzSUnWwGTJiATmS9R8QHB0oY8A2N7cLLdvXS8vPv1EGWxcg7l2yrkrK2W70y9nzj5Q3vKWt5Dno+WB+x8oJ06cLHP01n5Zzrz9ZquwxfdgGWTsZDgdtfv6aiJo/NLZoOyRb6vTLqura+XqtWvlwoUL5cat22VrayN+hcxgRcg4jDyBSeO8ErUmn2X+CIixHPGgKXLX30FaMaIPpDql0aIQTnfu7KNJoREN0OL2dkp/9UZZX18pK8ChT+bB5fny0OzRMk06m+HK1qCsohW416kmh2KqcXQqgsyPLLm3rGaQ5WRqOWU650KZFfFFHjo8G9MNtMDpsjyL0ERgjuk32d053Oz0vvzla6v/aXVn/zLRFRIjLWN0KDBGQ60STSWUIan8fQtpqr/nYVRHu1QPBYiahgJkZLZ4+GxqbGzi2MkTJ//l9PTUP8JAmIsSEUbndMThueGtAsAbBYUfiNIeQSMxWGDS2ct72OPKkL7kn8yafAxQrJ8ofOz0cvmp7/+ecv99Z8rpsw+Wk2cfgbBdyDZZplCZyaS4x4PpnQpuBv1Br7Q2NsutaxdLZ3sjX0zfnWiUl67dKlcuX0ag3M6X3ZxT0phtxNQ4dfp0Ob60VJb82n20ndmsuJ1ErRdGtYE4SJ1ngkYzwKRptTqltd3i3I02ML+4XE6eOR3TSm3CBXvOLXErxWgowKcAyapXBIpCSkensNuLRweL4FBQIaAVUqDiQPSBt6xDoRzL73Q6ZQ1h9dznHy/Pfvkz5dJ2J87NGfJ/49JsNo+W/9toYzcw+fyUgVP8HZVSJFkXOVkngxNSMuRLuRaV79EoQD2Tj85U/U/5cn2GcI8eNibGbt7e2P6jx6/c/jiSYCQwFBD3ahnejxygCoxQDWHUyn/vwv8/CI5RkFasb2iGY6R93Os8HQmQ8ZmZubcu/f/aO7cfOYorjNfO9Nxn7/Y64JgYRMQlMShCREJJJCISRUGKUJT8c3lI3iIlSl6i5A0ChDgSAmI5EBAgwBh8W7y29zY7O9Nzyfc7NceUR8vFNjaE7WOfre66nKruqfP1OVXV1bOLvy5nlYfkYjRLegIy5okJzeyLaz5PTzsyoNB/S9N/FEURcToPxJKaqEwcHSEtlmcDGNyWqsDnm4cWwwr7l66shDvvOBxmZxdCrdWSz90yAMGNiKP5JdtFam31vNyDDQGA/Pi77g6LK3eEenvBZnJ2ur1w6fJ6uLC6GlbFl65cCpevXDYAYHMf3BbWrrA3SbPSlHtSi+Mveuqaq8FMhICKzwDMttthaWkpHFxhnOPOsLR8ILRa7OTOoCeAGccWGGTFLeAeCRdMIc1V0znXywwS9w1LxpB1wnFmI5JNjQq8+n0WifXsOti/99033wgnjj8T3jj9frjCYhflOSyXYqWh+yJdxTLalst10T48PWMbJAEGwASf16QJ0baJRFOqaqR9nFonWCGLzZa4KcskD1ud3lqn2/vX+xtrf5ZY3BJAAYBIrQzOfSzDB0AhD7+2xP3bL8S1+vWivVgfLFV3AEnBg3PytJcXDv643mz8NCtl38FSoAPS3+mQcVRAnRFEEaEPRlKYaIrzbKWz6lyh/lgMhxDywBfMaXYl5xX7Vq0cFmQBrAgw5hqVUNNTnJfT7KkuRbDt6yRjRyb7ZT19K+roK0fuCvOLy6b8zXYrzM4thLbApNFs29iELfbSE5y1GNuyIDoCDmYY+O5H3tdTn2uSVBZOARTsLsZ3aev1ZmgKIJg65ktygApTkQADyiVoUcF4MfbNXlldDBgzDpMP4obL1Mk4yljuAlsCAiT2T4rPXbHxD8lDio1v6OayiXGX5eK5HuK6t5tbW+HS2sVw6cM3wvlzZ8P7m3zjdRDaas9Ks6FWSK7axXVs6bfZ6MtismbhAsVfwc5UN7+XE79fVfeG2Rzwnm/2Ls81O3IHT5xevfS389vbJ5UFCwJgcOsitTKIh8mDYBf+cSVfU4p3dP8R1w0wwP6ui7svAIcPonIuc7ZyZG5x6Yf1avVHlXLlPh4ndHY6HsrBuANKgI+OCrj/zhPdXBo7UUa726pSAsiBNQL1hgx4sm8GT0k9+enMSs9Y1oyfrSLMqtDBMb0xtHNphu8+hiLby2qyHhgcrFZ5W1c+uoCkLq4xM4IrIQDgS2RWrRpFHBYQ1hBxzIJEl4IrBBSk7EO5EQI0G9vhWrlgrlL5yaZaTflpF9fOeznmHgg8bCm73LChHtm4QEx/IhaLAiXm5jOGYyCCPMkxJVddA2QIbLhvrG0BfGZro3CoXQtnNzrh3HrXFnrVq3IxdA8Y4SQ71uBAgnuqim+v0F7utV0zLOIKIOoXHNs6D/16A9X+sq7hn2fXN19UElv6cSPcygAsnLEy3C2ZBo19QZNbuS/JuxL9BwyYdl98AJWQtHKz2by7UW09Wqk1flbNsrv49KKRWRxRmXjfw6TqxJaxE08exXHEsBxoYxUrgSdiF+CQJQBA1DOAI45pADoWSTkV4INDaKtwxdwbwAqzBWvC9tgQgDDFanVQq/7bChV1f8YNLLvJi8mUpR0k0Nb4xCcBl0P5FGfWlCo3d8O0D21SOmV1jbTfkFEh73kwsoBcuxnkpJi1RcopkQwDsUCOOiZVmRxuBqs/ycR95dptlspk4c7lcqmycOyOJZsuffvCZVuPMZaLl+HqKCvraFgoBojSJBjAwgriSnEj48gH1VqMXEVryysCtWc2e71XFV6IrbIxCweKvdwSACNeyD4kft39TmgS9wHw4NitD9gtD7c+SG/Uas3DzWb7sXaz8ZSeuMsoLN3RBkLpSnRQMYaxLaU2k4MeFrurYYdKZCN7XofuYEfA0bEnPjMBbI9n2/+J4vJ2ZHOm3DyxUWJ0zNJ1LjfBxl30f8w8KvFinuBmRchioH3oSMwWlRJcY7ZGAq1lYErUU7VyYsngOsRX0GM7TFWQLxPI/qE2agTv0bDALEYoE3J1aBaXYuRl2RgIGGFtBjwAHrIRST7ki7gWrBNTcdJ0H81aUXjHbDs8fPQQucIr75wJa0wBA5xM/yovl8/raFynLcBTPoYxWIHKNCy/S6581NHv998cDnt/yfPxq6rtooS66wFATFsYPvjpYxk0NjZ4H5JuaUEi7wR0iNhDr2V/wtCLZVnnG7u7nfe6uzvHpahXSpXynXqSt6w3kgMyBRIpiFH6y7H1aCkt4eSct0zZUYrpQGYkShg4IBBZUcooRqS4icUQwcScDKXR5Kgs8bV6pQMaREBqi7lPOiU0dODJnLFvhOJVALFRbyVH7bB/1kaFigfgDARN1iRfDERYO7QBUmsElAaiFAR4yCOEwHWhTXZNirPbpUQDiXiBIjJTh0KxORFKtH9MrbJWo5yFuw8thflmFi5tsyv8ZAGb8hIYq2cz5YoMxofs9XhdpCw1/Ru82enu/raX9/4wHI3flmTcErcwWC7u7MDh4xn0AcT7xe5bKoDjWrra78TTwOHsnWeoDt/d7e++tdXZenamVFkrZ6VlxTelDLaHnFREjCJwjApIOwUIPESJZWEZfTAf9O2pCWhU+HxDRpenpNQVUaaw/FgoOTqPfQDIoChKQLkRhfKTohOUM049WuUipVCOqWNCJbglgc6jmMiMMzdYNlablQVrrgEMAx/koPCKlDysCeTTo0i2sRIBiC3iUikU+2o6x9SBGAnFslFUQlZR/Ku7TWpMt/mTsCMLik16jhycC99YaIZuN7eNj2xPVPun3BPZjBGx+rM0Gm8LMV5d3+n+RkDzR1lS70kg75P4GIaDBdOscAoYqZVRkKgAjr2JTuIdBaDgOAUPBxDPl/d6O29tb2++oG57QU9suTYzVSlY4+pT30TpmFMpG59gmBlXJGhsU48MCPJ+Cp91dKXFjUC5pH6cSekjGPhUqiko/gdAoGPTbJ1aXhRbeYk2pIqaqxNiIqCZ0pI+oTgVq3TqwIewVADDpCgkP9YSHUfHtEOyfDyEciSSz8cSSAcvUH12l1duizWDygQprzIwlOIti/WShDw1nQSry0rKauBzj4PQ3emGlYV2ODjfDLxfw87lAIs1hzbIRJkZjVYH+eDfm93u7y53d/80GI3OSEzqiqQWhgNG6pr4gwLycN9TARyfTnQUgIHO47wXgMBQ3uvvvtPpbB/XU/yU1GRH5jh9eF5/os4YIRYbBKVia7u+PaErZXbckkqiISghOZXVikmhMemZ3SBvHA9QXgV2qPxgiEGOXJj4xEfpFRAiRMcOAoCEPcdJF0cX4mM51GPtsDwRZNgbw9pABjJbWygsmVGUAZaNR1i81Nwap1NAzwCP9rKUP45b2BoOXBvli6CBKLcwFCrewMJ+BggrBoAYh+3OMKxeZmvEUjg81wqC3NAfyILLh1u4I/lg8Oxur/v7Tj//az4anVdhwAArAoCYBgwfAHULA/ZKY3MKukrxlyro08j0YcJoHTMscLoGBPYBVY5JN1WtZY17Wq3WsSyrHCtn2bGsnC0iKLobKHkIrVYjLC4vhnpNRaVcQ8EQC6t4l8I39EVZejLHCenHjBfwRB7JbGeVpM1WYFXQ1yXTlFdMXfGjUzq37g8w6UBlbWxE5WzmhPZgmdAgRFjr9X8y3oF1wb4YcbGW2MpL2RV6XvCEE/LgikQQog3MdGSWjvhI0cowcAMsAQ6xAQT1qmEGUCJcOFw5a54Blu6NmHELVpZmpaGAo84+rx+cudJ57cJ297Vur/uaiq6KqRFBDhpYEzDHMPE+fgGTl5Y5F7QHXf0ZC/pM8nuFlcZxCiDwNHgQEj9Rq9Jyu9k+Wi1X7s1qtYcq5fLDM+WsxlumP3js++GRRx8Nc/NLoZzVUTP02ExytgDEIsn7u/ZyGWsabIFVv2fAwicQBkP2iMjDbpcdxzpKY90D32xhJ3U9nRlUZJ0FSkpTJBull/qZlgAYpi2AFLVzdZZHF5BVQ9zkWClDXBmxFB2gAhx4K5gyIAJ4ZIOtNugaV6EiBbAgX6kii0ox3A42w8EUA0ANXFTWpmFZRCb57CSOhYKccnUyvar289Fwbg5fiWNF6Ssvvbh2/qNzJwQ8rzdKpVNbvd5paT8WBJUDCACDg4WzxxWAcYPEzS3o+sjvGQCCHsAcY30AFA4eKRMPyEB1Kc1yNaseKJUqDx5ZOfTYL3/11P2PP/5EeX7xYKjWZ8V1U8A4o4LpL7bpSym2QlZWomy2d4XFCwIEDLaHJxvNDAQcYvby9DwMJpo+KK/tv2FnyNblAAqqg7dAiWX5NU90tsxjsJaFYrb+Q4puADA5jwOwilfeOJ4iIGGjX5auc5v0X2JVjE2d43L5OBukm5VVVJMAkjaofUAXU6rmVhkIAXGxbRALudh7hMIb6+udD86cPfGP48+/9MLzfz+1vrnOVCo7bzkAcLGfBBgw+cjj+WGoAIzPSfplCrpB4t45O3jAgAQMkMAOHn5Omuet1Sv11oP337f85JO/OHbs2PceOXzk6APN5lyjXJaayXfHhI9vc+pYCmpKLuVH+ZQkZZN62TEKZ+pqSg802C5XUkqe2ugf9gZb8JHftghQGJd7AybRFeByeNrjmtiAJbLJgUpJCK+eUwl1xyiVlULjGgEigIHN9qip5o6pMmtvlAL2Wf2+atYazLURTmZqAEcwjGsaDtgJdDDa7XbXz1w4d/K11//78vPPPf/uudUPN86ePcu4BICA4gMCDgwpaHDslgdgAZOf5qdc0HXQ5Ncr6AbJ7x+hdf0JOzAAFFgaDiBp6ABDPnN7qtVqZWF2ufmTJ37+3XvvveeRxcXlB6pZeb6iBAFHja+SMVXL05ot/NlakNfWmQkBNHhdnv0v0EIU0R6j/JHLgA0QBzZ1bpory0AhT/u4VUC0BLgMy4MlAakMlggggiNjm92orG1DyGpUZTa5snYQANAgzoBGfwAq6hiO+PQAS88BEcZxTJoy4RpRl2JVsD/IlX3Miy79Tm9n9aOPVv9z8tWTJ55+7ul3+yKVc+WHHSxSl4TQmXh3RxxcaJkz5GFB10HWVQq6aUrvI8cpgBA6SMCAhgMHIOLAQuhAMtHaUG3UGkeWFg/dN9dsf7vRaHyrWsnm69V6W6ZKs5bJkRB48LV6LA8shXq1FmoNNt2pBD5NCADYgKIIwYxLRPtFhIVAktQJe4A1DxyxyQ1jIwYK4gGgQDbiBRwADjuP9XCFzDpQaSk9+g+o8ekD4rEwhv1ojbBEnm0JWPpu0hTHOy2qK1exTnmmtC136fLWzsa7V66sv336wgdvKRcuiCs5ig8IUNwBIQUIP/Z0BxYHC8qnIFEAxk1QARxfPHFP/b6inxwTopWwA4QDhoOJh8RPg4h38poMj7vmmq2jtWr5Tok+VBrPLI1nSvN6Xs9nJVknMyW8HCWpKDMi4sGQ2RhFSeEBDYRe/eFLsjyGcUwDzWKBBbudlW2ahvSJJcIxKGMuTHSByMubvUhj1SsWBKAyVlmTbwXZWrEszNCxbQDf38jzfFNgsi63ZG0wGF3Y7fXPdvOtU8rMlCnNuFqjGABIwQLGsiAuBQsHCg8dKJwhDwu6SbLft6BbRtxfv8cAgLMDQgoihM4OKmm6l0mJ84VarbWSVesHall2oDqeWdCTf076PZ/NVOfLtWxe7sKsvIbZTL4NtgbzIEyLsGsX4xzmmshqsLUhksieGpmtKVH8xN1gjAR3BeDBlrCsZqHgxqCjEXhmhqVd5d+EBS4bAodNWRMbMi02BF9XevnuWq+7dbGX5+xxwewHtft94tiV3zkFDNjjPPT8sRHXAgbkYUFfIHmnLujWkytHyg4GhHAKFCnvFedlXZYrCMe4QO1KpdauZllLLkuzPFNuKuSjh9XyeJyNWMdZDuV8pFgZHVJslZO9UGLYclAqZ3wyO8KBrAV5I4ICfBKbCJEZEkp8rnUwUxoPhmMljcaDmfGwPx6Xd4fDXjcf5p3eYLA9ynNfYIWSTxNKjuI7O1ik4LDXOeU8dKDwECrA4hYTnayg20vpPUc3PXR2EEnBxIECAEnjYC/jx84Qde31G5Of+Om8TtPlUMRppSRMlRZOyfNBab5poEjD1IJw9rzOLiut3yk9LugW0l6dqqDbR+n9R4FdYWFXapTcw2l2QEk5zevHLi+VTThNe8VN07SiUmYvZXYlh/04BQBAweOmASLNy3Eq19kpPS7oNtHn6SgF3R7y3yINnVF0GPJjBwY/9vNpy8PjXU4awpCH10OusITTyu2KT7jX8SelwamclKHpsKAviW6kwxR062n6d5lWcngvMHBO4z/N4oCd0uPPolRxOU4VfVr5AQY/T9OIhzwuZchDp+nzgr5Eup7OUtCXR/xOKI4re3oMQ9PnKYBAnpaep+GNkCszyg9xPs0ODNB0GuTHtIO83h5PL+grSDfTaQr68in9/aZ/S86dnfyY0JX1ZsnluKKnCp8CSkp75S3o/4i+iI5T0FeTUpCAUNK9fu+b6QOfBAhpnWlYUEEFFVRQQQUVVFBBn4tC+B8SmknIrOhKzw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1" descr="data:image/png;base64,%20iVBORw0KGgoAAAANSUhEUgAAAR0AAAF7CAYAAADvx188AAAAAXNSR0IArs4c6QAAAARnQU1BAACxjwv8YQUAAAAJcEhZcwAADsMAAA7DAcdvqGQAAP+lSURBVHhe7P15sG/Zdd+H7XfneX5zDw+NmSSIJgGQGiyxZVGW7HIcyPGQim0RshzGLqdsuuwKGcc2yCRVcZX/MF1x2RIdG2TFlbgq5Shy4sgpWyIoyaJECSBIDMTQ6H7d/eY7z/O9+Xy+65z7XoODZEvd6G68fd955/zO2WcPa6/13WutPZz2NDwNT8PT8DQ8DU/D0/CeDZe689PwPRo+/vGP3xoaGrp1fn5+69KlS7e628+/733P99ft5Oj41s1nbub66Ogo969du9rW1tZv5ybhjTt3G+ncvn37tUY6F/cJr5F2fnv/C1/4wudz92n4ng1PQed7JPTgwuVLHM/fvHnjpR/8we+/dfP69XZ2ftZu3rjebnBcv3aN8zUBol0aGGjnZ2cN0EgadT7n3F/X+YzLM87npMP/3DzlvfP28NFyxeX6N37zy8QeaF/6jd9s6+vrtx8+XL792mtvCEYBpaeA9L0TnoLOeywILp4BmM94fu65Z39sYX4WgPmBNjw83D7+4sfaj/zoJ3lyqQ0CKkBLOz4+CjAEMHwiUHSg0ofTs9Ocz7p4Z4CR7+bf+aV2enqS+5d4WRAzvQrkMzgYQLp0aTBgVkDW2v0HDwNWv/GbX0nML3/la219bQPw+fXPk/+vPAWi92Z4CjrvgdBpMZ959tmbP/aRD3/opStXltonPvlD7Uc/9ckI+QBxLiH4JyfH7fgU8ODe6clJnp3xu7QRtZQ8CmAMeEEQfHL4w2dcCzhvCp02dI6GEzAaeJy+aXs2XLo0IBiaSK5Ns3LlGQBo5v49fPioffnLX20PHyy3b3zjW7e/8MUvPQWh91B4CjrvwtCDjNcAzGf/6B99qX3yEz/UfuSTP9wGEepTgOQEoRdIClTO0VTOcp9f+Z2g1tJpJDJCCX4Bi7/7eAUeAg+//ZfrekfNR3PqDE1IwDk9I1+fc2/gEgAj4OQ3aZK+Wk+vYQ0IQMk4OlM751lDazK+eaIXcbe1R5hpDwAij7/21/7G7S/++m9ojv0KdfzF3/iN33jSf/Q0vAtCterT8I4PPdA899zNH/uDf+BHX9JU+uf+2f95Gxsfi9AeHx6hXRTYKPyCALIb4NE0Uujjd7mAC4GlE3YjejfcUAATIKhobQCQiHbD70Q1nTcdleepmhSmWswrdBjNLvUs8xwcGM57A4MDHMDJwGAbHhpGA1MPMzuASDBCS8rv/D0RzIdTgdx5e7T8qH3+V/56+6t/9W/cBox+6SkAvXvCm9r1aXhnhR5orl298hM/9of/wK1/5B/5Y+2F992KtiCoCDDHxydlNuXsvWNlskInqAUm/c0KucWD3AUkHrNC3uj+CUBPmlICkfGAFLSmch57fRJz6uTkqB1z+NtUBDwvjCOgDAwMteHh0Up7cAhTazh1EXAG+T0A4Jh+5eGrXZm7k6HqVvkaNMVWVtbaX/krv9r+CloQt54C0Ds8VOs+De+o8MM//MOf+cALz//Yj/zIi5/5E3/8H2wfeOEFhHaoHR3sB2hONJMEGIRbDePo6ChCGOHm/fNOaA1ePfEzIT/zoBPs/PNG/R8do36SJlqLCXBdz3IJ4GhOlX9HADo+OgT4jinTcd0DFDXnPPvWAJpNwIWzZtXgyFjMLMFG4BGALOgF6JiRwXz5rYKTcnmLeppH1VkHtU8utYfLK215ebX993/tb7a//qu/9hSA3qGhb9qn4bscHms1i5/94z/+D7R//jP/dBsbG0eYjwEVNBmPaBOlzZTQ+WbX60dO+Y/L87Sq//UgYoj05uriMSFJdP8bvO1b3eNKmztdFhX4of5zLvhxbXkEQkHHcp6engUQy6zz8E3SJH/Bh//a4NAIWs9IHMtqQKXpdOaVIBIgMee8mTRiWnVl1UdVz/nLfYvlr1y01dX1tra+3n7913/z9uc//9/rfP6lp07od0a44KOn4bsTPvGJT/zsjeuXf+KPvfQjt/7EP/QPtA9+5P1I1Gk7PNR08nzUDgM6R9wu4TKIHwqmYKCZk3udiOaaUy+Axut+ddd9qHsV+usnnptGJ9AJXHcGWeWrNoPwn3gANMcAoqBzcqJ/h+szgCfaTqeVnHVpAzyDmlYcw8MCjmc0nWTI/4JPxUwwR0HHe7k2PR90IWYc9So/lgDJwe8aqj9vGxtb7W/9rS+0v/gX/7vb/P65L37xi7/Yvfo0fBfCk237NLyNQbC5enn+s3/mJ/5k+8f/iT+R3h+EQYAAmoPDtrd32A46DcdmSm+f/xU8zk+CB4IVrwy3clvBzQMfOfytECqmfRoR3Tw3XKTke/zIE8/+7uJ5rQrl896ZW2YUYMPPEwBRv5JAKbiolR2eHMYc9J6aUGkqYldpPI60xbwSfDh8blkyyqVGRCiNRkAp39LQ0GDSTkqkY/36gPUWLcs0jK3m5FPBZ5i81Hz+9t/+9fbFL3zp9urqqprPz/re0/D2BtvnaXibQm9CXb2y8Nl//k/9yfY/+6f/p9w9dW1BOzk4aAccajQxp04Ul25kx/MTLRUw6NCltJ3q2fk/0S4Zwdf5IdYMXELgveHvPq16vRLjh28PdM8cffKcu52wJ6pS7bkDHZ+dCTbEC+jE9EPr4bAOB8fU5fiQ44Sj04C69ICV+HHiYAYQMm+HZJ0fpEO5nQ9Eg/O39dKUK1+VwFeHZUpB6yLx+mvrazlNfxigcrRMEBoCgNbW1turr95uX/7yV25/61vfeur3eZuDrfg0vMWhB5sb16989t/6N/+V9iO/70ehPMJ3st9O9zuwiYDW3BrDWWapKOQKEgJ20VKCA/cUwN/WehfSF+DpAQk9oeIm/uO0BBUvz9EO8lthzlWlEzDLldf+3wk6/6mROSQuQHHVUGaizWgKHh2h3QBA+9Tr8OigOx/nMI6JDV5C08GsUj3JfJ0kS427skmGAZ71fpy6XZqL4NM/kwxBVp4IgCkfwfQtv1qOL6tR6T8yXjm1K97m5mb71V/91duYX0/B520KHemfhrciXIDNjWuf/Xf+rX+jffJH/hB3Hc3Zb+14rx0FcPYRRHSFXovInxddb95JUfXs/CFogxdxOfRj5HkBVECGVhU+cgfpdWmCWkpnhKX3F3gCMWbgO/UrISXIvzrXPY7u2nhqHr6h4OtMPtKHw3EkeKrlHB4BNvttbx9TcX+/Ax6H1Km/ZaJ0Cv/Q8AhY0s0DElTOpQ/pY6JZl5SSCsXLExpYlrqXkgDeMaMcZSN+b8LlDeL4l7lBajloVnFWJ6ky2fytSba1vdn+u//2L7lg9anZ9RYHW+5peAuCPpvr16589mc/+9PtE5/6se6u/pmj1g532t7eXsAmgpRWUDxyqpBeXMETNApk+lDCb8QCmRJN/vcf72UJA/fLNPEh/3Nd6fHIx7lf8fylUFfW/E8aBTiV9kWoqHUp2IETgtopFy6vEHAEFofwdwGavb39trO733Y57+3vtcPD4wBUzD/BgXrFtAJ84h9K+gWMZ9G+LFGVMWYXWkuc5tIj9fHEde75avmZ8sP/E4f3AjiacHWt9pP8ErcLvHJ2dtLu3X3QfuVX/urtra2tp+DzFoVqnafh71sAbF66eeP65/6dz/7MrU984g92dw17KDml3TiRLhJDOEcI7LlLQ1FycvcxCPj7iVbyp/6Kils9e5cUD9Q+SuNJxAgjD/2XSHWdRzFJvBYEcsGjutehIGeedpdJ6wKtOAEyEVzOJ+TrcPnRSQc6gM/u7l7b3N4N6Ozs7LZ96p0JjJpXSaASykjVwBBgUv6hixEoAS1xBAoLwTUA0w+tP660Wk6lZXl6Onr2twDTA03OOqi7V090SBvfNhCAIIRm2/b2Tnv55VfaK6+8ent7e+tPPx1q//sb+pZ7Gv4eQ2dKffYn/8yf+sxP/kv/SnfXAMCc77ZTevpaiV0CofwqHJdcn9Q1Qy88Bnv236lxEsd3+VNQH8cizbzepcEpAuXlRULV0/uwzBB7+kTM6SJcCLSP6kHKfPGbAyG1Phk216wCbA4BG4Hl4OAQsNlrG5vbAR01nn0OfTqaMhdpXPzvmT9A55Ry5blZWD/LIi06oBE81G6Kdj6zPlXefp1ZZksLQNyzvkMAVR/fQ+0xWk6uy+8jHSs5AaiAaBewfOXVV3Q4/yIA9XNP/T1/f0KNSz4Nf09BU+pTn/rEn/+FX/hPXnzpj/x4d5dwDtAcbrWTQ0wqGVnhCOMjKDB1enk5PULD83qc40LT8bd/eS93+icX9y7uX/zurjPRLo8IfZycyK4EO0eePT56offwslOKKoVcByLKTIqG4nwdl0I4cnUSR7K+Ks0qAejw8DB+nhMASdCJVpOjtBG1pCxG9VkHFpWZ+ZtTyNfd50H3zBtqbF2MRMqExYuJiaTF2TKddjOlM4+IcjiML1jWPCLeJ81yYpMG7/l7dGyoXb16pb3/hfe9OD0z/Wluzt+/f/+p1vP3GPrmexr+RwS1mw996IOf+/Ef/2Mv/eRP/mR313AM82NOHGBSKTQcEVBCr+GoY0j9C8Do/6toid8/q1f9r34/PvuseyHP6/rxPa+JTfT07AmVSUWpa8PFO5yffL+L3f0AkLwWGHLU5L+TCLLm1Unbzxyjg7a1s9M2t3ai7ezulT+nBx0TNR3zefLIg4wsPQbSi7IA1L1D2KN/3gfeaOeAiPUskBEIC1CiNRI9/qAz4dwXzAtza2gwExOHhgfb0MjQxfygaISJSNmsK1dqPv/tf/vLt7e3tp+aXH8P4c0t9zT8XYV+VOonf/LPfPYnf/Jf6u4aFMS9doyQqaLLsAbYNoLaT/Gvex3pw9tPNIOXRH8z6HjjcawLQXwiPHnvzc+9Lu2lv5/yeC0Cej83PRvHrHqAshyacWgkrrUCMLLkAYARfg4wGX2hBP04wLKPVnPAeXt7u21sbbfNnT3iHQZsjMc/i9PlVUcFzwLK0AW4GHoA6ufZ9DTpz2pMSYN/Z4BNtJloTmozpUEZ+nyy8p13B/QNYVaNjI200dHRNjIy0sbGa1lGTCzi60sKWJOHjnLBZ2dnu7322p3bf+NXv/jU0fw/MvR8/DT8XQYdxTeuX/3lz/7s/97r7q7hsJ3tbWcSXB8uhNhrLpST+CbyrILnEqz63YcCnWL+vNdF8HcvQIb+un9uSByF5Yl76eW7d/OOr/XJ+Ju4dZ/jTFPENM4zWfEYAT4CTPYB073d3XZ4cNCG0Qo219bKjCGJPcypjc2taDkKqGbVGeVf3dhMWiMjo210ZKyGrd3O4ok6eTZvQaVWnjtT+QmQ4VkcyGo7AoIvcU/9w6Ov78lxbe9xhDlbQ/f6mLq6mAbvqvWo3YyMDGM+jbWJiQnAZrxNTo624aFyNNs58EYc2wMDubqYXxSTjDrfvfew/eXP/63bq6vrf+Spr+d/WHjMlU/D3zHou/lf/ul/9rP/q3/5p7o7BoTudLcd7x9EsPmX4Mle0nMvJBLb6wth66773z7t3+du/gd9ckVqlQ4hQsbRD4k/8Tb/80sty/w4nenzQMbjlDVxNQ3fT5xcXvTo8c2gsRzv77aN9fW2urqaUaeN9Y2AiAKnlnNMnLGx0ba8vJzRqn3Mq23AyPk4Jpv1WMTJ3CB+u8wBSeY+Pyjf+PgYx3g0DM8ugXANlnN2hkZL2xgBGAwDaF3SpyYTAkQ6fZ2tTFrS+yS+pBO0rAM0qv12RDkvfESAg2ed29JmFOAzLdOfmZlos9PTnGfa1OQ4IFQmr88DNBbcQ/p1mg4Eou60g+lSx42N7fbtV+7e/vxf/82nWs//gNDz69PwewTNqQ++/4XP/cy/+dMvfeITP9rdJZzvtEN6fwVWkFCk5NM84iIgBIUjahG4Co9BRqEqeOFmMXofeFG4ueRkwsRXJCr0oHMR+ssIiCf+6+5xp53Zc3PvUsrZgQ+H2kGZTKeYDXttd2enra2utfXV5bYCoDxaXkFAB9v9+w/RcPZ5V01hEKA5jA/k4cpKSuhWqM6mFoAi7JhinofRJlxfNTk1Hb+JC1aN4wxs6z07OxvaTU1NtenpmTa/MMe96TYyPMp9zZkTgOacdwfbMGCktqMJdn4G6JyW2Se4bW5uRANbfvSo7W7vpK6DgJgmk0BlHoKbv6336Mhgu7w41+bnZwCeKfLHvCK+9I4TmfKfeKYMabbed8WPAhxuck/tRxp++euvt7/4+d+8fXJy8lTr+bsIT0Hn7xA0p65jTv3CL/xf2vXr17u7Z+30cCPq+5PCX5dFUi8DDvz0+ncDHa+e/H2RnqDDpf6V9MD+n4TIHUZ/U77dOYn5g2dqOZVq14NbFofvEZpLChPCegBgbmD+LC+vtUcraDYrq219fbOtrq1iKm1mmNvk1HYODgQUBa3yVjNxQWo0A4BIYLRcThQUMDQz3dDLqo2g0QwNjeQ8OjqGRrQbcy1D2aQvQAgK8/OzDdOV83yGVZ1JrcIzMjrYxicELUFS4BumDEMAzlmc16+9/np7eP9+NBxNK01Cy+2uivHRUAjTtCyCxPjYYLu6NNcuc8xNj7eFhck2QVw3jk8dOM5O9UOdcNbMAnA49GsFi9II3W6J3ufe+uZee/n1R7d/5W+98lTr+TuE4sun4XcMmlP/wr/wpz/7L/6L/3J3x3DYDnf1U7xZ8A39T89evgl0+M8jFPfsyRtE8JYC0YNP3pO5yQOrpMtH6KiQ57nHtYlVMpWPRz2KNmHIvBMOh42P9/fa9vZmW0NLuX/3frvzxt324NFKli1sO4kPMNjdO8iMaQWqBLEbAQIAhECF0uwVyiPACxsOk6TzhZClTtpsxSHAEdFV4ccAhv6syclJTKch0lSALT1CbT1Jf3DwUpubmW3Xrl1DGxkhT31B+nHO2uL8ZLSmczScoyPKQLanZLaDOfXyt78dLW1pcZGynKO17QT0+rTVdubm5gCOE+Jtt+mJsXbtyly7dnmhTY8Ptxs3Ftv05Agmo6vd1XhcMX8UoBHYskq+c1Jnjg+HdAngUD+qEhoZ5wtfu9/+9tfu/txT4PndQ3Hl0/Cm0A+F//RP/28wpz7V3UV4MacO9nbTW8KXEbxOrhP87ZHr/IZ9ee717w06gEKfkO9wyuJFrgWdYna0lC5EWLt4F0DFSVjyV+50cUz7FAHc2dxu6wDNw4cP2v07d9vyw2VMqY22ubUdJ7B+n8MMaaOl9EPPx2cI/gBm0kj5SRCqAVUPwIUcyUg/jf2+o0FuOXGc4XFQIppQgIoyKOyuvTpCeB2FGtVUIonBwYFoP6btOq2R4ZE2OjQG0Ixi8gBOwxQK7cy6L2F6Xb1yhaSHMP3W2v17D5PmnjsWUq4xyjgPsFgyNTTzVAsS/DSr9B8JDOYzNDTQ5qbG2iKm1fUri+2Zm4ttXG1qdCAa1wCF831BpLboqGvrL82tl9qPtHdCo0zgc/f8URt7sLbX/ptffcUvV7yP6E/Dd4Tw59PwOGhOXbt29Zf/k//kzebUyfFW9rlJkPMQpj6U+FeIg9Zz/n98/t0IHcY1LY/uWsFP8vxXKn1+GDt52bv6O7+4VugzMAwYmJ7m07nCgtbiCNPKQ7Wau+0ems36+kbbBmisy9Ehmg9Ag6LSTkjH5QzKkOhlGYyj/yWmEj2/eautOPqjuZRipGJoKcOOBo1GWCcnJyKgCrzCqSNZodcc1ZzL5u3kpenjaNTi4kJ8Pmpb7rWjNjE+NtZmZmeieWxurKOdTLRnnnkmIKcD+xGgWSvzNYNO2xjpj/GOWo0Ob8FRwHBuTfKBLoKbs3QcuRqm3JOYVFevzLfLi7Pt6uJMm5pAy6FSowCQ5ZO+ta5Ms7I0ndDewzbhULtT07Fc/u79eNs7B+0vf+n+7c3t/ad+nu8Iv5ssfE8G9yb+h//hP/a5/+P/8d/t7hgO2x7miAx3oVXw578+BDS68OT1bws++h0obrphVvKIys7ZdPrzm9Ln0MSJ5sTZZyaZ/XR8yH/HAMXG2mp78OA+Ws299vD+o/YQQVUDEGjKR+Ms4TKB1Gw0q9SUMtLTgY5CWj3+KSAwGrDRtDCMjqIRoOloVk05AjSt+VND0Zo68e2QRj/SJOmsp2kKFs5YFhQdDVO7uHHjRhZ/7lI2Bdj7IwDRzOws5UU7QbgnAR6vpYsg5vuOsmnm9W0TInA97HPqtwfolKajtoamxvNRR9MIY2hSIyODbRqt5/rVJUBnNE7ribGhjIqNjTq837VNd6jkSXEdyhQ07ZmPDVImG0csysgdncX2/kl7+e7W7Vfvbz/18zwR9Nc9DQT9N3/mz/ypf/+nf/rf6u7AQGc78QGE6fhtD+bZ0LH4m8KT4PA7ht/hJd8JuHB49lDgT+iln/zdX3tE88lZRi8QiLPToeuNjXbntdfbN7/xLY5vtpe/9XK7/fob8XPs7O5mxrAmlSDjCM0xaRwJLFyjH2UkaghhC2co6Jggi1eW2pVrV9r8wnyEt5/opwaxsLjIW+dtd3cnI0gOW5eWgFAj+I5MTUyMRwgFOd9xVEtaDgEqAgQ1QctBi+SeaavdCCqWeWtrM0KsJhQzjPTVLrx25brgKShaHs23LK/gWhDYpTzSxHJouklHj0sAiQCZOLTvvivgT9Dk0LrU5HYy/aGc1MfQWpA5y6ZiHI6eUXg1MsteW4ZYB865Nh5tytl5QVPjI3PjY0O3hsfnny6h6MJT0CEAOJ/7t//tn/mpf+6f++e7O9j++2vpSbmEyQocvK7fspk8p3ZRPWAfnrz+uw2+0wNLLxge3veeR5+P11yQN7+7+/psdrd3o9X81le/2r74xS+1r37lq+2NO3fa6trmxRyaPYRpTyGlx9ecOgIcjjncbsJSK8wjAM4YIOGnYjR9DOapvybOYQSc6HnmxuqChfN4BAt9NJoxmdQnDclre3srs3itz+TkVEzWoWE0mr3daDwOg8+iKSnAAoh1EmDm5mZjpmneuUqdxzHzdnjPvMz3QK2IdKMpWkaee6h9OcRev09Ir0BMkHI4nwhteBBzTp8QGlcmB6JF+V42FhvoTVwbu+qqCWs+/hmiWeXAJIsT3b16/I4XInVpEK2Na876w+ZnJueI/9LIxOylp8ADebrz92zApPrlX/iF/+hi/k31yFthSBkuc1q6ECbsQpjutwWBobv8jvDku4b6WUAigys0ntVwNBcULENAhlB76lQacdD6S9OIci4vP4qf4w00GrfhvH//AQKpf4S0eX//SFPGIW9NxIEAh/d1AdthV3puaNUNf9MXOTSekOe1Hw2liXai72RqarrNzy8ARGhXm1vZBtT3l5cfRpNxlEpAcU5LPxJmGtPT08RFmxAIARC1H00yZyLrg3GTd4HCSXvOFvZdQcvJf9LcdAQQgWlnWy3lMOXx2QZanvSanZ2JWeYyjR20Os23Kcoj6OgwV+txt8RDgNitTG9cvwZNDgGigWhzk+NqRoKqeytfQlMaakOARz9bOe0W4kgbJyx2e/UIQP5Buv7bXxnVAvyIQF3221/74rdvr2/tfE/7eb6nNZ0CnD8H4PxId+eIHng9Go7qtQxUphV/8FrdqWDf1/s3CoB41j/8XUIPPJ77I7NmFTaESW0iPhRBB+GxV67Jamo4BUwWwHuaHHvbOwDNnfb1r3+j3X7l1fYtTCk/Pue2EvV1hpN2gFDvIpiu/BZkFGrTRnrSs0cz0RQQNLgWkBwiNi81hLEsX3COzQgdeMUbG59IGmpPliXfr0I4Dw7dO8elIDV/ybpNTEwGPIjS3LrU59sc+TBf4nEfQBFoze/wWA1mP8/0xUyQl4C2u7dD3g65T8SccimGvqlDNBU1MEfPTMyWEFQEIqVfkDL423lBgoCAuI1m6JweP/MjkLpvsiNvgp+0cyKjzvJB0rrEPT+Z4wcCNZ+iyXDt8yE0wuFhNEPoNJxlHiNtFJDTp6TWk/uCpHQkr2dvXpl7sLLx6dnZ+b/w8OHDjRTueyzYRt9zIUPiH3z/5376Z/63AM4nu7v7bXNLM0G/QAHCd4YMeXeBPi9g04PH7x1Eig604iPofgs4T0wyKy2nA6GkWUJEgZKXf/Xuedta32y30Wpe/ta32z3MqtXVFQR6B3PhoHvLYVydxKSVJMpMMw8FdFgB4rcxM8em4wS1EbWhQUBGs2IAfPLeHsCwTfoCwyRAYl76QtRUHL4pbaVGozwHxLhOfTi8Z7AeliOjYrzrEghB1ueaVJpsO4CpJuDMzFy7ceNmRqju3X8joDM1PROtbWsDcDs6DPhIKTUf20GfjD6hMcBJEPVzy+ZZkwOhCelOTU+1N94oP5eAaOUP93fjSJ4hfZUZl2rMoS1NTU20yalxyjKVCYSuObNuOo8tu6N2g4Cj5fdelmlAP9vW+tkWaqTROk+PA6D7h6ftv/qLv3J75Xt03VbHat87QcB5/rlnf/nP/rk/d+v69Ru5d3SwCuBsclVCLbjIJDKjAi6zGqJpdEFNR26vuTbc8MjbufgdQ552oJOzYMMR8OmE8+LoNJwADXFlVoMzeTc21qPVfO2rX2t379xtW5gQtV9NjUL5qumq6ahijNDLu8gy2gdpWx+1E6+7gudaTcBZvAqT7+hD2SNt59I4CVDAMvRAG3DphFzAkD4Ksun3yw7KJ7OTZxlFIl3f1cnrrGfPapYC1JXLl9vzzz8fYfVzMQKESyV0Ru/tbaNtkM/sXD6kt72FCcx7jlAZzNN0BZ8e9EYBsGhhXE905TGe83vu3r2b+N4z/0GQpuYGDaFlHUOvlvcdwZoGwObnZtocwHXt2pWAln4ppwKYl5pSFrJyXeQUdAB4NVaAX620JK2c764xc+X9f/5//3/ffrS88j0HPN9ToCPg/NCLH3v1c7/4n/ELBjnd6qb797NvIQeHI0EJMJAEEiQU3tyHUeMs7H0ehor0mJrGobdT+kukje67XBCnRp0K2Lyvym/aMmqBEGfeNbk6KmFNDkHmm9/8Jse34rvROSy46AdxOFzwsQ5R/ymnIyrm8aRAelhVhU2tynqn/gieACeOjk9PYrZgnkGbCOfYaBtCEjWnnLw3NzcfbUDnr05twUEBXltbAwS3Ul6BRKCKUFMW842Gg1BbT/MUdNwGw3hqI88991x8Nj5TWD2rRQliamvDmC/6RtxS1Hf7IFBYP/P0vLiwkPsuALV+OopNKyYnZTCe4GZZ/a0Jab4176a0T1olYDSCdqNG5Lqw9916vt24eaPduHatTQM++q/i04E2glB1KPJGzVCO/4x8pZtdmnRQmxsbHQOMD9ov/Gf/t9v3Hy5/TwFPcfP3QBBwrl29/Opf/K//y6jgO5hS6/SmMpxMIjPIHDILMvZEqF499/hP9VmGfJJwAasEIgVoKgEZ27gG0zAIID0I9IdRHl/zftKQRSuonruQ8e69e+0bX/9me+WV19oqwu1IVMCGo8BDfwMvkK8XjsSY5jHmiQIfwSV962z8MwRCLcu41t1hZE0S8x2dGGtTk9OZOWxcHammQYIRagHG0GspOmrVYjKi1NVPJ7BCriYkAPpcQXz46BGm2f4F2An8+nEEPNO5fuN6m5ysVeiW3XdGRsaIK1BJe9oP7UnQsN0OMLOs0zxAaP1M+/n33WojgMDmxkZIYt393IyA57V10MQSdKzz5Phkm5mahnblmzJNAahG5BzeH+S90fiYrly93D74wvvaBzhuPPMMdNHn42iVQ+a04bmgJeg4jUEHvuYV5QacAzrEdQ2aC1vXN7fbf/RnfwngefQ9AzzfE45kAee5Z29+7r/4z//cLbez3Fhfa/dQr7dgQoVGRtQ3oEMyBxpFDbe6J0s/VKxw13X/rA7fr8PV1/oZvG8vbdqJwzs6V5OexxNxTKvv0XPtIZPq66HH1dnpyu9Xv/1q++pXvtZevf16hsH97LDzUhRqncNISxyoMjP8Hoa3l1WwI/QcCu8mQqag6RcRbJAFcSTPFR6BwW0ryr1cfqQMJfPcyXq+Yxl1/uovqbT9OqdgCSDxW+esPbkmyBD5m46ajflbHufNuOGW8afQIBzNMo7gtQ2YOHdGOrkVRZ+udfFa0JF2BmmmiaWWqCZjugZBRJALyBLfcpuGZpVpOJ/IkS4nMVKgmEc6zGdmZmNiCrqao6FJtLvK39EER6sEtczqpv7+np2eSV0zkgXwOIrlNG+XSPBq3pNu5uVkw5rVjXZEHjq1P/axj8791m9969OTU9PfE87l7wnQ+cQPf/zP/6//5c+85KzTleWHbfmBIzw7gAECjglRmz/VqmJHVXIOKNhTlXO3B4TY6Dw7zidzCzgEpIw89aDBUcDUPeOsNqJWkmuBy3dPictz97DJe8Z1lCn5HrX93X3Ku4J283L72te+2V577R6Aoy/juD45bDwQpjYzh881+fiXcpJXBJY09R8oJGoHAppaiiq+YIKEIASc6MnTqysQA+WbsK5VZssFWFJOZUdzJ8POpJ+6cKhpOOM5WhR5ZHEm7w8gcIKHgq3wCu6lXfIMIXSy4TggJR29F9qpZQSEBvl9krJo8pV5Umar1y5P2CdvBX4C4RVcAhbGqRSoZ2llmddDvtJV0DeYlnCgc1xNhuhtHy1HDUcQE7gEyQA4tHWbD/1Lpqcpu71VX7lw8zLL6rouASV05T1aJlqfNHcqRqCH+w69Z1vUQiRoMNy+76MfnPv6N7796anpmfc88EiH93RwWPxn/51//aVPferFtrm+kYls9lSpur2RFKDxXcksQxRF+A9+kCUyscOTv1ULLkKkIKFLgjud2pD3VbMrjs9909GNdqk3nwQKzjJkenMeIf2q5Qr53s4eGs56u4NG9uqrnXYDILkl6KFCADP3/p/kkUxqgpxg0Tu4va0ekXoSBgEM6xkNx9/0vAqdAijoGS1beiI8mgH6LBTcMg9KUBVufRwTgMWTJqRC7WEZBBjjOUpmbWtUxyH70zjDBVrjaIIpxL7jtfdKA3QvHZdV1J44BZSVb8UjVdLb7zQ2fTKONtm2rrdyDpHmmUP9apwul/CsVqQG43wh0xWI1Xqsh+UTMD3XPKPqk8MX1MK01QJnZqfToPu7lB3AuHLlSka3Jqcm27Vr19sHPvThGqIfGki98kHFgKprysq0y3wfG8CT6VMf95P+xf/rf3l7eXn1PW1qFVXfo0HA+T/83E+/9Pt+36ey0NDZsX6PSadfujV7eRpcx7CzR51/4dFf5wwzcpF4XiuMHvyXw282mV7mb0S4K36eJx97PEeOEE4Eytm/MTU8YPBew1GL0Cm7C9isYk699tob7ZVXbrfbmFMrgI+9rT27c11KI1PTUVtSo7EnBYA41Li4Snk9R+ugHD4z3wK8Cvbcidfd92w8g+WJuajGRx4GAajmv1AH0hWU/K0ZY1AoFexeMxRAvY5ZqtARx7hqEJph5i1I9Y5kfwsICmUPAgKHQNQfalYeAoLaTcxLtBDjmWbMZYDIESZNQMvk4cRAkkt5BK5oK6RjMC3LZfo90BjM3+C98tGUySyNspE7gKozW1CxvPqlnKS5srqad31P81tzdgttyH6gaFnpCqyWxxHHQ2hk3T/w/ufnfv1LX/30/fv3/4NEeg+GxxR+jwUB53/3b/5rL/3RP/oSvZkffdttfhLFaemq+jKJva8jD86cdWJXXZdT0GFNfzsMmjNxNRkuDu4JPjKKvxWkvN/9rrQRalV4z/51gqST2ACPZ2asmsnhwTGMaa+71V4DaF7+1qvt4cOVrFZ29bWCm7VFAgTcqwDIwAqKc31iBvpcE4t0j9GI7I11zl5oQz3IUg5/63/wmSDmS72gDPnxu1PSJb2kwbXgKBiMK7Cc1SZWV1YiZIKG9RM4FEpp4nWEHbprdvh1COMJRq4a1ywxTsCL9My315IMto/3BbVe+D337xhf+gpkxjVPtRjzlLDxS/GagCytNLuWlpZiFgo67tkjYMTkJE3paBqOoJmv5TAt6WOdBDC1H9+NT07gE8xJv5Z5nLTpmekM4TtB08W2puPZET1MprZBpzcyOpatTwVLgV2z2wmcdirmYzmv37g6t729fwvg+Qup+HssvCdBx7VUP/uzP/Ppf+wf+0fjPHSmqYLbz6ew4V1bJADpOHUeiosAVcVrCBSG52x8Gcd4nh3BqWuPoaj0MT9g1opnnAKtAiz9JAVQgpKSnrMCDwAAQen99ONsolrfvfugfetbr7TX37iDtlPmlAKW0RlARP9GenzedHMpZ83WVzHrUFuJz4kjYorUJT55WKca3ap7pmVPb/rGV3gUsPS+SRvAIa7vaFLpd0jPrfbDe5pIe2iNmjr6aRRcR4sePXqIWbgaLcllBq6xch7Rfqd1KOiljRzmt476ArsC5ABmgKf8PYZ0ECl3mXj+Nq4ax8Q4ZhC/FXoBVxNGUBSsrLdA5xC7dHc0LiYjz9VsjGNajmoFfKGB2ovg4qZftqf1srwG35GOThmI2Uh+apv6BtUqU/hznebnMdlee+12Bis06Te2NtPxqeHaoal16pM7iH+wfH2CkaDlJMSpqYkXuf2eXKv1ngMdV4v/K//qv/hT/9Q/+c+gCRyVcxOmUZ3OFwm087l2i0xHWKKW89u9YGQGgUdmdNq6zOsEsRy+3/82vs9lPt/hd0CHo7SkTvvx0EnJ2fkeruXRpBlUkDkEnVMYdhPV+407d9vL336tvXbnflvf2MmGWlmyIEAEFBSK7nd6Sv0exxEUtRlRhv8jJM7xgfcjIIKHMCXweY5mxD3TK7AqwOlNrYCQ2hKBp3kWvw91mJmcyDl72FA+t4gY597iwnxbREgFiZnp6czt2euc1jW6dhrhFgWcwGh9MiqooHGoiYi+Z4BdDvIPSDgJj7MO5tGR0mSsn8BhEGBdG+fWq4KSI2Kj0Nv2ULtUgDWnBTi1NcFBkLTulsd4ajpqIk4XsN3tgAy15MNpBm7pMRB6SztB1Haw41JjzKRMfgtQms+W3cWkArSgqy/JNWLmo9asSWg8NWo7DWlhndKeObyuWdNU6aWhwZHXAJ4vpVDvkfCeAh034Pqjf/THPvdv/Os/wy/s/8PqiWMy0OAFDKV5OLwaUPC+Z+714KEKnnt5VhpPaUmCyBO/u3tJv0u3TC/tfbUcTRWHUTVpIDZMKrNn4SAIobZhL6jf5lsvfxvgudfWNjajlQkmMmcEV8GkJ/eIEGfUq4CDKDGbDAUmMDRl8IFCYRkMCkw0iYtQo0OZW0IaahqhGYIqgDks7cjbpXNHbhxpahF8NR4nxY1DP387BGx8Adn6LS4uxkSx/AZNCE0pIzkC1PtRLLtgEzAlfdMwDJxbHkCBdB1BmsNkcX7LKOkbFPKYVRTacpNRhNV0bTsnKaqZ6FvTbFELy/SARG4xj9RkPAQC52pJXysovW0f6awWJmjPkL+HZTTd0Nf8SUuAcSSvB3LfK42T6khrzoLUxuZGgGp2bj4zvqW7vGbcfgpAaTu0bQc6nu3YAM0XZ2fnfwPgec84lt8zoONcnBdf/MFf/w//w/+YX3IwZtX2DudiEht6KAIvwDwGBIVNwPFwxbH3FcT+We+b8bA37A+Z097Qs8zJhZyWnD3UYgQb78mFdb/+4O4w+oN797PvzW9945vRdDboETWjVM970FGgZECvZe4IacCmQMTDMpTw1krxC3CzjgDQk2DTp3FhluV3N58HsJVO0X4QIMSfe7AIIOBnWgQeAc8h6VGETdoGdBAu/RzbCLHO+mGASe3RtBV8Jwz2+VrvCyGlXhZNOue5oIQWpWYxPTWZjmGYOmQ/HNLznQCUNCRP46fepKPPyxEp04lfh/q786E+Jct2oeHalrYVQaDSjyQAxdxE+A3eM6hZOe/JL1VIG+lV5mb5BNMhQd9JJ1GSrr5DOwM1ykwshE8MB5iW5xR5dn6O+KUFOZdJAO33AzL/6lAKfMrsdK3Z9Nze7v5LlOE9M5T+ngGdmzdv/vn/9D/9z27JeH5DfAubOgwKE3rQ5gn9WaY1+DvCm3j8yNEJ9Hf8GRLfiy5urvO+r8FuCELMHdNTqL3OUf4G5+AoCC9/81tZzvC13/pGu4OG4yd41Woi2TC06ShQ9tQyf18uBTlmFvcCHk8cRrI8XitgzilRsA0KiXV6/F4JkKDST/NXg/GYcFiY3t31RgsLczGfvPY7UZpQWc9EOS1bRres085e26YOOlw3N7YugKYmIpZPRAEVGM3fs9SLL4f0BEtQLukJ/u5U6L0RBNR1U26l4RcpFE7NYDVRzSW1BDUcg+Cj5uJvN4LXf6SmK00EAusu6PlcsFPgBVhDzC7KK716Glluy2nb25yeBWVHx2LaUb6Z6dkAmlqu9zTlbEPNdGmq2R6QIz/Bpgccz7u7+rTKr2ZHU/UpLTYaEGWx3JMzk3NbG1uffuONO++JEa33BOjox/mz//HPf+bDH/l+OG+zrevItAeBIemkY+sruG8+dJjKYDxLI9vw3M913Y+Qc0+wMKGcczwGswg7DKPfIaCS+wU8Jdxvzm9jfbO9+sqr7bd+6+s5Hj5cbtswnwwWtkYIBZVDhDZbPMCIht5JXJpJCa5C3Wsxgohxcs8/GF9hiJOTuDJ974hV03O19MS4/izNSc1Nv74gOJ21ac0PzIAhtBjvCQKWxeBH79QwTNcRLKciCCw66xUYe3LNCYXfOUE66i80EuhgeQUTyeR1QIc8dArXvj1qoDw3LvcmeH/BOTecHUGzfpq/plfmzll8Mc4udjmFv9VOHECwbOEByi2YKPwCn6Bj/rWfD/XYdbnGUZ7Hx5fnZfrYQaysrGSBaTm+MYUoh2ve0qaUUz9Q/IDQ0c/rWB9/u6/PwsJiRrVsH0HQ/PUFSqfQjDY1L9PMZE/5kN+WNxNK5R1+TwA8Y8Nj74kRrXc96OjH+VP/zD/5uX/8n/gn28nuSiYAOhqxv7dDr0NPfOjeLDVaUr9ruPP4yGUPXPuc84mHvTZxnbUaO5trGcJ7OivPz1C/zwAHgaQDE4Xj1M/wYnbUCIp2PaAks+Sg54Kh3GzLPVvcQvQ3fvPL7RvfeDmT//YsDwwZpzFHvuWEIFQvK8MJGJc6Zqz5NwqR5TLkt9cwev/bXpQYWcjam4gKQoCR8o2i3YyPATYAj4Di1zRdTe0mVplxJNBwLdA4QqUz3rQUOOtkAUqbK+3CWbwZraKe2Zxrn3cAfTUCAUBBM671EphrWkGVKeULyAg6lB2VUZNKA8jz9MRkm5oYi2Z1HjqfJH2BQhoJnmo9Kyurodfs7BzpDWZezA6al/RQozPod3PBqOaLJpS+HrUKgcqBBdd7qSE6wDCDSaVGohNck8e81IasrwW3jdM+vCuY6NtxOw2d8NLKNnH/HE2z8cmpdALu7uimY963TIKKW5jYfCQTcOF10tCsLn5QYzNNyQ3dXpybfvfvPtix6rsz6Mf5wR/4yKt/9v/877b93cNsZel8CNct2auHsfmTOQwOBcuQMruM7pcWIg0yZhsK09c1gXPMiKEaIoUdwvgKdNRlxEJGgVVMIcIk07h/rlxkL2lv5WEPub681l5Bw/nq177ebt+5iyawBWMBVLxtD1c9qICFJgPT6YCNZmLapBc/DXn3jK4w9cFrmTKAkzLqb7BHdw0QhUx5TUNNxU3VHaFzRTXqPs98T01HX01mIyd2TfZzzxyFwvqZpXH1fxkhI01kfAQY7B4ABIBTTI/UHdqeObMXk21mKqaM6QnA9Rmb0nDUagQyy2yZBHFHoCYnxjPjeRLTShNvcnIso5AbAMny6loWu1IafR6h193796MNqVlsEUftxLKptYwDJjaVo45qGDGNyFxa2j7uUjgOsIlNlt047hnk+/JUzBzixmSEDgFRCGCbyQ82ufnMYYYuzM+31ZXlzF+aAIRuvfBCvmLBi+0RvHmHth9Dk5ydm4MG+gcFQn1EpClBqJMzlG1PD9O2ve18/L3+8NHtvfWNP/2FL3zhXQs81vJdG/7EP/Tjv/zv/Z9+5iV7XWeBOptXtVq1PFLBoU1d2y+oEag+u9LZHesQImURCvgMpT/qffwL/I7jmENmkskcOtVxI4MEzOAGhdH/6iTgyCU14uSl653s8V0/9dq3X28vv/ztdvfBg7blML5zcIikdlQ9rqp6mU4yvoJo7yjABXQ6sOtBx1DgV3lbbstabNviE6lP5UIDemHrJKj49QO1GwXcBYqHaHSan4KO70SjOq5yZI4LoKPw6aOwjJoByQ96OXkw+QHMfj0hO/mhzcQvwbPyewxkGF2Qt20svwATrYOz12oPgp+jVYKmdXeHwPm5Wd6dym9uI3TngM5u28Ksy9dFeUetxDI7z6k0qKG2RbnVJOxgMloE7ewaYtoMlY/FujipT2rpSFa16kc2vWcHZX6hh1oNdYqZyO8ykWoOkTxmPDsQz0tLi22KsvsdeBfX3nzmZnv/Bz7Q5ufn2hGg+/Irr7RNyu83ugaddoFp5u6DdgCBe5lSGsBfAR7aQRBSE/ZaDXz1tddv/9qv/uq79pta8sy7Mjjj+H/xT/2Jlz76oRey4ZMCIuhk2BomOzxQtR+J0BsEFJlKRpWxXVJg75NVvwGdx1pM4gg4AIyCXPN7htv0LMJDPEerXMgo2MgIdSioAoKqO1oXjMXPqP0uZ/BLmmtrG/nEyqEmFAIp6JQZ18/CrZGmzBSmbAVEpaUp6DK7h/cDcN19D8urBmIZSoBd6a3vQG1Gp+9+TKuRUQXG+UZoAAi5ZhEvJY7zcazH0FBNmltfW8vzaC+k6xcjpKd+L7tgBTMakDTkfQVdrUCw0Uwk4ciQZYup0g31CzYTY4AcgODqbgFJ8zYAxrVsqUPbOly+vJShbWdcj41NtHXMpu0dNDC0HuudbUGhWTb0chY21440ubm8dXD0zIQ1aTw7X8dyZ9En77teSlNtAOCMPwnzy4ialVlIy192IaDd1B711fSjaQayy3+liaj9HLbZmWk0roX2+htvpFzve/8L7QMcrqh3s3y/zqFWNjE1TTknAB20LNIOF0bjCeXgDzQv0gx/cS5z66QdYaat3X71F9F2/nQK8S4LkuxdFwCcz/z+T370cx/7/o9k5qcOQ3tLhb0+D1LO0t5JF0GOWXWeHt1JY+Mwvb2TGkD/PLOIYfr4FriOkGd0Z+TCJJmbre0yJZy9noARzcTe0AOmqE2mdjOaYw+ss3gDwXGfYgUj+9/AQJFI/vUAYp7xP/DTMsb/BChZNjWzaDaUzWaLhkD+anm9RjTEu9ZFzUatxvLzRkwDt8r0nd6PI31i5mBiClLSzzxkcCdGWhZ9OpbDMljGfeqqAzVoq0AgvJahKxJxPKoulJD8C8h8UBuba9IAVA67c632qDmiZqDvK8sp0g4OmTuSNp2Ns5w8qQNbYj16tNy299yigmTJWBCQZq4213xzvZxfd1CDsD0EQZ3lbitaQ+j6plxMCvCpWUEHQVwNSeBw7tXoiE7rGrrWpyMN/JSN1XQ+Uk0IdZJkLYUYdFoBT6NRST/o6ne8pOfrgIz5fxBtxw3gV9fW27dffRUAPmuT0zOYWbNtZHyqDZCu9cg6PVKLdoNmTrTQVcBOJ0VZ1bi2H9xrOw/v/5F3o5klHd9VQT/O1OT4q//QP/gHo8I6SiJT2nPbIxXPo8nYC3OtECoU1dsOx4lMM8LcZUb5nIswT+511x72fv7u5/U49V2GmpmezKiGk9vs1ZMBmcURrLmEluWm5WpeW9s7WQm9j7mhdiMzl6ZSQ8iaajJqhDFCT8/GtfHcDsH7ljEOZV7SsBGs8gkafvdpDFPeYUHJ3jnpaDKNtQWYWnCdn5+NcOvXUEfLxDzStyyCS2YFUyZBtNcWfdaP2Oh43Qcw/WRNwE8qEv8CZCiW9ciQNgItUMacixlVk+m8Np5+HTPzub6UxcX5NjE+kgGAfga3mpHfNTdvncLmqRN2W9A4dtO1x0tNFGDnNwkOCq7OYkFEMA4toFXmPklX2sCzGqx1jNlJXJ9bOLWZWgCsOVh+KOljOQRYN94yvlqzNJZnqBJlMN3aNsRtT69evRqTSlPPb4K5Ev3ZZ5+BLw7jf7JjGqaO8wuLgM909qRWy6Frif9J8wpKAzSlURdv1eJZZ4MfU6bNN27f/uuf/0vvOjNLer2rgmbVRz70vpcEGTcjdwc9gz1+/hACezt7Kc2UY3t4BQDmtAeV6SNdXOSy+8/ePoH7Mnh+80wht9n9f5h0vT9InPGxmidiUFBMxl4oB3mXuo9pQq/qnjeHMPoRQKjAKZymLPOrISm3Ab8uKCj5RjZBbcqraGApY2frd05wAce6jSKAE/TACrICITA6O9dJdqWBATCaFNaF9AWZ7INzWJuXdYQJrVzPpMbhfcvqWeGR6eP01iQUOH1BMkGXOJdNGwF3bo0Esc9W68pyEzSDbNyFSDnkPY6pZJ2oSZuemWyLS/M1hH3SfZAP4Jgc1zeyltEzgbCGkuntqfrZWa1Qt0xqOXYyZ7R3TFPpzGF7q3keHB/SRmqrtcLd8lsv83cnwAzH0xYubZBOLlBVw7HD0CyNTwlAEKScJWzNsv8OZTd/eU7w8l3bXOBxZvYVTEN50jbWR3UdTceZ0vqkBJ0DKjINsM6i7Y1iDtKYPO+Bh44TNpFTbBt5JYt+1d6p29ER7UD9V776a+86M+sxp78LgsPjE+Ojv/y+55/N6ICajo1crAvLK400cr49rQZCUJhl4gCJ4BC5LcDxEE68JdPIPAVapQHRyfC8IxIXxlPbUaj8LpKpyNimL3IINAKOAhmzhDKoucjQfknTMqlJyPDRCtQ2eB6/Sye0JFNl4M/4MmzvzPa+PV4vMGoOvquPYWocrQbTz69pqs2MIewRILWYI4eHXYC5lzzjvwFU4qehrJoUVDd5Swe3BhVEFD4FTW3OukUbIqiJOTRuuSSO/gZNDuMNDJxTFre6cEmBc2qcD+TWnGoGNQI4PTWTyX4Cp2nMzTk8PZbPz/h5Gusk8AnQaytrnGlL6CywRNj4vbPryJrm9Fnb0+dEQfzonTygaevOimpBUIx8NJs0GZ0WUFqj9HROjk5kzR8/u6N2ZLt5CEwCg/XPkg/KZ1tlOgMakKaU/kA1WsvZp6dG5G/NNydYek+z3Gu1n6QDE+oGWEFLF+hm0XYc0RoAaH2GHif1qk7S24M2t4wH8g/ksDM7BoD3Vh+0zVe+8qe/+MUv/qJt824Ikad3S/jUpz756rPPXL/lfInVZbd9qE/+9pVIr4KGoIljT6XgqpmoAmdkQnCwdxVU8lYHML4MQ3kVkEkUQYdfPvQ3Le+sZRd8jsMojgIpoHB5MQWCGMHu1HwndSnE8EpAyEMQ6EGnBzjBsJ+QJgD4rBc60+zVeoXA3m4IjUFBGUcdt/xqXZeXFrPg0vk2+l8OnTezX5ML9dUMx0kKo5O281wsmPW0ovEjQRMBQ1AQNBVk629QczC2ZZBGWexKef1tDOugJmCaEklg1u9hvQb4PTgsOKK1AIYZNVMIASV9LJpHamIOWZuWWpfg5hKU7B+8jpazWyNe69tuvgbw0b6HR26oBcBTZtt2FxA48j51VRjLjKI85QZKPbGZqk7QQBBQG1FDdVMt06j2kKIqHAXIfhFD+vonXXRoC0R2BmodAr9ls90FJ4/wDffsHKS5q9X1B+q8d4OvabTPqZk5zMqpdu/+gziQpwHd8cnpgI4mldqOGtGZadnzEeSxdGjUrcBPXxN8DuCuv/KV2zsr9941G3/ZLO+KgJbzuZnZqZcctnZV8PrmBkxXw7cxR/hTaLN2hXOGMGn4cLMHjOXpIj4NZ+Pld65pzC4dgax+13VMNw5BZhg123kc+iy4lV5XBnSRpn6F3T230qgvaoZhyLcml9XEOpJLnhZKwdSMcJ2SzGp5PBwtc/hYcPMdFw1adiesZUh2eirANIbgqsJf5RAMNEMcBt6CNi4ktcft1XKBUACKbwDaKCj+VswUHutXAgZTwPD6iOKbsQrcc8QpQ9zEkWlGEZZBqjFCHUbR+sZHADZ6/nHMjjEAeWJsmHtoCQi2s5vnAZdZgMeV6jrxMxrI78uLC3nuUge1oGgVHE4SdJKmfirbIKYX9FXrUduQTvYJFJ86ATjQN3WkfjRjyq7Qx9yEVoKnDRaao/EEdARcNYrwjTOL/Tb7QkbONE0FH+MHyDXliCdIj1PubH0BDSodTVyXQThy93jmsyAhwOmwdnlIvQ99MOmcguAUA+s2ZH3lAcolOEYdh/5xqudMu3CuDqJGVj3ULgcB54mFy3Obd7794v37938Jirzjw7sCdDSrsKF/fhGG0IfjaJX2fMAgYmKPoGe/GFJnpsLm/Tj6+gOBSegFn6NA6M1HF4Xr7jAfLnRSyqgx00hKwJFxtnd0bp5gjtQIinsSy3DZp4f39f1kewUEQuZXyHWuqgFYpoyydBqQQebUj6KgaeK4j4vrn/pve7t1xDzq+uL8XNZJ6atx+4TN9fqOVDacP9gL86u9ZCkA5TdvF7zWsDTUIW/j+GuYexMIgttVjAisMjzvqOgr+A5CDRmR9Lx3ifPAOVqUJhTokxnO0GWI3wNIvQA1htBP0sNPAyqzE5NtEs1hCoGdnZoCJIdztk0Fc0FHmiLngBiCRhqXBH4AUm0v7QoweLZt1TDsPDKk7CGg8L7paFqOIcTWpaezjG76HjZqBgd4wTYZ47km3vXrV9EalzJqZvqOWMkIQ53PynQ0A/1ihfNs4Aryc0P4Wgum78r1bh4OhUtfy+5ooO8LXoKiYGH+gmRMTsqazeIor99Ez0Fbqe30o3kBmmisZVK7b5NTOsxbjWxscvrWxMDpr7wbVqPbBO/48MlPfvKXL19dekmB1nm8Ti+ugMb6oWEVHIVKwXWehOqv97TVNVuqQbueu0vT0ANMiBBurNCDk2f/ZC65b4SeSNNG88HJYk7/P9g7bPvk2WspqtaaRZZP0FHbECjUvjT1aip+bTIlAwoq6lcFRgWMVQ8/lTKG6QEDw7TuKSygyHzPPfNsTCp0o7a2uhxmtsSOmkkjv1Y5Cgj4kbiYCp1KfqlzvqqskxXCrTAATGhilzjGoZcbcemPkLEFDufgqMHU/jK8pBBy9ksQIz7nhreFy+wRxLUCM079nFmsWas2UPsPqeEoYAoSWhBANI3wqolNIqiuMHfrT+cBqdU4vO2aJ/cOXt1wouJB7TOEKeV8J79eqoA60mN59fkIqLY/zZCGlcbAU+LqQ9Kky5Ykag2UU63y8tLl7HvsDGKBYHNrO+ui1J6kXbRaznYGph+tBt7p91YWWAzRPKiXRDCO17aZNLfDcJeDc95funylXbt+I3OIBMwJv0Ixgck+MQ2YTJASpjN8cE78vsPURLYtZU2aMoMTtkUOKrqP6fetX/vvb/83/9Wff8ePZj2WtHdocDHn8MjgZ100p43vZDtVVXgJ0EFY4Xgb3h6j7xEVMHuS2gmwGMHGtmdTTKqlHlc94GJr/g6hf2ZvrD/Cnk0VehfNwolzMmXNFu17W9Ih+dj6PBdA1JRkdMup4Go+mL9mk+DUM6jB+AYF0iFuXsl6MrUe96n58Ac/2OZR/R2y39nZiFZj3e291a6iNUzUXjfOwcmaKAT4+Mie23VjlAUh0hE+MzkWU0chn8DcWUDw1Gp8t+a/ACRoMW6HakHGx+2BhWGSQcBjbnFfYZL2grFgI80FTMuij8YRrWgK3FeAYgJBo3EA3N/26DpSpYMTGDfRZJ2wJ92ce2Un44hPbe2pk97zUdYtOcwcIOFdzVq1oRzHdADkH4OZAg/DC4YyV9QapPkwbTEOIEwFkKS9o3RraIw6iDM6Kc8Q3w7Kw3w8XGcmr/VtJyBJA009629nZztrWnlf/5omZQBkbLzduPlMeML403OADvQapRwjY9PEGQlN5BU7zGg25OE6s9CfMvXlETjDb3Qo6w/utb/8//x//NwXvvCFn01l36Hhd5a0d0jQrIIZfvnK1aXmFx0FHbe+tIEj4MRR5VRL8J69lJqF1bLh7VUznM1zGZC24gmNlRj5QYMJKlz6XxeqMQtsPAIWHGocMpkC7854+oCyZoaEy7moUJcTVsesGkgAULOD97zX95T5KB2MnuF8mE/GFag8u+7HNF2IKsC6L5BmyEc+8hGAYhIa1OppGdlveFlnBVSn7NWrV2B4t19wf9/jtr663tbXNpPmOJqNtJpAo3HIf2pCR6q+l5E2jXAINoPUSdNHDcV6u+rc+ULSamS0NCB9C5qykwiPIKO2oMAKLPkscepTwoCIX/jXekGpBYzQjrQ0UVWVRkhLTcHn62vr8Uk5IVC6rnGdDbkQckEHCqN5ucTDLDrzih9qkxA/gnx8CPCYJ386raWn8W0P40xMolVID4DHdJdXVgI4al01MgSA2xZoYGqslssORgDRz9abdIKzjnBX2ksDtSO3l/W5QUe1nYVmnOvY0sakd/XatTY3v5B0p3h/gk51nPPI+EzKVIBT4Cg90x6Ux45TnFGrtEJqPIK+POe9/89/8V/c/vY3vvmOdio/lrR3YHBOzvzCDMADI8J4OpBt2Kzm7ohdQ82lIcQ52gmufhCZxRqG2QUWWskKyw/2vjKfDRdwMRHP3stlXXuoTTlUbm+jcDuKcYj67bMMN3Nf4XBkQ/NKwe79MwbfEWwU4vgKOCyE5p+smd6PdGRge0cZ220ayhdz1m6iit+69XwYcXd7C8mpSWjZexfQsXJXMLeeuXEdTcz3D6iPe+oMtzdef70d7uwDMJPxazjCNQngjI64VMLlEAANVdYxPAbo+DxmqIzNPRdaDqEVaV6o6UR7BBysXv85FYFX7UUw9ZAu1t+lImo71r/aTPX0UrSvBDLZkY6Wacoe3lEjtJu9g7YD0Gpeaca5qbsaT75oSjloEImW8mVUDloW8EjneG+gUQFMbYxP+W10K0U72DLDw2NoSpcAm/X2aHWtrWO+CYYul5BLsl6P+FPTMxnmFmwzH8lOjPddR+a0AflObcb20LT1Xs3RogOkndWKBSVnXgvmApvzipwQePXa9UwdcAtTR7CmiTM2JeionVe5pbWAk9FXfuc+BRiQbymf1QoPWzfCDh3Sn/33fv4dPXendPp3YFDLuTRw/rOOIjgjVTMijji1HBkPPUdw6QVZwDmxpyNkrxhME4VOZtNRK2MWnPTBXre/qsMbARnSLEcjwsdbCk4vPOYjcylkNVfDeSy1JiZnmLAfclbDqtmymB4wpUAYk4xyOp/G8hvHs05I57NYRz+F6/YIlufK0lJ7/wsvJP9HDx40P387Ne23n9D80AiswzM3r7db73sWwR2jjCfRXuZnZ6IpHel0prfWoTvH86kxNZ1L7drSdFtanG5zM+Ntdnoc02qS8wRlGGkzUyNtcX6avOfaLPdneM9njjbpCJ6grI44TWKaqP3pRJVWOm0FLOtur5temfIpKAqNi2/VPv3tCKAamnNedPq6XsnJgEP28qSV7U9JR1qlLXKUA965NmBNDvCzjaHZTZK2o2XO2dOBPU4ccLUNU4CRS5iCanD8nhyFN6CFTvEDQG19bZkWPitf3dBI2kBHtH4328ygT6Y+X+ReOdQJYLM+c4CEkwAtm+/7LD48+ENeky7ygm0p32hyys/yovv/2BFJE/09aojyrKOWNaGSsvDMsoxQH83hjCCmU3Cqg/T1KPoWbfxi6JijmHPnp2fv2C1O37Ggc/369c9dvb506+Bgr23vbCFkNbFNE0Xh/07Haw86/nZIM447GNceNkPr/MEupFz/CzLGTeBMp5f7NXu5emwb1dj+CXTmoxbi2V4oDkZS0pcCb4WZMtuVs3/xLQBEllNNw55eIFCbEYD0xWiS2FMqjH7s3+FumVyQmaOHFHA0jZYfPWqnqP03bt5EC9hqMBR5nrVnnn0GWl0BiFxNjSDClDLf1jomCpqhzuFpNJSJUQRjfJByDLfrV+dzzE6NAkQTAZRaZT7cFuamyBcAmnHtU80HUghGoEeGiHNGKCn38IAAUcAvMDgqZ7soTAqiAKRAxCzIc9tLR3T5t6Sjjmu/IW7+9VneDuyJWABmW1VnIAioyU1PAn4IqUDpwlH3ArKeY2oEqACeRwGgKQCUU+4NOdEKPhigTQb0/6mNANzyl58+lv7O4p6bpt60xwym6uSUc4vgBctDneKspsyat1tqnPCFCzs91FLlGXuBY9ovDEG5CyyHYlqZl3OUnPogr9p5ySsCjjOT9S1Fa6IsapCldRYdyqySLsW30kfa1FEdqs+8cfnqlbm/+Vd/1Q2/3pFD6O9I0FHLGRkd/NlJBCJrV1C1e9MpWg6IUYzcOZARdJnBXsUeyJXD9jw2jCBhAwdk0jQVMvGPYAPmirMMksam0WUgBcOH5ivo2dMZjON7MZUAHK9lWoPltByq9oKQuTqHxitVdssnKCqYakuq7/pEnOjogsc4XsnXIXJNqrnZufiQVlaWA0Ay75037kCHk/bss89liNeFkzMAxYS+B0B5fW217W5s0uMPttmJMQRyAEEdiVZz9fJMW1qYoQe113eES+2F9+khJyPQaDtoNpoR0iMMHuCA8QV67gmUaioKk78jDJxzcJ3fHl38i+f9M2grbaTxBICq+WJe0oPsCnQUMn6orfKTezWULsAINDrLJwEVHeHj3FPbKfPQ7S6cA0R9eKZWhBESE9KZ5NKEhmsnhwdxWks7hTvTGWgjOCr56/S1jvqs3Bx+bq62JdUXpTbjIfjUl0NrBbo8YIegzyfAS1nsKK23124iJ1+4B5DD7jqiXcEv8EzTwczMzaUzsrMMiAvg0CDO4o51NT/jqeKd6txg0TBwWDVBjWp+YeHW9vrmO3II/R0JOmo5S1fn0XLqG9wKvNpEQMcORMZUCGAW98YRcPop+jJJNmWi8QyZvg9z6UiudrOhaB7/pdFsKp6RnqqrczH6GbXGF7AELgHHs+nGTDJdwSyjHuWvqKHa8jcZ0suhCZizd9xKoibBOaW/JoopdKYr6Dgj1zqppT2DRqPqbu917+7dAJXa0h19NIf7mVK/SA/rboDuXzyJEJrL5upq2wJ0EOFoA5ock9gV83OTmEuzmE2YWtgkCqfv9ALsYtjsHgjYCDAyugAQjc6z9JMm1keB6AHHs/ciHNUZ5D4/+slsASDj5P3yQ0jb+CsEFfPgvsH79V8NzZcmpS8K84HDs2V3QqILBQQJv1gRUNEEsQ05RimD9wQTUCCjcmptvqv2YJ2n0GxcnjAG8IwJXpgzzkGSn3Quy28e/rZyE2giTuyLX4lC2rnpV3PjOBd1qgE6uukeRHaWgoJ1TKdIexvSKXF2QauDHcZxTyP9U34MUH4IDQM0RQjjOEQfwOFlOzUB2ln36dyII009pJ20V3taWV596Wtf/so7bl/ldxzouG3F5NToT0k0RwScYatQ2vgBCdpbohYTd6NGhzVMLpNnpzp6EnslzRtNFd+1AYURWdv3/R1B8Y90bOio0r0w8UwzTk1GNdgy2DOr5djomRtDHMGmn6xm3AIimU3gcqiVDPlPbcfNrFTRBQ0dpIKL2oPAqh9AIK1h+bG2tKjKPgLg7ubjdQrHI0wsmdvtHnzumio3udIPc3K0HyFceXgfs2ErM4NnMQ9G0fgXMZmuXZ5HixkDZMphrJmiFiHIZMYuNAgdis9DJwqO0BedYmoqDB5eB2g8vK44F5qN58SpeNyIYHBR/xtXYDOueRLPkZq8x7NMheDa8lWPr6YCTQELJw3yanwygpIjddVZeG3d0FS5HuF+fB/E1XST1n7RQs1ocX6yzc/PtKlZ5zHZOZwHgKPt8VzHuB1JtrMVgA72M1XDvZ8ts1qJH2u0E3COj0P8G2sbGWCwI/GeACEgWWX3AZJ/BJ6eX/Tl5Ntqaqf8+TzLQjrelXb8V4DCEbDhTwAyeKorz9BX0nJIT+ntfkKzczNzj+4+fMd9N+sdBzo3b17/9xeWZm85T0MNx+nnpeX0Jos0lVEhLte9oBtkUs0qVVcbX4axMW1o2LUEx0PGjmB0gsIhoJRfgt7VRiRttxDwfYHL3zKJgGIvqHA87uE186qH1PwrcBoKEGV0jaK6Kt7p9e677CiXZa3fxwEdK6M9b5l0NrohuQLjiJ0jNK7QzhaYmA3Xrl6OaaDALS3NAY7HgMxwO6UXXV9+2EYGztvs5Ch50hsDMlcXZ9sC5tcYv0dJS00gc2wou45Z6xDWtS5cRfCBHeniI88KQNFK6kg7wcDnPT05BA9p2NExwNTFy/vc702yHpQMBVqm3eWb33UIyuVItq18XkGz2nV2aoZxOlsfrqVVAakmIM/CE+Ohm5qMZiame+KZvZrPOCA87nQAfuu4JuNoT2qt+n76zxHZCT588DALSl1LNjM1Fa3XdpMH1VYNdnzmpS8xDmMKbR2yDEb0oBZ2QlW+An/vmob+HjWoAuSimwmoqXukbFLBM21Rl9LO+hQNizcH4mu6+8bdF7/6DtN23lGgo5YzMjbwU9rGCqZfGxBwXG+jMMeOpdEkqMFr1VUZ0BW/mlauS8pWnDCujahQq2LbUFHV+Uuz0UhuOWrjCVD2mhEi0YXgFPwsp+gc172wuJBQTScARvz0iORhGX1VQVFtjgoMk6m6a4Wr2i8szMcnIwheuXI5Z4eGBdYRTBuZT2Z0XQ/FD+DpXLZea6srYabrV69kePuEeo+OK1CjAMxEm4H5N9GEttcetVnuz6H9TIwNtivzs+06oDOlZkP5M/pBT275M1nSelhf/i6uexCQzuQZNul+h26XNKkAU+hpQROFc4TCd5KKMCZNS3gCSD0IeZAOkZOvwlMA1sVNOgJ/tcVjQAFcqLvv13KOek+AsWwZBLAtrZ91BYx0PntoxtkZWLRKlU6EODrGXR8mXaSJoFMjhwISQM5vRx9tw+wYiIbj5mxrq2uU8zxmr/zmQlxBR76z3FLAsvi+/h81aM0vzSL5Ql6yPLZBJlKSt/ygP9G9lj2HTqFbAQkVDq1Ds9C27tteoRFnZ5B7z7qkLGfnc1trG+8o3847CnRu3Lz+55euzMwdHDjlv3at6wW/n5AVVpbQEL8+y1rmjL2GQ479SJCM24OOWlKaiUbglMP307vzJ0PLpN6y4T0EGtc/JW0YxjgOvQtwqrkChO8Ieq6/soxhfOOGeU9TBqeve39O7YUezMmNpqUzcQ+1XdAxX8tsXpoBzn8hC8ruN6BKY9pYW88EQZdFHPGe5VfTcf3VAur+4Olxe/Da7Xa6t5PRqsWZCY6pdnlhNiNRzsdxq4ks2IzZAT0EWspmOZ88AgjkXwDAAfM/Bg6PEvh6JgVh7tSCq/zWLOD3eaXNfzm8tgWTD3HqXqWbtLm2HygAMrUurs8FqIAKJiG0j2kioOiDi0k6EZApB3e1Z7TXrm297gX4Avj4LVApsPKUICPtva+P0M6qloWU1mzh3WUgK9nPnIzqSvdj2tUZzeVjseDyhMHy6ZCXl8K5nK2XvNz79MzXfbutk3ynWTYzN0ObzeZ56s8R4JEeJtz99r6FMo2ql2frVPXxT03sm1/7+kuvfPuVd4y2844BHbWc4dHzzzhq0JtWag8Ch45ghT2tLimlPtfHNH6YA2H1PU0rhdbGNjg6ENBRWyGOB/8lFc8GNaQwHQ0VwAGgkifvGt92tUH7RZkymd/vljllrkwio0A2tCn3zO20+vQ+MI4LALXVTV9TTSERQB2Vc6q92k34hzCO8Fg3Hc76JSy7oySW68rlyxkBsWwUG81ppi2hyYzxY3t1ta3cv4c2c94uz08HbOZnpzED3EBLAeuAxvp0dbK37Zn6MXOHuLmW0PU7L9Q7aiMXmo7PpJEgUXX1WTF/CbXE9tznlWuTdpiXxxkVk/7UQXAxL+MkzbR1lStl6O5F0yE9AT4rydViOk0iM9R5v4CVa0CnQMw0unrneZWvvzaYl+vRAvxohu4MaHsrwINDI/ClOwigWRPXZTVwS3jEDsh218zTtHJESp5VWzFt+UIAC/8RpIW8I5/KE2pE83PzqX/dH81s5VF4IDQJvfzPQlpO65Okcrb40i/14YZxC6hrJGtkbBRt550zkmUrvyMCdPrs3LyfKnHDKZ2/9iY1epBd9OwCOdIbcq7P4tr8MpIqtg5E7eTqmUJ4W0Sut9FNIgf3zrxvWjKkDFcO4Rz0WBnxIMjckkjwcuW4aragsLiwRDn3U1bzknkcdXCCn79lQIVDpi8grOF7ncdZ+IiAuOub+cXhzDvl/6k1PM529R3L5adU3OTdETlNOZ2VFJJ3TzM5TzPwYHe7ba6txA+xuDCHVjUVDUsfxeAl66M2aE/tkLQ9o3qINCkh6AWyD5bLXlnS9XEqdNdFvu6yGL2AoNMmOnMp1wGU/ncJegSJ+znnmsT6a+JlHxnLxG+1kpxJQ1AgIQucI4AlyPPMOMknppU8UPctnwCWAvNOTDk1Nd9PeSw3oMH7jnC5St4RspmJkXZ5brItzY63qbEhjuE2Pz0ZLXN/Zwu6n7QBOoLdzc22+vBRG4Be7lHtqJmzj1NfjmhKnKWjPOo9fsRUE2A0vTTB5DnNQidLPrj/oD16+CByEB0yjEubhP5plKQnr/Kwr1qOqmPH+xy++vwL7zP+Z22vd0JQqr7rQS1ncPj0M/o1NFX29tx7pEaD1Gaql6i4MpC0VkiNY1DIM5tzypmd+nNq32EFWMBQZfX99AIwrcwuU+pwdE6EvZ+ah8PPhn4US5AzjfhsdNwCLtevXw8oqIm5A14PGPKCZ8sS0IO37PX04+Q3f+nFyM80831ryuV96ydLqfGYkCaiznCHYp2dLJj6tUjngCBCRAGsqMOzN65me4kzzbS15TY1OtBuXJuPwOgYreFwgVCBd5IZAmbdOQocFMhi0N6XVYSue5bObj2CT6j4HlWfepf7sFEE29+dIAdQCNI1vS5HclAWuj9u5sYlzLB0KqSUCMSsHpvLLlxc50xKSRfgQJCrTHlajw22Z1enJ5IhXp+7fwbS8WUBOTUmb69pE+CP3/pgNEvVKBwl1PTfIW2e22Hx7tZG7eFsB+IWI2oq0to6+NxnFtlOyjLLT5rXfaelJpzlNMRz7Zff2hJg7GjUeDPSZ137sleyVV7u9765J4++ftZNjYurW8f7h+8Ibac447scIMyPTWEKZEMsQQZmidZBT2JjpefNBgWCT4fyPldoYbh85VEVl3P4l97KntLGsjH7HjiAQ0uoirqeaBShdFi6FoWmiQIazq2wgd1f2TkULhwUcNxc2yBj0dSASDcnB4GJGQfo9GCnYLtBd0DSKAov5HaphM/t0QShbK3KO3GAkrc+A5cWONyq6SYNXDCoH0CGNw9HRNwoawjN5szh9/2dNjJwikk1CfAMtonRoSxZcATFkZc4TKGB/pywI2f/bHz3zBkgf0FHQYuwpcASHjAVsCmDE3qtZz7Gx6OLA61RUc0/0xd0Oi3GOTzuFUMDpD0gKpGgR3fkJQ/SEdzMMwKfvBV4fnM7TGpevFPOZtoTc+fSoGvrNOfqKC2n2rrSvsghWTvMbt16cKn04akz5+Hwm+f9fawy2mKQA61n0jk+dEaXjtri7ERbmp5qk/DM2fFBVufrj1teRiONfw5eODrgveHUx/Vjaqry56zD9NMO09dkxHIDSDP4wo4LemtSN/huBU3HZS8Ck+SxcG5lCnGpC8BinQQcaS5dSMNzlp+YJvf7usuLL37yh5Wbd4S2847QdK7fvPr/Gp/yo3iYVghaJtl1hwKqf6Q4E3aA6RX0moRXJolzEiYmxwIiNmh6XeIHBDogCM9r96qSC0ZqMxyGDJMSZALNH806y+JeN247GjAYq0273UPFoAam+ttvzl4g+PiwHDrxLKNzjc4RTtPpfUO+q3rs505K40JbI4/4d0yPOjuKosnm7oDbWVlePqwxgOXD77+VIXAB59LJYZsGhOYcGkYAnI3r7GRpU4d1li6mLP8qvFx7KOB96O4pdHXX+NDSexwR5sTp3/dcDF+TCCu/xOe9JG0SXfBuXrv4/fjc3y/txE5GFPKG128O5t3XIWnwTrQ5EzG+bQ79Kl5eucgrIXnYedmJCTp2bv29Oryuw94C/iOBiwED6rjtEgqnY5DBOJqKW13IM27B4vs6h3UWaxLbuXgv/kbaRZ521wTn4+g6GB2vzb/CZwGi7rvndEBLly/XDPYOTK2jZ6r7+Fq/FWXKxmvGsT36ihOklZMa87njk+/+miyl87sa3C9nbBK1NYJYs4cV2jS+WkSxZOImcL8XbOkqwfMtJxqrzAiJ7DMEf5CeLEDDPRupU0N7YbRhzMdrP2HrZC8bXqaoTZ9q5Epzx/sCjvNm+tnJgpDp9eU1nT59F+55X99P5hsRPw7PqNGYbTxzlmmGymEug+9KB5k3PRVldi6P36ySEYcz4/YSGs18W5ybaccHe2gaPAOIeidxAEzgBU8Hie9ndCybdeqDv61bhm+99p7E7I5O/B7HjTZX14+PPE46MU09ckcaP0FfhKr3DyX05ydC37rG7wWm/upeH8yj/92Xw3Bxj/qkLbiWBqFDnvWZPk7LCtSzPj3frc6tT9vHmsMTdAxOOZiFT0cH6SgAexepZovafUdYHU4fz2bx8rCAY4eSTo/ySAtnxqu52rZqY973uY5qp0xYiuIjNZOa07OMea22435HcXtxuE5M/5N82TvP9QW5u2H4m+fWSzr2vFh839of/CP/wC2y+Qnr+90M33XQQd/9CaekZ/U1hJZBJXwavvt7zDTdfSPQTBLUUSs1FOdZhIcSVzFyoSUNCOCkV+BQiPte/8lG0aTJnAoE3tnH9lCnMI09uHa6+Qk0GVHjmZqKoGNc7/u7T09wUsOx5/K3vaPPVXtVuVM/BNE9iL0XrUxuIg/TdHc8f8aJLvihwh9gQlkvhXthfq49c+1yO9zdRsvZRQhIFyAawjyIkEkC/7O+cGqOIkzCxTVpxaTi8DoHTJ/jtwWeda/171+0A/98V2AqofGG8XIqE6yLQwVydFESkh7Hk+mal7/LHObIkwo+957tlk7GtuSo941f7eDhvSeySjoeVZR6ktcS7IDqSJt0vxHXaBAj3NOkcutVTcDM2cHEcwsLlzwo7I627u8dYrL7FdA6LKPlyDIdCLGzuwM/+A302gNKujnA4PQMj0N4qhbTDsZpvbG6krMmkn68fiW/fGZn5e/QwjqHn4pmqVF3Hb4kzcXLV9qHPvrhl/Lwuxik7nctxIE81G5FyAEcVddwBawiS4QBZdTcLEJ6r2c8TZICHW15CJza5M00cH/W3wfdq2G6w/f7dOzljvZrpnAPLLW0oYTIey7GtIwyS7QcQMHG9rkMkIblXHviaOaV6WZasq49X4BKrUd1O8It0HSf0OG3vWGYlHTNs8CxPnPixDOB1ZXnTu/f2lynN/RLmU5ya5m+Py4jUg6hx32OU1/r2NX3yVDMKFPygzge3xmngnR8fLa+FWgHyuw7eY/71sH6RoAwKwJqPEqqgk06Ferd+eoSurz79/v0LRtv5/o7Q5+nQpbf3f/Ws4TPO/3dim+IRpar3zukDPzLW91Zf5Cr16eddAnPuSTDoXLNOLVZU3YpxSmapwCj6VS+wiqjAxrygSayfFB1QAulzg5cWG47PumQ/NBg9OE9evSwra+uhmbx+wk4AFJpO7SrbUt8q9jTxXvF4327S8sKf+jHX7ql3HU/vyuhKPLdCz/hjFqR/jwzfRU+fTEyr+upYFKJqevp3KNMhbNzV3Yr7DY8DYC6Ozgkg8PMARtPxfA2psOW1bAlaFmTY+MYkfw0abLfMcBziqrscDwKa9TWM34f7qGtHKKtWA6H28kmO/E5jyKNKpMAMlz6+VfLYD5qKjpe/YLE4cEu5tk69XLVu6NhqNYwldPsU8/88SrpuKBw78C1WdMAD9oRYOycETCHdP2+1uMNpM7pNR2mdX8bneOXMClt1ZhLEo8fYUziCHOaUyFMgjSSUc3Zwxgl+P1hXdyBUJqnnP39vKF/TQDRIQttua3TWXPADcjc19kRQZdscJOjnKU8aJeof//bumV3Qo4azrd8BSruf1zax28/+C/xqCDVhDjG9x719f65owr0OCmn5dXkIQ9KyHVXDycwWnry6K7ylYtysNOuvO1wuPfVXKYnJ9vcxBigfhaTSw1CDNXh79KIU7/dtb3FW36SyN0bT9Jm8qZg7Nqx+BAFmw5E4n+SX+Adi+4OAi5VsY6u6bp/9340oHIYd1qNf5TZDkaQjdYsUHMYbHqv+nqW7+q0zaEpE76rJhYt9d0Jfh4YsPj5sfFhkL+cbdleUtAJ0zpU3hNMBqr3TmgwCegkMIeD3bjKESi/J90P1fbEVo5MAxZNg2lL21tUb0g8mVQNhLzN34+ZZcnFicDDQXnslVSH7XkMpvv+F97fLl+5krU4MobmnVqJ/ijL50RAGcFZxNYls435E5C0wbMYVcYjeO27vVZlsA7mOz87B9gdxK8gA8ukSwvzgOB+Oz06aAud41gtx0WfMrdfnuy3ishBWp4tp2W60PTMR8b0giBIGtI7KmLG4WHfW4a23vd3ninYHvxvPNuJP58ZFDr+y1Uaj3+mk8CphKAO6dwfxok21IXcD10U3Cr/RTpd8CdvpQyVV5d3fl5c8D9nItfb/Erc/nFHf3/Ld2mPOpx9nN0eQxu/wNmifTpz/pTO0A/gqQVPT/mpmf04hq9fu857aEG0o7yVuTikb1tUMSyF2ro+PqdXTKYTsfOyCHlOfPP1enFxqZbH+L7BjoL7qVN+13++lpQlgfWRpkFFj9rpYGN94xavf9eGz4tDvgsB4n52fNJNtpwAWLat9Au/SCxId8EEkpbrOPou2Svom8GUQL3V51LCJUPyOI0hg5b/xkbMrFUO4woQ3tP8kaFd3+WG3n6u1eFrHch1qP34/W6HLDWPSJcMBgGNbbSMe/fuWbAsqlPjkbEECs2lvf3ddggoyKzyiOVSWHoQ7cvQn2UqD+tnmQQkNTEXnLqXctZkYb87umXvZjyH9R2RGKLeVtm0pYl1DOP1PR5HmPCJg0IkP5tfQPecoeg4I/vrAhar7e/uzQTrkHS7WwI3oslZTaiOtBl3fd8s/J6473hIyx5kkpaRfPbE/eKLx5pVH8fQX1sH29iQtKBLAKvPqAsVvbvBj5hZ3eFvgaWec0Zaz7vD3zzlmmfeI32164mJ4eb+Re7nI9D4HS07q6nJKXNIh1nblLgHdXUwpiOdbBf3bHajeEGpZhJXB2F9EtcyUQ+1IPW0zbXV9uj+vex0eJ7OuOqp1pbBAH4LTkWDKmeBesmWaZ463cLpH/D1xz/xcYv5XfPtfNdA59Lg6WfslUX3EBpiXZhWmDTp+W33MHuajEbTrBKwuhErtZv4cmQK/skcxqXRjJcG7oDHRq0RjQIc49ggj/MHzHg7djLnTEwESBxFIHL1VJRRs+GRk/Y2N5OW76vxCDpqR2oZDrtbFwHAgqlBUawwRR/fUQzftxzmH+AENBKH32oMzj7eBxRV/f2mlM7L7JtMmWp/aIEZ5gRQrW8JoKVXW5AWXfCaQ/Kor2Tha0ClwC5aC3nUe6VNZEFl7qf6eVZA5W9ao9MEvGde1jfZ8F+Expd8z7N5iwUX931A6NLr001a3TPP0sKjEqpnv+2wHBzmkfhcq10qiAp5vVtx+S/naERvClUHoye7vGZ+RRPLqXka0xxeG6Ndp9CyXSphmuZZw9oF2LZl6EBiBd6kQZaeHdmKZp05WIJHx6v8Z6clX2Xjfw5nrTu4sbu12ZYfPmjbPBM43HFAM/0s1x6Yvzlj0nLPdzTz/B6aC4Md5cyZjtDPE9145mp74YPv+66ZWN8V0NGRBd+H4PZmOh3T+/XDq4RiXtvUxudGetB6plBEyxF4OkDRtLA21YDFbLx5ATwFUuXwPaHRFHqHME0zJggvCjeum9HZ614qPVMYP+WEKap8td7GtAQGhc8yRAj5c4vSOMW51izznmuAfNO0PHpBE3gMlsORLj8X47UjGJYx+cNIYyPu3UvvCEMdn7iEwrIcp672vg6nKxQefdoGr/zdHwkpJ+RSQACXHoB6wfCoagpsmo6PHaK0SsoX7SaRqj0GL+kzoy6Znalm9GbtKPl1ZxJLuzx++jj0bXxR1t8rWA4EXh9S2krw4Z7tmccdaJlmjtz9nUOq65E6SYNipuIitRBNc7XI4pUx2m1s4Cy+nYHzQ7SeYcpwDPh0izfp0NwLyU5G+ggoWZwKYAk6TvBUYw3t4E93H7DjckTUdi9+Ayi4J485dL6+tgJYaVoDLAeY/fBLwIQjmoxn7p3B16f6J3eJa1poSEfbm+2E43R3m3f23eL2ljt0Wve3O1TrvM0Bhvoxe+34UBBQ+cxeJn6BMAoC2zG0vCfDpDPjnnedezLgIkYaXo1g0C8iNg6YnV8cColML4xU7xOXIC/3gFM+HIWWPEjDT19rSrnyW1OLYpGXPh+E3l6TX6rZznY2ObWmk1Ma9lSbnXeONcP8zMhOW4M5nBBoCs6StqyX1EbQTODYdozZNQZzWpv4gWCwbBRGmc5Iz+FvQdSRkPHJMZj9UjZad+KYH6TT8a0SdXZW+aulWTkFVZCOaZIuW9AlXwWcs5WVfjqZQ10JouhTISf9Q1CeoX3yKvjPb4EMenIvPXa0HwG+tDLPPUhcxOVs+sZXYIW3HEXoxAncoFFd/JFExJuLROMwXflAIDc8aRIljjf9nTgVTyCUptLZa2mQe8ZLKpW41z0Y9eeLQBTHCuKQpSMx6FS2y7Am4U2uM1qIiYS6kdnhI+TpULozwXWcu2TFjdlSft6X3wzOJ3NuztEJ/Me7x7SfPj+19mRHJ6KZqs9S3kl5KKPf7r97+zZAQ4cImJ0IJvDdiVuloL2cOIVidwdAOeA5wCKoEedse6cdAzbHO5vtiPunaD3HaNof/qBTdr47DuXvDugMnL2kQyzCIZpIWRlDJvGePVeYQYLLaDzuAKdsYrSW+HNgfFtKLrQq6WW9fvIgdDxlfulN9g6iVQg65q/G45YT25gy/Xou35XNPLx2JnOm9/NTJjFfJ4a5oRdF5b7Pykdi2TWRnKW6TeP3nyXxU7PWJ+vB7KGJJwjK35Yx4sA9N5ZSADNiBTNa86kp3oVZd7d22yAEcQ8YIKBNuIAUbUpNK2VQPChDkqRckZE0c9UjR7IpupZmYxz+430P6yy4BKzrIXcKMNR8XG5wAUR5bvyqv6MrBX4mVen154yoETejSrZTdyZqAKLKUzSswHPje+nD5ON71gsekXZc68hGUonCwaVAbpy+bPnRHf763ULFfyIkz0qhUqk01EzsP7zpFAnXNrkToIuBHRhQy7Htss8y7RIg5tV9tA9Nblo+y2sKfFxmg3lNJ6ZJKE/b9pr+XISPfNmN3l6//SrA82oWnB4eug8TmtShppOH15hke5vtEHA53CPO1gbgsxtN5xRwUvM53hCAdpqfe3z2xtXviqZTUP42Bk2roZFLn7HhVDlPIGrf4+g3KZ9O3esPexef2xiZm2MDI8Buual58tuY5Yng+/KKQmba5rm3i6ajqZT7AlF9GdTfcm3PrPnNy70K7GZNOo21y/2Er++oMvcCb16+6m+DeQls/VR4yy6gOh/IMzl1wIlGJQB1mpc7B8q4+/RoDoUvzc/Rk7qt6WY74N4Y5tTleddZufrZz7oMxtR0+wX9VXGYcz/rzgSkoBrCGdAoIbB+ltl7CrdroaKF8Mz6exjPMhrqdwc2oUeZl95TIwxQeZ8yVEcgSJNXaPM4z6KpVCVd/3VlqzyN43X9NoQHvEceuZU2814BSI1YQTtNEehtbfJmvR4tylo4FK/paVo9XyXk1F0/Efo4doQ5ci0vCpDn+Qro7hH5Doy2/ePzNjs3H160g1FzdT9laWA2+UggWof5TE9NowXXeiz3V3JahNuPOKigr08+sP3K71ib+cf9wH1NMDs893YuFwIHWpHacbRC5QRN+Aw6nMFvJ/qNvAbgYC4YErmyU8eEl9eOT0/nTs4H3/ZRrGrltzHATD/mtguCjYS0MT1H6BBEBTVOQBrWUMwhQ9qG5RTuR30iFN7nvyePPvDrTb9N//DA5RaAwVHlIXAIDDamK3rtqUpA3hxMR4EVJLK0ATPKiRzjE25NQR3OAa0wgZpOpevezdnzBzPyiPy20VLKZ+PaLWc11xR4QdY8nZMio2q6uW+OJddnpVzaK5apgeoSLcg5LdIHU9A5NOTeC4Wmj/TxkAquku4BptdgCoAem0vZkrN7XvEECN/raVi/u9bIvVpgWekMAL7Rcjhq03bSBpi4yL3YpLKb6ee59yrdvO9BGc2/+kLboH4LOAUx3rPS/m8Zqp2kt+WQL/ryBmjyjoEX/Eeno9AZjG8afejfe9MR/jJv85BXk0xGFO203EUA4qa9TK8fRbKtFGo7F9fuGayj4LGLyWWwzNJPgLF9auV6+TjNS03H9na6hsCjvAhKd+7caasrj+IcdtqEzmPNOYHlBM3njPRP6ZhO9/baOebXmXE0syivZT2X/+B//T5XZ6ctyttuYv126Xrrw0uaRj1xqzGrV/HakGsI/uQz2UzB1DGrXazZIWOE/XJ+HIwXQEIqfebb5mdvo1lVcWCSkxJS11a5ktvtMdz0qN8DR2dxL7wylQ2vU0+QcshaIT1A4xHEZCKLqe9BbSDC8cRhEXuAs2yq5KbXr8dR89EBWpMYB1N/G0fmU8PLboHcc3jWzwCPQgdNC1OPeWEegJb3EOs4onXsDuvgpew9ENV1/Q5A9GDkwXuVVrVB6M7PCyFMiQoIYsdYX5usey6geB6KxqUmVAAWAOJsnrnvb44CH/0WvkeaifMdR/dePsLXHaZpOSyevpcBeMEhaOdq1QhS8YoOX2tVNfpdQvdQAbe+qccTwZ+CV+hk2pDArz1k/x3Kt7axgek7TTuhiXNPGuubs23tQPXrqOUKiPovM1gC7ZxU6IRTaeiHE+VP41hug+feNIupRTBt91d65eVX2vbmdjvNnDLdEXZsdNbyIRrfuYMgHk73kG8AwcFjymd+8GCDZxum3hRpX788/7abWG8r6DghEFrf6ucUpKFsVZkHobW5aXt+yijVs5ZpZW+BaUWj63Cr6eCwE0Tz/QsB6YLpVAr+DUSrcF/bvR1ndTr8PMZ9BBpb2oYeGR0PGKlxLCwutstXLneTDYuJihHVGOx5nKw1SDnRaE7dxkC11nwKaKyX/ht7tSfLJKP50zQUIjf9svzHMKLaT8CFOroFxckhZiYqu/m6vYKbcLmhOyWg7G6zgJmH8LrJukUTiP3utzQiUtLVuZ6D8g9RR30xEezE68+8QXyPvOhvkkC8qDvC7qpRWQRJq3c7diGO8fqjnvuOWkFpBhcbi6uOcRqMQx3NR2cI931+Tl3PAcYCoGHia1IIQmo9rraX9gIPv+OIV/D5Ha0KzZA8y0FNWh5duR1gKIDS1Ks0quw9T3RXXbvmRnc3V9yvZ9aEYB38TWUVcDsJ81tdw8TaBoDIS2AZHZvId8yd5Cq4FtDQdgi9ZfK+vhzft82i4ZKsYOTo2LDbdVCHvu3cQdNQUyJcuY4pB4i9+vqd9uDRKvgBn6jdAmRnau5qRICMppUazrlaDnzjrPVLHpRlAFkYoOMbFHw4L01Nvu2jWB0XvT2BnuslOynNnNJiSs1UED3c9Nzf2bMljV7BS30qakjZec8eLVpMF4HwZHyZJz0kzOpQxP7uYdvBtLFnQIWAQfYzecsW52ecyBubW1F919bX0pOZXK8pGeLIBhADLue1/4m9o4Jmj2x9ZLB+slZGTXi1P5JGJLSchI5CyXBm5Efw1XjMyx5wX7UcRlT1np7yA/4jvENPdnJI7oAe6WTpAHZ99g4K6GmmCJKe+4xJPvcQaBhXYdeEg8V5xMFvNYWUz3pWgXyJS4QVGiY+9a13Kkiz/tp8Ky9ZqbQPKBMwOLexw2IcCj50GkAQL1GvXGOW9GXKc/K0TH1ZpIf0zaJVy9ZnZcak3YNo8qRt4kMyT8qSe9KJc+JThgAj8RXsaKb8VbrmY51tR+LzXh2qcdUF8ibCTYcCj9guguTa2hbazEl79OBR291DWyWj1fUtwGc85q6AIF/rQN51GgbXbtLlCFU2c3fEiwzl1TLBdTk4UDEWfnj0aCWyYrkFqhoB8/qIZ6uZ2BozDF501rETB8/QdhxO93xOXg7jwzg5LmGKDRI3XznlEHiuTeb7cO9d0IGJPqsz1QaVuHJDJnNBAIneawb9uQ+9YNvYMa0QIoVTrUXG7G37J4OMoqljzxIfDg1io7lw095CO9w42t3+PlFF5YhPyQYxP3vmLvRlsiy92WfexvO6QKiYtY/3uwXjODlMWjjBDLa/SM+31U6yQjmC5UPVcvIkX2XE7TQDzN0UAUUiZoe9OmedwgpcxEUhVNAUUOIqXLWPMb/zTGHkPvVQeyjNoATU+DG7rAuHZay623i/czCudO2vM88HrcWee2hojJJCUyqZ5BOtF/Dyy0i3i7KoZQKayT+h8pce4mpmmhPXkZ/HGqkdWWnHdVhe70PbgJFnSmgdvf8mVoNils3D6+6uiBZ/kAjG4bfc5Vc7J3lsB/PI8m/ke/sOBuiTK+exyyXcOcDv8ctbgo40lpcNI2NjWd5gOY1v/R2sUPN+7AqoTzC7o4EB6rT1ldW2/GC5WxIDuOTA1DqgzmjK54fw4xFdBRpz5oPY4QpglDMjfmpXHJcd4j8//7Ek/DaF310y3opw6eyWPYzq5OMRKk2SeqzgGnqB7ZnR0IOOKqYMFuZU7Y4QFVM9eZzAJI4wHew5l0WGqdGk7GtjT8X7Nmo206IA/jadE4BHh50NbBl95uF9G74PlsfhUhk+Ws2buffvEKoXVDhdDFqLT6ED9VdLEnTUWly1rKP4lB6qI0nze1V+RtdFngMIUXpuquyhSi+NBKD4UEyHc++gFmQuIfwBkkvQIIcmiOaKNPHa96ErR1OtJ27epXwXkwgt7ZPnrp3qXm7TRmqlrrh3kzJNjdFoqeWnEAB5zYa3fZFy31eAfTc0N5lO20kW/HnfuBbHZ7ZZNOCuPS1fWoH4iZPidDwEDXowrbZOIhVZ+nSAItikXBzpArq2DYDRPpZH7SNfjoUnnLtlx0bmmFtrzSU08pgms53dnsPUXO+FD09j6puGZTIdOxfX4/X0c4tSzw5W9G3poZyo4biVr77BtZWVdue119rGKnnCx36q6Ax+dYRK0AnwcC3YZMTK8lMdNSOX12SKgnSmqtfmZjJp5+0KUv1tCQ6VS0x7bIld5pQ9UTGTINELeH/IML4T5kK4qxGK0bxvDx+1/jsObVy1GufjuNGSWo6jCPZUAoUNLOC4TkomNa0+yBi+a6+TmckATa/FGM9ry2ZZBD+ByZL4FYFe+/JZLwgp5xPpm58yoNPYCZIRlPyuemr2La8sx/wSYMmMPGBUIjkvRdNyZnIy6ZOwMiGVqvfkcDMnQUzfUI1IlfM2W4cKRpaRs/HdX1j/iODND0inP0VgUguy7IIDNOVa4bTshieqk1BCXXRMnfnzW1065TX1smDyBDpydiMzRwoV+vhg1FQsK7T0MK9MXiTN/IkJSZEyBCSkl9qmnZWAQATiB0xMi/fjDLeMHH0bGCd1SYKeu6OP6P/WIRfdf8EeO4hT+Ic6eKYNbCMBx/zswBKHhtBMFxx6rbrOjsZSD9K2LLRihN1nvpd5Pbxre2pKuw+T25qYj9el7Vb9pIn5hj/h3dX19ezl44RWgU6T7DC8Ds+YB334MVqOv4/J44gO7JA0DjHvjgY84HeOG4uzb6tfR6q/LQHC/ZizLHv/TWaY0qgKcQ8+PVNXq8vkJbDOr4gKjTmihpF9YGnAJ0MahjQ9TPfogMZR09EWpifKqJI9ClV23kSpwTIzvOc73RFG5twl2jF9zQ+SwSyXvYQNrzbk5mOm43Pj5yC8KZ0nQtWsVqab3iFajDeNaT55x54fBjcpe0ZHKBQ6Pwzn96vcPTCjLdDMFwu4dDNzX5AZRtgFE8FGIezAp/wWCiFH7kNDM7nQKLjO4f0S1hoN4jd0L6HnuaGrm798xTKrDaTc1H1vF2HYxaQ4RP2H/q778Xx+epw49Axm271Pu3VFMQ0BWPNXehghWg3lsOyhEnXXpyWNew3EWbw2fNGcONzzt9fJI/mYVlev/oCu5RsSEJKjd/JnSF5eENd2d9U4OgQWS93XjyNQ7x+4ho8867Xi865zFWS8LYCcdlMoHG0yyM+2r4t5Y86Tj/yqXAhq9U118uMdgcp1iQ7EuJ/4PhrUvXsP0bDW245mHO8dQI8DynboAUcIMPscbvW+B412sK32qe4BpDyiQzgaGWyzi7MW5b0HOoSXZIhsvt41hsQTuWUQZ9sWe9jkcqBMwO80KldxJtJIYZYqdh4Zh3v+UIsKSghgmHAKZS/8MptCud9pPqbd9x790ce9OPjznun38y+GMW0c3XJfZleiBzzJ0iUUNZemeiOPJ9Prg+AQrWTIyWDOVEYQvU8aSuEwTKDQ+Y1yoBVhpaxnCBzldYjW3QczmqFTQwFSKyHemRoKYDPkyvOx8TZID6pWc0odL7YkFWQEEQRahlaQ1RoFH48AuunlIK73M5LEYQmkM+n12mnAw54bBs9nblySocP72FETtAF3ydvdS9sOwPDnnA+45wRH99MZ9H3uCUBJiziXuvP5ucPECCtt75IQ659WT748477PA3SUy+KqkfBy6Ol/yFqi9QBjO5pIzDYO6yJgFA9RL54HHkJTrpMQNZdWamFcCwAeO2jKx2hbahK7mDJH8NsBAKHWKH3M2I4tizMBqjLZ4H/i+vUL+WN+zv2U0XJsj6ocGspx29rZjibjKvLjM7e5pcMbdd8e0qSOB/DvAfntwjsPVzbag0frbVsTjiz2SXufuuxRjm2OPeq3h2a7D9/scuxzb5/OyN/7mHbHaOijfsp4cuJt8+ukqm9HoCe6Jd37tUb2Cl73pkva9yJ0gtoJ6+NeqVO7c8gWMAGJHtOQajVZaAnwaEdrc8tkqq1uhu1ZBu3NpV7tfjMgdPl+R+jvBYAItTtgTSL08H4PME9e/25B9d9yZySDaJkxTHwB1V7Pe+6lQ0I53FRKhtX/44brfR4RftBKAJXPnasyxCGwUAIH7iJcNb/EHwW+Xuvv0ZeTI/4ctSCZv9T5CLkA6aEDmnsVLEw5zjWX9BGYm6BiWR2epRI0NIIGoDhHxHtHe7QJwuTaIBoqTk1eFikCQJfyu+YmKaT5LpjAzeEmb/ohJEeVDHBEuLwu5y60sMOxZNAxnY23pWd/ELtKXvTK1yisE+eMsnUAlLOlCH9Qb4HYQ/NPbZZ3/cuexNB1T80FvtvUtOLdmNyUR4DYx9zRx2N+pvGkVu9XQVw2ocbuPDH9jU42VGtTgzZf62JbaGZlDg/5GbyvuWcHuged1rd32s4eJhdttU9HcwCoHIyMtiN4YX/M81g7okM6HhpvJyPjAA3XY1PtlPvndFDnYxNtbHL8bfPrCOlveajtEc8/raBoe8qoUYlhlDCvzMWzCIRCBFHj+PKeDQzSO2qVzbrCDKSmDMBFJ7zbbxNgg6vFbG5sZthZoTYNe2+SjM1rfj2I9cDg9d9NMJ75uf2AZpv5CToCWc8gHj2gPRmefG5hnLLvOSvDuSfgRHhgSgFtYW6mHe3vthGAwk/KOON0Ai1ofhYGGS5h85URHZEczsVxecgEGpgAK5ObrnEcmt1BKPRh7e5sRahj4gIOtYfQEQwtcNELOwQv1fntVYSPMqpx9OWV8PbQRMtxybIo85TfONF8bF+BAuEqMfeZ4ORznvl+l07S8pr3bR+XgCR3gcz4IggNbnb+pkjRYMiwSxu8ol0EO0eZpCFvGcHoebcvbLWBCXBOQtyvqPYGdY+z7ZVXPVJm8x9o7i65t3/c1nf22vrucXu4jhkJuvcb+fu+bwosO2h5hzpzCZqpdjTF56Z13haX5tuzzz4bWtgB+yUJ93Z6tLwS/2CWyFBWwcg5O/qHLIsdSkpDmmMChmu+AA813EuAjdMSMkOcAwZxlWnMbudF+fx8ZMwd59slO05+O4VhbHx87vz49G1ZEvG2gM6NGzc+jXbz0jHMoNDqJJMxLgCn66XSw9jAMl+YEeLCEzojo2IiSDKNwuQ3qbRv9eSbZmasQlh7ic3NbYCoQCc2NSlnRAHQMU1Df/4fEor56hBYFGzzlpG+MwRcngj9b0Q4Z4P1cGarjKW242bcozDDzNRkPiPjIr4xTKnREXSJ08M2w735GXpHhY1kVOVHYDQ1Offx8QsUbhrlavSDvT20g+O2trra7r5xJx/8dzbrNoC8vrYR03B5bb1tbG3Fcalz9PgE+oAe8UEMcNjxU7aSTeklLW0TWD7V6GgYmlR7WT01yjzjXvxsATJoZNrc8887ues73TmmEiCVdVI+5bfvcxkhTXq867OUhWcFSKQNL5keCaU9ck0hjRmSd4emWF0rttajYMv7pQWm0nnPrMXYFAHQMRu3Ptnc3m0r6/DZ/kl7uLHTzuA9TXd9MZkYCBioMWo6FxjxfrJXwzVmfeXj2rUrcbjnO2rSGTNLoHL0VEBxGwzLI5+Vhl6grBZkJ6z5LODUJ4gLeDwPoc34vTHBRzN7ABNKYBkEbAZ4NkAndclBBM5O2PT6EnFf/a1vNEDnL1C8tzS8XaDzE4DOixIuXvtoOoX66ZVkHlvFwDn3aeHYwTRR5mIE9YsD7BX6zb911hnHD9TpdF1DkBQi3y9TwR7GiVeVt++bnw2f5+Zpul3wqoSqjuTZ/64odY+QXjllfBySdve8D5UOkuv1xe9Kx7tea9c72iNojMkI58dtlIeTaDmCjF/yXJiZitaj4I7BYH5PPV+TpCcTaPT5uIfL3Tfutnt377WHDx+09dWNtrax1bZ39iM0m1v7CM1OW9/YjXq+w/0sQIU2ztreceb27hYaAxrQ/kGBBoeaUO3VLOBVXQSStB1/paEq7EUDwcA/KxxgMK6AkBjWuacHv3PLNoEevJuCmpZ8YIekxpNI5lfXveNYDdd7AlRS5B3zT7hoh1A9x+NWtE15I4fX5C26kkrKZrnzZ1TrBtxRln3M+K3tvba2tdc2947byhY0og306WhOmU59wxwzBxNfvrM6AloADBoYZ3Fxvs3PzwEyO3ESCyS+v+EqcOisCZ9OZHw8ppcTAS2U6Qo4cp1tISBNz8y2ialpAGeqjU1Mt2GAJ0Dj4luBZlgf3yQyxBnN6JLA4xm+EYgs//jUbFtbXp771m/91n9gld/K8LaAzuLS0s9D7jkBQrAI4ETL4RyGrEa3hauhy2cgUWUEzZisSYIZ5KdoC7x7oupKnDHVSO77XSqXOmhP82LelbG0o4/ohdL4xU05ZwSM6/53/1frn0onsVy9YGimOafCO2Ue/PaQenxH6M2dCCNHRmtIsJykmD+84+jc6LhDyWSEAI1wb5SHU5iUAo7LHxZnp6MRaYq5yj4+HMGYeAq83+RaXkazefiwraPtORP2ABodHKoNnsHMJK0T85T4qDF77vEL/TaI6wbgu/TgMU0P9trGurvUnbbtza12SDrb645EHaRs25vr1EpBP47WYZ3j3JUmChVPC6xoBoTVuvqotJKQpOhgvI5etmtoEmARcKSV/FGgUglwFlQ0ozj7zIW2j1dcd9pSMqmMyjTk8KzUm9/F0QEO9Cte4RpwLTCiNBxJOUm5oFP3wHHb2j1AQwR4dqDLAYAxNtl29x0pPc6IpHOUTC/D5dDQKRxmbbCeE5Pj7fLSUjrPfJseKjplZBv6u/qczNOJzMzOZN7O+tpW2kiNdh/5cQa7chQ/F+8pH36meGpqpo1OTLXhzszStNJ8GhRkAJcAjlqO0zsEG0Gpu/aLqa9//esb3/qtr703QOfGzRs/L+BoivSO3HKo2aS/PXjfODaQwqpt6xHnJ43pg/SanHWwqQVp85qmPUbWugAQ9lg2iGnIgwJcGJ8QQTEdD/5gtYv7yYPQP5cJ+nQ8y5CW7/cK9V6V33diLlrfjt997KEW51ako5iP7m7oFwEc1RkfHmwT3B+j6LBktsecnsS04mXVbutdnz/288aHbXVlra2tb7StnYNMQM26JOqRiYFkS58IXRzqtw1O2vLqettCI1wBbJy4tmsvu4kGBLisoR2tr++0e/eWOR6ll30EmK1rngE4D+/fB4D2qAA0QHCoWOqqYOknSoapYNU5FOa6KOyvOhuK0oR6aAIX76nNeBaMEt22M12zSxamxQXoJi8IComYtPjPfxSqTKo6BJSAC0fvOI+jXVsyEFrPLXWfndUTODRvjjHpd6HX8to22s5+OzgbaH4nZBMaOY/H9o55xRHTX6RPKH7T77a0uAgeDOerEW5LKp/qb3RmvP48fTu1P88YbT2ajsTtMKYwyfyOfvjceklTympaYxOY5LPzbWwSjYbO6BK8oyaj6aR/BzTkN3WVf9GkM9vbZ673GhiGUYfb7sb63NDJ0Vvu13nLQUcnMswQJ7Kgo7AWoNgrFdH6ECbq7hvHRz3gqC1kT2QaSEb0ec3c1aSoZQwOZWvnVkPCOF08GUfBLJMOgOHZRc/WH/5xNngOUBEsj3E9+rKplZjf7xX6dE3H93SeGwQN71OkaFPOR5kcx6Qa16SCHmo1MNQYPe78FOaTw8UI8gy94xwMlQ8DUm9n9yowMrYanuaT3g4ZTMbzU7fSYmJyBlV9KsIik7kPzNbuflvlHTAow6+ZN4JQKXBHR37+xmkNTgM47gSMd+iFHz1c5XgUn9CW31rf2Uaz3ErvHCGF1qkYdA7RlVY0Iq95yjX3IHEPQH3LX2h++SWN1Q7KDE863JOGSSenJ35fpFlt470M+wdc1Fi6wxygOzcv8vUi2o95kkzvXzJOUk75vacpXfyrb3APrWZ5dbOt7R61IzTH7QO3rHDJAhSUb0jTtAQHTaXkzf86h+fmZjMa5ZdB3GHSMggsLs/R13n9xrU2S5zevWC+65jHW5i9mlwBUdLuHfoZ/bK9AzqzbZSOKWvb4CtH7WBW3hEEB2l/AdaDexwkIgHyvB/Nu/3lL/3Sux50bty48a9CpBcVOhvN44JBCGGeLnjdg5LPFXR7cwFHn4IErndrBMreQLPJjZMi4BDVNS/O4PX9zNykByntSpWcCkP0/vCdaDUUwfj+7u8lT84FWlVej1wLXjLFE2X/zuCzpE3wPWcH6/cIgJJ3P9HPOTfZv5myDwIwE2PDLR/l59W5ifE2PoSWhcBOA0Czk85QNc1uaBaGXl1dSw85DAhNo4rPzM20xStLbWFhsd26datdvXy5Vs5fvYLdP9Wu37zerl673C5fXoxKP0+vqhlgutbVsOOESsBMc0FhOkA78suVNSGydlz0Q3BHmGHu9Ws53BfowGHxfTUgmF1gycn2LuH1rCYUsZfZPXHUf5yMZdvDI9LMd2KjcY5D2d+m1R2VLnxiWjyKf5A6mX75mDiSjOkABDzT92PamTRKfRzlVEvWF5Zv1x+7vKHaXKioMta7vqemIeisbxEfIF/d3gd0ACJoGJ4gu2gh5NNPDkz+BPnT3QWq7fya7G5mpeuXU5O5TFs98+xzAPxO8jNv33T2vKBkhxlTnfcD8JSn+L4cyo5kqvH4tYlyigs2AExozTXanPG5yTMO/lDIqnjVBO2bf/tvvAbofL5+vTXh7QCdn6cp5vqJgL3mYaO+SWi5LkH2MpwCMJTwZ3EmxMo8Bc8Q0FW6CpoCoKPNRpJpDNGGTI9GKeb1NalLB0ADeZieRw8qfVkEiqyp6kDpyXQufqd8BNOoq4vArcSrswAh45aj+/GMYjS0vGu+p9zHBKNuHmNoc2o3E4DR3CRMxNmRrCk0nXyWWJMmide+LgKG63duPHOzXbl+uS1eXmiLC/NtaWE2701ETXcd1GCbmRprczOTbX5uqi0tzbXnbl5tMzNT7ea1pZz9WNy1K4t57kZrKSP1zZ4wUesL0HUyO9/GTaR0NmfUi3h2vjGj6cXdfMrqay5Sy9CmJgBWG1uB0CkgSgzoG5Mq7SF9OUSSRBZIFGg7G1NTE6ppCvo1ztHUjhF8pwXsxRG+R0fkPjZHbXurNDHBRd/ULibR6spGmZBrW20TLcLrFc1TTM61lXW/C9X2AYEDP7IIz+q8VcaFITeBOzg8bRtxJu+3hxvbbR+V0YmBTsJUk3C0VeDSjxbflNVNa9fqcrUV11bpBtBMhqPTAXzgAx8Mv7/++mvw23m0KgcM1OQdlXU0VuAyjlpgvg4bXqh5X4KPGo8AVB8CUFZKxGungKKkDeUzmJ37oXTIfER7fvPXftURrF/KS29ReMtB5+rVqz/FaU7AOaqWeyJ0P8KIMBw1V6hKwAUITapCakFAX4agMIQN6r7ACr+9lQ0rkJRJ5fvk04UafRJwislNJ3HD7BK7QEFG8JmOYoNAZpkNmelKUdPABGKnoevXm4MMZzx7u3oOI1pN80aQBbl+HVLy5lFAh4t8q5r3RhGsuYmRNgtozKAuTwEGY9ad901K5pWVZUJXKV+/cROwWcKkopezjORxLFMDFDHZBlDT3V/lBCCI8xfhxYxzA/iJsQLChdkJNCI0penJdmVpps1Oz7QbaET6GObnp9vs7CQ9qcAIwyLwpuscnDj3zxQyBG//OIDtUHEW9KbaaiHWU1DiDu9ZgxIWnkmBVKqe2fYZjfId4wqyob8aUv12KoBbue5i3h2idexs7rSVB8vt7p377d7dB5gtm+3uvYcBEue9vH73fnvwcKWtAjJuPbHG8QiAWQZgHInaQGtZA6xy5t0Nnrl1hD6ydX4LCLsAVq3ed30coIM5e395rW2i+R1QrD00bLlOYbfTU8OxLv1qf0gUwBjX/KHuW2iIcXpTbUFNuk3PzrR79++3Nb8ESxuq4TgyNTo63tbX1wOcTgvRD+jh4k9pJw1rWQWaECA24ZdhOctzNb9IGldHLKlzh/d9rkleWhAdI/y2evdu++bXvvKWOpPfctC5fv36z1vnfpZmGC3E6AjgOcz2WOOwsQIAMT/KBIktmnellfNWakRKYDD+k4f3qrc0Axm7zBF7CA8BxzKE8QnllK1RKXuf3tndpxcB6Mp8EWxH/tKgXXicZtXDoFAWGJZfJ2XjL9/X4r7QZ/0COPweRqimMa8WEf5ZbPXZ6elspSAzefguiVOtosnk9FQcjNbPyXiaJ34p4JCe8RjTUq3k9AgNEKBwQye4s4AHegth7s/jZEPBRC3L/ZY196cm3bdoqF1emkVzmmlzcxNteno8U/fBxeSXOTWuWh8cjmDqv7Bc1XvaEaCZhYY93epsO6ZdUPGlYAVqZlzKX0sqBBqvbQfA34N7zk52Xouja2okG2gqy49W2oMHK+2+x6O1dv8hx/J6u3N/pd2++7Dd496jlc22jim0BUhtIMxrzrXh3UeCEADg6NM6wLMFmDjyp2N4G6F2lOru3UfZsGsfM1Mhpdo8O2x33EcHE0szaxdNx72Jsmas4+HqRK2ZdR0AuAHz2Vk0L7SxPUCHh/rl9PHMzs2lA3399dc73lELl2fOMoLl1hguYHbjLofkdTargSoDCcV2pAkPjaDhwjuuvYPayBiHHY2tQrwaobNjh4eIoQEBC3Kct9tf+fLGN776LgYdV65CwM/Ic9AOgsDmYTarWraoFTcUXz4W8AKdWsnttYxewioIDZZ6CTjYuH3orwUVe49KuxqwB40eGLx+8ndGwchHUMgEru6+jclV0n1T+N3uk1+EjH+m59Cn/pISpgLT+lCezFBl9fvYfh44DmSKPEOvtwSDzk3PZp6Gwj88Sr0ddQghSrObpNfUbDONmCcOz0ITNQO/I24ZnHx5jvnjQkN9HirZmg2nCK9fjHQIfmd7h5r4ra3BLD9wK1jfHwOABKdBGHRsZCgjaJpgdUzk87mhrvlLDduJslK8AK31Dg19yll6l4apJohw2j7yQ55RfoFGwCHPAI4aoZuO51yjbruYTQLO2tpGJoE6lLyqY9vNzgGCTTSXgMXuYUBmExDZ3gOo0ML2j9CMT86jlXiovRxCH00jTZi9CDEdA+V0feARYCLIHB2fAxQHbQXgMZ9TJFeAdXKl6652OPY4pIMdpXVxtNJ6dqyAyTPWFhcXYvLpP4pZz0Pbd2lxKe157979dHiOxobnoZH+OoOTEn1HX5uMMwN4RRtCo5WudkjGjw+JMk9OTZO2WlUv4mq8tBGHPKRGDPZwTafrb87D3NjdWAP93toRrLcUdNByXqJWn9aOdHREBtOx5cZO+mOc1CY4cBNB5QVVaZpIgj8JOAGp4t3Ed+9ihdhXbAiDcWVoAck4NrwNLKNm53sOTSbPglMJQwFVDz59GoJJ8jWOAiRA+MfvajR+e3RpPA6yVwUf5euj/JEBVSMP3lWwS/ORKq1NYxI5A9n1VUcHmi2X2uW5mba0sNjmZucBnFr+4czVmGzUS1NrAlt/eMg1ZaPt5PAcDcA9oJ11jZCqy18ajmZJ1giMwuqXRfcxGzYAnUO0glWEZguzYzXCu7K6F23AdWvrGzswu7st7sRHs7OJ1rSvqVkr3Z2WrymgSeC8lDg2+dN87P1wFDXXARcKIRBLL8tzMYKCqWDHELqSusAZjSbA4+gVYENPrn9IP5GT7bYBSE0eD52v25vO4N3N/CwdvC472KfNnR6g9mV+ahQKo58E0tntxlcn8Iag73awgUzyszOYmcWUnCuwF3yzXYkmE1qDo3nrzmOCjxwJc+RvC1qqPe073Eel5U39K9FyqJPmlbwyg7kqLZ1LZdtLD9tzmvtTALjmk+9c8CDp2wGWs5tOQpCi7S2PfKy2mO+gUQ/9mZkcmrzJjxq5fYhasHN7woL89WCTTk8zjbPzv/xml4BDH5N8v/7rb+0I1lsNOi9C8E9LBkUsG0Q5IYkKCzrDbsEAAFHT+FJkNC5D9EJ6mbYOKZc/BY8/mUmNpO89JVaIynvyriMS2sT2kLQD98rX0zd2Jvl179kkNqqN7HPT0GYWbOytBbHkQUzPMkaAsAuWoYIxPOp/75Z5oRlCPcgr6XXHFIw9D5P7nSs/Gbu5uQNDOQdjuE2OT7WJcTQgHdDD4wGjfQDhBGA63D1AO9lvu9uHbW1lp60ub8O0CB7mVFYc7yCo9OiPljf5vcF5KzORX3vjYXuwvNHu3l9HA0D7AZwOThxadYIYJtrIZJueu5aVzMMjE80tNh1iX111Lo95loNWJhdwpmYm29zCHL2qQ7YuWjyknLyLkLrZWB+KZgXioS20d56IgFRtULRNp2Ob2mZoNyeYg37lMp/h7YRvC5NonTLtAjhbgKN7FOvcVWA9FHzBwn2kdb77QTy/Nz6Gpjg+Qn7kMTczDtCPtvmZsTbLMTM9AsBPtcuXF9rNZ69x3Gg3blzNCN8c5uQkZqVr2hxmdgsJV4Fn3hXl3kSj2kSTEujU9EbpIFxiUoBvmdRyJvK+853kSZlXWjjtwS+QuDzH0bTFxcWMjkkTaZOtU6h38WxNNsz+O9DIzecu3AKkpRYb2ZCfw4/nNWEQM4yXIQt87Va2kRE6Bngue453gONB8Xne2q//9b/5lo5gvaWg43A5BHwxE9QAGnRvGAIGh3CDnB3aiypJ49lLDmRmqRBVjNoTyGuiRJKlqef0IxA38cLI+mxsEJ3AqKA8956HIf4h4tlTlzakEIRHi+GJ70iIgpMRGhuaTPs0ki0v+Fe5V/6eBJP+SLzErXKn7NzP9gU84GcAp7QVgBdGGMaWHuG+m3DJrJoIG85O5bwPgJwcnWfUZcMtKu8vx4exvLIGADihbz8O0vJBEAetxTk525gDO4DTLnF0Wq4AHM7POYZAagOC0qHkpk00OTCi2sjYZHvu1gsw61zoPjUz12Z0ZI45b4QeFvPNvVtc8HqC2WM91MSmYe6xseGYgZppOjWjvtPjGrKujPrGAco5o3fSQ9rwrAekmFgBHUwJTEL34lEYnXflbGlBZnV1M34cNRs3xbezcF6O6ZqeE+pcXjDn1IGFmXYZUJwHUBYBj6tX5tqt5662Z64vtGtXZtv1q3Mc84DLfLt2banduH6lXeW8tDiXBbcec3QKc3NTbZZzfGpUSZ9SwIMy+82raDpoQZneAZDsChTwhqJv5zaFGRzTSFOI9pVL7IjUcASObUBsYmIq5ury8kp4x/rYcaq9SpsJgEtTy2u1GDVRQU0TStr2U0MEkvq+/yW0NoDUbVjQgBzgiDxxOCCRqRrQ3c5B3vQ9/gWo/9p/9/m3dATrrQYdtZwOdNQcYDYaJjvWZVsFGa8TSM72QjYGLRPiZuc7KCEBlW7veV2qZg9O3OO+IOI9VU+fy4B9L9CDjEKh+usomECi0KR39CCe+na0IZmfo5+bIfu8qQxeevaP6x5cCnT6ctGI+U1UDrpw7nFNOpbZ7Ubj3Ds7ykryy/SmN+lpFRJNgYeo2w+W19rW+hYqnU5btKH1bUww6keZNE0OARd3hXOPn4kpp8KPZpRpYgLVmp5cTW1iXDXa7TicKOjndSZyf2Zhto3xe48eU8eivbO70G0DUA8ePGhf/do3bAbMr/UoIAcHJ2k7tx81T80EF5O6zs1OY8iDdHxJk8iV52ocMrm0VlBcCR/w6XwWOpItS0AdWsXskAdOHP3apy3dJ9g9rA/aJoCziZm3DYiikEJDBAatuZYdqGHUlzbH0BwU0Mx7EvihvJrkJDSZm56IZjM7PYb2M4KmCd3G6/PAbg077kge7w3bpjbZOXWmI1QrcCGugKZmYsfgZ6PhQlBltK1SLkHH/NVSpKl8JXhkA3bSdORJfhKISgM6pywzkKvMvoXFBbRRtLiNjWJH6KLmbQdoXafQJgUWRwY1tQ1e+8wpE/KrTnbpKjhKF7WiK5eX2uL8AjRA5uRH6pZOgPTjK7S+vFOgU7z59S9/7fa3X3753Qk6Gblqba68F/b4HJoqYbLSABTSULmz5Z3XIfPljRBBSTU15bwuAkwEQcN7xrGBslqahgnzcgg+PUApqGbTN7jAktXunKO3kLRlqrMgpmb2OP8SCPLluje7UpwkanmqHimzcUjLhpQZeDHpCHgKn+8aJwCFKTFJK1ynN33fjcV28+oVgGfBVyJslxD4G5dvtumxaZjW7Tt4F+1od38vTlu/9vj9H/tAe+65pXZ5cYZe2h56EnAZyTYYwwOYO2Q2gYA5CiJzX7l6uU3NzsTmH6VnMx2/HeU0/rXtzYziOBltDUH3iwSaV5mKv72DWu+Q9SXiDqGRYe6gjVlY1XvNoXNoqhPaegfo6fmtr/4GwV7QidMTZk8nJDgQT2JGKGNaYR6icTo6Y0+/i9bmpMQ9eneiRDtWgxBo3ExtnANpj8njKKnC6I6OblF7BqCn5+dsp9bOdbTrOwNQoD9NRP60Fdd+IcG9f07QVE6cYmAH5L5AOde8Gzc0U5gNrmvTTF3eoDMg6QHq5uCGhzxk+6vd1Zyamq8kt8lHat6OQAmq+sT85pp7LMufxW/VcUpHz45w2aG6KFReEwDlec0vQc30XPDsgln9PkRJGSYx0QUdv+MmuJNy3jd+gU117OkwpRFPX/76N9vXvvLVt2wE6y0Gnas/3wt/KKmUWisPGjvzMWAAG9atG+I47EAigqsARzoDTb6QZ33DJBkFmDi9/dvPJq3oXVxCaSGkQ/o1LO7wdQFc4uVMgxA9AEGvbs/lYQPZ4MZNeUzP1Cxjl7b3A4DeSxzrADjBENXT15yjaF0yunWCGf0W0dzEWHvu6mK7ivYxOzXOea7NTky2WeJeOj1vS7OLMb3OoNXw2CAMjqAPngI2H2yf+NT3t6vX59sMvbgA5uJRVZNTaOGG7hCVnzA8ZRmllz5DQ9pBkJcdasZMuvtwue3QCz/CbNlCqI8BkCPIcAlN1BEQncYzMLxfrdDpmC9O0qufOKKzd9S2MO8O0YIEk5hMyR/TDbNIWoaxqX+AR0YnnhuNXeKewNPv3yzt0hbyCvV0cak9tyZdNjmH/kcuKpPGEFD/hL4hwcZ214Q8QNg1V5yZPT0PTQDvxWtX2hIg6yJLcsj8JfcT2te/As/sYbadHlJ+yuPonxqa84ByADyWQV+KO/551HfOGprESDuhh7qjQ359tzmLyFEtAUd+Kmet2qzNQb1I132KdSxLGDVO6aLfTADRbyUPO8teGvUauGnJR4KOnxW2LD6ynoKffNn7euRn03EErkZLa4BlknedVqFGnA6PQ+CzqXrQUcuRb0z8N7/wpbmvf+3rP0dB35LwloLOtWtXfjbfa4KZJKI4L4JnSNRresY6DiIg+gKC7FBD4ojYMnKvFcnEPpc5BRB7SA8nomkWeF+nm0HCGnzPOP6WwH06MoNp2KD+DnBwncbgz9GLCZihfDEAhHkmTg8sXe9gOtwo1ZTGIw+FK9fcqy9t0gtT59jVlsU0yPQUhoG92hW0leevo+HMz7TxEcCBHucqveAsjLK6st5GB+jRYfJBgMbtK7d3N9ozz19u3/cD74+/wXwUFgVck0IBkiYjOu0vDbYDgNitFzb3Dtvq1l677xaXjgChPewjRI5abeqYBUSc/OYmVZtoO2o4CoJmp+veXJS6BCAuAI6aajF1yXednt5hap3gDv9T+2gG+jB81+06BFtNjwLyzp+nyi/4CDq2LTSy47ETOkQDUDvQSZztN9D6jv2cCoKskNgn23E4muUeNJpufk/c5R5Xrl1vswuXORY5AJ/ZuYwS6tsYG8EUoWxDgOoJ5TXtDUxYDzfoskWj8dLejjYp0GrPAT7A+iAjZPAp7S5NHyyvtxXNK4BFs1P+ueANQMiz6rMajqvD/ZOPZmhf8xA05DXn7jgELs/HPJLvSMf4nvXdqBXptxF0TEPtxWD5DNLl4jPGAh5x5AVNQunuPsyCetLu6igDhx/Ni7LbBm+8+jr81H7p4cOHG0ns73N4y0DHOTonJ0efcWJXpoTTC8d0Ao11EmYq/dEeqqwOQR1sCJQE5SwRROgifBFEwPC+hFKNlKjjY9ruQ5lj4fel41D0PePKzBKT6wANhwDhfwLTMI1gr+Kh/Rtwk1lMg9/2JH5eRLCwIVXdLYt5mGcmvtH6nQ5WwENemk9J03xJT8ZNFNIaQ1uIn0Fggw6CywzCPDc2HMBZAkBGYRyByDJrmqwAOjsbu20GjUMfyd7xPmU5bC984Jk4P+MYNy/SdKsPna4Z5SJf6+m8Ds2lh5pIToZTo0HQhkfHEdCrMP1J1vocO6QPO7h+x7kw2WpToafn3ECoNVvk0V3MLmdPq/XocF28PA/zjwGEOrCP2wrpnx7pxB+JwCoI42NFE4XJGdR+7XNoCFoQZ9BvYSkgkMg5RmoYajm1qb69uM5yQA2wlI4BbQ4/zOiK+RLgOepyrc0DMm5kNehUgtHpjMYNDo3TBqRL3FNMwyPKdnKOyQM0usXHIb9d4LoFaDpLOeBJ2tnzmHf0m3l2FrKTA91PJ9MuaPuYV2gq62hNu4CS4m55BAoyCP/JLwJRdbPc5z3bbArAyG6HhHQM0LtcAI/5Sd+X6/LstAK0PA/AECcdL+mXmVVTQgz9+2pLyo2d/CRx1FbtmHzPYrjmS7o4FSFzuSijD3y+/OBRu3/n/l94q4bN3zLQcY4Olfq0dqef4lW9FIC0b9VoTgCaGqHQ666WQ0NqbkA0GVAiq6JC+xA35gz3JbyEtEeIes1d09As087XLJLYRvbcA5WN4VHT0nVy0pikQeIBB5sqDcmrqu8ylUAZDY370bxglnzmRUDDTLFupmlZY0ZpPuk8RSgEAhtTgNS21/xJWajnIA09NnDeLmcR51gbJ89pAGlpfjqzgqv+9P6k4dqg1UdrmbMzSE+9j8p/dHrQnn3uOrb6LOXqnYJqOa352ZzN9Y04eu0ZXQy76rD3+nomwomBOiLdte7ZZ25GmzqKVnEYx71mkQ5cikqdoB/10ix7/wc+2J555kbo7A6ErnOyd1Zbuby02BYXNMPQDCmHI2fLqzpF9yKoUw5ZAzr6XjLMCzAP6usZ1tnt1AW9K5gf8IOmj7wg8GhOaDbpX/K7TrZvmWMAD+08OTWD2TALUE5FQ3M9lPPBdnZPAfg5tLH5trm511759hvt1Vdeb7dfe9BevfOo3b632u7Qid/luL+81dY2qTOC7yjU/WVX4QN2Z8Ptzv21bGGxAuhvbB1hTqIZoXnpvzkDuKTlLiBU+xJpHrZsK1IT9PSt2Ikp+B3/yWXIgQ5cJ1j2942uH0pLQN7zXXnP39ItppMTP6G9nbIakR2KctA7qvt1WPJm5IV8PTtlxDV7zmyX9uO0RUws2leAtx2PkR99Qf1CW3eXvP3t22/ZXJ23EnReBGQ+LQM5SUtmtUKZ1Mc596P1WFGImTgFKDJ8vOkwlz2FqqAELAA7zm+D6mq2iORe8J049iq9ZuU7yZPDYAN7XY2hY7BAw3sXDuzumauN1WxqFbCqaY2KCCYyjn+WlQRgFAQfRqr8SiVXeGxYh8SdJzLFu0cI0Tg4OTc13K4CMFcWZtoCz86JO4m2M402Izi7XaV7pAyiTVjHleVVesY50ZDeFVP07KA9J+gszoZO9q2abpZB0N2j55X59mEme0bBRI1tfGKsXV1aaDcBnAXMJLWrKQDILzBMkf8keVqvZ9xeYRbNCmB01OZDL9xqH/v+jwJ0NxAA/TIFsJo2akX6yJ69caXdvD7fFnlvemYK2qpRDLSHCLVLCVIOSKfJOuNMazeUkpYQieIhXrQFnVJmIWtqW3bA0PTVepxqMTYxwzuTaKBDCD615sW799bb3Qcc91cwE9djKh448xhk2Nhy3dVKe/n2feKsRJvRD5MMYX0BT40sPGZZBB7yO8CMO7s00u4/wnTC7Fpd22lrAOja1kGOdQBoDw1JbZDiItSC6QTpoyHSyZyiwcbv1AGIPKImoSkqjwoiOo4N/Xfv5Tn5R4f7Y75FE+I6kzBpT8vptTJT88/soLsJibwv0Mir0dI7vq4OskZy1eBdo+dG8MqQy2S26IyktVpmvtoBL9hRfuPrLzsr+Usp5N/nIPXfkiDowESfFiSy2jaEj6gGrQM0ISxnGiSakLOW00jyhSMfzumoIgoQqto9ceseKi8N3S9bMDgiJdEufgtINg6/+2vBzN8eXpuhaRm0r6empnNtfP0P/k6P02lRAqRCrjBblPI/cWFDUz41NgFH1VjAuXH9qtZVtJgri9Pt+pW5dg3AmRofiZ9BRtOfYG+2Qc/jYW/mkPbE1GRmDOt7UPD2Dveo71F7/vlrbQHQkD5DZJa5TpTHMs5ibjjvw3kj0sI6O88k4Mehs3oBzcvhYLdFHSd/dyW8fnmh3bi61F64dTNbo15bmG0vPHutPYMZNz4M6B/t0k6HGQmz3pqZ7na4s7uFAO5Sntl29crlmA+ngPYEeZ2cDbZ7gMLDh24yBiAAJGp8aqkKxxhaTyaqUf4BQd8RTP0n0ONw3531NP8O2hYm0Mn5SHvjPmkBLKvrOzn0o7gR1ZCAieJ6BlAekcbaznZb3T5sg2g8M0tXAAmE2y1gxxxiHs5XUqcnR9HQptu1qwtoac6ZsYOj4SmHwODi18W5WdpeQR7ORmeCmTOhD2irh6uraJkuQxnGxOcZbbZPvVVV0y9CJM1yuDsAUSABSFFvP6wnP0sPQUd29TDEnKJd7fQEDjs7Zy4rFwKGJqRpSccCq3rPdjYINB7KjDyeTrW7dvuMy0uX6eTGo00uP7zf9ra3MvAw0GlFO5ub7eVXXv+Nt2qC4FsKOmdnx58WBFy4JpEqSHivObgn8NS1z4rymgyF2GWX6hR1kphOtx40bBiv9ZnEJiUdDxtSaLNH6AluGjaO1zKTwGIavh9bOs8sTqVtnIWFhfQMPgv4cV37EXuGabm2jAqePX/qxPv6J/TrOMlqkkPGFXzUPtwnZ2xkIBrGJHlQ8HyJc5Je3yUQ+5glfudKzdCtD2CVduXa5ZDmlVdeQ8AnA7C+ehVBmZ+bhA5kCw0Eb83UMCF/9rSWVcYTmKUFZJDC0WDOHTo+hZ7ER6HKREUn+LkkwzVXk2NDbd4ZxzMII1xyerCnPt6G9U2h7Uy6Ah5g8vtcOmnzvS7izS3Mh76rCKRCI+COkLZag6u7XeXtMLzLLZzl7LYSq49Ws13qg7v32ubaenvt9htta3O3/dY377TX7q61l19bbq+h0TzEZPP7T3MA91XAcWlpHmDTN0QHQdmOqI+jR3toRtv6Y9C05q9eA7xHAb430Loeto3NjbbOseeWrJz3DwFz2lOTRzDCGCogHh0AhOfb3ORIm5kczizmK/x2/Zn0tQNwuYk+MVey72DWOpdmCm1VF4HtoGZTplZYI+0o/cPbtI2T/+RJO7xqHx3zFd84Ao8d8pAz+OEzHdzhYXjbYNt6PMnj8rCHoGPwXh9P570zx90qVaey2vj9e2+ko3SDDRccD0C7AcrztVffUNN5d4GOEwNRD1+K/RnCQ3IqJdXLIKiGyG1vQlCJKpgo4Jo1LmbUnFGYsk2jJhN/+nPUhLyvaq9Px4YT4IxjA4yPujaJhiKLfB0R5rAhZ2dm0ygCWA61HwTWwljOil/aQW8vywiOsmTIm3wzUnWeUodZ/K32Y75ObReU7B3txfVLHSBgJA6xzzMR7eriAg1MfQHjEVR8R6bcfMx9b8N8PBN4LqEBjKFJWAa/5Oj3vVTZD9Aqrl1ZiB/oaH8HUNmhx9yjzIDuvptTUS/oEgc4ZReQMpkNDUCHc2YLU3gbP74zfkRbC9gPYfqgivNcT5dzfIzrKvghmZl33ApDs0u/hMCzNLfQlhbnKWeZlzarTO7XLbJ+ibgrmCiPVigDposbwN+58wBwuddeffVeW11ea7/+ha+2b33zlfbVr32LXvZu++rXX7vwvaxjJk0Cbh/88K320Y/cas8/exWwG8uH+7Kns3WntI5Sue/vQ0wpFKP4sLa2MZFWHgBiq+Xj4nDuzsx8bWK2gvalD0pfX0aeIIqTCUeoi+uypM3wkPNiAB5MR7XJZYDSUb9xzD0BwHZ3XpGLK6enZjJ6B67H/2cnoRYfohBC5w4Q7Eht7z7YzhQDVhE0NKVGw+861LPHNw+Nb6eqE1jeNd3y79Thc5NUe6p81PAxT7m2UxZoFtDeNHP3od/a8nI0U/lS0AGF29HuQfvG/YfvStB56dLA2UuicNFbYlAphZUTty8aoh8Sj8ceoY7a3jG1zkPtV4cpTat35GZzakEHwgs4YRqJTqMO0viqsIKTC+L6T8+YrnODHK0xTZnFNG3pbKDNtUJoWdJr8Gf62RUPZtWZaVoyueAmoKpZyRCquq4klikDMHBdFndSvwg5dVOlvbq42OYx1wZlIMpbM2cBUOongEqT0IJ3FQ6n3NtbjoyMtZXlDdIWHI/ako5beuCj3e2oyTHrpAN1sFyaHdkdjrQEU0ePBOfEgwa9k96RtNh+ztHgXYfF1WYCMvT6OhhVu/1U8JngTl4HGSGTBggDtLFH1jSR5mpODrNLDzVG6zMwNNY2d47avTce5bcCrRZGA7RD6O4+zbbJxoZryDwfZvh+G/PqEAFcXJxpn/jERwGc92Vpw8nxAZqjX7A4b5OYRWqlN24+05597vksQbj/6GHaSP/X1tZ6292WbgI2tOBPbewjH/5wm8MclHZuW7GL1lVfbzhAIDF/Jh0ZFSCoB4DjJ2OcW+O3wl+7+7DdRXNznpLA7vqsa2h0OoN1/EczgfbWX/6lEdIm8qA8pzbstTwmPdSuw4fVjeW3GrwApe9L4HIksfw/NUplVNOKj4d37WjkE5KLDCkTJhlfI/HscJ24KS8P08Zz09Ntd2MDvt4FUN11ciptvdd90+2VlfXbgM5b8jmatxJ0fgIVHxNLXwlCFIJWsEeJH4dK+pdHHKXpFPCoJTi/QMLzBiDjPJf6GqKC5Gd8yxldqqP37Js9a1rozzB9tyvIc9Pht0RXI1Io7OnSM9M4AUeeWxDXwOjL8b0KpKOTkLRi5tHASqzMocDasC7oM57f7FajcdtRVfGseyFvy+2G3AKGI0bHlN+eRy1HcDKvYijLD1hQhzjZYUydw1OTM20TgczUAHreqelhgGcSIXeavO8I5h0hTUNzAYZ0fodqvwLjWYazzgJRxuxSeYEMNZx6ufGXyxgOAIFjgZb8DnZ2cj7EhHDksT7/UyNMAWry11wQ0H1eEwMpA+XIZ6SPLrXXX3dv5fU2Pz/RPvzRW+1jH/++9v0/+P3t+jPX2/teeL49/75nsu7J9WL7zoU5PsNcQsPARP2+73u+ffiDN9okYOAEPTfa0gk8grA4ulZcZDsMQvcRrEbB45AyDUI3NBE3LKOempWz0xPtYz/w0faRD76QOVHHh04Q3I5T3Hb1S6XuWe1ooxoPzQCwjbeFpYUAt6vJ/fzMvUcb2S7D7Vw1p/2kzLVr1wC57fCKvhFporCfAHh+JjigQxtpxsrL0k6gcOKo7d+bR+koKG91fGiWo+Uq8Hd1ssfhvR6ssoAW2fHdtAe8ICt7OAIpW2g99LtAukA3k0hJz1nIAurszHQ6XndadJva19c3v/RuBJ1P00u86LWVD/UIPUElUAm51Kn7Co6NEeYBcJxUFtOF+JoLWWeC+WJcv0qpk9QeQFR3qwHvm5YNa0/ODZ7DSCI9IGI6Nop9itfuieLvKhrvEj97/BDfj8/ZQD4zXfNwspfxFCaFVxPQfWVm0FzUohRkd/nT1JiepmGpj5CpBuC2k+7+76S3pdlZNIXtCP0Yz7SzzdttNsvhp9+lFi/ai8oU89lBbrg9ePAwo1rjU5hpCOkQ15AoDOh71lUtQtBVI7Q+MqE+i4CP2qPmKXkL2ukdAR0B0PpZhyx85ZmzcftPBtnzSosyQ8xQZ6dOcNc71bIANU+1rWEAYXxkIgKi8/gQW+f11+8Sv7Uf+MH3tz/4hz7VXvjAC+3Z559t7+f8wgu32jPPXkdoL7dbz12H6R0RO8rGWs4k/uhHnwUEKDOCJdg4CVBtZQJg8LmAOoogB0AppO0i3ZzI+OzNq20WOjpFwZG1529eb89du9omARz3GTo+2G0nAMcx5q2+MQHXURz9XIKUALR0eTF7T8sXh0eYZBu7aFOb0EBAaQGZzc11yo/Zh4n38OFygELe1Y9yiKa440RJgu1jeeUjeUqwETQKhIrGHvKwHVp1RG/2Ufq7b2uvbfu0tTzALYEmAEf+vmNnYEfuUYMx5Mk1iWFWwWPw49Wla6HBCqauqd5eXX+Xgs7wwItRIQnQqM4hpoQoRLdHLCIKOgiMoAMBZZx+5Eoi+flb4xg76qaaAYDjMwUnIwNS3HQ4S9RK3ynn9vST6c1jwnDbxvM5byV/byZ9Du1h1dX4iLj2t+nICAKfPZjxVXezxQI9pfusODFPxnd9lAykZmSvL5CY3vrqahx4szCd5kptzF7mpAzk5k7G81rQFbgmJhw1M096bTQne3BXjJ+eDrTnnqX3n7AH009TznV7tKj1nJ3rE8aHpqaps9eZqaarKWgv7MhZ+bSsojTxUnqkioQS5OgSCEHoDG3VBj0c+h28pPYEiCMglAJGngSwj9obb7wBTQ7b2qqT+zbbxz72ofapH/04ptA1NB5AgzYZxWzUBMnUBOg2BXi4dkyT1a0+rMP7X7gODagDBYoWTGfUr452S4aMIlJSlzYIkq6engIsXPg6Df1muPb7YQvUe4r6I10xSy8d7WWXRkHJ5663GhpEi3TBLHR1K1dXmc/PzqeMkkIM2MJUdHfCkdFxaOK0hk4joc2WLl/NlqkTPMuMcMq5T122aVu7N8iX8sur0kse6/08gpDAIS0CIESW1+Vx20oeFqQEd9tJUOnb2XzS/qRju9mJeGGbKoN2Br2V4Kp2GhLzfDI+Of2fczNzGXBwGoCO8TfWN96toHMpoJOeFGL3Qh3oAGwKqeXsDnBgFplKZupn2iq8vRPN+KZlr2uDqeX0DjTTT09I+tGO+LMR4uzEfo1/J2q3/hfzdfixvvttYxssW6Vng+VO8i1NoIBK21yzzA/XZ9Ri3z1mCiwU7ppfpPOxyq+25MJNe38BaHx0sM1OTSAoZZIoMPZ0xs8oHfEDDDDDEL3xpUvVS5m2gudQ78rD9ba1edCu37jcrlyeTs+slmIPJ3NmxbWAQvqCSkZneK++CY+A2/NTd80GNYWMuqhtUVdI0DGwfhfy5xzTzbqRhvuz6AuZV9Mgjcy+Hihw01nv1p4bGzvtwf3lfItrcmKm3b3zoF25soCW82EA52rAxhXimRsTGvO/dLYHHnC/m0nunrY7bzyknc/bjeuXEWLhDFCEH5zMto/J51YfOkK3nfiI6ad5oDBRVNqYRJ0HTHznoOi7EtTcF1r/jkPznjPZDvq59MJtXAW8W7dutpvkuZC9oWuzst7v6JYgO3sn7Y17y5nz4yd8d2kz6+Ko0NTEVMzIK4uXAx4HpOsi2m3KVzBQvi6f2ZHacRo00YX2eu6SF/kCMOVsm8ijlkPgkJ8EHjtbwSqTJoknr8orhmiw/M59fqu5Ck4Cl6BjB2zbqxE6aqc7w7ZGyODnnXb70coGoPOWrDR/y0Dn+vXrP4U83eonPlnxELVrvP6wGUTsCGyQWsEFeBQWCOqIy5FzH0jAeJ7VHGQwF7YlbRNPBjUL1FXIBhstfowQvswJgUMAMmvBSAFwy8fHQPM4VOn8v0LZ2a6xKT9SehAyDzNRL/035u/MTstkb+Ow6Cwqd5YUAFBT2ULBXhMB4j2/we7cmrEhej9e0rSQ6camYHQEEHIgRDAgh1suuK2p4re2tgXIDAI8V1I/6+b6I81ImdrrXuXWxMqnh1GlNb2kj8wsiAvMgp+zlF0P5M55rlx3j5yy9WfabEBmri1cXmqXMYHcrybreaivGocaiJqWa7X+1he+mm9COTPYTcXdStRJbt//Ax9qz966TnvooLVszkTueIG2MZUg+7n+NgQG02fl4WpbWdnBnJqkXmis0oV61Poi3ysHrSvK9bVdzOMCWAL81HGE8qlV6iT1d/ailtc4DHZeAr2jf7RcZ5JdyyTKeUwqTdz4jTp+dbmIa9heAUjdlL3futSlBs8/+2yc7Jqlc9T9CD55uL6Ww8WopmG5bB8nasoDlt8yq9HaSThgIvMoD7ZvzvCrceS5mkfm5MtyLkuHfjqKICMfy6PpoPnzt3R2/2bTdRRQnqw9ywEyncq0cQZB7AThDUH4G6/f1ZH8loBOUf4tCKXFGKg6lY3q7l8IL4o7BK2jrZxt6ZWpsKjtsyffN/TveSgwdW2csl1pwRA5vQO2uIyu0KuaypQ+1+zJt8I5ZCbfFdTCgGRjJ/jkYVtW2avxcuTanIjDXwI/fOaiRNfmHMIQ7uKnP8MtNP0siLvdyTT2VhlRQ0B0CmsOmH6pygUSpu49gcx1OSXWVRZNh2duXm7Xry60bScNblG3AYQYRnbd1MjYeCbL8TLMJo2kp7R1jhHx6Jn9jKy7NrqBtxPN9Ck5kW8CoJuenQjAuGueW2AsXVnEZFiKX8OhVlVyh1c1+UYVbAqWLT+hubvZWfaVje02Pb+IMDZAY7VdRctxEp6zs62H/0s/A8VM26a81te259o03QtokIZw4uTxoWvuABTok5EygHt6dgqtay7gqCCroTn6lA3b19ba7uYGZtRuZnxfQmgHOQQgRw1psHQOzso9cM9iNAc1bHt8NSCHwI0ja1As/qNmHMMjlA2zy03qgQF4aw/6yneXsgvkHmYkSEISpzG/VzbW286hc65kk2rTvn1ta31tEkWgEGTscOWT8uUUz0sf5UMtfZ26WVe3KfGZ4KMZ7yEw9eAkP/ZBeYpLgHTM1yDgCD5uGraxuZXrQ8BG0FEDmonf6a0Jb5mmc/Pmjc+MjAzdkggKaXpVEDsHxJXYj5Gc3ieg04GQ1xDKXlh+9F0J7eFEQ4kvsW1UiShRBRnPvd0r0XXg+n4v7Das5oD3BB7TsOdXZXWyWjGFzE8EQv1fzGKIWdY993BUSY0spiFl1Ck8hckieDiPQkbQ7BDgVldqPsSVhaXMlVCrUfR8z5EOmd0eZmtrI0Bo2fX5jEGjcgpDF2lIetOYNY6WbGaIeSsfz3MyYnp2gKe+dWSPbtnUKAQFtDtoX8DjNrE+E9xpA9uB+pB8mF5mti3SMdgOCgNn66vGBdEzNA7O8J7aaa0z297eQzABi6kZtKGFdue1O21ybKT9wMc+0BaXpqmPnYvgZ69ak98MklugiRl7Cm0Q552trfb66/cRiq1oq9PUz/lOdl5qCZoEARrytye3fdUCpJN90ClagCNxzltyX+Td7Rr5czJotl4FjLY2d9JR+E19fVNLV5fawtJ8ynXiQAVApENbAJB3rLcfF9jeRRN49Q4mE5qV+EV5P/iBF9oSdX75my+nDejy2huPHrT7G6ttn47vTGaSXpRVeklry+/NHixCb9pcvpQm1akW/9se8ro85dm6+o6acR9sN+P2oOXzPsivTgNwkzPX50lr07RMmlpubRpTmbLZWf+tr37z8+86n861a9c+Mzs3fUtCKL4S2Bm9ajUKvEdWZHNYeRt9nF63tBCeES/CABFtDI8ge4Zga2KfTjiR2TQkYm2bgPrNfREj79NwCnOG3xGyBXpgGahUUnoS4vjVRafdS2wbVP4w2IAeCdwMg8sN3W+v44eiDDK6qrxAoZ/AoXPnRbhVpeDijGTt+AVMLX0Smk2akgKFw5eCsEnv7e9GM3OexziC6f1e+4vpaL6Q1MldAs321jqpn7UrS0vQAfNJzWZQn4DxHYkjMgln+whBhmcTU7NtfHImKreAqebhnyaSpo+AFJOM+PG9kIbXSY+qCzDSSg1MUFLo7Vg2EezR8SkAZ7Gtr65gu+y3j3/8Q+36zQW0IzUr511RRuignylqf+hdIE6iCID7LCOIaDYuXL13fxkhOWrTU9Pt0b2VjKxdv7GQofBMHoV3FPLir+InAUig8htTPleLtJ5pS67tRDSV7TAclXJpgPNsBHLNP3lGzcUiZSrBESa+E/Rc2Ikc7x6ctVdu30ebdUrDeXj3E5/84fbw0aP2xp17bQg+Xt5cb/fWltsOvNdPvHB4uqidJiEftTZoDX2lhcF7uiQEjurjaqi8BxDroE/Hsx2scmAH62/jevZd4/u73lfjP412FG2dIwBFBnZ6zqIuP59rvLhPCb/0jW+/Kx3JLz333M0XRWQZQh9BKgdDAEb8dso4jEFlbbR5VXfjOKzLfYei9TMU09goIDDMmKFcejGBREEyTnoBBM/eMsOOMhTCINAILU5gC7CRpqBmQ6xtrIXwPjeuF9rXMlnYomMKhb1nkuTTAZPvwbl5x57J9wo8VIcRJOLouHROjqaCk9UUWocnXdUt4Lg1po3eawsyjAKiNuHXIdQksjYLEIgfgmf6BBQKokIjtRrNBEfkUO+zdAPQQPg0U4JOHXMNYoKBJB3wlMklsKgBWR8d+4MD0hqWI05AR60hAtjdVwg4Un/NZeqp2eE96+YERtv47muvtwOE7uMf/zCm4JVoJS6sHB5WE6k5UJYzjkuoa9p2LhI1256cnINXR20D02TFzyYj7M4tcRHq5Stz7cp16ykQjqauI2hTtpXtGkBByAYgoNMa+tnhrnAXYBYW57KZ/PzS3MXnlefmZ8KP2YKDd6gyZRVwoR10cRKiTvLM1aIsWzvH7XUAcA/w0U/zoQ99sF29+Uz7tb/9622Hzuug8+XsOiRveaSvNSVu8dpZfHBO6pOnBEvbT14THPp5bNXRFjBLI58ZXx5Rk7HOduRpP0LoyDsCmMAjuPjE5/K0WqzziARu00nz0QSZngJ9ZHTdD5bxS19/d4LOpz/5yY+/qNNr3nkVCJvzWZYWF5qbZvcfkk/vAsh4jtNSZyZnAcgd4HT0ugeLO9ip/bjNgduSSs34QKCahIvpYwNDaIelFxFAd+bfy+ZItTOcjWjQz7NCT2zD1KQ6GomG0I6veyX8tFaOGhFzJGwsoCZTVHNqEpgi12paYQKZFUEljRHAYw5mzhC5DU9k6yhg6qsIoJDuKEIdjYZDzWhxbg6zxA2XHKp33gtgRs+rTwQ5CPNYXwVKekoXP2EygibhLnEKtcPa/YzkAhO1Rn93TMx946nJ+IVOt+EMwEsjnrmPdd7n4OUARDSakATRrouQSHNuBLPJdF577Q1MyUft+77vI+2ZZ6/BzIK8+QpkmGcxsQoUqzMp+pMjNBRAHVVyhq3bWmzV5vQA0DQ8c+3GYrQcfU+mZTqjCIvmlnOYMtJGGfmXNnBdmx2eGqYjbXZk8tM0nd7CAjxJmpocrpHL9IVh6Vvv294ZBUXBcMGygwfuZez3rdZ3D7Nxl5qOoPCjP/L72r17D9pXvvYNx8va9sFeO6St9co4MzzS3P0f4Ok6L3lNAvaabOjKIe+pgZcWShRoXXSq+hnkc7UcNRPr6G+DQGT6ph2TkAR6a0E/oodpyGsBMvmZw3r0e1K5Fc23Xr/37gSdP/yH/8CLajjOyZjEhBFE7FmmARanrgs6T54VyACOByCVbSeJaxoLpGE8h/u2NjeL2WmIrj1DOHs24z333LO8M9PW7CXRKrLADYbTRidmQMu5NTYKyYQBFFwbyhGBariauWs+NgixooHZoPqS0nudFyMYjKGT18WQ6FtoPYAfcWfJV3/EqI2O/a0ACEyaX7U63KO0LSdFZu0TcaZdYe6IBkAj8/tFxvRkMiLvVC8FE1JW01SAN7pNvdUeJyf9Emc1rwATRlbILa6gSZ25Q3qaYwgsfwJH1HxAQO3Ge/acfiPJd/1ErXUu5Ekyod0QWpQm0Fe/8rX24P7D9n3f/33t2eduoq5TLlES6rgNRTQs8vBeD4oBCa6TIGmptemfO+y+BOEWGWZnW1y5KuhcpmwCA++SjtMABBw1wNLK1G4c5dJHiEDyXO265jyNt5HxGuFTA9ePJnCpLfu+Ah+flnzFdUjF2dEpp0k44uOXM/y4nrOR3Vzs4x9/sS0tXWlf/OKX2vrmVtZ70Uu0S5Rtn07Mj/aF6LYZdTQ9aepUDkOAA3BUk5MW9Vza1PSHaPzEtV62WTmY5X1pUNpPNCVDV2ZBzE4uEzttH9I3GNd31AQz94xg/tlPGr7PWjDuSe97Kxtu4vXuW/D5h/7w73/RjcDVYgSSq1evtPnZOQClPq/qd368H20IsMgwLSDjXBC3k3B4z2fam1kfwrVEevjwQQgaxlNiaVCB4gq2+c1nnomtfv/+g2wyZYMsXYBONVidZXY0HBrCnmDRXedgXkdgBBzNMAW8fE86sE+6ORsjBVg0TAGOB9oH1wJFJpaNouHARKOUb5HedAn1XUDSOSpjqM1kf2SY0NnB9rIKiL1WtBry9VAoNFdcRKo6bl7mKWOaTs94HtJJeuSTu5glakHS0jTBEGDQ1ylrB9TCrRqXzBlm9d65Q/2978Aest4V4BJAGfNOvWHmQp3ztrG27UbebfkRGs4PoOE8dz2jS8SCygUuajuCi9rUhWlH2Ww3gyJpeppX2T0QgFYQ7AzkhZiwlO/a1aW0SdKGRrW5u6AoyHjoC+zoyXPzc9Ow5EGlhqBlPvRIHMsVDbjr9c3fqpm2YFrVdFYwQhrgOc9aMPCmPVzbbGOTM+0P/eGXouG8/Oqr2T4Doyab3p/yrotLBSoTNM2kK7hyaMbIk845U/tQm7Ec0dYst+WyjMQWOGIOUSD537L27eC15wASzyy36cqzSZd40r1vQkOmfhAvnS75enbSbPYHMi/os7F78K5c8PlD/+j/5I+/dMUp5DP6a8pk0mfjHjESRsDpz35GQ9tychx1l3v+tseXeDaGvbAmlosJX3/t9Qi+dm+cu7C2jeKICTRur91+vS0vLxeIcdgwPu97QRl9FpCT0WUqfUoygqFvTHtFe0iFV+YTgJaWFiPcfvdJbvBb3kqk4KHWkt3/Zqfbszcut0UE3q1HrwK406j/mlZbaCK+Zz1lpn6kSB+OwEP0HG4l0Ztd9lqOOOSrCgiYzJUN1ymn9YkvpAoO4I3HXyZdHi0/xORaox6apzIhPSv5xKGcd6Qar1F/ez41CfpCaiIcQYuQo3pm0/baMuv49j19WC7puHvnbvval7+aIepnnr/RbjxzjTyIyT/9RclPwCFvwcBetwCnBD0ARsgSE0ClNvCq0Um1QTsQNxwTdB3ZE4htZwXJ9EmMrARs6MOh1tZrb2pW7jDoM6cRuFOh0wRMU5NOQFarKGikftSzNlGXFvXb0VK3Jc0aMn1NNLkb2O9w71M/+vtz/y/95V+OlnNM+XXGzrnGDr5w10OFO9phQogamqvhloYifS9lfo4ah6ARmquZdrQRPE7QoGxveVKZ8RygJBg/oEMc6eZ9tTdpmxnP0h0+Mvea8kEePEuH1LVN3ofGfnHjDNqcXRp058B31yZeOpL/5J/8R19aRMvIiJQjUx2AxM6OQNdIQ36rzXSjENkeIr2WzNMzK8ShcdRe7r5xh/NuiC1hFTLbSa/+wwcPa+Yv6QoSalAVRyGQwJcQzNk0gttl2AhOdrMBVD9NszenenlWsMtMnMv9dTUJyqZsCQ6eHdpeAHBu+WXI+dmAzBXiP3PtSvOrAn55wJnV9phZP0Z5auMtbHzyUxPSz4M1ELByGL1Ayd55ML4awVkQpBp1H7rILB6WNWYd9HVky31xjk+P8m2qtdUt4gCuAJAbkzvKlW+gJ39VbwGl06Ks8BlgcF408F8fb0hzDRna3tiOGfXqK7fbnTfuAhLHaK0L0WRHETpsC8ojsOi7QbAoXDQSAaIzjfxul4IV4MkfWaH9lXllr31AWzjRTy1W8FKjWskWHbWEYioOb800AUZwVkOQCgLbgKai97JfMkAD/43SoTm6Kd3i0CXvXmBBUaAH0OEsoAo+Mo28pYnktqt+qngbodwHiL7vYz9EnS+3/+9//d9k9vXsHLxBGXVqzy0sNDeL34ZH9QdVqDr2h3k40tbzpv/pXxF8FP6AlXXv6KOGY1nT0VBnr+VXD595T7r6rlqLfO3onaDjanuH7M1XGtnpKAfKmnDLDWRtJECUb9Hze2R0XPPq3Qc6v//3/76Xbt68EaYIsRAsgSYqr0Jl43dniZt5LzBKekOIqKoZ4fJMms590Ul5/86d5ipt7WJNIbeb0EZ10pc9pgxVW2NgD6MlxBcBIVXXHfVQ44KXoo5eu+IIhgsnXZXeYvb53Bmq9nROhHMEyjUqmliuRtZPpEam49jeyDkr45Tj/c/eaO977gb1ACQw1fyG1dzkeNtEC3CmqpnKIDKaDCAbCDp+S9rZsDXkDgNwlg5FG5iJ3+ajAMqo2v+TlFGgdmlCHNswacwgaABLUYahNjc+1ebQMP3muSNmO5sbaAwwtRtyIdDu7leCrbAWcAss/bIGtR8nzR0SfxstbWt9o73+6u328O6DtrG60XbtFXlzBu3qypWl0FoHb8AAAYhWSVtI+wBNGJ66d88DJj6jXsE3NS7auDYM18kqjTyd8L7mgJ+OqT19r15zczCAxMmO0IpEkm7AzfKbh7xD/hk56w55Lx3GgD68GulEfNO2ahlUOhMIrZiOcaLQZoDOQe2P7MZgz33wo23x8s32//uLf6ndfvnVduu5Z7I0xNXkDnrMAYrO//GLGs5glkZp8+4wyAG2reWT8IJAlaWqLT+7ANMfAozaUcCEsvUO4ZpzJLA5PA7PATKCkJ2vo7zyj6Du2jAnK14EihBZkxYoBPKR6+hsK3cl8NNDpPeuBJ32x/7YP/iZ69dRtyFoHJkwQanFCFF37o9iwOr5PHpvvW1k/2uD6INwR7o7b7weZzB3wyzeV2A0k1z1nI28EW4ByVZzn13NMuNoS7u2xMVtoruTwNSe/Eyr/gOd2Y5iqS25HslPzbrS2LKZT5YbAKKenXtTveRZRqJegPk++qH3tyWYTk1jDrBygy3NKnsxV8q7UDUO1AgiQqFgUFfPOsIddVFLktliesEIoRX5B1ikB+96Pw5jNCDpqhYZHwzv6Sc4Q+03TwXJSYn6mXRy+7kfdDq0k722B4BuYYJtqkFgHmyhwT26e6dtb663+3cBl/uvt5UHd/N8a2217eioxqywbArAMULm98yvoN3puC9fDb2w7emhpqHwU+i+XUvbLA0lPW5Xt5gV0EbzSsFRE0gAFGszf8CITkNNzU8Mb6yvtyU0CufvyDvGFmRIvPKDEKYrTbhT9OY3J39VHtA5w/7Agvm5VCJM4kFEnmaF+B703PFLEpdG260XPtTmZy+3v/KXP9/eePXltLlD+YcC4slhG6QTGJuYypazfukTItBupU3ZbtLOIJ+Zj7OpBWed55l9TvkVfP0sdqbGCXhYN4Jx+90uUwfSlRcc5FB7jVkqHbmvGSnvmL+hBzw79WqTys/QuzpMKx3EpYF3Jejcunbtymd+8Ae/Xz7gKBBRQMqO7EGlGDIEcWKKNJA2HIJK/mA8mVKhX4P57yAY+ivclF0C2vvr87CnNRlHt2IDqyrSaPp/HGkQoHQU62w1AxvP9NRcVEsFpg3S1Ynp4kl9JIuuM+Is4wtGLmFwRfmW5h2MoYBbXM2ja1cWsqn5AtqSK8I1uzQJBEhBVJXXjZ4cCYHDAnoBYwqdiYKUN0O21Nl7Ckw0HeKYieBr/SInOexDNcmGMiKTfVc6JgrIUV7nBx1SVr8Lvr68jMYFIHPPbRzcnGuc9N06VUYYIe1sA4Hi4Hal4FT2U55ziYTaAdm5kZlmgwsZZ+jdr6PdOcqoDy4zlomHhARsesDMkDjlCujY/jwTnOLbCVAglAoQbcYFQlKAoKlTnYoal/d97J44M/mKweqjlZi9LoWw/poHARHoTFVCN4EmxJNgXIdsPFdrijrD4W/rbxsZ1IzdvuOQdtoFZHf8pM7obHvh/R+J2f4bv/Y32/qDO+1916/SuYy3/SO0SEyYA4DjhLSc8Z0tU+nssnsj6QgWmjOZWEnd1NL7tnKAwvkz8mBAg3O0G+L5rmUvbYffdiRpd2fVO5mv3BV2WNnniRDgJ778ZacULY7fypggZZt46PbQRynfKzuxQtImocZ/AOi8u74GceXKlfZDP/Txn/r4x3+QXzKDzOdZ5nsz4PRBn00CNFWdPIfB4ui0t4NYEtXvPavtKPixvfkLM3fp2Gj2GL0j2N7Abz+pjha4HIXRnY7vsziKKY+N4pC2qr3CrAouAMivWSSHGruKeeGQvWqzM6MlXuUrSLR2eQEhvLwYALGHRooAnJ2Uy1GqM+q7Rzmcu6HAKajWOH4dBFXQCYBwRPMRhDryuLaJ10uYFGIvDJQ7vaiX/Hk/arMAAPNM++WFSVesA0qYI87HUah01h65TzCm3zrHntofzOc6pLOTg7bnSBvMeobG6Fcwtzd3sp+x23sekt/80lK7dvMmptVcmNu84ry1V5ZxOcoXA5UoVP6glfUuX4xxBCfqYtlJ0zbwY3t+FSIgRP5+pUNTIUZjzCjbZCCLFGEMzO2Vto3AKjwOUig0olOvKdvjS5cilbxU/JQvT0R4C4ycjc0jk8yeQQ6NuyXp6aXhNrtwlQ7lOprgWvvyr/8aII6W5S4AvO2+S/uUbw9+OKDMOptdCrIFzfahsZ2Mmkccv5S7BxQ7UH1vdgxXr17Nqn3XVaU8BBcz952OIGwn2ms3gkyBedXR9lc76TvmAt+ayazmrwyVqV4aTv+u5bDOdopqQ2rOTl1RE8dE+7l33cf2rl27Nodp9VN/4A/8Pn4VEfpzXdvWdTbkPgQIyCCUErKO0nK8zpYWEN9Faq6lkag2muFiFIfgtUSWm013LOrqefwx3tf2JTeeKbw1hH3dDbxpTDcZ18FbXwAYCZPItpv2rGvrmZGq+hvhobx9XnaSIxRhaW4mGpICo7Zi+olPPDWvrd09CxXNLOo+5fUcM6s71JoEHmfEljBrfnaaQv7qPV7jXl3LQKEnZUo83sucIIBmCIbXqagfaMqZ37NzbdaJcTPTGUn0WdZsgZyZ8Y0gHewdtO2NrWy/ubW+1dZXN9sxaV+y9wRorty42abR6GK+kG+AkHxDU8ChaPtYi1X3qA5HIEJcKZ/AFBPY58q/IBfzqvwrgoPCpklKRdo8wjlN3jG1EMqsWeNwH6PXX3stW43IBY4ORosk3dAJkM3oGMFy1P9m6IJOaW95EW7q5zqsoyPy5vfI+BS0mo+G+/JvfaXdeeWbbRiwGqPMfoI4q9PhyR0dzM5Y9tM3xwDA0EjtvZzV3IKcVQQEiBuzsdPGLjQLaPR9H/1o5uPoy7l67VposovZLyhE06XMvYnVh7Sz5SeNeejidBTBVhkJzX2Z4JoqZcW0laN+NEzw8XcBoU0yEADU+f03/ubf/Nfy8lsQ3jLQESU/9KEP/ewf/+M/HuIYJEQxozQXZesweBZtdXr52Q57qDgyue8hU4rmNpyqqNuV6lPRGdwLmoQNSBHZkanqFWrUzLwl9NmlGuFxJMnJUC78s7Gdo0MJmitsnXBW2z+gnQCAjjgtr9KjdkOg9h7OHdGvoYBkh0Aa++T4MKuu5+mF9/a2MQPvIgAT8XcoYPZemnrObI12RZkst0shAjYcLo34/7f3Z0+WJFeaH6i+7/see0Tu+wKgqrp6mhXoKvawprtqsp6GIqQIUf8B+i+YxusIhcJ+IR8JPFM40iUyQnKma7qB7qJUdxVyQwKZyAQyM/bw8H257td35/f79GqkwfquvoVH5D0R5nZNVU1NTfWcT885upg3Q0eYlRmMRnnTELMFXGfex4xIvare4lWsYwTbznh6P10flsxWhFiJdag+YWCpUQwpd6qHA+BQt3GYA0bUB+YaAsNTemUCdAFOSturd8esAXj1Im5PnfQM/eCgNJTDZVSEm5gzIMA/PZf3FPCynQI8YU1H7bV/QJ2WOhqu6bkpg57VxxqpS1dkEnZbU+OrorT31Li0S7VxQdfM4Zp7OBs21lbEG1s8WEIZzb44gBFHruxUVh3hOLdvQxoNWiAjb96PSPXC10xv/fY34cFXvw2HMk8HFI7AsHWFF4+iPauMW5Rd+bGvcxFNR/nzvSy+GU9+aA7uNEnnfwCCtHLxAzsQRDNqL1y9esUDFKOMel6YURnhqaiZAxzWKFV+QAV/D586Jl9kBz8mk0PR5g3aKicHPI8sROczfk5Wq2+7bafV0cKfOJ6jto9flPVce+HevXtP57fMf//3v/eDP/mT7zPObGGIgqLKAER0pApLB/YqYSkcVVj/uTsKp5jEQ+2qfLz2C/Pz7plIC+Mwm5ihdHpriLBou4pZ9JsK94bqaggYe5MRKhUJEwu0J96f95AQkI6NzBnCpAddYRa08qR34h5GSGg8lkag2bgX0T0czJjlXTdkWvGsAfWYrOvhI3rLYowtldNVD8Pr3QAdhJ6JgR4+F2ORB6q1nbGADYfS8h8mRMbFJu40qVXJs37EOiYt2pqFWf8MNvxSPcFcvsEh+sFLgSyqc94LdPcEPb0HoMyd3Wz2JTDqEiAD8jyToWeA1gDoTDj0fK55tsNjKR3u0sfftInn0qCN8H6kVxnsSFY7APTp3QAetEScxITzopJF1afuV/bLC4vSCNbDxNioF22Oqsdn9Im9fjEdHz18GB7ef6DjvrS1pfBw9qEnMS7JLJubexQezc76WFT4owf3w9LcbCgKsDZXl8Pq/KPQqo5koEt81yHgUPn4CCN+rYI6laLqolN10z8q0FPHcmd2IeyozPh10HQYYoeXIn+jWVFHsUao7AhCwZNeAQvAkOkc64U171jYrzpHAOBBfC4GdN3Hb3xD8KzdCaofDo/4KQl8jPYDyBJOHpi63OdwHZSJVQK0BfkjK6w0x8+pqJ/Ozs6eyl460KmCzpUrV977sz/702tUdrbi4+94ZIEnD0KQhUgNhwBSmcw0pdFA/RU1LNs7sFaE0SdvlMVet3oO8RD3UOHEtSMoYt4NHKESKAi/Co/CTubzNG48NSSHJ2xJowJwaGzAi/woW2xw/D/MLu32UguAbF8CzvyYODLCvsfsmQOD7IXZucUw+2hB4QibzCt6Wj3PnznR2VtT6P3S2i18U9Z4EG7l5dnDOpv0Owo7fwETBJ2rWF9Rg49AQnkt8NzOrVZfdHBWmRF2tIwD9aqYEgylb0pr2ChuSEsSwPR0ej9igAlBxvwykIt5CfNwrDLmmTzbozAuJE+LR+xwVDaV04dAh3bxzok68LEwOoXphMYbtR7xC2XUrbQnfjEhj3CH+SpxxnaL6nVR5nZBgspcHjY9H5emMDMprWhyMoxK62TiJWVj32NJa2jZlzbFRwvFA+yRfKD3bTnYkZapnr5LbYD/TGYe5jKburMOjI4MTaGwue0vTlCxI+OjYerShdAqE3axUAxf3nnoBagtqhcGGpg4+Li93FbfEG1CPaTBDkx++B/+Yi9tZgezqdqE3oP6QEPultZOejQsNBLzqd4H6wBt3DWsPzabSvVHG5FneibtwJk0OOTR/OBjyoKJBv9KMzy1bS2gUwWd3t6+m//1f/1fvs1LclDxnM1UpbDsAUXmjGTAgSmpOFVSnCyHEEbNgO0oHjx8EBtJWgvhaBbkRUXHEYO4j44BSULF/Xjr0YjskBPzonoy45nN0/mE7WppUyOG3THjUGfda6g85G8npwQabQDnNpPj+FTImNR8eu+kHaEl4I+Yn18OS+vFsKh8H6o3xETh2YCJnch6F6825zeMqDIxB8jvrwOhpB4e14x+EKf//q0XNvDYgZjidaKeY9oIOk6qMATwm42sJOQSKDQMz48RszNHiU8Sb/OlCZWNr3hSju3iTrh/646/dc3kPPoQtA/q+0DCn54hSNEz1cO7jPwmlENxej+Gy+2jUjidNwBjP42e7w3XzA/KV2Wkjpmaj5+ITztzv2qfJB7sBIQASLQDNEvmYm0zRUK/GRjAd4NWxBdM2WRrbGRAoDQQ2PZ1uDeucfMeyjp3oj0JmRDkbZlma8pjZb0QNtW+OM9lOcks7Qg9/YNhHECbGFO5OsOq6uzrB/PhzsNFtW2vwL/NSyDQaKl5+Jf3TTwOJT5Hi+PdvfwAHtM10wDYJ4d7mAjJguh79x7Yr/h4sittp4OODiK3JB+WAYfS3jiXBegCJfKnLJHfZVabp9UOCmOpEJqOZfMgnNq6K+hUQYelEG+++fpNZqpS36nOzaSqjGwjJIrCFA8q8PGhxrCaLYmx/c8/9Y5ffvnbcP/+XeW3H1g5DLNgQqBKxufQmUdNg54BHw4Vn9Z6UcmMXDD6ARCg5jJvh/S7ynNHghfLom5Q+fFsN7r+0XDcg6jF7QJgXplSPX3WYtg9EEfiA2k39+aWw4p6Q3rKXqbKqxeLM5GjMxXh49ozkQFa/Y7rsfRc5U8dwCDUG2BFGSCAKnEYQa47vTOxpSSud4CG+iCIPNAg0FBsEsKkYl40GJyyDPduSAsgNZPGYGYEnH1lHtyblekSR++ou6IE3O+vuqINMH/4R5FcLEDHZ/5GLYef8awfugeh293lY4px7ZBHlkr5MRGQr3eSXsUQMWooLcHlF+Db3Cm6E2CY26vZ2zrtP/N7CPzxAS4tL3vUkxnaizLJVldkPsnU5QC0eBfWVumkV9CDPBLXFfqGRgQuE2FiatoLO8cENEw6PZQGBDFqtaAO5ZZAhx0T96Uatna2m3+8pEBlioMAcZQpkdtC7w9o8GzMGtYBMleGRcsABVq2KsgmNqb8orRMOkLm1OBktilKfSkvAJzCA9Y223TgnqBd6LAgtHNr4zrQ+OkQKCcNRVvhYyJMnfSpLYGATht0whtvvPaDGzeuu2IMAjr04zFTcuhNI2P6p37pSJMIOWBc+zEQNqVB1WUkCgZi2QOfZaGS2c4CBqYHRhXFPwPjsg+K9+AR83pDazWoe24xNBqQZ0HTA6DZ4CAUA/gLmWoEGpBJb+xpgx8CByQaEWYZQNTPLnljY2JUNlcqWruioXkHgA11G61hVqDDECo9Gv4dbHZAxrNSky9H74wjmS0Z+FgfgMJ7U0uMLHGIh5039RjFOwq4K0a/lEp/Y/2SzmdloZrXH8AGc0q9n8CGHQp3ZTqo0uJkwc0NCylfLuA+HOYc+IfEp2F5adV+qcLahs4b0uCW1Aar0jYf+Xvr7L5IOahr7kkjkS6bMlSQyhLfiXa2YKg8lAPwiHNYAC6ZCgo/kKBtCwQZNmeJSFsr5ZeQcJ/aebMgE1DCZ8e/+ARB7R8Y8ozggeGhwN7ULEkYGBwOfWqnPpkT/fxWmn6Z0t3qILqZVKfOh082d7FGrbcv9PQOSOvplUk5bI2O5RNxpjxlZoFm0R3K1s5BKGwfhPn1zXB3bkWa7GbY4N0FVuoaZJ4ygTWCAu+ZBR3IdaA4dyZojJhIumbezrhMt2JR2po6UYay4aXFxaWwpnqmjrjXeznp0C2xY9DhThR0VjzkzhKuUL2j6fh5yJRKhnOaDfvxM8L7dMheptPVfWpzdKBTBR3m6jz//HM/FPD4ZTmoIQtCnlRJBhxRAhuuQV6DjutJvZEqZ3VtJdx7cM9D5/Tgs7Oz9tPYDIHZJZmIH5oNgIP/BpTfErNEP0yL/SyEYx7RGBz8xgQDNDCpXCYkVg0J+PBVS+bouFdU3jQmZhr+JCZkMUELPwOmGBuH4WyF2IMYpyKMCiR08j3uwX4BDQtZxRQIlF6d0StrOwJA+IZ3ppekChLoIrT05lQV1UlZ+OGqi9VnSmBEbeNI9oiG3su+G9XhLnWxsxl2iyp/YdkmJyMgC2JA7oMhWWjKu0iiPdp1IPtibWVN5tcO2CXzReCv+i1sxin/fP1hVuYj9cs+OMzwBq0AF3wLykJxUVMDJJiFi/9rb3/bfiWhjqoCUBToS2AZgdqW2cTH8wjHVNqivtcEjCrH0sKcOoctlVF1SJuhLele7xPEaA/TEtQuPJtOhTBMKB9qG6b/847sx9PWKc0G7QYhVeVTB7Qx/kKc54wiYXaiCTIUzt7Xhc3dsLq5E2ZXNsJX9x+FxYJM8gPxHTirfOCnaP6UeL8SpSjxgetEz2MUkaUlAC7uAWYc87FGtoaB5zwfhzz1nw4UOaHDw9cGMxAFgKAl0bHB68gU8XS2dKTkCQGGsUNm43emd7Sd2hwd6FRBh4JfuDDzL/74j7+vK2o2HRnpyFAEmfxBjO6RcLEgkIZn1OHevbvSGGTjK68vv/zSDRH9B23WUtbW2BQdPw8OYDY5Yv0MiwijqcSEwbR9Ks9B4+FroKivABTCnEbTbGsj+WpJ0nMwPEnjkdZLMtAiFI9coR4zS5peGFuZ9Vxs0g4T881ydhIEdNiJn97Tc0VUBvxW3QiHDqbxRxNLv3Wm9/LIE3DCe6pOAFzqh2DeMzG2/T9E6Nrmisrm1dO7Yi60B2k1AE5xjU+3SLuRIHEsrApwcF7rfRFcFv+xrSjXPB+th4WMq3ovFkGyGplRJe5BMLYF5GiKDx/O6V0P9P7rHv6nTjj4/Etc1wQQqY5ZVY7mgvkkQGk5VIcg0CgKaPhG2OryksvFPsdoUSuLy2F5fkVgtOmdBGiDrt4OaTc9NrkAVnx7AC2TIekIqDE1uSqKzihqVrRtPKMlAMqM2KFllTQRlRGNGJMGP1PabxkQQQsuqCxb23oWXxvd2LK/7v7CStjaBxb5IN+uBZ3GofOiPNXoGz4XH6ie4bW4ul6mnXgJwKDM/QP91mbQhPB9oVnDt9Q9nVMabPFugsqNOGa/x7zB0rjhFyYcmhMuCFwJsZNnFGvXGvxnn352anN0oFMFHej69es3/9k/+796BCseUKkWyhANkDSdGKADZkCVVEWvSTAEZg6fmZ4OD+7dD59//oWSiHnUqXhXe4EBi+9suyofhsS9Opv5Kx1xoR9xNA6jIh6ZgKlKgON45UdjcT9gAMEMbLcB7YmZoj1NmUvPUO/BAknuwzls7UcAMjc3FxYY9ZHQi73EWCH096nxZWaxeRQjVt49UBEccSSLEZvIDAAKgBOZE0HSA6iTUpXar6MwBCjWH9ckwa5HZaf+JFh6N/w2u1vSTqRFsEE3H7Rb1rGiXlqFCZ3q9TFF2IOGAw0AbYd5S2gufOa3QxoCDlZVkepZ+au8sShRdef3+kYhbCn/xZVlRQgEVCY74FUGRp8s0GojRo4wpw7RJJR+Dd+LfS7r4f6DuXDv/mz4+s7D8EC/v/r6XrhzdzbcuvMgLAlwpJiE6ctTEqQOvb2AQqCAoOGj8spza5H678KVwFcIRHW4ExFAEIVAY9YAfJQ1DUd7BE2/KSsHQo75WdDBbOWt/UMBzkZ4qLLOCXg8K1n30elh/lJv1I3N7WpEc6kgaGOACiNXPB+Nh1nWmPP37t3zewJErB0ELEjvxZ16Z7e9eSDNI5MmLZ7iGrABkGkbtD46QeKhhYWFKCdKA0+PDI/eEr/+S0eeEp066EiFu/lf/Vf/j7dtJrl26aMrUxSsktCoIt17wyyqmKJ65aXFBSH/pp1pLEn46IMPBDTFMDY6IUGiMaKjGIGnl6FCGcFi/17v/ibG8AiJy+JOVw0MgCCwaBBx/gQTFFM5+AvAYBLYzyNQQgDjnBSAKQIlZN8CvaSAj/sYheAdWPqwpvLxBDSYHplYfb0SYgm2lz3ovg5lxuRCb5cByJTyTfl7tMfXpecqf0W5nFxT9hjHk6k/NArVnxgO4WayXFEMi2mC+bMksJmXwKwX90K3gGZYWhkTJZmhzExlAMeTJEvaFj1p/GRNf+gbHDIoYb7Snqjn9tepDj3/RtokAlgASBgBspYZNQ1GlSgXTmjqktnPmwI9vpY6+2gxzElr+Py3t8PXdx+qjDJnCizKlYYm0ObzPowItgpw2Ct5fGLE9Yc/ZGuTz8nQ++McVV0q3EtrKJcAwrOSY0W5jmiXAzQumABwBqRVV17MqjbkneiIPEt7T6CoNl2nrICb2nNL5ViVab0Bb8r0XFadbok/GLUzD1mY1R5qk0Tm5zxRHjUkZiJ8yNA8GpU/ryxAQWtmWQ9fTOV+NsZbF+igYcPr1sxVfjQe3697eD/WXTH5EEABPEkL38IjaE+ADD462o37+Fba8NDIvzrN4XLo1EEnO4KVGroclQsnzMFiFipoY2PdajcrwxnuY3vM//gf/l4JWsV8k1YdUcOZa0BjE45mwFYQDGPy6REaKzYOvRqjB99MA3f5xAA0AI49mAahoBwso4Di1yho5AhCno/jGHwcW84TDYpejrkXqLKosWhgfHgO0GJIfHiILQTiIjt8OHxehrNnNyvDtnadMb3EMPROBhNFREBRWVTGCDoxvWL9jkrga72Ey4Y24aFwgQ5fwUSbKKwVZe6thQWBYIsA+epzz0mAp8O0jh7Z+azVwqnaYf+AQE4A4uUL/KasAp6h0dEwKpBia1jU/b7+Xmknq9KmonaJ30k17GkDmLX0ztQ9fgbqiK0fqNd1mSeM8izJdLr34KGOR+GzX38d5hfXJDzMUNdbqg3NB7yn6qS9qyVMTY+E556/6h4bxzjbQDAax0xdzCAe7tXU+kfdUCaP8EjtUc0oP7WrSpeAENPdQKM84DXamBEwAIAZ5IxCehGn6o+FoDu6jxnHLA1RhYQdidLC6loo6v1pA/OM8iU/2gFyGXRAv8PvSk8nSXnhN3eA3A8orK4agGZmZlzXi4vzYW5+3t8hg68ou81v2l5Z0la8pj/PpB9o4Ph/4M0D1RPmGzzISGQ02/CVqU7VrsNDw/jBTnW4HDoL0Hk8gpWICo/CE4lrTIH0OxsHqQ3c+6ysLobF+YfqwVrClhj4k08+Cw8ezkkAxsL3//iPw3e+9z07BZdkyvT19NmRiFcep96GekG88xFMlKGegT8C779/S1IBGZ5vxlASGl8B+o9pwHwHAY4YENMrOZspa/TzsK8NX6vYMwDOXJiWMLHEIn4GZWFuUb0KIw9keWBncl9/3KwsaTrs52uzDOBpxSRBa2AaPdqRenOLsYqrg/pi+gCjXAgT4GQzjIKTBuES4CBAHpLG/6QDdXxd9bAmAB6/eDG8/MZrnm8yooORjLT8A18O9eDJiRJ6+4kU7kWahOl5OGPZ2mJiatTAc+XqZdcfi0N5UbRFvhNFFTOCtywNa2FpNaysSXuRqfJoaV3m13p4+Ggu3Lp7X6bTg3Bvdl4ghXmrd9DzcaS2tusdBdQqRhifGg5Xrl8Mz79wI4yNj+o9mSms9NsCV2lCCCpmEMCGWQVQMi+IWnGPTi2WtBA0aDSb1LlYGGlnQEWgs8X8HGs6ulZyFm9uSUsmHvOKdXStAu0OaX6PBOIP5peVDiPTDeDDvE2jOyiCXyKuUxgdJunoAFUw3w7jpxGnpMGzayI7ITBxE/8LHx9I/McmbSz7gV9odzaThy8wbeEBgIeFssTR2RLGBwsvXLwQ2GLD+xKFllMdLodOHXQYwXrhhTiClSg1ApQaJRtmyKHWCXcD6K8EiI/wsxUFPpbf/vbLcPferJ2cUzMXw39284/C8y+96N6abQ9wKMJgDAdi/wIgPAPw8pcaJVyQp45zFsMRDwPACNaEKAjF0D+u3WspH2s5CCA9sBqPRoYBmJ+Dcxthp7wwNA3MjOUtMW9Rgk5Pz3O6utr8JQJGsGgEvrWNcsZSCM58viaWRY2k93VP5rqIsMJf2Jd4My7CxYUIvo4mA/Wm8uk3fg5PepOAFSVQ01evhBsvveChZdvzpNHh+uA+aQI8hTxjvnq2y1N6jt45lg9NqDX0DfSGIQnEpDTaoZFhvTdLUtYNAhSY9XOkxfk6v7IhIV23GXXv/pwnTLJHzrYE2Tivp/VKCxwQoL306vVwTSBz48bl8NLLN8KN61fCzPSkhG/Q5YmO8qgVxFnDACtfkIibpnlGrgSajoIm9exdj5jhgEX4dKiteDCgRH9EZwJIeuoEYK1y0ZmknR9lvHi3AJZBtHX1ht3WzvD51/fDnMDU3QJ1xjlD1Bk8RFk5UhgdBaDBFAM0tNiZ0J6x3gEjAAHNZX7+kfnXI6RqM6+/krbFPDN1DwIXmb+SBzRwzE0vqxDIsMwiAltcu0X5qBc2q2dC66VLl103mGUCo39+miNX0KmDThzBuvAv/vP//B+XQuDpKMRmFglB+g39TmOVGoitM2lGejCGyddk53/22edhkY2cpmbU006FV197zTYslY6zl/U1qPPY5JvqkciYiseZisDSaDwrqrH0yFGgSUN5ONCEuLZwiTlcTu7Rb3oKX+gP78C9gAsTBulBNmRO2KwRAzNvhLVaq+tR07F9reczXwfHcbsYjlEehssZ0fIXIAQ+fBGTdAl0lMxkrTBWF/wTQYsywkwuM2+mdyRvtBLdp47f77iro2dgwN8lp07jsoed6GS2r4s65/1oI92k51jj08N5b9ejfscRMmXsApTaSb9xerLhvutOua0KWBCKuMpbechcOtDBFAKGozFXD1VPtDBANzzSH67fuBS++703w1vvvBSuXJtRxzWqNh4JI8P9Mllj706d+PkClgh8qgV1JtQ3Uxs82iSTEmBy+ZU/224ArNQD7RD5MLYf2ks0tXU//hRpOfblcNB5ECdB5tvl+3qfTaU7wJPd1Re+fDAfvrjzUGZYqZ70tCxRL/mzNRAJfpxHgx9nixowULBsA+2XtmQKB+3JCCyAQTpAlTlo8Dflwqw2GFJW1SXvaIB0ufeswbohVRfwp+tKxLQI+AaghrfVHrc++uijU1vomejUQQeKI1h/ei1VOpSA5ndAh8MMkjnrP2oygoZgzMru/+1vvgz37t23+XT9+g31XgfhxnPPee0I9w1zVl63vv7as1AZCsfpBlOhQmI+sBkUDAcYJG3Hs4tVRspEedzb+B9F0V+FIfzMrcF0oHAeOdJ/zC8Pk4o4802l9JkRgIP1W0xj5zYEg/v6ervsSI4f1CMdtjUjX+r99CPt6WPgg5kNJol5JeT6S1CKtymkAA58BDyjVXkheKQRAtnOZ4YtX+Rg6w1Wa2N2IfjkCVDAxKk5EGjqyc9QnlnBSYf+qCxoHTqrnuiJL8xcCBcvXAxMnpx7NG+tj1G0/R0mZjoLt6vNw9YDbxZ29drF8OLLz4ff+/23w8WLk6F/oCsCsLGNdKVn64jvSZ3EoXwO+9IUxigW3yhnekI0qSA9jAOwoi6Ui8FI8QCNRy4luDar0CBUJzalKTNplJatR1nssSGgLDB61dYd7i/JzP/NnbBckJaiuNKrxUKKABZMJEDGdagjDVvz23OAAF29T69AgI6Lz1OjlVA+/gnj3J5UGLy1LF6CR/sHBsUfHQImfE/qPOj8VFaG2wGUDfvNMKPYchbn/YH5BO2NKRlo+5jRDMooio7g1J3I0JmATl9f33WcydPTU75OIJOOdB3PaBmxx6IX9HmPSVaonvthcX4+fPrrTz2R7erlK+HylavSfuY9cerixYvOH1WVhr0vgLp95456LkaQmLcQR60QFIbUsc+31CBcwxgcCQQtTNykMyfPGFUQjMKoDQCRPpAHQNATdXWWduCnUcVELLPA1qYH4ksWbIKFM5Iy4LPhszr9rMMSCOJE7pGWwxwez04Wc8FgMBtgw3PtXKZckAqFEFv4FJbMK10+PiNk3Mdm6OyXg78Gom7YB5f74jIIQDZqdjwrTdyzg1KH45SW900C63fgmaTXGfXewIeqLyAnj24J1uTMTLj+3I0wMj5ixmfrECasMSrTK62FrT6vXL4QXn7l5fB/+Yd/EF568ZqAiu+yA2CIMXkqP/JVGfxkzqWDtuEP70b7sWVnb2+/Oij2s2bb2jiS04LZavSKPiZ4jHYGmAAdA4/aCR8OR5ztiyM7gg5n1l7tSutex0QsFMOtR8vhi9sPw/yqOjRK5rrnEfEHdc9kPNr+8ap8PR+CJzy1Q88hnP2bMIPgI0aqeFN8SDtqH/tflA4/InWHKwAPPZownSamMw58OjdP71B78btPvMWHJ/nN+zFyBZjhJmCWM8AXtyntU3EZaCkyE/lU/TnQmYAOzmQBzg/eeusNXyewQcCTkPtQZVG52NTYl6i5zIvY8KjLlp2FnB/cexDYQOm5F19y3uvrqxb+CxdnbB/D0EtLy+Huvbsysx7ZtwBjIsRWYZUWQQL59dfh+GS4F48+DEH54CI6Qw7ztg73emo0g4QazhtE6R/7spAfPRcqMO8AUMFQjDKI5cMye6xI9bfg8tlbYQDLHnokLMzZ8fevJByep6NwmIWN5OEjAAeTy4XQH4m7TgIDlQcB9xB7SRB5JrwNYKFK83UNBBLG4nZUc0bQ2MIUJAXc19c3wvyjxbA0v2KVHj8Ygov2ghN7Tz27/WCYXOoV0Sj4/G8LThCVwZqSzgxRO0zCwixj6ptNyy9evhSef+kFtxezai9euqD2mg7f+e5b4TvvvBlee+l5azuhRZ2AhMsA47oV0Oto11/O7GPstlEZPDfL9YyJFs985C5uso+5IDNX78E7snwFgYU8M1vHnu7BFKbccZg8zs/Z1XthRgF55gE9x7yq8+Y2G3YdhkdrGzKpHoWFtRLgAGqqd4Qc4cYUQlNFw4G3NwW47MHD87jm2bxHAik6AsrNG6ONp47XfKT0vHJrK2uwZC7xqR2lxTzlyySAEdoN+0aRDyYbviu9mPKK68BoX0CQPOHPxPPwGfXIsqKd3b1T9+dAZwI6OJP1wj/Er5MAhyNWfmoEelt6F6G21VyhvA4q3bNbBTae/i1BxiHLiMcFqe9sKQFj0KuNjo7Zr8OH99nCcml5yQv6PHNVjIDQ8BwE060tgikQSAQT3mF0B5UcwbXQSlBtQilSpY7/xND64zQACyBiYVde7uVgEOcP6LRKaGWyiQlYwcw7sG8uwsxXINiLBwBDoMAUa1A6sO3jvjpoPDF/l4N8lT+5K5NSOGp7FFD+MNLD/fFeHN6kVZR+UHYYlLpAy2GEjXVT9+4+DL/5zf3w68/uhi+/fiCzdNV+qYUF1vtsqn6LXnvFuqt1HcXCdthUb79V3A58GYIN1XY2Sh2D0h+K0dmLmnVKXsYg0UTzGx0ZlOk1JS31Qrh6ZSZMjQ+HXpWl5WBXwEbdqyNQGwFedBHxCx+8aqxzTwNQvP1TBom4jQjvTR0zB4uFo929cZtOZaNz3OITLYKRLONmif84pzk1CCr8pcfF+5SpAUfHrngTE4sJgAWlLagMHX2D4eHcsvJTe0lLpXNBk6DzwPnrSYu6b0dCjhbFs2gleCIrB7QhWi9Ni+mDTwrCZPSe2pYRystcNebu7HjRKfVA5+DvZanQjJKiZdLOETL5i4kXRyLjRFM4LRK7ZBKHkxoT7aOPPj7VmciJzgR0QE/8OuytEysa7SYecUQoajzxiL0ADEGleUhZWgCVh2OMOThMCrx7945tX2xgZliurKyqIfq88xpbmbLn7727d8OKNB6bCzAKDkY1PiDjERuFwVqYEQgiTMtIBmp4mzQMenh6dOIxPVhYGIUYs4c8VSoxCnnAMeTBTmwwN8+wY1n3kKYbUwqAEbjBKKjIfCZniBmnlEeCI4wQWOBUlnlowNFvxeHXoUxRUwM4qI0ojDyeOBgXZosmEdoRWo7KrnCAJplK6HYAFAzNVxsoN73yiAD78KA13LkzF+aXtsL65k5YXd+Uei8h1oP4XO6qestVAc6GTERAaa2wFeYWVsPyqjoDgc+ewosK29pkQW7RmirOXC9P0L2b62s2PVUMgZPiipthVabxxuqy4lYdz0E+rLHCGcyWGYhJ3LsZMyLOFPYwOdcSRmoBzc4ggd9Dws7WrExypK0Y4cGc9Hfx0U5Vj+ZDKk+HfhlwAIVSzeqQGabf+HToJNjaoqjnFQAdaUK70jq6+0fC13fu2+yCKA8jSoCB8yF//WCeTwkzTVFziWDDQQfAnC4vVdHzCMMvBj+i5cd7I0g6Dx1o5XR2+Coh+BotHVCis073ePROaXHwcw8EAJs/BVzIF3Wg23/8cHb21P050JmADhT9Om/cZA9WKg1miYBDL1PqaWAinbmmJmw2qNKoFOQjbStKz/HVb77wDGQcoqwuZ40O9yPojFzdv3s/3L1zxw5c9iOhAZh9Sa+WUD9pUkwX59MmMA29Iw5ZO2X1YPstVBrAxnsOixmwv10WMTBAQxyjAsSjssJAaFaAD70fZhFqNb4P4jzNXb0TI1b+vCwgJZDwcggOgQ2fi0H1pQe1xlICDZXIdQb3pd4MsMEprLeKdQaQKA/MM9Lxvl78qDN1jvrNN8VbWih7p7cnHVEdjsgM6h/qUfn2wtxiQULTGvpH+8PkpekwOD4R9sWgLXrHMZlIoxcvhhWBxrzqtLOrzwK6LYHBHC7KBMHZyjap2zrvbengW7y7h2EHMFtZlxa04e9o7cpMZmYyexit6JqN2dg6I35mRoC2tBIW55ekMe2EeWldmNVsjObhdR4qwwvhYwcA2oNPUrNZPJ0P/h3uA5F6pXlw0IF53o4aVdVkcIgdYNR6rEmJB7xFruINOooX1AW9hk2rgl6lb3RS4LsXvrp1z6YYPIs2Rt2TFyYq5uHAICNuvXYXYPZnKYGO/SsqL+Q0KhT8ygRK7qMNKSfEmY6kD78VMiNAJ39GG2lbNE/ex9q4eAO/DWBE21MuwIkwOqX0fI/cHfqTM6c6KTDRmYGOTKxbbNT+1ptvuEJtRtFjATISdiqDM8BBA6JOxmHZFtvCAAQAgFo51D/oHey++uorry7n64qADXngr2AlNF8BnZMJxkSquDAuTmMHdNLwp4VX+fMJFebX0Guk+Tr674YTG7qcDhAxDA4LADQGGwEWABNNnCjoAA2/mSticwb1lh5XYMnK3sHhIb3TpnrFLQENQISJxbqraIqh6XgNlo8IOta+dAhfDIxWnFUmABFNwMPGpTIAQoCOtR1d23wUWBAOY9KL4xOQ+uOjtY0haHq+7jA42BfGR/mSaKfXZTEm89yLzwt4LoVelbtnZDi8+OZrYeb61dAtgWrX+zz38ivh8ovXxU2tYU7tskXbKW5PYLol05jV9ZhdOHUZUWFzq0WBCp9oWcWXoHZZUjuu4r/b3g0FCQ6TBld0LKotVwRC8wIf0j9aWLEGtrgkjavIcgFG39RmerchmW7uvdUx6PXVVsQXraH2Dw+G3v5ea6wILdoeLcoBTyTQoXbc0qo3xBZtA35B39o5aFP5DsLnt2e9NemdBw8D+yPBoxDChKYK8NB2fFJ7SmANj9Ph4YPJEvfBQ/AE2g7gwMx1+A9N3EP0ujfl78YWoYGj1eOIJm5E7cL9mEruOPUCUX6iI3t1VeavZIAyMDKXNGEIvmf6gl7x1CcFJjoz0Ikm1tUffP8f/9GwG1egY4ARULAdAcJM46ARsC0EKqpqNGojOuidUasRMFbI0iN9+dsvxbDsA1KIqrQakEpG6EdHRq2RMG380fysNR4PK6oxWBUNA9C4+G0wfXAkej+YQ9ZXxTj7CkQecVBZwCiY87GDU2H+IoEE1EPcBoh4KLVMgk0DJkCG1oPNzcjIsMxBysnERThkgBEdCUO7NIM23ec5O3om2o838kLzKjGKHcalMhlslB7Gi8PlgDSBuiY/nNB6P3xDmIsQdc+Ufm/joHKzR3HySXGP36G1PYwOD4ShQcBz31PumbWqBlA9863uuE9QZ48Aamo6TFyY8SxsniXFPvRNjYeLLz0XLr/yYpi+cdXaRUHm0YI6gC1Ma/XsRbVvUXW5pTqeX1sJBZm1eH56RselJQFKhdAmAAEU2UiN5QcrhZ1wf24tfH1XAv9w0du/rrC0RHzhyZm9jPwwbC5QkRSxOp12RajRBqg/G06Kp+YM3RJQfIbRz0MnI9L7C51cT95XScCzLU2iuNcicJR2c29WQBYXxuKABRzICFDnU0LMvxoTj05OTinPEGbV+a0LKDH9yJ+n8ydOL1B5VW90mMgDJj9tAegDhmjikSJI0vp0IozGAdZ0cqw+5/mY6zbBlbc7H/2Aj/F90ZHj+yE/NFi0P2SBvYIo/s/ff/8v4nNOn84MdKDLl6+89+d/9qfXzPgsEBTwYGbwe0+9HwcgAtB49EqMhnaAicXMSngF4MBcYgbs3Vt3XbHsqCZQU2/O5Dz2mF1VLzMenn/+eeVRCHfu3gpz8wvKe9cCRu+BUA+IqVFtMV3ohb0Pi/KgN2TWMgBjpyVoI+JZNCbMi9DbV0ILQ0qDtsMaJBx0fNYGE4xoj2ZJ3QYMeTYjKgAngMRvesdemE+8wPgSYyz4khg6x3dkbQfg0W/7aRSH5gQb4iTlGXYSwkwKi9rNN+kBJMqOSFk+9DpsNOXP0wA8SmOBE1cDdAgsa7X4LtP0+Jj3+WGz8tXFJQlDR+D79IzW8S4GNZWdQnQJvPdVb5OXL4YLN67IBBnyrOKRiZHQO9gbNne2Qv/UWHju3dfDjbffCBNXL4fBybGwzVwd1dkLb78TJi9eCm393aGrvz+8+s7bYfzCpLSlbWtHG1sH4e7saphdlPZTUJ2qzFMzI+HiJYHeFJt1McNbbaT38DYU4hWmMeDA5mxBVC0kzQaNEc0PQbdpRRi1qnpEu2FhKXE7Soe5uLnfJjDc0fNXwsT0TLjx3PMy+ebjiEFu86EAAJO2SURBVKTaADOaz99MToz6O/p0MKwnW5G2xjOZIwW/0BaqJpVH2tkQX5SNw/TwB6aRNVXxMdoKgAFw+B7+le4HTOmoAR2GvQEsCN6M7olvgAcAo514V2QE8wrgskWhOmxpaf/xWczPSXSmoKOXbXnrrdff82bTakxMLDblQuvx/iVS/RBQ5tWwK2BcAXtglZkKtFSIbMJIoBnSZYYy8xsW5hftXMTzvyRGAEjGx0Yj6Ny5HRYkMPQ6NBxOzEmZCTfUe9M74LDEJySOs5aCKYKvRTxkwbJGpjMNiCCjbVAea0PYzzCtDnoSNgpjxS++HpgdhkDdZ0gXhmNIFbMKDW9YDIcvgxEatB1AVblG4BHjsxYLZklaDqNSMLbnxQAwPJtD5UATjBoL74DWE8vp3l0AQea8vw0yXbPfDACLdsj91C0fN+QMCCGQOzIdumWGDQnke6URtUkdONg9CL2d0swOGWqFyaXh6f3IWdgmIOsSYAjMdPZiU9UFKllbV3sYYCPz566HAWlOHQM9oUfvPyitqUem2PiFC+EVgU7fGDv89YTLNy6HmUsXbBrRox/ut4R5aTlLS+zP3B2uXp8KL796Nfyjm98Jz71wNQyPsO5I7+zOQnylA7J/TWXx0LDKwkxd2hKBswbAzGgDj4SbupH2Ec3vqImzdmxHr1DcbQlStAR6i/7Sg7VgVZf3F5L5R13j18Ok4vv4+JLu3rsvHo5bgFDFgIwBQI+B6EzgUTZdB/AoK2dMIK+1002MXBl0+KfGdVuJDBb6Tf0PDQ64zSHi0ZpIC7DQ/mxWhs/IQKV3tzauOMpfWsx7JvNzEp0p6ExOTq7MzMz88I03Xlfl7NtphtB4yrZ+2xwR6LCydvbRrEd5QOXh4RFXFsAU5xZIwMRcDJGzzwi9GmGAFu3JVzX57DBmGqNYqlA7Lz10qJpm75ZLk9KELl+SAHVI4yhaC6K3SUObmBIACb9hFhx1gKNndUq6aFDb0WpUCC0HHOD73gARzELjoxn0D8hmVzrKzz28k1VpHWzpAOOjVUjWxUjKX89kwiD5AYqAgEfPBDo8D0BNWo39TjCfTAKHqQLs++Env1UvDKMabg1KgFen8pJmZecyGpOYWZLBeh3O7OtrmZKg44th+9Qu9gvukrkjWS4WimFvS5rptsya7j5ri2gY7cis/kUVX8Cs35QSQphYMMrG5byPzVzqWXXFREk0w24B78HBjp5blLYnSVf9bUjAW3BML2+ER/cfhREB0puvPxfeffdFHS9J0xmTsDIaI4AtPQ8eaO0QaPfEaRJxfpOARJ0CvBLbUp0EWjXtrWuDiAglwRMC0QL0G9DZ2jsMm3rv+/My7e7N+RMz7JrAhMR79x+6nTFlB9X5TU1MuC3YwjV+RcTZqq5lhtvERuMQKNDGAmsmtdIhUm/uWEXWugVgdH5o/YoyeBBPPUZSetUxbU2+gBmTCikLJl/qqAAY6pn3w98Jr8MYyAtbZODL+/nPz860gs4UdPDr8IWIP//z/5uHzhFim1h7anwxQEGaDd8rWphbCI9mH9qU4kN1wyOjqlQ+FROH07nXw4AKY4jy888/N0Aw/R0nHrv18XteJteG8mOiID0SG3Yj/AdS80fVOzx35arNMXbBYzgUZkIF9tR3AIaeQA1Nb2KGUBzqNsCDUAEo9KL0IjC3GUL32rZXo8IQAFDUcOht2+2sRjPw5z6UFwyC7yGCiRhL6r84xKYW6Ts7MZPi8+lNEWhPOtO1Ll0X0bFMr4WwxzCA0mAFqABI+h21oXjNOb6Xb4iAo/L4N8AjjYY1Ye4MVD60SpzV+K8wrQ4YlVIcjNym+1r1ngj1tpgaba5Dz+AdWtglXnHJH8c7eb9n1W075VTbtwmomZvEPB0+ateio3VrJ+ytbYWVB/Nhe2UzbK6sqINoCS/euBief+5SmJocVR0OlDRSgaSA2xvSA6q8rzQkNmjjHanSuMeROjeVm84FbcIbvgE6KgcVaJDRu3v0SqCDmeXvmasu1ncPw5f358LS+maYujAdXnr5JbVBW7h7977bmHYBOEfUQTLqNiveA0i8cl9xaGeMvDJlAL8lHQQayIC0SL4cK5w3T1HHtGHUVttU5jiLHgBJ4EEaNZTbjlnJ5IPfDt8VI4BYC5B9i8oM4GL+Gd98h1ipzvuzlcX2zt6ZmlbQmYIOxND5295fZ0KViO+AOQXSdmRSsT0l36Z+cP+BR55gDkam2MeWXgHfAQxy//59Cy+ffcGLv7y8HGYfPFDPu61KX3bPOyGbeh9firQd5j+wSXYRZpaGBCPw1QY1W1heXZedLmAqbIRteiA1OAKOYOPZ5xpwAGAiCDDpDFBC7VUFKi2jV3ELC8XrAHgQPoAQAaPh8c+wrw8aEvNG0DpgCtR45hjR++H4bpE0ogUSFyfx4UjWM9QjYSIYdBROvF6gVJaooURAkQCqnsESyubhf90TzzhIpX+oPKRBw+FfzEcMLeChfu0nUmBc3sCnZ+LckxbVI34Eb1Ku96CeNtbWpaHGeVFsDoa53KlnxXlHMsfE3IcSdkCtVQLP7OvHm5UpTRurvQU2rWqnboW3qG42l1bC3noxrDwU4Mg8USWFLj2LUbXxCXa967H2aMDTswBpl13lo64BWDQdg67e04tZARxpZ4x2sb8PQoeWQ11gfVIJ7ggxIXXeVb0yn3pdthXzcuYEgHcfLUoT37U/rrenz/WO33FH5aet2MkSULgjIEJ7R1NhkIJ2IH9GJCkPmoxniqv8BLARmkFOz6X88BgdGMt20FwAL5dNeQsXI4/qjJ8P7caHOj60IybDAjK0OQ5mb0SmNmOVPL5QOnH2IMKsx7TSE8/UtILOHHQYOhdq//AP/uB7uoraDgwJoi8vLxo8WNS5rN6CIcRe9R4GCDUwmgBOt1tffRXuy172lxYFFvS+CPrSwqK3M2WomnUnMHgnQqYG3BAIFMUc2PpdaqQ2McSXd+6HO7MCuJVlbzCO45HekC6PXhKmgWAA9yq6ZsieM45AygJjEI8TEP8NTmRrT/T6Aj16NfxFDNsDNp7irnux4z3qIQ5Co0PthbkAGWsBAgiA1v4jPYweDbBh1CLNVIaBycwzVsWU2QWZgIrNLNUZI1IwGL2lQcfxEjYJAyBlbUf/lYVABe0zamc2GZWe0TfecU91k57FxEI0NnpXZOpQZgijXp0CxwM2iNpQfa5Jk+CzO0trYXl2Mexuboc2VmJjPuiZO8zTkQky9+XX4ZC6ZJhcQLNwR21y64HulXaqsqI1MYeJGd1djFANqo7RIAB4Cq6yAZq8VTI5EDp+E0dnhIZBezDDlw3l0W5V+65/DwjoJcgCp7HNK4l1UWbXmkBndfsw3H6kDnGV7TdwBTANIi6ZYdY297Oynjlj99RhMqEvmjyY8xQBEJcGztdKpJEBdgg+xYvaCztMSpsU8PA+jGzyLvAFIOYOgTpX+khowlEz5l2ZLkI7wLtMDkRbQwMfkWazJZ7HiU1bMzmSTdoMukobNaaWM1n6kKUzBx1ecHJi8iajWEiueyaFsxUpgHH39p2wLHXTc2bE4HwEb3hw2ExDj3VbgPPLTz4JS/MLViV/+5vfuvIZ3UK4+VIEaj49m6VIB3NSNsVwfACtS+DAUgkq/ZFs6Q3Siim8xQLMVmp4BJGycVjrEJCkXohG7hf4wByYHfgGYFqGzxEGhNHmlQ7uBUxQlTEF0WpgIM+bWGceT+zFYDAAAEBByBg2Z+gXE6VL74cfx4cEj+0v0K7oxykzTG3TTulVSOXHO0iLKIEOZbDvBsAR5xIL+HDAjCbqSuTelLxi1Sl/zDZ6f3wg7DRH/w9g6VDeMHcfznJpnHz3q6cb/xUbUiEhlFAsJkASDIQdAdHehjoKtdvqo/mwOrcYCvOL0mxWw+LdB2H5waOwJeBpRah1pwoj4JOJoMKgjbTJ1OzslXmn92cLVdZSJW0GHx9nHLAGnYiEah+0aEB925My0XQADpzF1AN1z55MtDdf5NzGsawINuNiYedKcTc8WimEhwvSIBSOQOOTQ6DX1pYNIOxqwOTKeb0PG8jh2+n3NAjy51tW3epsx2kaaRirkX+YM+RyM3dKmrE0KIiyW5PVzTQn7fuYaCKF+fvraNC65D0ZVGHUzDKjDoOOiQmfnpekeDoc2p6BCzrMdWk5aFA9XT0//vgXvzi1zwdXojMHHUimiEexpqYnzLywPRW4sb4aHt6/57VTRnaF0jvTyy+rMVEdv/jii3Dn9m1pOHxOeC8uKUB9FCOhaazJVFpcFGjJhmULAM5ragx2q2M+Bz0M2gfYwn4xCLsZT0LJszhgjgQ4Bg6FIbjEGXxUVjbfGhoYMMORX1zaINMC0AE4lA4zDw0I7QYHOPmtqWd0r6bnAzzs4ufeU3lQjrT0okNCyxcietXD25GrnhtHbbv+4Iwkf3pyBBKQoEeMPbf+0zvyTghfKT9GqSCLZglsDDjKw+FKz83UexzJiWBI/mgNdBCMRmGqWjOS8BGPb42N2rv747eiMFn9nXIxN9+QGhoeDf3DMkfQWCWsXrApIePYUa8s+AgDfGOqS0KqsrD8g8PC5qICcGJUvTefjunoKgGO3j+BRRRMSgzuxnYDUSLg4JMCbOLh2eDW1shcB3WtfPEt8l0ywGZbFVlU+di+Yl58c3t2Xr/3/FlqdjwYGZaJ0tftNqDjge8YFsepTJ2Pjg5FrVR1hqY6KoBC+2WbFSCSdVmAAOYQdYhmhDYC0XmlM/tCoXXCd96OBc1YxDUdC+85yHq20RHzNVYDGjQ8yzfRqT/4Av8RejFz1wA8/HQO6+w6c9MKeiKgwyjW/MLCD//JP/nH1Is9+TB3YU2gI/MKgKFHgSlgFBZsMqLFXBxGtaIWhBkQ3JisxVpcXDATINDsRbyiyl9eY1V3McwLhNjQm/U4mFmrCqcXZrsHOBV/BcLp4Ux6TjFKBB+VTmVDqGEOgIffUW0n/NCzQQcHh/xcRqew82E0puDjOKRnIS+eA8jg0KNMvBtv7RX0qNHiOT9D4d7US0e3tBrC2MTdWk4JcJS9ezhrY1QogEM5lWMUPYKi0FLmuH5M70M5lC++H3wZlMEn/SNP3tcbfKtiUeldHj2XoXrywv9kc1jAY/DRc7gHAfLHDTt7fB+ZATJ6eGhRm3S5x1WVqW6EaNbimJc0JEHpo85pauXL1z72/Gma/QgMehc7wD0SBZApP8wmgU78Ln3UIhHApBG4vCrrIb4i5WGTCrBR3VP/+Fokrq4Pa6GqG/JgmxN4BE1nSyYgX3rY0O+HMg0fShPbpQKUFk2PeVV0KACOqkjazUq4/3DW7YhZNTjYq/ahPQ/MU/hcKAcaF98nR0tFQ6IM8BCDHKQ1z6ssUdNU3dNOnFVOeM7xJBHBPYD46NiI1x6qdGFJnTX8REfABvoGMN1HPbA1CB0gB50Cy1XEf2duWkFPBHR40Rs3rt/8v7/3T6+h5yAECPH21mb4+utbBg2E0zMyYUZVGl+fRDVldIueGC0Hxxi7qBGOpsGcHRiMzZzwl6BBMMmwTT1Kn3oXpuAzSZDRCb7RhHbh4WSYlEP/vAk3KioMprLS6JgvgAk9DWCHKoufJIXzJUmYEOBhng42M9qBh/cldPiHYD4YH/OKMrJFATNSMWeigOtZOgM6cUlEBBcOmDwu/sT8KoGOuBrABSAjKQ+YUnUWP4Spd9AZjcyCa1NE96quo7od7+GI2kECVwGDBbgkyKV0/ONZ/h6WhUVxBh+eq9S6jc3NERD8UjhJARmEiRm6MBrAgonVqjND4q0SYEzhrcJaKKr9WFNH/dIJML+HfYDa0W50sIiT5wMYOLE9qVFtRPHozSkEVWHntfLd31UnsLNlTdbrwVTn/syv7vBooOqEaQg8hz2VmH28JbuquMenggUE0nJmlwvhHt/ZKk0qTctS8NsxA571X3yu+NHcvEGExb18gwvTCvI9Kmsa8fQKdIMl7cDmcfg0SwuRUX3hATECvADg8G68J3WCvwZAJT/aBv4bG2NUN+5USXusyGyiRZllTP0jByz0pHpUGB1toa9vwPxY2Cz+9KOPPjrVT81UoicCOlBvb9/tt9554wfTU9PWdGAYRoTYouKWgGddZhImk1f/qkFwzLKxOdtagPg48hDEaF5JNRagsEUDgk3DwPzugQEICQqbss8tLBpsAB2kDuBiliZzKBAq/DwAAsOq2NkWAD9fnFhiCHp2/EfMq4Hp6f1pcJ5H27IXMpoY5QFQaWAEnd4bJzQgyehFfHbs3ayvwC3ko4pgqwsYjkCESLwmkJHAS9NhQSh+HZ5nvw6CpwQWfL0L4M1hABKowZQsGrWKDiOnww/wQw04/I4aA+VBAEpOft4ZKVConetiaDtwlYHrR+9h8FXHsCfQUHFsZu4UZc7qXT16xRoodQy7aqsWtePhFttdSOtQJ5M+DbwjkPCsXRdb/KBn8A2uzl5pijxP9YI2xxkNA+CxdkBZVRZGB+M7AFo4ewGZYuDzRN4WZRMtSiDcwbID1YcKSptjchPOJ4LXt5g60RIKau7F9WL4+uGCv+BJffENMjqbsdFxCzRgsVHAhIfntt0mnV18E5/RJNWR6hs+pObo3AzG4jPMVACHBbh0jIxcscSDd6ctmXpBJ0D5yAN/pE1C8SbaTaeezY6UzN/Cn0Ya85vq3n5BdSjwPB0ePEa7UVdMBIVP+SQNILy9s/2jJ2FaQU8MdNhjZ35u4Yf/xT/5Y6nXahqp1fSyVCAjU8xdYPNrhvro+RhBoVLpUWAueis0ChgOTYNRLM95QU1WOuIBGwAGO5f9iQ1iyouekAYA6ACR1Lu4hwUI6L11kMb+DYEeo0VeUCdmIx1E4yIwlANfCER+pMW5jGNblz6Yi9RDD6l7YAYcmoAczOYRKowV5WHnsW5gfov31hGwiq/EkMz9wWzDlwPo4DvCHLQOAS+bwQExv6Mu0ANgYjOy0gFO1ir1qOhY5pG8ewRTzuTivPSb9ydT8iHeiELZlBdrtryLnYCHOvLG7xZ2Mb/ee2tDnYHaYV8Cs7W+omM1bLL2Sp3JvuqrsKowtbXNDnU2jCpiOnUwxMxnf6UdATqsGRN2qiy804GEh95bgK93QYOALKBgjgpr35bKg9N+g5EzAQ5LKGxSSditJbnOBI60r9qbrz2sb+wYcIoHHWF+bTPcevgozK9vSMNSGSiXgJthcjQHzGj4kUpmUSyggpajp1vjZREwIAOIoOEYcAAg/UZbc0ehsqCF08niS2IAA7CBP5jDxZosrlmtTkcI4Ni5LH5wR1rqcEgPeNLuAA++JMJoLuSABa/IEHWL33J8fEIa0Ur4u7/7uzOdEJilJwY6mFgvv/TSte+8++bbfVKdD8SwbPaEwLAh1O27D1RpOHzpiVWDIoTVvaF+Ix9oJEZv9b6ACxuwYzpg08IomEqra6tqXBaMinn5p/vIz6MdOpMO1RUgsRNX6ZKwIcz85x7uR11GEwBQ0LCWZSrRU9Gjbu9GhzTaF+uv8OccMEdC4f7mFD2vhMzbSyoPfEiAG5qSAsRAMKMOlSt+bA+zSkwoZkat1tO9BgpnK+nYG5eRPcqst3HZqCVAEXOUMyZY3AMoztHxRDm/Oz4ehAKg0bvypqU65h3IKYEO4Ql00IHsC9Kz0A4RYJ6LQxeNw/vUlNJSaWiu+GkMRDKPMZ/Z1IsFuh5BYuMu3WfNprNNoKweWr04GgHLJhiFsUCh0VBHegcAh6UWgHzSDtw2FEvv5RnuyrsgwOE7Z2i2aDJ8h8vOdL1zvFdmleNavD8QI1W7bd1hbn0rfHHnfrg3t6gyRYDDjMVXw6pQNjVDo/bOCLqfjgUAwHpB4JkYiZYBEGL2UC4GQqgT+4P0m+1Bme9DPiz1wZekIpnlaBPmno2MjrhjwRzHv4W5BXAxKsX7ok2yTQxlo24AKYjOhHSEATrwKm1PO8Mn42PjfHH2zCcEZumJgQ7U1dW92tfb/YNXX7oRdjbVA4ohWaLAqAYf1cN5DLBAMF/amoID1TSaXdizcRSFxrAwK55RK9RIhJrenZ6eBgdFSBd7ejEpja0/CDn2NhP8aKAotLEBuYdeFfMFhgLkoGQm2XekstHjM5QZVWN8ABFgvLWGgAeAoodEOFRE94Ckw/dhM0/P83wUg4ryEcN632SlA3DiyvOYPwzJYYETLBhQEWBlzPtTfoQVUGU0jTPMJ7Z0fXiejwUB4DbCminJhfypGJtaSI0opUDrIIz6A/jwObSpjJhAbSW/C++npCWwwOSL5XL5yE5cxzf0mDXMPZ09Mtv6ohnMfb6X1KV34V491ADAvsu0m0c3aTe9P++mx+qQZiCAQ3vYEOjwrTN8JcJ2pdXb6b283azaCe0CHtpV+JpMsC2BEoDzy6/uCnCWwqHeDYcroMa6OOoYk5mPAjLfKmka7EwwOsqOBl32wzEyhYM3zuHCDxP5Ee2IesXpy7SNh9Kk2IkRc9zVTz2rbLSbn9nfb37J7gFFXoO6f6CvXzzS6s3vAT06W8rT3z/gekmmO3xHW9ncU3sxgZDZ5er8/uJJOJATPVHQwcRSpb79p3/0B9f2pH7vrS7J7l8P29IiNtULPMLpC+MqLZXOFwppFJhHf8yE3rJAjU04DEcvuqmGwAxzY5UYNHJ79EPArBBn56eGaZFWkTQkwgkDEJhw55XXup3eEa3Dq5ZxjgIS6t0QNFRsehXu4356QQOVekfKUdInkD+erHiGLQGeqO4j7oAPTuQ+5QnQMCFSbxZ6BYZxu4vYk1ldB7B0YNv71QwL5l6fLawSLnjZzl+l5VncT514Ji/gWgLvBDCqWZ8RAGdVIsCIzBB4m2g6k0R9tNOh9lMO1600lwOZh76mqUBP8tS5RRpNK6NxMqEAqw6BDiYUdUg+9g+p7K4zlc9toTimIuDDoFNQqNtUyV0HtBOaK34l5nuxpSp78WDCeiTOZaQgtA0ms0BeB58GXitKy5F5tVw8DL/44m64dX8u7Cktm6lTD5hqbHQGeTazhJZlB1PiXfiX2fCULfolJeACFLQVzG54FjBAE+Y9mLWOT2VRYHP37kObdfBDrHM/wppsjzo28lqVKcpaRF40Tekwj6kGLszMqJPs8oguPIx2yMgYnWzUdONgC85k+JV7/fXbg4Mff/jhh2c+NydLTxR0QNve3v6W15+/+t6YGO9Amg3HTmHTW1aubaqRVXlmLFU6IzFxREi9jIUVxR8zC1+CbF81LgfCa+GiNcVvkdRUYjL3vjBz6t3VuDA9WEBvDaPQQxFuLQfVH6YHCCT8nDloSBoasKGRLWsAg/KgUORhxzQ9qrQ1/B/Y8Vbt0b70PJgF5ofhGOGB0YSsYaiX2dRKK5Oz5XDPM6u7rOEAhJH5kgZjzUJlBog5G5zRXvSuqPf4Pvh6RTQB4r1OixCKHm9sjtDo2nnp7Gv9hhBa15aehaOS9qD+MbW4tmPe6fTqumZDLTt/9exDfFKqX6ttAJPAHYCiTj2CRN56lsFG5WA0ibM7ChFpABrMVeejZ8ZOBDBC46M8ylv1xFIa/Hp8YZQzw+PpfspCMS2Meme+W7Vc2A4rxb2wtH0YfvX1Q5lVs2FnT+AgLQNgoV15jgFIbUeeaKSsYWKWPPWxVlhzOrRgOg/781QO2tULe3UGdPypF2kpaCBffX3bZp96OgMDFc42trQ/dc7yG8xx7rXzXIe//KD8eQk0G8wvtGvm/vCcNDUDbRtCe+Wgo4FfyQPAUsf6RObmZOmJgg7EnJ1ff3nrvf/ie28NAzj76iEO2EWuqF5LgrOkCoZZ7NeQ0NAzo8XgvGWHQG/PKP2ZOBxooyMjsoljLwWDgvQQjjrABmeqWiD+LjE+QoTjkvvhABgLTQLGw1amJ0U1RnBpXASEtMzPIQ7tiTwTOPFowAh+gXG8vEJ5YibAWB7xUZkBHwQM0CSuT3n2SLAGZW70dbNqfiPwUX+GRw0wypdn8AosBI2/BcZiLIDY++eonBzkzXP5DRAinGgpMKbBRPcanFQPlJ3MrUHq/XmO9Qh+QPHBqrsS4AkE2cSLkRUcu216Z8+doSMgXIdNJRXU/hkJIuYtWk+r3s/mJ/nxFD8LwUIjoY0ixNE2zEmy49dnAR3aVSwRpVSRKEvUdA4P+PLDhkc4+fIB5jUoiiaFlofGjEDStuxmuLwhgd3YDfOb++HW3HL49Kv7obC1Z213bHTYphLggc+EL7di6rDpGm1N23Nmcy4c4NSa3tDvimaM2Q2QAsosKrWj2dpLq8tWUKcKX8LHmObwJMDBu8GPVArzbfzeqjd4hEl9XAOarKlSTfld8G/x/SvSMBuadoZHaWNkwEtplAcOZd7t449/8cQcyImeOOig7QwMDq++fuXCe+MtEkA17IbU4z31mCuqyHWBCza4+1/JR5x7w/qZLQEOqqZeQhVtB51s1oGBITFFnP5NQ3qDIwRfTIiqHcEhNgiNQSNxDfPiwMNWhokZgSAfPlaHyovgAERJgO2YUzgqLT1h2h6UXo/8AByXSwfzd9JetzARWhbgaf+LyuMeTfE8e2SgL1ycHA6j/V3W2liHhYB5safqhG0gGNnyiJQEM74HgqlrldvCqmdCLEakJ2VyGmVT4ijsHPpNXTz256Qw/utMrDUvHZwJ81np8JtxRJ8SdQLo6YyPhnKWwM8Ci7DoN/dSF4QBzJisHhHE5CJvl1t5Y+YCTHoXCx15KS35kSaCYXwHdwbKjzY6EHAzYx0/CV+rQKBxolOePQEaI1VonMw4xqRaEOA8WtsOv7m34G9XrUuzBpT5gujE2JA6hh1rgIwU8Z7MBUOw+YQOZj3rrBaWFmVeMs0hvgv1b00aMFe9olGhscSRvnavJ8TsZUdBzDRAkPlatIOqQH8Z0ldnI/62P0j3uN1ETDalTbi+fPmSv3SC74rlF7gY8P1wUFcQ91KvgBsdE8An045h8jPZB7kaPXHQgdB2FlfXf/ifvXAlFOZXw+Z+a9juHQqL0k4WWO6A/0PpEFaYnMah8VBR+R01jTjRDqFH7aSnQTOh5/RIiRgGgYSscluA1TuJIZjvgiYx0D9gYPAGWmJmmBpYYM4Hjc08myhMEjgdOOoQaBqdBXcwowXXpAbviN8hYhEez+drlsl/g10OilJm2M2+JwEEZtRrz18JMxOjoVMvjSbn3GAgeu1WhtjJJ2ow7v0BDmQxCbDCeA71wCgbq9cpG3Vh0wQNQe9B5WGGQbxX3ByMPErn0nNjnjyAMH5TdzxbYYcKoV5JXMrHPh89h5G6pNHQXpQJgCLMt8h05TaKYgBRPPOReJ6vlQigiYATQZExGCj6lhQuUKIeWXjJWrzFBfbEZi2cniVwUyY2UfwZY5lOzLuZXdsK95c3wxd358Lt2aWwth2H1Hne8GC/V7BjEukWvQb1e4Dz1Z3YlStXfEaoMd9swrlsAAbgQofjlzPoeJRQ70U7bEjDwenMSm9WfqM9AQa8t01I8SG1RSdFp2ZtSQdtR94MQrB1BsCNWWUe1286VDazpxyAHmfy5QzoAPJeXBxa/vJJOpATnQvQoSLa+wauvTQz/XbXoRqzrS8cDI+FDTEMyxnY6Ioe2/avGNgrsRUH02FCADwIAI1AZSNs3spCKiWTAuk1SM8hDioJQnQMo3L29/fZATgktVXdmRuSfVoYSUIImJgFCLG+pas9zhCFCRipYqIWKi8T0rgPweLDdAiZ90+WWu1va5sJzItirPh8fkehF3PAnCpPX2dLeOHGpfDKizeUX6eZddeLAWO5vfG3Wo337WzV83RYWQF3JGiCmygEEiAO7qeHBhhdUby/MuD5MDbljEACEMQDgVZu8R/X+kdhY7nJOz5DP+JL6Chl7bB0H5CCwBKnjEv3xISswVIBdBFhxEAcs9JRAh2V0+/iwNKzuJ0c/TveT93zqaHFhWX19gVni9nhIX3lg8Btbe+HVWk3SwKd+8vF8OWDxXBnTlqRTCp8ULQ/fjVmGtMRbWwJsDf5XhWjS4wu0sHFMjKEjWZssxneUiAgBDioYKRyWvx5tElRWhRD+HRQjDDBO7QJmgkaEnN/BgVE8A7gaV+cygQ/U5ups6MeJiYmwsOHs17rxZwgtDDmqBHPpEX4mXSAJHHkSz0qpyfuQE50LkAHkrbz8d5h6w+fv3g57Pb0hz1pDrtqSC/K9EQvCY/sZ9Rtenl6I4/KiBft8BOhvnurBVUygENPAgBR6d29cbsAjggY7F7HbOR2L6fAn2JHLUKtTGE0mIRNltiAq1NgQ/gQ5puZ69CrdtF6GDXZLKzZDEODQnVm7o+1J5leMAW9FwzEcDjmkAWZXCSUhgrd2yHzcmSwK7zzxkvh0syke1Ts9vW1lRC/NR4Fl/dHslhG4Rm2ej8A2FoHuSFo+3HqPkCNmQZzo8noMXq+GJoRplJ9kKcBB2BoUV4l4AAMjQuix0DkPEA9HTqz0RVC5y97lv7xEIOOwiADPoBIOBkCOs5N5AdEbYuycZ/LowOtFgHys4l0oviTPNGUWGPFsDGfqWHtERMBdWP0a6iHB9M3+A5X8SAsbuyF+0sb4auHi+G2OvydQ3UQQmxMVzqP6PORyaM6s8mra/gBLQRwZvsVT3tQGsy2ubk5FejQTmCPEAEwEnbqljlmusVmNT4cQIm9pf0KejcAZ3Vl1fxKOw8PD7mDwAdEnu40+KeXpX0BIICR9+K5+I1s5g0OqToBQ3g31hcdGeDDJENMf5ZZiP65TKtb/HjSdG5AB21naubCtb6xsbf7p6bCjhqQPU1wViIMngUqRoCPYT+0CraMZGOsCCxSjYcAhC4zdQ/DzGoEGpslC/T09D9oHyxGpCelUW2LlwTHjQjzKIyZstzPbGfsehodZmPkAgYDLNhqklz8AThdwxwIg2dGq0x80oUDYfAkLZWRPHke+dkvhNDrhTrEqN3tIVy7MBZee/m5MD05ajDEROBDdNvqAfEx2EyREHgxoH4jgJhPAKYn7vmtDg3QCAE7LuJEZLpBFGQYWFXEQ5XeJooOmNU1AujoOtZynrgHAFBK0pTAwP+UH/n4ZUrXxhN+k7eCyT8+POkCRHMf+TqpgT1qOBzxXv0XkZ46813xftUf9cpWtEzUpN4RdJYY4ODmKcWdA2k4+zKpdsKXAppf3XkU7i2ueaN1NbTrlL2oaX8AJTmBGUDguZjovBftCSAzVI7/kHA2wkJjoeYABLa8ZZkLJizhDF6wBIM2Q0v26nKVHT7CR0Tnh1OaTyDxzrQTjt80kpfenYN3ZS4QAyiAE1tzsEGYBzYUR3oInqCuWKozKa0IbU+g8+P333//iayzKkfnBnSgnoGBj9t6en74ypuvu7fCGRfV7HY7DOnRaHgASPVqNRfVc3h4UHcLNNRgNCoM2asGGbR93m9BZ+0WPSYNR570MMRxzT3YKEzI8upoUbSpEWimnDMCFnsTVFqYgM8Ww2iAFkOYPMNquZiOUQ4Yim94w4BoOqzPiTIpRvI/emt6Mf3GzJOWM97fEZ67NBmev3YxTI4NqwfsCn0qn3SpUBSD72Hru1fDzKLp4ggYgIPTlXqKb6+yi/koAyo2zszoF4sAA1vaRFIvHhk71to35lUEggRGHFHYS9cKJw5gwHxIaUyl36mn5pp3tr8IjCKNwTam5zbeR/91BmhiGUgZ8+R3JN6JciDEUSPBL7Kl+l4LS8wO9xooVn/3qG75RpXMqfXdMLuyFb64vxA+uzcXHqxsePV4hC6eeeg69m89m46HDgr/mZ8l4UZz9fwcmcoXL1wwmGMmFaTVsESB0Uj8VwWvF8Q0kgalMHYTAHhsegkcYCh4mrJTRt4PLWdc4IA5BHDQZmjF3Ed8GjGlXigP6ZhpT/VZuxIfAMbUNy/F0D28iJaD/2hBZqfK+EQnA+bpXIEOFXPh4qWb/+gP/+E1Kp8tDZi5iqrI3AXmRojF/dlgTC56Bj5al9bBIBcwLL08DmDML9vZag8mWfmbTjpQm0dGpcEoX88iFrOTPw2cHNEIHZ/rQLVCrUagARjyZqsNVhbjbATMYATACy2HyWKEM6o1IOZlaJw9c1m0B4NTyCis0ZQDOwCVgc6WMD3aG56/Mh2uCXiGhwcUJ8AV47VLSNmuc5WP5etdAR4cyio48mtQ8dwkpbeppXss9BbmOMyKf4F3gXkZyfHIkA6bLhbwKOxZoMkekNP6UJifQ1odj0VYUfpJckKjSYVZF+/n3XWnwuKhlD7zy2cOyu0QJ7egkY73jIATgYA2x09W2NiyJonmwLwX2oxveu2q3pc3d8KdpUL4/N6CjvnwaF3mtsJVDcpMz1Q99EpLHFTnw1PszFXHxQEw0Kl5iF0gQAL4g5spJ6DAlipoJZjeaBQM2RMep3Qwez7OlGe4HCCg3Qjj8WgqjMBevnTZHcPc/Jyf42dRFoWh/TCCCkBRDeSNNkZh6ODcqZT8a9HsVycoPmU+0PDQiPLalpa3cW58OYnOFehAqrDb64XCD7773e+ELpkm9FhUJPYq6iS8SiPy4X/UStRreiEahIP0+GoYZkd1RbA9D0ZpYWzWrMDBfG8IIAJAEBocbvYFCcTocQAedhPEUbgkYcfvgIYAyNiHsMSarri4lPT0WPze2EQba7U6jRrOyBXrddg0Ku1xTM/k3d+QUJWzSwAyMdgpLWfMTuTpybHQr3enR8ckG5GqzJc311TWggCXmcbEIVyACgKJDwmTUGIcR0GoKCQpCYnehfoRz/tMr86oBr0296g0Yl7EgfQRiBLARDHhd8zyMdgoLgJSKUJkQHVa7td/gxh9AqhBDaKpxft8+K74BMghLreOAz1bZ3xDLAZG06GuDQgSbPwmq9I4H80vqvdXPSLcqvO9/ZawWBDgLG+EL2eXwmd358OCv5OlPA1qnBj5aZe20Of2Yl5MGsamrCxPiI7iOKcKQOJOOhRPLixpOdQD/AifrAt00lwg6pkHARyAQzTTAE9Mrk2bgrTNJYEO7cYcG96LdmVnS3eeelcojUQBuvz24APxSk/+1BXPQJuC76zdq23nBcYq67nScqBzBzo4u6anpm5+5913rvHBMu9JbC0irmsZHBkM05cuhMHRESN6b2+/exbseIaw03wcGBogoOekB2IkiEZnzxbUVdRSRjzYgZDZrjQ49wNiMA1baGA/o9msb6yHlTVpK9vKX4wG47Fgz0IM0IkhuJ+eyyYhGpWYAEFdEDNZ5dY/5tdw0PN3Kw2A0y7GGu/vDC9fnQivv3glXL0848lpzL6Gm3hv1ifxLvxeXV5UGeK0euk1yosjajcwPiDH0gjvi6wwg5PiYXYzrM4IMkSd0AMbJJAQMXIUe7Qe5QlDcxBeioOsDRlM4rXjEGaF2cQjnGcTXToAWv4RbnkslcESI+Ejd5u0gLuRJqbjPaOpGx27+PUAd5yjaxLchaWVsLS6Lq24y8K/e9gW1rYOw10BDhrOr+/MhcWNHa+xoiDOVXlSdrRCNF+AgvVU3j1A0TzfgINWqWtP+NQ/2p52dhlU12grvBMCXlC9A1SU2YCs+iAzeA7zl2UzABcTTmkHNBryRTthryg+l0T7Ui78WtQZfA3wcACmtC/PpzOFxxnlMh8oPe0a8++ydsVmdQLic6flQOcOdKCe3t6f7ezt/vCdt99yA9NzMz+ht7/Pjlx4nElRfFFiYmLcDZeQnkansaPjrdsmWWF93YAAgBFmM0n50rA0PKosTOAP3ylzGpHPwjDcDsDAeDS4F5GK2Rn+pJHJA97iWTASDM0z6NUQPkYomDvinfYoFaCjc5+Eo1dM1LK3Y7Pq1WtT4ffeejG8KC2HXedwghtsYEKZTJhNOM4Z2hfKCXhkpzMxkrIqjhmECQRYDoK2hYAwj4f7SJeElzLzmzoibw8r616c0HZEK62erPdSfno+80xUIT7QqpSZfqtc/PY1AsKzI+AwI9eVQpjvA4yoJOqJtlFU6R8CC8j4sTxfZub+YWk2r8K9oZh+YZayYh0QwEzk2+hr6kiWpeUAOMz27u7tC3uH7WFluyXcXdoOv7o1G37zYC4sq55YSe5yQsrbgq13R7ht8ihvzhSEtqczYb9kygEoUY9J+FM+qQ6j1ogGTbmjBkndEcc1wGZwEdgAGIR7Iqv4BNMJvuFrEnQKrggR5q87C9UR9/AkTD54FD6/fPmyeZq6QBOG36JWjznW7dG0VaZanEMtBzqXoENFSdtoeeGFF25euDBjldGreFXh9CpoPDADjmJAhD1iiWODagggoqFpOLQamAUthnsY7mZaPOEcfG0URsHRmlblIuweapZWRI8WBfbQvSGaUNQYEHTJFMylZzIqBmNwYb+R7gfEbM4hYnoGTN4rhvBad5zgHYfh1eenwnfeuB5uXJkKIyMD6q2lfYjJ6bV4AAyN5oSQABAMgfIplbWVdeUNmClvlVcn/QY84hQCGBRzgXjKYzVcFGfLlphaTIqQAXAQb4K5JUixAPjN9DP2wBGM48Q3ysW6NMAGAAJsmIYgrYn8dI3zHQEBiKI25Sw9zB+JWpOQAgJc6g/bUjBVgTieztkjOdI24+zeXfXg+Ck2JVSbYWFRmqo0jM4uabQd3WF9+yDcXiqET249CF88mJfGI8AhF0CvlKfLoH+UzaONCkCDiiASywa/oO3AC54T5jSMUgmU1A7Ui/+JB9BiqW/KiVYDCJE+5oeiGDuG6Jc5dKdFeyTfDZ0E4TyLZ9IuvCv50WaAmR7l8kZNOm6BirbLVI3Erx4YEW8APswLEhCfSy0HOpegA01OTt76+tat99778z8bRljN8GJSC58azeaGmABTaEBm1iifABkc8r00FKBDL4FjF3AhPb4YGjiaV1GtJg0bdwFeCClpcBybmRRP70rPxIH2YLApMRXMZKbSMwEJGALGBnDQkPheFGCmpBZkPijXIWaS3htGhY9vv3Ix/OF3Xw4vXJuRhiTBVF4dKgfqMb4RuM3bVoqZoybi7UBsFrHh+OrKmk2C5NTVI1y29HtHzMf7AJK8M3UStR1EMaVFnad0CFz8i+bkVeJKSxlYesE72uQqmXIclDGZKJ67IyIcIcF8QtYZnUM744RZyabxklanRZPBf2Jw46z6o41jnEIVHDcGA+xxzu5IwymGxeX1MDu3JC2nYLOqras/bOy2eUj8k6/uha8eLYV1fDFkpOfSJokoF2VM2gvPRaB5c4SdZzKDGX6jvhBoQDO2Mp0MwEvZKHM0X5VhrAsBr9uDh7oS9F+VQBrq0oAgvmCWOf4f+Mw+sMdpYr7wlOtYz2KHzP6BuNSGNOzFQ17mYZWNh1B+fJSMqKE9Lamz++DDD99xgc8hnVvQQdsZGBhcnZmZfu/552+YQQAIGpOGoSfwPsNqHBoAE4x5LV6vpEbEDKOR5h49stBdvHjRjcPEKrQV2BBwwjfDmY2sEVAWDHqEBCZQGrQLzBoamPuSpkAZvLGSGFIXZma0LUZVPN9DAMXug+5FdbTrGT2t6qUkCtenBsLvv3UjfO+t563hDPXHjavQFLrFNAy/8p6o6ajMeiHe2qADgzKsjxO0sLoaiiqzhQrgUTrYHeI3DEl58YGw/StxdogqLoK43lOCH/0r0TyiPqVbWLtA83Aq9agx56g10ZNzBZCkdVJRa8HJGXvp/T1G1NTjFjej45t5VjsML6MVxDRoCvEswdVBWXgm5bKJI7AB/NFwAJ31wlaYX1wNd6XFADh8Hrm1W+bzfmf47exa+OXXD8LdhdWwiQaoMlLeWNIowL7i0hTbGIJ/SOZN4RRO3TAc7W/o6wb8a6S1k5lyMgJmgFAuug/ghT+4D3cA95AfJ3iRM/fR8cHH9tVQp0qP1gIAwtsR9OLIFO1Ah8p6Qr7Eyb24DxgVxfk8NTXtrzuQN3x99cq1MD0zHR3i2zvnYo1VJTq3oAOxBF+99s1/+k//9Jqno6vhMGEsDGpMhDIxCJoK2gVCxXwbPg+DQPLFT1RZvj1EWoiegi0GJH0GGy9TEGOzUJB9cGhJtAeAALMOBmWEgdsREq498a6keh/oXhy3aGSMaHkfG0Y8lK5dv7slxGO9nWFsoDu8+8pM+P23b4RXX7wcJsdhprgdJpoXH0KLpg4owLspf0AHzqJMCoVgcr6kwFICRrS2vfAVDicZTB7rhrNCPJKHAMOQACxMCmihgUQAQHoAuajxGIP4w+16jwQMCBhhggT9QGDRmnDA4hNRPjrz+2AXwNFZwMNXVlmm4H2Tt1lrxAcIpb1IwEjDfbQnIzEHBqToLEW72VNbbO3se2e/grSDB3PL/srmnDqGFml7bQKc9Z3W8OXDxfA5c3CW1/zdcRdSmhrv4CoQoZW6/YWwmHS8M23nzkQdxQ4C73+xw+LTQvAb/j/MJzaEA1DcIel+b+FR+k0aO3+5X7xlE7kLX2H0B1EItrbo6e81T1GXTDilHdD0KBelBnAoLtMfqA+umXsG2ADs1BM0NDAY+KQ2vhsWgg71D4aXX34pvPLqK+GTTz+79R/+43984ivJq9G5Bh1ItuptaSc/ePfdt9UDMJs2TtZiI261iVVaGpKRJnp0GseNpIZk1TEL4xih6huI9i5Dk/gbvE5FTAHzM3rAECimFOt07H/Rszy8refFUQuAjlGqCHjsicvkPnGCGYsRCp4vLgrdqMwSoLa9rdDfdhiuz4yGa5fHwj/8zgvh9RcvhQuTw2Ggh7lHMnm61aux9EJl4V0itAAcAhwDEALEtatDJEDRe1MX/VK1mXiIhobG5lgljI5MgaFQgoNLNCTMSM/pKYGInb96LhUJYLB/TxwujmYkKEYdezN7g0/URjB5qBe2IeUjiAAE0xIYGfQIk/PSPaoDwjnTaRh4BERx/gtgIyDTAVARF3038RtmvA/biRYF6MuFQrg7txAeyqR6tLIe9iVwBzKp5gp74dM7j8Lndx+FR3xNFJzxy1J26iI6YDGT0EJx8vPujPzAJ3RQbBYWyyKB170sr2HUVNVlHwqCz0gWWm4i6gQQA3AMFO4AAbAE9DE8mtYRlOg8SOedC8QfdFpel4e5Jf7iLvJInQYUzdZoPqHJ03mitTOFhI3q/CTlzxKKd955J/z266/D13fu/MV5We5Qic496FCBMxcuXJuenHyboWQWP1LZaBmSJzc0BIPAbzYf1BDYy6yDYfk/G7OzhzEqqjdEV1oYjZmnqNYGHIUxccuCRX8Xs1U6RqaiGQez0Mj0jpEhpB4LKNCyMKsQNFTxDuXTsb8dhrpawqvPX/SEvzdfuRguTA+H8ZEB7w7I/dEsZIgzTglQ1qBDZEqbOpGJPeuXt+a3kiDwHLwrjEsPzFdREfbItAgeGgv3kCdvQngUGOoKgKT3do8vYWAbVEGU8kLTEPgoL3YutAaiDpapAWhFQhVkynExXr0/c4B05vPQHqkjTDeRt7cEVbpkmlBW6p7fvEN0wmKykEaH8trEF7XJ1ISdsLwuwHm0EG49nBP4bIYWAc5+e7e3pfjF1w/D7fkVfwjP26LpBQHktHqdjodJoCxtoY3xy9FZ8EzaEWGmrigPIIOpODYaP0gHkPM9eoOH4g1MzptKpB6jlgPAARYcrNWjXe0PFD8wpI45RTLaFIDhmnbnPekEPGBR4kfqi+zdWvpBHPVIGPnyTN4DYKajxTTD1B4ZG5E2WAx/+/c/P1fLHSrRuQcdSMzy8dLy8g/ffP0VDxX2q6Lt45HqTYvQeGg/7uHVMO5t1SNgXtFrLq8sP97giKnh1lh0P3uSwJ00HJPrCKfnozchXxobhoEhSAiDoo34KM2P6e7osuM4fpeoPXS2SvM52A6jva3Sai6El567FF64NhkG+tpDn5g57osSgQWnMYAF8xhYMG90phxsJG7QcbgKQnm4EzxRaZIDFg3OSyIO9zyUDmCQPCX0vb4v5oHAcA1IMJ2+UNw0I3sUqRTdyWjUQVzvhiYTwUFgJCHisGkEoNAGgBFAA3BIQKjX5H8jDUYYwmIwVBnisHo8UlkAHcrDVIT1dT7Jsh1WVjfCkrSau7PzYXZ5NWzs632k3azutobfPlgMv5aGw1cbPMOYXPQHIyUu8uD1ZdIIRPi6Jua2P0+k90ydFGWknmlLtBhAg21CWdoCPzHdgTalUqgnm1TUY8lhbsCJL2BzlzhMZUaR4B/eOb0b9UA+8Nam3pH2pv2ZU0bPmTRq6gxNmnaAqE/yQhOik0iaDp0e2dNZobHTcf3ys8/D3/39359b53GWngrQwaks5rh9YXrqvRvXr4kpUPexw+MkLYSGRqbncg+kxrW6K6bizFyZwsa6v+yJrc7GXmgJNP783JwFAhU1MhLCFkeukuAgKBCNzT0AB8yNdYV2gC+iVUzT09kWBjoOwnhPa3hB5tRL16bD5GiPBHJbcZ1hkNEF9XLchUBg+3PAgHBaBBkASULpM+WHtWFpHgZcwfh6Rw7HBE8piD6sgoRr2aKHgJOeN+KIROrSFXFKs6d3htFZCc1aIY69nQgupGcVNv/YCAutxSCjMBy9AMz2dhQUTBZMXJyk9PIIijUEtQXVaiHUM8kVRywaJMLOZEa+TcUyhuXltbC4UgizTPhbK9hZvMpngQXAhf32cG9pM9yeXQ5fPlwOm2g3+3oH6s0lheIvagUgZuU4BxuGFdak7cr8I5525AB4EuCRC9Me2AMJLYftVCJYAmCYmbHe4Kn4PhHcdJt5DGI5BSvJ2V4DMIsUy8RzaDHS8jycxfAVQIKZDk8yFQQiLQRf0lGmsiagRAMCcBjVYsT2waNHMgF3vn/ezapETwXoQGz0Nb+w+PY7b715Dc0E5sfWRlNAXaVhInNETcWNrDQ0MJoIjl1mJrMOis26MM8ALtbeeBKfGJwREoAGJzJCgbnF53IFAXCCQEb2OT0lDCfNwt/lFvO3HOyGnpb9MNYZwvXJwXD9wlC4ONEfxofVa+5sm3GmZmasUdkXoHz8jScxDj6VOByufNFqSgBktJHWpI6wxLdxOF4FMdMroZJFYfB2lz29epceCVchbOqIs5QFWrpLNVN6BqaA7qWedHY2vBtCpLSALp/VZYo+9YSPyzN19brUBx123DBd4qPfjCoBNBwsttzU2f4P3cfao6Lqns3Pt1WnTGTjoJPg43IsjF0rCFQk3CzYXJcGsKxyM5TMzn4FgVmBFeI7h2FufT98fm85/Pb+fJhflXkB4KnsrhdeokSxquhsmBbBUHNcU0V9MqLIjGHKn4i6SVoaYEB9WRuRqaK3VPt0eqEx7RKBFeBQC6j9AXbXnu6zmaZLOhBGlAAt2gmCn/D5ASgAGh0M7edn6ndXD/PIpL2IHygvTmx2TgBwAHfawGVWg3l0kjYVzzDowEpywpZWVn/6wQcf/MgPfAroqQEdtJ3unp6fzS0s/PDP/umfGuUxnaA0FOnRADUQvTBbYjBTmRb2YkgJIQzPkPjS4mJg5ibA495ZDEX4ZmndVdQ8dCvOUzU6eaY9bAAf9i1uEci04ePY2Qrd+j0kwJkZ7AzXBDqTw10CnG6BG+p6b5zcKLUdYg6ItRkxDtP2PccGZtIzk4kFKHhkTs0Dk0E8GoGC6TkQMCgKGn/43hZbbsjulwCvsTRAebEgENsDwAFxYOaUB39s9vAMmJwwEYCyq3dcw8mp918RKLOoEiABODgjEGnqASCACYImtKP6s3Arwt8GF3AwtQFQYpuHCE7ko2udmeXNJumbOI7x56hK+aTvst5hVlrPwvqWNJslf1O86CFtw67eJ1sD6DYcvIv4QYLMmio2pCcgmlCYJ9uqpijMdFBorBBmTNTEYm5Q2qQ/anTR9CFNOmK9xdRx1nd8fj/fbfcz4+LR2AniaJemqDqCv7gf4PJoq8AG53LUZJj4h/kdl1xwJtcYl0xWtsmQhjPMerzB+MWUg4Pvn8eZx5XoqQEdiIoVINxWD/Te7333O25cnHNUPhoP15xZMIe3H+0naT1oPMxY5jeaDaNazIvBxsd2j+tcxFj6lxqZHsY+CjElk9xgIEwbfjOruONwJwx3tYbJ/s5wcbQ3PDczGkb7GVVqDSNDbJPBp2rYbCx+IA6Gj2adejwxKuo1zGnmBRAMOjCzAMcAEd+7HBFF2jRtINp6MhPZVFzMPvvgoc0tsNKfh1F+aDcwciRfROHVAXhYmHW21uOzBFQCAoAALIAyGsri8rI0koIYfi6Chg6ECOFUctebV1NTLq5Vh5zRKnCyAk58Vx4QYrIf82/WpR0s8NmhpdVwf3HFv2dX1sNCYTss4VROgEPxXWadHxOiGYOpt6HBgTA6NqI673a7YhIxsODZ5RSEQuo/6WOHIoDRBfXuMlNXyg8Q8HuQkKdwnyi2kZ/oa4jnsoYPDQb/IvfCW+QP4bxOfBXzAbzifjvej0n/0JBIn3w4pIMn432Yk3GWMvOHmDvGd9TbOjr/8qOPPjq3c3LK0VMFOhBzd0ZGhq9dunjh7ZmZadvEaDowAQ0SVd24Fw9MgaONCX6oo175bVs6miX37993nsk8g4VgBE8CFNP4w3lszC4+VIdk84qP1XQLOHpk7lwY7g8vXJwK4/1doa/9MIwMMFSPxtXqb363tnXahOqREDDfh+cAOJhUMLfBR2eOyPCRkSNTU/7Ur+vMNb2pkiBiid25jr9JIw1MZR0Y7HO5C+vLYRPg0fNIGEEAE0vPwuTSXTA7gEGOFiT9ZxdAE48kzD99YSFEZhAMtBUOby0hTZGvI7D0Q9qoNJ8dT8RcXV0xWC0uL9n3hvOebUFYGf5obkHha+HRwmJYxMTa2AorMoMKqn/MKzZR55tU/N7loZmyuLz67SL7hyNkDnfY7BgbH7M/ydqE3pU5SpQVviAriDbmNrcBQKv0zrvUFvj16BjgldR5UR8RNL55KNqltyERvzBMzugSD/GET+UdQQNzCr7TLbrH5hpYrHvJN5lvfJsKjQa/HgCdAAzifnw4veJj0nf39mFW/XNHPkX01IEOJEb4+Fef/vq9P/9nfzoMyLBvDqMOCBUMAUt6hERAgibB1HH4A1Ebk809OCxtQAwBuLC1BXNIDDpmPN0vbrCtLiZqbxVDyXxql1C3SeNpO9wP/V3t3nBrRBpNZ9gJna17ob+nTcLepR52OIyMDBngeC7T0weYFCbtA0aCmSkfzBzn4SA0AIIKWJIeX5d+U+p4/uZ3fEOR3tVp+a1yu39WHSizMDk15SkBmJKew6NwRAqjzflQDn5yj/KwLJQeA77xDD+Hcug/9YqIgkc++Kc4xIE5PMn3YP+ODvxCrJFiyHtJdTwrIJpXz8wiWgBmTQCDSYUZx5YT+yoz/qSi8ioqUz4Tw+91mWdFrzErlY9T6cKXuvCl/mBWsaEb7432Cz/gdKXsjBR5C1HXGTxUAnveQ0JNmqhd6tCZdPovPun0ewE6fhw3Pz5z+OnOj7wwtTDnoukfNW+PTio9vEie8BntTxYuPSCX/vF8XQMq5JFAEv4cGhrRew3YvAL8pfH/5dPiPM7SUwk6pSUSH6sH+cEbr74i7SWORAEUMFLaCxgGoBexBiRG6JAGhHOwv3/Qu7X1DwzZUWiVfydO0EIVJz/OXDNuxf7FaDfD0pbG+nvCaG9HGB/q1tEbJob7wsXpsXD10ky4MDPlHrZ/sF8ANBT6euNCVfb0wSyQYm2GQhMDcNpaWfogsNOzYNDE8Dw4Mfc3FK8jkwIwBOksjuQ3jJmIPHgm24CwLcjCw7hBFJViLUeoQXrnFX84Doq9uIhLwnT4Cfof4ywaThLD+R3T4NAmhecc6TlWD/VugJXMgNCiegVc4gJRCZ0EDx8XaXckREX1/MKYUBTgbOy1hILAZkMdQxxBi89xvWQOAIjN6sdlVs5MT9p/x3wizFgm0DHFAo1mT22MiQ2YeDa5tEwKyyvFNmGyYJcBBoHHB0McTyaMd09t4nbin+LNc/6td1Q+dj7rvQAplp4w8ZRcGE732jfl5blkPFP3UhZAijlCcY1f5Fm0HQgghDCnGHnFIQ2oS9v5/vvvv/9UmVWJnkrQgUD46amZlqmJ8Zsz01MGG4AHwICB3IvBEDC9GBGmwczo6o0bcAM2l65eCddu3LBWwFwOfBKYYjh9GU0YGhwOE2PjYXpqIgwO9HlIfKyvK1wcHwrXr8yEV158LlyUeXVRZh4r3QeGBiRweqaEjoP+eU/akQoSWrsFim1iOjER/pwWMRoO61RO0jw+RKVTicTdj4nfUQQjIRkSDScpxSkyLq2QEOhZkprw4MFDZap6kUDoRzz8P/6DLEwciNHjcsSzE5eIXy7B4yB+R+CxIUCR9J6UJposMX28h5v0W0DCbGnOmBl8WXNPqhcm1abMqQ2BxMbWrp38vs9HolRO52TAYT9gwvCLqErdHgAC38NniJ6BhCIObtUFdcMXM6kzA5HKSCm5Rtijae7M/RufHpSAJ555J6XTGZ+QOw69D4s58b+wAwLfLUeLZmV53H+ZTb8ENOIN70opAuAisFBz1EX0+1Amd6BKy6AHeaG9YS72Dw79SIDzY2fwFBJv+9TSW2+9de3G9av/0//w3/+3Nz27F5+JjqQOw0AcNCL+hOWVJc/GjVqGmMQMpMbVP3wRbHiNYxqTi3kjTDBk7UtPR2tYnHsYHt7+bRhsOwiv3bgUhgfUc0l+uxXXIpMLjuWrkOrMxMhxVA11ml4NINuXFnBwoLQwkodO42xYOzBhX1oCTuYQEZ4oahiRYHQbOgQRrgPB/QYcCBIDowUpjA/dLT1cDD/7t38T7tx9oJ64R3dLzcfEUrzzIw/nipWGjyGCBUeqp1LG8cTxzeNSMRxO3TtM8YR9AzrSgpyPninB91wdJcBMYGtRTKntw7awilNZphAjWPh27Jz2/fGBsSjxN3UkBSFcvDCljqI7bBT4AsgG2Bouq0NBq/vyy69L5QgW/Jgf2g4gEcuX6hq+gFcQ9kTuPFSf8FGeHqfTO/gjjWpvt43ywwzCzGbZydLSsvnOO2AqHfWNpgUAomVTkDiCxvt9A6j4pOhIR6U9s7Ml1N7ZhR/n+754Sump1XQgzCz1GD9bWFz64e999103pgVFjPJ4VKhE9PjxiCNGQyMjHuEiDaMB+HnQeCZ0XLh0Kbz4ysvh9TfeDC+/9HJ47rkb4d3vvRu+8+67Xi/V08M6HvbSbZfa2+vn0XvC7OJASwYmAR/Ss2+AYEV6CFvaDqvIAToDTungnmx5q1NJBEv3ADq64NIUy+GnWp1nDx9MxAU+gyvtASFJiSPgJIq/YjmiluhUpEEiEineSahvDvLz7xhtUnx6N/5xA1lEUwWfSYvqhyMOz7Oz36q0hIXldYGNNBxltiMzK42ulU4m8mGouU8mC20wPj5CqEGFOLQL1t+hTbCXNhoGRUOriZMVdUVmPqHX6ax3TVonB3zEGa0XjTQLOgYbNDm1b6o/6gD+itMjutTpsZwkjjYBNB4ZVVrqArCJJhyAw0uRQ8w3PZu0XPOlCL46As9ubW3fEgiey425GqGnGnQgGqC4tX1bzP/eyy++EAVQDUevAxPQiDQYv1lTMzwoNZUPkAkAAJ3R4dK2p31xGJKehRm1NDh7mPA1Rn8dQGAzNDIapqen3ZsWN1btr8Gciw7nOAs29mbRZke4+I3Njp+FPONGV6p2lYsjMnl8F7NeuhDhr0nXxH0TUwIdBcL4MDL5PE6RIk2xV+/v6Qs7Eur5R/PhgGcqLCaM96RbfFbZY+g3ghDzV1Tp/E25okaVfBQWaA5yeJwWnItxxHAGrDBaAByAAD/OygYbdG2rfK0KF0g4m1IevjMSQcyBGR8bUZ1Tx0EdQU9YXeMTNAyBt9lcxgdCUWgDA44ORTsn43KGAAe3j56N+e330j/4Bv4BLNFGviG9DznxmqUQCobjmFnnaEwsuwBsvJufymvnsm6BbygnWg5gxXPT8yGDk/Ki/JcuXvQyB+Y29fT1/cWHH374kRM9xfTUgw7EMPrS8ipcffPVl18ycwA6qMaAAsRvr5GhgSX0MAFmDw2KCYTzj/1x6K5Jx30wIM5omIm5JTBQ/+Cw7Wsm9a0tL9LheZo9oxdmHB3c7/k4ega+I/I+xJxiI3XFWeCRnBLD8hOKJ0QChucMZa85l8jRpbDfDVRGpTOkOHxaTHaj155bYNV9UcEwOEARy5KycF6+AJjiz8xTrXk4dxLqv4FEgOK4UriByX6KWA4En1/xLbgphgEq7ETB+ql1aTer66ylQrtp8xA592TJT1GgN1RXBzE+NiowYQeA3dArUF2TicyIoYGC+keTVV3jk2FuFkPmFJVZ4UxJMECW8nSY0mJKUV88i+egyWI6ySY031AqHNOQ64pz+qN84gJZFggrT9UB12g0/qieyshoGoDkLS70fMDHBznrfoOQ+KWrq8ffTZ+YnAwrMvU7urqeaj9Olp4J0IEEPD+dnp5pmRgbuQkzepp5ScABF5iFRgYAGEmiVyHck/SkocBsqOEwDr0mYBNHwSSeOqPBMLoAaHT1D4Z+AU9bW7e3z9g/3DPIWdhgPk76nUapQhtO5AhsqOrWCsT9MSmM/83h0Si4r+KhezhIm7mPQGYdOyxJg4iyszczpl6Xe9xumVkL0nqYKAdAxN7d5XWBYn5oZoQhDMrFf12HpX9ZnxOlie8ej/Q7Fpk/5OPMdV0KJ2cFATDFXSbG7YY1azlxPZh9HPrn4kAK55mA+zD+EtU/c2OKxYI1UebmMBeH9U92zOo/HyFk6UtcMxbX6fFktNIEOMqC1xMIYF5F08ZzbvSbyX7M+2HUaVj5o7Hg5+MF4t28gH+YAC46Gtog7Qpoc0vaD989Y3IqyyQ8rUBlxdRnl4BOmWPwhhdw6tqjq+PjYXRs3HN+pAnix/nL0mOeenpmQAcSwNz66tbtt99+841rTBi0ugqjGmAQeLQRhAymFBP7N70bk7WYCNZqh6TNIcUbHMRApPOeKCWmZN5LS1dfGBmLX1BcX19VF8UaG1Wn7tENAid6Ts4CIwEPvAkAcsTCxhNEceqnfGLnHH+K/CubIe+hkycAqvw9Xb1eBMnmZmw+j8ZDvdB3A8YAEe+ZgIO6cQ4AAcJWOqB0zj7/MWWDABpOvihFcJLZw6bpG+r92WidTwKzRQXmVtQlSEZZGCHihvjteLaq4OsKgP3Bwa5XkkdTmk3eOgRILOjt8Bqm1bW4hgwTyflRCLQJ5cV7M5UCkGcBLuZ3RydAwOZYndKCO7zvMPvwoJmgofDO0dRCK4m+F+erQvIbrQuAI5QzJh1gQrsz1M1UgV5pPUnjpbMiH/KOI1nMxxnyQY2trq/d+vjjj5+K1eP10jMFOnYsd/f87MNffPLen/7JHw+n/YUhGMy9t84wRPKxiPdiDwqoABCl9EmeOMNMMFVao9MmBo0rwdvCsHqujq72UPD3xuP2FuQHtJAVAmywIjOFO38ekT1KD0uMa4HPUGLs3yXSxXMkiyeZxCue5d/0yt/kiVk5OCyhlVBuStD5lEuMSvWCL4oRPUgRElA/wYlinhylUBPXrkuVE2Ay6T2phZiePImOZSAfUmFebezshXVpAcxGxnGMN8XgVioTj/X8F7UPuzMyT6Wnr0fAxEfwisp0P35TXqBAvW9vF61Z8N6FjUKc/MkcHZlEfLWT9/OSF70jmbu4Kiug1KJ3ZV9p1qthigJIhNN+7Mu0srriGcI2h7jR95MB7RzfFUrxHp0S4LGA1OvUlBQNB3Chc6MS0IQBOwh/JJ+xTjshsCVLV3fXud+Uq1F6pkAHAnhk1//VZ7/+4of/+I/+kcwkVkmpBxKj2ZQQEyFL5uYSk8CIPnQdzY0oRFEjisnACi7Qhqx+m1kFaurFegeHnC+TwfalwhPve00wZtQYyCiFR1Z19j4SwcTERQb2L4L1q6Rx6MDuT8PiMU0pN0U76PGzyY8/JfMIJFEUw7WjMkExRZaWFmx2eF0PQMrzlXc8nDzelDJPeZOhiboSG6Vyq95iKEn111oO9xIa41R8mVAHdiIXpTUyH2ejiBnBiJ/ilcagozzRRBF675Q40BtXaws41wpsSi/tUs9mH5w+z/4eCnzaF7OFdVdxV0hANYKeTeT2Tm+Dit8mEe8Nf+BsZp/tsbGxwGZslJb2shmu5zDfBmcww/y8rMGRjDPkK//xC5vSaBXgx/IR5tqQF0DkqR06AJ/RkTGvMufLEet6P2lXT+0EwGr0zIEOBPC0dXTcFnC89/Zbr5v5adwdqb4IhX0zYuTEG48ZxXxS0iDSIcGAcBJ7irsYmp7Xn/dtaQtSiD3a0jcwzBwKT07b29my89ET8Tjrn/0typjnP35U6Zx+WzIeH/5vpvZ9v3OH/urk8HTmHxfExyQlYr1UjIsHzwc826zxIKg4u5lHAmDyvgg8BgjFSPdwjjVBWLxOWlwUaieOoKOz87Bwlp4LMImYgQzAMemP7UhxHBd3MFn37FTmnQ3QIsxaTBx8KT09nXbGMsM6flm1SAlDp+qYuVSAKGYQc60AiNHxCefBinja20C3uxN6BVBowLsK9/wmPYvdBPDhsHbK25UqLwYH7BNU2dnCI2ou0TfkKtY7855QAh6uVDPxfUvX/EraM0S9Ew9xl/lS+eOXYgSVIXLmiknzfiYBB3omQQdiRGtheUUa8+HNN19/zUznxXgSLC/wRHBgBguEzkgJvOADNyfzNPCDwFzOUozQqaNDUsGISMk1Cpgocyb79Q2OOpu1xUXWXkaNSMDEp1cMOnpO0nTci4pZ6cnjFYSoc1LekY/NmdyRLrO/IvPG4xA1hoeXQuKfUizvmP4pDcKGj0cFCwPDQ/72FwhDNXgbBkn/4T7zSXRzEijqQc+2BkTd6Ip3AXRSmoPW2PMjoPiHUK14pq91sEE8uw16QqAO9t3ZAnB22ABMgq2cWwXqpe7AeXe284nmXgE6o4Ed3hJ2o7Cu8uGnYQFkn4UVxytAwEQ8hufb2jq9YT2f6dmUVsEwNh0B0yIAMTvX6VCoM71an57R4/k1EWBYKOw5RS4JCz73XJk2I0vEnCviASPek7f1oXphpIvyWGMu3ZOGxfE/caRr5oeNCyT5gCSjbM+qhpPomQUdiBGthcVlZO7mu++8oQaOW10wf4JejIaPQl8iMZUFlLP/IUTIFKyFgEUfEbyKT4B09JqJeTj6ZWp1D0jNl8azK/UZJZ170mxcmDyOXHGdnu2HlH5D/Naz+Qv6+Fb+ZNMoB7IjiChTjE+PivQ7CSLpMgJD3BqTWdxTU5NhbGLM/hA0M8ruT91y6+G+h4nZbGr/gL2T457C1A/fsaKMyK7zNaBRdj0XmeY5OgAa4qzpHOwL2GRe4cNxXbb6zKgV4MbhyZbKMmoXMqME9mgyrCHzlzlUcDa9ijtJKh+BAu2zWfocND6YwuaG72ckiQ8n9vb1uMybxYLzx+nc1S0A0G9/gwsg1HvDF9TDHgC3UbBJhDaCuQZRo5hZ8A7tyjPQyiDXC++gcM5JW0r8AaVrnjMxMeHPI2HSUWaF/+UHH3zwr5zwGaVnGnQggGd+YUnt33rznbfeRArEWPGLBO6RDBiqBv2GnXwSxTN/4KLYe8FkMVUcmUCw4v3kU2JACWzvwGDokoBsrOMDYOMo1HfdxX8LFnADaJFTFFQLaUwgQdZVTO7DZeF+A5DiEhAR6zy4WwH89B//KBFpdCrdy0F+zlNx0exDi2NUpSeMTY6xS6MXi/b0doXOHtbXH/irFQgU9YDQWMh1ZmoCq0AAGDRAlji0CETYHsPmlZ+ig7R6qQgiAglAjDQqXEtrp/frwcGLNsQdgAJ1S91Q12x6zsgVpgdzqAb6+sO1q1f9/SecxfhN2PYUjQT/yWphVefYxnsCSp6LlsZOiIBIIiaI9vSyF1OQ0G/IzOkR4DB5Dx/Mts1lL59QntSyy6MDYKaNktPYQIJm43OsI4DF1UzmGUqdFA5jJpviNGYPb+UF4DwTc3Gq0TMPOhDAMze/qJZvufnOm6+bUezcQ2UWW8QZw/RCFo/HPOKzmQdQcogZjbM/Rqd/HvWQ4GKuIGSwI6p9d09/6OofCJsCuM2Ntbg1hrWqmH8r9pd+Q1GTKj0CBuY3aUkYCxEP1Akfinv8u3TEu02Pb0l0SDOnwHikXwgPxAQ6hNKjKX1d1nqmL0yFmcvT4cKVGZkAEz6mZ6YESuMGqOGhAY8atbGJvAAn7k+DwEkgEUbVB/VqrUp5Y654uFnX/q3X5vPEjJWxi6DTCVy5n99xQqZqVHlMqjxoBvie+gXoTInAH7Un7WNhYVEdSdx7Bk2F83qhUAKgg8CWsziQ1ZJ6U7Qal9Lv7X2Ounv8HpheaDjeKF3/yNsLOFUOl03vA+/QWuQHkKbOx4CjcpofFE8a2tX/uEe/IXc6ug/A4SMBnNl3SPf+WIDz1Gw5ehz6VoAOZOBZWFR7C3jekqmlMHpCzAhYJG7YBYA4uSkKPr2VAhUB2xBNGguUzjiWxXHq4WE+7PxORba45+5gFurAgL86ulVgi4Po53EeYnyzYemB8a9CYEr/jn85mXlJrCMKdSnud+ibMMc/TsOblkuvUHwuSkcswhH/8iy9i0CReUc9vZ2hb6BXwjEkE2AkjE+MCnzGw4UL0wKgiTA1PRFGx8fDkOIxI7t6mEAZzSKABQ3BAKP6iGdMNQkvzxVYHShxQdoHeyRLHQzdeh6CS1pAR9WsOmsTwA25jjGVWOJAhayvrYX5hQVrI85fB2ZPYV0mkdJRB2igzNdh21jm4gAkOKLjUgeBJFoqh56Jbwith7k6JpeRjib6pcgfnkiznQFZ8iKNRzUVDvCgJaV3Bcz5HdswHiMjIwZMjvn5eXyMTP471x/IO0n61oAOFIFnCR65+fYbr8XeWIzBqAa9PL0dTOWeWgKJ1hIpCW2cv2LNpqQZwGyo00hHdLJKShSXtB960YHBibjh+dqKgaOD9MoTBrTJQ/46c12CopLykp7rFLo05MRg7uWUwn3E36XUmaMcAaicHz9RP2MelMPvp4MzfhtS4Vhnu1a+bc5ID9+QQuNhsSybl7FV6uTUqISpX2ZKtxfH7mzvW3tgD2X8MlEjQFNoDx2qm12x4LLMmjWZRuw5MzDYb2HF1AKcKA/75TDBk7JwpE+2MFJFPbE8BY2I56TPtBDO1h7eqlXt1tkVl6bE92Mi3p6dvdQDVYnJw144fBeNVmAvaHxOAA1alMGy1MZkzrA8Pq44yzm2A/lgNmIiWvN1DNWqh4oAJHw4gA5fpcWk6uvz7n9P9arxRulbBTqQfTyLy4j6zbfefK0UWuqZxSyYF1HjkWTAuZFfSlTSQkpAYdDQkex4k04wF2DErGRMs04J1+DgqDWe9ZUV3aKeEXBTfvEfOce8/LuEdenRBiNd+NA1j398Zwon4vEd9ZBzij9N8dkuk4sS804Un5HKAfSJSuUCRLi7u7s99Ats+jG9hvvDiMBocmrSM4aZRYw2NDQ86C0fuG7r7AqLq+uBT7ZQ74My1xgSN+BYwOOz8LvgN8P/xMxgfEwuK2HCAHwxAEj0jeDfiT4hNQqFtEZLm9CpAEj8BjQoPO3sKRT6zfP4TBHlYRSJ4XbAiY3lAR86KUAFQsvB54MGRDmS85h6c92JXE86IEANwMFhDOgsSEOTpoNJ9a3RcBJ960AHAngWlpbhhptvvv6qGQMQ8IZbAgQYESEQ2+j4RvjgH4tbOpeYC/J8lVKY/jpx3DKVFc7R1zE4POI5MXwKGO1KmGSBRdCdY+lRPvPnMcXffj7PhLEVT6jDfFPp+aIs01em343LJo2PiHk8Jl0/Ll/mXl/rj/QQdAalw5cj8FY4ZhIT8piMyHoizAlW+bMeieUhhY3tIM3T/pzxCbYVmXR9IOgABdoQPhRG16hfNBxmg1M2BN5tpPaifinBCvssC4BS58GkPsCfPCh/HMaOpY/arJ61GxdgYpYBSI5VGr7AGffewW/D0ga0F0BWWk5Xh9+TckZgi/lFiqCT6t7pVQ6c8/hwAEZ8OKoLnMbfCh9Onr6VoANF4FnxqBamFrwDw3loF24Us6DxIGlm1MiLTlNipxIUxDAuCEeVd3pPDGQhaUvY2YrqOd+66qGHV8/K4sS93e3QJuZlWVHCGAs2zyc3P8h/Hp+Jgqlj8liayOApXYxPlJi/HMVkpbSlAmSDoHS/n4la4Zt4fvY6nuJIVvSr4HxFiDkOAIWWOGJDOpyvfA1iQSCxvLYZ+gdHwmtvvCXQmQibxQ2bvOyxDGh51Ej5GsDwpQAkIJMy4hvomGtsPzI2NmpTh9Epb5uqYht4uA+zzs+OexijlXjFuLWpWH4AhFEtLhkeZ9bwFjsXysxKjmDiuI8vzAJk+Jxi9UQNJzmas3XOhEY0G+YR4Qdi5LS3t/f7Apxneli8Gn1rQQdKwCO6+cZrryJhDod53IuJkVCLrTpbqOn3SiRm9+/Is/6d4jyfx+p93BicnhjhIP82puwPskCxSz39etjdLkbQURxMbeZWHh4WN3HO5i5yOQEbX3zzOyUtEXlmBSBLPOsbisJXenIMKpGFsnQAhobalIx7HA7YyDxVnbGtA2CA74VPq9g35CLGMqLBFHe2/MG9NQFPl0D4jXe/E1569RUvceBrEWS9vrYuwJa2pLrkRgACh3Jvdzdv6+Ut+HAgtBl+Y7phQuGbYakEmhKAg6bBEeuYfAhXhyCApINBi8I85nk8PPqO0HIgRi+jFkPHRD58T41X8opzAMwal/6DrbykiDO7FQA2HIAfSzK6urqe6Yl/9dC3GnQggOfh3MJPfvo3f/veH3zvO8MMmzJT2IwnQYLp0sJRzzUpHfGfCM7E4VliWNKJq+kSY5SEjI/z8VUJwIilE2g6fGCN2bfx0yis9o6+ITLyPzjYpLwjHzvN498+ly4UDscTz39n81jdJw0lyVO6V0Q04KGTUwslDKkKc34+E+8nOJXBhp+SVMoaBRUHbRyt8a6JAiA0PxuXfK1UYawkXy9sepfA1r7+8Pbv/2F45Y23w7C0AYq8tr7uNUjLS3w+pxjrRFWBOUoZ0D4ZFmcomw3dH1/jXxGIsLgSJze+H/w2O9Je+JDi7jZ77sRdHiHACGCxyUQAnQgHAITdS5CeHb8yEk06tp+IG+2jJcV3BkxinrFOaGNmoWNKenuKkVHFHfJet2RW/sW3HXCgbz3oQKzVEgj81c8//Pi9P/i97w6z6C8KH4KDCs2QKMBTYi5uUgL3amI0jqhWK5xe0VxMvC5JTZyCYXD9lCCJUdVjdnVH4KEH3EFYSvf5HqUtiYPyiaJOuB/nq5j/YwJ0HKE/POxxJAKknLJpTfkACQx5K5iRO9IbWChw6Yn8dZkoRCmANBwIPM7WJMgcaD+kIQdGc+KXPnfCKp+f2TsMM9eeD+8IdCanp62ZYHYx0e/1118Ps7Oz8YOIrk+Gq6PvBQ3U5tnGpgGbWcJxsmecFFgorHsIPX63PJaY5S88G2LTNgjzL41KHR7gf4sDCG5nvTwHWhMaqtPoH9oV2hZboKKxkTaZaPYDcgiw2F4UhzEOdOJW19Zu4cNpAk6kJuiUKAHPrdt3Vh/NL9x8641XLZYwHwwHU7IIkJGl1N/TC6d4TAtuwBSDYDaEGEb06IYQhX1iEEy2xTD40HP2xi1S8R1sl/b45aN+kShBJD1GkhufRawBL3OG4k/94YcOyuDreEfmnCj7O0JcBJ14DZABJv6dglI6JYoaTvR3cMYf5t/pkCZAag4m6W3vChS29vxpmbbegfD8q6+HmUtXVFQ0llYDxcrySnjppRfDyuqygQchxqRBo0hfZdg/pCOIG2YBFC6DDpcBgFA5o8mE2cUM4+6SNhIXWHIAUOSZ/DB0FjyHSYeEA24RrHZsRrnNlTH5UwvsKsi9+H+s3epZbG/LJup8iYJPEa2tr9HGt371q19dl0b9TG1PcRxqgk6GAB4JyK1ffvrrVQnzzTfV49oXY1IMzlCuS7JaEsXIjGJiIgAXyIBDQgk/QIRJBnMfKB3mCkxPXHsnK6h7BTzdYmA+KbslASINfqDcgzgLkLJAk8iiLcQANHz1uHCR4j2Ep4iUB9fZg78xneFNgpWSOgQBjRf+nQDHh8qMUEbQ0a0ItJKyyn1Pmg2ryVeKu2FD+Dw2czG8+OobYXBwOGZ3GLf4XF1ZllkyGtZX18L9e/f8aM8HEjiz4bon40nIAQZ2QsQ3A0BABg8R74qfh5u9R7UAggWcDL2jFaEJkYYJjwmQKDf5oMFwRsOKmg3fsGI0Ls42drjy4Vke7aJDkQbMlzdHRsc8MsfnZxYXlwSK3T+WdvOtmoNTDzVBJ0cAD34e5vLMzS3c/Id/8HsKFfdKmqOsY/Pjm9G1TReET8JljUCkNIS2StAACAiXJL9g7gMx6o56dELiroIwcjt74EqI+uz/8Kdkd6Ofh2dG7xAP15kTR44ojVPozzegFBOnyzSC85+QgtBa/tM4gCyeFcl//QKSUhBh8SCAOuBnAp19DgDngOkIrWFz+yAsFrZD5+BIeO6V18L0pUvWVNAwBFe6Zy8U1wsG7DWBz53bt73olOf1eLZwT0nT4HF8fUH1J4E30AkE0Eqg6PiNS1Rw5tJRAIDURXFzy6NUaJxMBERjAijYeYDJi1GrYsFn/JxRj9qksz1+BA8/EaNXHpHT89Cm2BVwZmZGADYSLl666PtWVlYJx2H8L12gJv0ONUGnAgE86xsbP/m3/+5v3vsHv/fdYTYCR9AQAFR+BNnCbamM4GDBJV4H6biIizOjcxKwYmsNJp0hBMlHBLF9ZYcEpFvqfQjtoegNo7ZsajELOFLpHG/RiR8JboAon36HuERjMjjEIFPECf3xD0789q9vwktA9DiYM0/jB+Glw7Nv+a130k8DDn6SA9mi+wKb3QP2QW4R4OyE7qHJ8Oo774bnXn5ZIMLQc5xhjN9qu7gdtreKYY3PD6+vW9NBY7BJKvMLbYWtRL1xvoAFMGENHNYN+dAeTC70988EEuybPNA/YM1lW2BDGb2Tn0AdvxC/mafjBajSPD0BUK2HWYXzGb8R4dzvlerSslj8acBRefoHB8KFixd9XLl21XHLyyu3FP/Os/DVhtOiJuhUoeTn+frW7VW0nrfffF0gIG3BqnVU8wESTwwUwyPgMCRHkn1rHgAOkmHhbzHTe06IBJS8DFLKh1GvFvWqnd390gC6DE670opopKhTQYAAuceD53pFt34nUMiT780EOx3AICHkh7IwkbMCVSYdnInnHKP1Mz4v+U9SmgO2hWCpuQFHT2Px52G7Tl1hO3SEws5hWJRNddg9EN747h/KrHotDAwPGgxxEJMfws+WIzjulxcXveH96upKmJ2d8x48eqKfhRbCRw3ZLZB9cfCzdUnjYROsgb4+b/3JKFVaFEq+bE+B7wVtBfBf34jAwYF2FFeTs0I9ajCYuLRP9P/w/ao9+5Pse3J7t3p0amp62qvEGaG6d/8+QGVzCr4pVVmTylATdGoQDPTRx7/46dziUsv/96//zc0//Ae/52n++BdwHtvOFyMiuMBOEkQEyaQIz/OxdkTvTJrgjaXwL+DfYb/iQ6XxFHtGtjq7Q2evVH6d6T29nYNkWUad8lDeyic+Lf77HUTJUYqN8MJFpbQJWgCXBCY6xxD/ffwc4iy0MR2OXZ10yNQ5lKnEVhU6bx12hvU9aQ5tAoKxqTB95Xq4LrOqrbNTwssIEksMdmyWoVU8evAwdKqeNgsFr0uirpi9zRA1Jie+FTRF7/SnDDB/0GqYN+M9jTswg9Qeqh/Aiz2NABBGrnAG4xfCeU+d8mz7fUSYZ2g5nruj96JdABp+Q2iwgC3x+HPGx8d0TITJiUmbZF/fvkPZmuZUndQEnToJc0tM+5P3P/z47dWV1WvfffstL+yjN4y+hcjAFksxKzNzLbKADOElbQhBsnCIWWFuek2+SeV0uqdNmgLOS3w9dn6qN9+SmVXcLHjuC8KWfElWo3QVgYdnOfQ/IcwhysDxDcV7AQ2rKKVYlxnNKaLIf3JPDI9ah1P7Wnmp3IfSbPZadLTJROwZCqFvKPSMTIUL158L1194JVx9/qXQztD4HjOHiwYCaxGqRzY9f/Twobd6LW5ueK9jdgAAWCYk4HxKhvcEoAA7gALgL6oO2bSrICApeM4TW1uwDzGmEQ5hQXV8ldDH8gtds1kWgKIqL1Fcic6IFCAVwUa1TGehRNbu9M52FpdWiDML+tHcXFjd2Lyl5zTNqQaoCToNEFrPZ7/+9U8eLSy2fPTJL2+++/abdlSyLoeJY0zPh0FN4nLMlLS1AWo9ZG1HjO/NvpWUxY0MpUOCGplvCmwXkys5afnygYW7XVqPent6cPXHiIT+Iey+VaQ0fjSGVqkMptJ1KS6CRYksjFynMMqsE+VJ6XTmVt+esuXd0pl4HtzSEfYFODst3aF1YCyMXr4Rpq8/Hy4/90KYvngp9PARPGmFVMPOdlHvshHNKtUdE/3wo1Af8wtzYaNYEJAUw6P5ec/s5gus7F8zNDToYlGf+JEwu/DNUMeYQ3wdgvk6FMdaCaNPOqPFoAn19w14yxG0quh8jtocZhjfHieP+LWHVB+xDQCYCWk1Y2PjHmlsV773HzxgIS8fwHvqP/N71tQEnSMQWs/+weFP3v/ok7dXV1evvfnaK9YmMLXEpciuhRLG9oJChGSPSWgKRFDF1IATKj49KNoSZ/e+bYIIgRd8T08LQA0MDIeB4fHQ2tEjYcXZuiWtKDqI7Sry8/QH04tHSFBwiJoUZg0Bac0S5dAzI1DFa272yZnwKjHSZ17Lcb+b6PGlIHProD3stPeGqRsvhr7RiTDEh/9Lvht8I3wSZpOJeyq/wUEvycJKND60Oua2bEijQ4NA+FdLGgllmZgYlznDZuu6UFkAHZtY0k4YCuc39UhdAxTeRF+Ag+mLJsqug3z2heHyokAP8KZ9GD0bFJhRnrX1qE3GuoztOcRnpwcGwvjouEBvOCwuL/MVi1vSwJhd/Mzv8nca1ASdIxK9W2dn188++dVnq9I4bk5PTnrKvFGAQ5JID+y1V/gtJDswNsLEXJAotCWg0m8Dg9LTy9qEkuDA+FbxEa4u9dTDo6G9u0/3t8qMiJPcEEI0HiVFVHQGbLjXHiD9dqAfV7ryGV8SAMI9Lkmpd/dfI1HpWkLoc/qtH77Ph6N0a0vYO2wPxYPO0CVz6vorb4RCkc/a7AU2xCpK0Jkot4TAMplO/xB47vd7itAgBqVR7AqA0ER2d/a9qx5ha2urOvfbBGI5hJ3Wuhf/CqNZ+HA6u+MXH6jjOBQe35aRLrRRFl4C5mxdgR8JQGIInOFygArAYZcB7gOoMOtGx8bCsIBmsH/QOxGuFNZvdXR1/Uu0m+Zkv6NTE3SOQQAPWs+D2TlpPb94e1laz7vvvmWgEPdaMJEsZDiBjUe69I+d+ejFARiIkRW2gGClNL0xWgBpLddoPsqjTULSLQHo7R+WkPWGbeXHWiPWOHlHQguaTDnLG8/wiV8WUgcT5EwdxJiQn2UEKJ0c4R+cIugkch68k44IdVxKkzloC1uhI4xeuhEmLl42yGwVN21OMRrF+iiP9AkgGElivRnvzkF94RBmjguTAj2yp8dPTUx5DszK0pJHstCI2NuaSO4ZkEkEqOAQxvc1OTkRelQvbHHB88iTcgLso6NjHtling4ANDM9468vjEiT4VlUHTOJAbKZ6WlrVQy5c++62qOrr/fHH3/88fdpb790k45MTdA5AUq+nrn5xZ/967/+tzfX1wvD3/3OO/bjIGgIv4VUnO05JF1xZiyaSpoHQhwC6IlyAqMtgRRrl2xiIVg6W8xb20N3H9/H7goDY+PRJ+IRHWkOYACIIkCzn8V34P9BqHSvQQlSGms2Ag9+kw7J0+Hr0u9I8ey//CFN6czhpyivXSb/SQMbuXg19MlcWZd2sl0seMh/XuYS5h1aBRhmUNU1Ak6ZPPFOB6bl+saaV9+zHg1tg50JqSeG0KknYI97McfYm4Zr6oAlCCMjw/5sMtolzmK0PsqGJsPiS2Yfc80QN2uj2L2PT/zi1Cf+ggDu4oWLYUpaK5/lKW4Ww9bu7q3ObptSzZGpE6Im6JwgoXJ3dXX/1UcffbL6v////vraCy8+P3zh8gU7jXGE2ocg0IDxvfLZ5lEaso1rgQAlBHF3TyaC/rlnV/rODjaywuyKwNHe2esZzF0ySwwrrTIvpEUwIkSjRqPF6PD432PIUX6WfuNGCTwII84o4p8l+ubC92fvIUpntu7Y3DoIy5v7YeLKDW/dUVhfEeAUw77MIfYyxuxhe1L2Rea98K8kTYf3ZrYxxAcR0b6UMExfmFGIoAPHu9JNX7jgjdF2dmW2qr7wsYxIO7GmA0DJjGJBJxpSZ1e3N2ynjrkfpzJf7TToC2QYTueDiQARB6AFiLHYF+f0nbv3cDr/6MMPP2yaUidMTdA5YUomF+Dzv/1v/3r14eyjmy+9/KI3FmdPXS/slEnEWi3MHqbVI80Icppngp/DYKMI5qigDdk8UVrME+OOQANvTkdPfxgamQzDkxJIpS+sLIW2Q4AH88qoQLEeA4Xve2wyAUU8JaYDcAwspghUBqf0+3Ek6XGM73sIW4pGWF3bCnPLxTCkcoxNTdthzFA46566ZRby2V++ksH6NV7AUwxkB0Ztp9W+E3wxOwInRgIHh0bCjLQOvhWPY3xoeDRMz1yQBjJtPw+bdbEdBloJGiW+MN4RjQoNiW9iYaqy7Sj58zwAC22L0UJ8O5QDk5ZwNC20y69u3QrLq2s/Ekj+pQDnW7vR1mlSE3ROiRL4rKys/eS3v/1q9dGjuZvf/e47NmNYQY1zlVmzMD7mARKNFsPBrFscnZgTOD0RTAQ+TtZjEyogJUIB85n5fhRg1d6mvOcehMPdTQGUYjMg4fQl0Ingw93O1vHxKpKKYGAiDK2EAP9zhC7Jg4/uCXRwNh3sHYbFpc2wuFIMPUOjYebalXAgIEDQ8TXxMTu0DLbMwFnLR/VUQGs4AALaDsPSmESUkaULOJFZIc6EPgAXPxDgg6bCR/faVRbWZTGbuIjvyPOaeryGDaAjbzQg5lKhVW4qLeVhJrQ/9idtxnsjC/jm5hbCrEzAtY2NH/38/fftt6H9StXRpBOmJuicMsG8H3zw4U/v3r3/k//wH/9++Nef/+ZthngRfgS5u6fL/hpvjQEQqMfmms+h0PsCPExYQzCj6SUhFdDYIa10B9JmDgOO5P2wsToXlufuylTa9t48yWEcCQBRAM/QEcGmPBmcXDrwBv2pNDTvEBGgI62NsqokYW/nICwurIXVzZ1wKLPmwvWroW94yOXHyb1ZWDdwMIEPvYlFkszbwV+F/wqzqKerJ6ytr3qkicl3vOtj80sH9YAjmKUP5MkQPGuzWH7A8Hl3d2/olRaDloOjGODGZ8PvB7OP/HyuMaGoW76Fhe/n0cKSdLbwow8+/LDpJD4jaoLOGRHg88knv/yrldX1n/y7v/lb79lDL93b3SXTYhBlwgIILmByedhW4IS/AeEEePBPMOXfIMXwrnryVmk3He2Cnc2V8OjrX4etlYXQ0bLvldpoVdZKyFwZAyXR1+PHlMDlmzMUfUb4UTDjSuCmMA7ujQ5nhrvRcg4EAIfS2nbC3PxK2NjeD1sCoovP3whjE1MCRWkySs7aJ7QU9tvZkYbB108ZTUIbQZMDGNBK0Eh6+/sMDOmZHJ5TI3MTrYmdHdmydGlxIdy6c8ezkPtkSl2+ctVbS2BqsV0pjuFr166FqzoAm9XVNT2j3dtZULf3Hs6GQnH7R+oQmmBzxtQEnTOmZHbtH4SffPzJp6sffPSLa6ur68MvvXDDgi5pthnFQS9Pz+2ZvPqNMxaAQFMCQjCu+C7c/tZ6ePTVZ2H5ztehQ2ZP/K4W0BFTsQ1HhJkY9s3V71IS8ghNSegBn9LvGGqw4WDZBptzbW3thfmF1bAtM2uvrSP0j46GyekLem4Hr+PJgGgeW9t7NgfHPLt3zGDCZ3nws1AghtkZTfJ8J56lZwLE1Av+oegUjvOZZh8+EFj1hktXLochvrslwBkeGQ79Ahi+Df7Ciy+ES5cu+TnMJMY8wzm8vFYIy6uFH/393/+8CTZPiJqg84QogU9vX/9fffb5bz7+27/7YHhtff3ahHrorq5OD/MCNAAOv9F4otDjDmkR2MjMkkZzsLcV5r/+Iizc+iK07G6GLtlVxi6DhySZUwZifKk/gEcCFF89PpMgAzQ+SiAkrYmlC/hyvtGSWkOxuBsWl9fDvjSbycuXQ2ffQBgZnwztHXHjdCb7AXV70orYuuPCxQsGzo1CQfcWPR+G0bt1mWFoPX5XPRfA8XP0Oy6Uxc90ENYFTnfv3A4Tk5PhuReeD2PjE57oNz09Ey7q+ZcuXTYIkZc0y/Cv/82/C3/90//jlrStf/l+U7N54mQWa9L5oLfeeuvaSy88//+8dPHCD1579eXwJ3/8ffs3EDx8HYBQ3Dpzzxu9H+4Ww+rs7XDns1+EA5lXnW0HLNsSKQ5hlTmjPxbUOJsYcyvGC0L0F3lGmPnlCFG8Jjxd89+r5gEbHQcMa2PySNNR1mFjbSd89sWdsLIbwuiVG2Hyxgvh+stvhHFpO3z5wfN0yElmIyNOzIGBFubmvTCT1dpoMXwPivk3U9NT8V2l2XEASHvSVFj0ur1d9D7IH3/0Ybh8+VJ46ZVXBLIy44S03d19HipfXFoJ//9/+zfhr//Nz27NzS/+RHkwsa857H1OqKnpnCNC+/nVp5/91ebW9k9+/sFHH7///kcrv/z007f5QsKVyxet9bRLk2Fjr5b9nbDy4HaYlVm1s7YYOlrjFycggCU5kQ0dJfwAaPj5WIOx36b020e8xufhOB++I/13fPo8DpgGkLSE9rCythlW1oth97BN5tV4GJX20dPPTohx7g1zlch/gLkwMqfYooJtKwjDpOKZaD0crIXCCQ34oe34EMABfDyfDdUAUbSlq9euy7wasgm2sLgc/uf/9/8n/L/+u//x1i9++ek///f//m/+Eq2GenWBm3QuCD5q0jkmtB/1+jevXrny37z26ks3v/P2m+Gf/ZObYWcDx/HnYV6g092yIzBCvIUCAIF+GRcktAYIAZIJjcbaT6nhARDCDCgReCKxbkukS+9NU9KSrOUcxm9bMQOa+UOtrPHaaw2ffnor3L636L1z+mdmwuXnXwivfOc7oW+Ej+DtOj+WN7CeCT/Lysqyv/aARsNyBEBD4OCvQbD0gS0kKI+d6yIWzLLlxeHBXhgU6Hz1my/0vAehb2g4fPLpb8K//9ufS6tZ+sn777//L3xDk84tJS5r0lNACYBuXLv63zx3efrmdH97eGF6MFwc6ZL2w4RAgCEue/C30ktayYHMsUQoQ9GcKjW+/nBpJ3YpoEXairGoNHKF4HNmfgvbgxp09Bs1RnqX4lvCrz75Mty5vxyKezKLujvDxJXL4R/8yZ94qQbzYTCRNqTFTE5OBWb/sgE7669AIxzBaDaLiwteFMrI09TUlMvEgVOd7Vu5h3Vcf/O3Pw8fffLprU+/+OqWyvWzJtA8XdQEnaeUEgBJ6P7owujAtevTQzdfvjgcJod6wisXR+K8GgOJQEOgA2jQ2NZo9A/g4V8cCAdhvom1diONyKCjf9Z0RDi0/RE9nZmjw3A5w+D7LR3h1q358NXXj8LWgcyt3t4wNjMZXv/uO6F/eCR0dOEYZhLjgfelwSnMTGH8VIAREwHReFbXVsP8woIBZ2x0jOKE+w8ehg8+/EX48qtb4X/5V/8rfpmf6PipgKbpDH5KqQk6zwgBQu3t7df08+bF0b4/uiEQeuXSSJgY7g2vXh4CStzagIj0Gh1clA4Un5Lvhr9MLLQ2pGREedQIkLKV1Rr2dGxL0cG8wocT2rrCevFQYW1hdOpCKEgr6RnqDz3dHaGjuzsMCHhYL8W8I9ZTLUlbAWxwkjNPB1MK+uzXn+v4Ity9PxsWFpcEQuu3PvjoE0AmNLWZZ4fgsSY9gwQIcU7a0MWxvmuDvZ03JwalCV0eCxNDvcKbtvDqlTGdBUloRSXCUY0OBODAIRF4FHbYHnYFPBu7Ap3QGbr6BsLwuMyloeFQLO6E8ZlL3nKDEbZisRA6O5jUuBMOpcUsLa9Zo2GB5seffOKFmf/u//g7zyz+8qvbt/7u/Y9sKvFIUVOTeYapCTrfMkoakUDkmoQcYLp6cWzg2lBf181JAdGkNCOYYly/I7VIW+qz/3nvoCWMDg+Glk5pMcOToXdkLPQMDIbOnmg+3bv/KLS1d+iOg3Dnzp1w5+595/Bwfik8nJ2/tbS8ovMjwAUz6baOJrh8C6kJOk16TEk7gkqmGhrO47ASSEFXS2eA43dI6T0fpgQszLO51Zwj06QmNalJTWpSk5rUpCY1qUlNatKJU9Onc36o2RanTx6Qa9KTpW/GSZvUpCY16Qyo2bsen5p1+O2jpsZ0DGoKzPHpSdbht7n9nqTgN0HnGNQEnfrpPNZVE3TOJzVBqQo1Qad+Oum6atb9k6fTAocm6FShJuP/Lp1VfTTr/fzQWQFEE4hK1By9alKTmnSm9G3rcU/jfU8qz6b2c/p0UtrGaWgt3xpNqAk6x6eTyPNJt8NZPv9JC9dJPL8JOsegZxF0njQInFSdnmXbnOWzzlK4TupZx8nnJMrwTAHSWTLbWdFJvNNx8jipOj1v+ZwlnQewyFITdE6QnkaGzNNJvEM9eRzlOcct21m923mj8yCoR7m/nnvOw7s9UXoaGTJPZyHYjT6jkfRnUf5njc4SUBp9Vj3pz7L8546eFoY9iXLWyuO48Vk6rbTl6Lj3P610HMFr5N6TTHvc+HroJPI4VXpaGPYkylkpj3ryrvf5J5VXvc/L0lHuedroKAJVzz0nlQaqla5afL3PqEYnkcep0nln1EbLd1yBPmpcorNMk6ej3PO00VEEqp57ziLNUeMS1ZMmS42mPzM674zaaPmOK9CV4mrlexp5Zum00j4t1IgAnUTaannUyv808oTqSZOlRtOfGZ1XBq23XPWkK5em2n2V4o5yD3SU/PJ0WmmfFmpEgE4ibbU8jhLX6D3V0ieqJw1Ub7ozo/PKoPWWq550+TSV7mkk/LTSVqJ60jaSXzU6qXyydFKMf5LCCFVKWy78tNJC+fBK6bJUTxqo3nRnRqfBYCdBtcpVLr7aPfm4Ru4/y7SVqJ60jeRXjU4qnyydFOOfpDBCldKWCz+rtJXuhRp5VqJa8WdOp8FgR6XjCGGle8uF17q3nrzrSZPoOGnLUT1pEjWS9rxRI8JST9pqafJxx01bK81R8khUz72VqJG0p0bniSmPIozlwrNh9dyXT1PrGqonTaLjpC1H9aRJ1Eja80YnLUzV0uTjjpu2Vprsdbn7oVpp6rkvT9XizozOA1PWKkO1+Hxc9rrcfdXiK13Xygc6appEleKq3ZOonjR5Oso9p0VHEYR67jkJoSyXtpE0tdJmr6vlA9XKK0vV4qBa8adK54H5jiJw2bhy6VJYPq7afSeVNlE9aRJViqt2T6J60uTpKPecFh1FAOq5p1Kaavfm48qlrZUme30SafPhULX7slQprto9p05PkvlqPbtafIorl6ZSXK3wROXS1XtPlqrdn6WjxkG14ivRUe87DTqqANS67yjCCGXjyqXLh1W7Tr/rvafecKhaXKJqcVCt+FOhJ8l8lZ5drUzZuPS7XPpKcfXcXy68UppEjV5D9YZlqVp8rXur0XHubZSOw+j13FsuTaX76gnPp2nkOv2ulKZc2kSV7oUqxZVLCzUafqp0lsyWp0rPrkew8ucslYurNwyqljZRvXFQ/hqqNyxL1eJr3VuOjnLPSdNRmL6eexoRsnrCql3XG1fu91HCElWKq5Y2T5XCT5WeJONVena58GxY+p0/Z6lammpxUD33JKoUDpVLSyM3ck+eqsXXujdPjaY/DWqU6etJX0vAsm2QT1vrGsrmk6VK4VA+rtIZqhaXqNp9UP6ecnlAlcJPlc6S8ep9Vj5d9jr9zp8TVYrPpmskLlG1tFCl9Iny11A9aaBK4VmqJ02iRtKeFTXC/PWkrVfIyqVrJE02rtJvKJ++0hmqJw1ULb5S2lpUb7pj0VkyYK1nlYvPhqXf+TNUKe6k0iaqljZRpbhyaaFseKU00FHj8tRI2rOiRpi9Wtp64yqly4dXu06/K6WplrbSGTqJtFD2d6JyYVmqFX8idJYMWOtZ+fjsdfqdP0OV4k47bZZqpal2T6JyaaBK4VC1uDw1kvZJUSNMXy1tpbh8eLl0ldLkz1mqlCabtlaak04LZX9D+es81Yo/ETpLRmxUeFJYpTNUK00+ba106QzVkwYqF17pd6JKeUD8To1f7t5E1eLy1EjaJ02NMH61tJXisuGNpkm/8/fl05RLlw8rd06/oWrpsmeonjSJyoUlqhZ3YnSWzFjpWfnw7HX6nT9DleKqnetJk+g4aRKVS5uo2jWNX+3eRJXCy1EjaZ8U1cv0RxWcfBzXKYz6ycaXS1vunCXC0gFl0+TDyp3rSVPuDNUTlyh/nahS+InSWTJivYKTrvNnqFJcuXP6DaXrbPxxzlC1MKjS70T5sHJpoErhULW4PDWS9klRI0xfLW0jQpXCqB9+Z9PU+p0Ng7jOxzVyTkei7HW9Z6haHJS/TlQp/ETpLBmx0rOy4eV+58Py4eXO6UhUKS5/hiqlgfJh5dJA5e5JVOsaKpcmMUS59FCl8Gp0lHtOio7C4PXck09T7Z4UV+2eSnHl7q0Ulz1XCsuHQ5Xi8meoWjqo0u8sVQo/UTpLpiv3rGxYPj5dlzvXijtuPFTvGcr+hsqlgfLX0FHS5KlWfCU66n0nQUdl8Fr3lYuvR8jyadJ1tfyOcq4UVi48nSv9zp8rxSXKXufjoHJhJ06nzXTV8s/HpetseKWwbHj+d/Y6nfO/s9f5c71hWcpe15MmUT1poEbD66Xj3n8cOg6DV7u3Ulw9QpauqRd+p+tq95Y7V4qDUnw2rtw1lA+rFA5VOkPlwhKVC4MqhR+bTpvpGhGWFFbrDPE7HVD2OhuWzvnf2et0LheWzuXioexvKJ8mHw9VuidL5cKgSuFQtbh66STyqEXHYeZq9zYiPPmwamkqpc2GZ8PSAeXPULk05a6hfFi1OKjec5bKhUGVwo9Np81k9QhPPk26zp7LpU/h5a6zYemcP6D8NVQpLn+Gav3OhiXKh9W6ztJR4+qlk8ijFh2Hmavd20hcrWsohVVKmw3Ph3FOB5TOULm4/AFlz+Xiyv2G8nHlzlkqFwZVCj82nTaTVco/G55Pk645pyNRpbhGrsuFQ+XO5eKhfFi5NFC5exLVus7SUePy1Ejas6Z6mPy4afJx1a4rxVU6Q9mwdEDlzvnf2QM6ynWiSnHZNInKhUGVwo9Np82E+fzLPS8bln5nz5XiswdU7Tp7QJXC8udy8VA+rFyaRJXiqqXNU6VwqFpcnhpJe9ZUD5MfJ0258HxYuq6WttIZyoalAyp3zh5QPiwdUL3XifJx2TOU/Z0oH1YuzYnQaTNhPv9yz0thtc4Qv/MHVE9YOqBK11A+LB8O5cPKpUlUKa5a2jxVCoeqxdWi49x7XDoKU9dzT6U05cLzYem6WtpKZygblg4oHw6l3+WuswdUKwzK/67nnKV8WLk0J0KnxXSNCE8Ka+ScP6Bq19WORPmwcteJ8mHl0iSqFFctbZ4qhUPV4mrRce49Lh2Fqeu5p1KacuH5sHRdLW2lM5QNSweUv4ayYdUOqNp1Pgyq95ylcmFQpfAj02kxXSPCk8LKndORKBuWjat2Xe2Asud8eP46UT6sXJpEleKqpc1TpfAs1ZOmEh3n3kbpOExcz72NCE8+LF1XS1vpDGXD0gGVu07neg6o2nU2HMqHVTpnqVwYVCn8yHRazNaI8KSwcud0JMqGZeOqXdc6oHK/K8XVc85SpbhqafNUKTxL9aSpRMe5t1E6DhPXc28jwpMPS9fV0tZzzv+uFVfrgKpdZ8Oh7HX+d/acpXJhUKXwI9NpMVsjwpPCsud0QPlwKP3OH1C58HIHVCsMyv6GsuHlzlD2N1RvXKJyYXmqJ02iRtI+aWqEyetJW4+AVbsuF5ePr3Sdfpe7rhRW6YDKhXNA+d/5c7n4LJULgyqFH5lOixkr5VsuPIVlz+mA8uFQ+l3pgMqFlzugeq4bOUPZ31C1OKha+kpUT5pEjaR9UtQIg9eTNp+m3D3V0pSLy8en63LnfHyl62oHVC48e0D53/lzNj5R9jofl6hS+JGptXR+mgjhyR7lKJ8mf1SjfJr0u5Fz+p0of52nWvFNOhlqtJ7ract0nT9D/M6nz1NKU+nIUrl4jqPSce49Mj1J0DluhR2HGn12pbQpvFp8Nq7WNVQuDErh2SNP5dKk4zhULr9Kx3GoXH7pyFMjabKUD6t1naUUnj8nqnRfOSJtvekbSXvu6UmBTqUKPErlHrcx0jPzz85fZykbVylNk55Nyrd7lhcS5cPSdT78W0nnxbw6bkMctUFPMn3++fnf6Tr9zsZD+bBsumx4lo6S5ihHI1Tu/kaPcnScNPlrKJ8unyb/O3tdjmrFZ6mRtCdJT+q5v0PnAXRSRVSrkONWFvenoxZVSpfC6s2jHNVz70nSWT/vpOi81NNxy8H99eSR0p3E8ypRijvuM45N592RfBINkadG82u0DNXSNjISQNpa6WulSfH1HGdB5Z5b6ahEteKhetJkqVraRtu+3vQpbSP510OnkeeJ0pMCnXKNnMKycfyuxhBZqpY2xVVLk6WUpp57smmz50pUK7+j0Ennd17pNOqtVp4pPn8uRym/amkSZdNmj+NSpXxOIu8TobbS+aSpEtLmw9N1Npzf6YCy52oHVC681gGlc6JseLl0+TNULgzKX0O10pS7pxI1kjZL9d6X0tXLtI2kP6ogNHJfPm2ta6hSmmx4PqzaPek4barnGWdRjqr0pM2rVAH5iuC63go8StrsUY5SeD5dpTNULgzKX0PlwrJUKz5LjaQ9CpF/o+U5zTI1WpYs1bqGKqXJhufDsudy6fKU0uWPStRI2jxl0zZy36nReffpZClb4emoREdJC+V/Zykfnj1XikuUv4ayYbXia1EjaRMd5Z6TpNN+fj7/WtdQpTTZc7mw7DlP+XsqpYNSfPaoRPWkSVQpTT33njg9afMKSmHlzulIlA3LH1kqF89RjrJx1dJm05Q7Q+XCoGrX+bhElcLL0WmlPSs6CvMfRdjK3VMrTbrOhufDyp3T70TZ6xRfLt1JUbW8T+uZddHTpOnUS6myyx3lKB9XLm02rNIZKhcGlbuulDZRpfDj0mnle1Q6q/csd11PmuwZyodVOkP8rnadqJ401ego9zwxOu+aTqJsWLkDyp6rHXnKx1VKc17pPJetFh1XUKrdn4+rdQ1VSpMNz4dVOmcpH8Z19oCyv6F8eD6+EtWb7onR0wA6+XM5yqaplg6qJ02ietOdd3qa3qMRgamWNh9X6xqqlCYbng+rdIb4nQ4oe53CoHx4OqBq19lwKPv73NLTBDoQvysdWSoXnz2gdC5H2XRHpVoMUE/+eaY6Lp1Xpkzv2Wj5yqWvlE89YdnrWr9rnSF+pwMqd12N8umfCTot0EmUF6xygpYNS7+z53LxlahWfCOUGrqRPPNp62WW4zBWPfdm0xz1OadFRylP9n3y1Eh4PixdV0tb6wzxOxue/10rLn9A2XO5uPQ7Ua3rWtRo+rrprEEnUTY8nyZdc87+zp+zB1QtLk+VwhMdtcIbue+00j5tdJR3q3RPtbzKxeXD0nWlcCifptw9/E4HlD1nwxNlw/NxUAqrFpcoe10tLlG5sFOl8w461c7lqFrcUanRRiF9pcbNh+fDyqVJVC2uUTrJvI5KRylDpXuq5VUrLp2zaSqFQ9m4WudKYekayoZl47K/oXJx2ety50T56ydK5wF0EuVBJX+GsmHpgPK/s5SNa5TOVWM9Y3SUuq10T7W86onLp6kUDuXjyp1rxaVrqFoYVC4uS9l0TwUdVRjrpUr5lwtPYdm4cr851/M7nfPh2WsoH1bunH5DldJB5cIS5cPqSZOo0fA81ZvuPFA9wlMtTaW4esLLpUlh5dJViqsUn+LSNZQPK3edzpV+p3P6DZX7nQ1LVC4MqhR+bHpSmk6WUpp82nLh/E4HlD2n34nyYZXSQLUqOBuffufPT4Ke5LNPi+p5p2ppKsWVC8+HVUtT6wxVS5OORPk0ULk02Wsof12OUppKaevJ49QoL4QnTfXkn01T7nelsHx8uXP+d/Y6e4by8fk06QyV+10uXaJ8WK3rLB01DqoVf56plmBUi28krtY1lMLyZ6jc73LndCSqlSYfDlU7p99QPh6q9LsS1ZPmSHTamk6WKglAPjxd589QpbhK50apXGPVovw95e7Nh9W6ztJR46Ba8eeVjvNejcTVuoZSWP6cKHtdLm06oHSG8mEpXbnwes7VqJ40UL3pjkVHFc6jUKVn5cOz1+l3tbBKZygblg4of4bKxZULy1L2ulIaqNp9UD335KlWPFRPmvNKxxUm4nj/fJpGr6EUlo2rdF+5cz4MqpQuHw7lwyqdoWphifLXiSqFnyidB00nUT4+XWfD82GVzlA2LBveCOUbsFqjVEuTD6t1DZULy1KteIg09aQ7T1RvmWulKZdPo9dQCquWNp+m1hlqJA6qlL6etIny10+EjiqMR6Faz8rHZ6/L/a51hupNm85QI3GJyqVJlL+GyqXhyDJFufuyVCs+S42kfdLUiGDUSlsuvp6wateV4sqlaSSu0hk6Sloo+xvKX+epVvyJ0FlqOokaFaZ0nQ3Ph+XvgcqFHZdSo1RrnHoa+ihp8lQrPkuNpH2SdJLvVC6+0j3Z8Hyaatfpd6U05eIrxdWTFmo0PZS/zlOt+BOlpwl0oHK/8+eTpkoNUq2hGm106CgN38g9R8n/LOmk3yWfpto9Ka6ee8qlrfW7WlilM5T9DTWS9tzSaQlqNar3mdXApFxcI78rnaFav7NhUKX0UK3rLDWSNlE9aRI1kvZJUSOCU0/afJpq99RKm72uFFcpTbnflc5Qpd9QtfsSVbqnEtWKP1E6j5pOomy6cveksHxcufBy99dDx23Q00qbqJ40iUjbSPqzpEbLVk/afJpq99STNoVVS1spDZSPq5Q2e10pLh+epWpx54KOKownSZXKUE94Pk25uHL55OPqSQNV+g1VuuacGCGfJlG58EppE9WKr0RHve806aiCUuu+cvGV7sm2UfqdT1vvdT4cysc1kjZR9rrafYnKpclSrfhToSeh6eSpkhBUE45sXD5dvfcdhao1eqUGrHZPonLhldImqhVfiY5632nRab1HufhK92TD6/kNlcsrhVVL20iaRLWuoXJh55KOK4QnQbXK0AiIVLtuJA5KYdXuS1QpbZYqxVXLrxrVkyZPR7nnrOgoQlPPPY0IaLVw6o5zPfml61ppK90HVYuD8tdZqhaXpXrTnSidZ00nUbX4fFy5tNmwaumr3VvtPqjaveWoUly1exLVkyZRI2nPGx1FII4iiI3cUy5tpTS10la6Dyp37zND5wF0Ep2UkObDjntdDz3TTPKE6Ch1Wu2eSnGN3FMu7UmkKXdPlmrFZ6la2kbyOTU6ioCdFjVSlnJpa4FHpfzrSXeUvMuF5alSmnruTdRI2kRHuee06CiCcBJCWE8e5dLkw2pdQ/WkgU4i72rUSNpTo/Ok6ZSjRoUyH14u3Wnc26Sj01EE4SQErZ48yqVpJL982GncW4uOet+p0XkXonrLVy9AVMsvH9fI/Y0+K1GtNPXkUYmOc+95oeMITK1768m7XJpK99Wb9rTur0SNpj91elo1nTxVSlft/qPc8zTRuWO2Bum45a91fz35V0uTjztKfo3k3ygd9/5To2cFdBLVk/4oQARVimu0jImOet+3hc5C6GqlqRZfLu6ozzzqfU8lnXfQSdSIgNZKe5z4SnH1lK+eNIkaSZvoKPc8bXQUwWvknuMI/3HurUUn/Q5PlJ5F0MnTSQj7t0GgnwY6ikCdtMDWSnPceKiRMj919LSATp5OAkjKUa20x43PUiNps3TU++ql08j/LIWokWedZNp68jqNejiNPE+Vvg2gU4nOAiBOms5LORqlsxSMRp51GmlP6/nPDD2toFON6hXMRgX4LEHqtMDltPI9CTotATxuvucBRJ4pcPo2g041Ok4e5xVwzjudpmCdJfDk6ZkCjJOgJuiUpycJOtCTBJ7TePaTFLym0J8zepLMfVZ02u/4tINMorMow3kAgJMsw2m9zzMNlK2lc5OeLD1rwliOvg3v2KQ66Nug6dRDT4M2dNr0bdF0atG3AXyfKDU1nSYlagpbk86EmppO/fQ01dWz1K5PE1g1gbUOamo6TWpSk86UmprOyVKzPp9damoxJ0RNTadJTWrSmVKzZz4/1GyL06emtnIOqKnpNKlJTWpSk5rUpCY1qUlNalKTmtSkJjWpSU1qUpOa1KQmNalJTWpSk5rUpCY1qUlNalKTmtSkJjWpSU1qUpOa1KQmNalJTWpSk5rUpCY1qUlNalKTmtSkJjWpSU1qUpOa1KQmNalJDVEI/ydTU01CmS+y5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12" descr="data:image/png;base64,%20iVBORw0KGgoAAAANSUhEUgAAAPwAAAD8CAYAAABTq8lnAAAAAXNSR0IArs4c6QAAAARnQU1BAACxjwv8YQUAAAAJcEhZcwAADsMAAA7DAcdvqGQAAP+lSURBVHhe7P13uG5bVh52zp1z3ifHm6puxVuBgqIKEQQISQgQQkKABZYsjCwsWZZltYJbRrTbfvzY7fYfVsst5O7HPDZtS8gIISiKIKCIBVRROd26+eSzc85n9/sb63y3kCUhMgXUOnfd79vrW2uGMUd4x5hjztXXPnN82h+np6fGqT+nzzqXP/7PRra2ti4e7u1d6jttl/v624WTBw/OHR0en+sfGprt62szA/1tpp22ydbXPz42PjF2evpg5MFp6z8+Ph54cHLSBgcHT1LWg/39/YPBgcG9wZGh3Y21je2XXrq5sbOzv3F0crL+6GOvv3c6Nn5vfX31zpkzizfnF+duzQ9cubXUPnq4v792urV1+3Rp6TWnf+pP/akHfX1pyWeOT+vjMwL/aXb843/8pwZe3V49MHHmev/K1GH/1N7g+UuvfOOTw7NPvqpvYOTJ/f3dJ05PHjy6eeMXL++u3eo7PNiJ4A61w6OjNtAfnZAR3d3ZbRMT421gcKDl3lzrb0MjIy2C3vJXO869BwcHUSQP2vh47hsYpFVy/2BbXV1vN1682fYP9nNnX3vFaz+7DYxNtZdu3WhjoyPtkUceaSeHR6dpx82j48Pn+k6OPrm7sfGxrfWtj/ed9n38wZn9u1NT7cHST6Sqj3705Gu/+7splc8cnybHZwT+d/DoLPd3DLbbF4ba/tjQ7bX7FzZ3Nt88PTX55r6+oacOT46eOjw8WJianG8Tl97QhqcutOGhkba/v9fuPf1TbXf1VtvYXG9DEdSY8BLa4wfHbX1jvc3MzrSjw4M2NjbRTmLNncMR2LEIeCx72987iNDvt+OT41IYlMXe7k5bXlptN27eKSUwOz3Xrr/qje2wDba1za1289aL7fLF8+3qxYvt4HA/zNOXco/b1upKO9qL4hkodlrpHxz4wNbq2vuPd4/fu3uw+0tDx0N3RudGj+60O0ff8i3fcRz08Rkk8Dt0fEbgf5uPCPlQztGdnZ3xkf7b1/fuf+xtJwdHbxsdGXv70MDAhbt37zZGeWxyIlb2qPX1DUQ4d9v4/NU2euaVbXJysfUPtHb7oz/Z7r7w8dY3cBqhHo8iGGrbW5ttYGigbW9vt/mFhVj6nSiH4zYyPNxGIuzDI8NtcHhQG9rR0XEs/kl7oLIccQfaYRTJ0r3Vdm95qZ3m7/n5hXbu+qta/+hM2w0iWLp/r21FmbzqiUfb9OxUkMJxCf1BhH1nYy0C39rQ0GD+3m2HQRnB/O1Byjk6eXCn9Z3+zMH+wc+G5X724uzZF7ZX13fvPbux/xe+4zuOqgGfOX5bjs8I/G/x8dD/HosQTk5MTJx90B583oPT0y86fdD3B4YH1y/s3/n5dri9G3noz719bSWQmqBPBBeD5JubmzVIBycD7fprv6hNzp8vIXrxg/+ird+51VY2ltv5c+dizQ9bBKqNTYxF4DejBMY6i3/c6rcHge9TKfO0P+Y1z/u7P1b9QZx6bLATJTE6Nhorf9hu37ndtra2SyEsXH2izZ+7HmUx2tbX1trW2kobaCftVa99VdyGiZQx0HaCMlajDNrpcf4+bVtBA3tp94O4DpSLDoyl7IP9wzadZwYHB+7s7e/91N2VzR97aWnzZ9rE/r3rw/M73/Lt37GXWz9j/X8Lj88I/G/REaGc2t/fnxsdG7tycnr6ZeH8PxzY/JZfTvDD3ZfawfIHW19g8fFhd+7uHeY8iOXuj3893Q5jWTdjuTe3dtojr35Lm7v8RDs8jFDd/GBbv3enLa0st9HRCON6oH1g+Pj0eKz2cZudmS4Lv7eTsuLaHxwdxtKPFqw36v35R+gPAvsPo2CI2djEaIR1u61tbLSdWOjj49M2e+GxdubitTYwMhLLvddWl+6XgJ85O9+uXbvS5uYW2l6UxTYBf3CYz/W2tb6avu22/gg75HB0ELchlv8oCmQgCmJmeqKNjAy0pbWt9vyNe3ELHvzC2cX5dz4YaD/8YKD/xmTfyNo3/43/dushmT5z/CYenxH438Qj1mwy55l8feSktT8ahv/DsaKv6X6NEsjZWbzTWL+9tr308Xaw9lzj+p5EGI5ioQ8i9PsHsdYR0FO29Oi07cTX3tvdb4tnL7aZC4+0+cXz7YWP/EL5zcurGwXPN2NVh4dHItT8+ZFY6+FU8yDlHpf/vhXh57tPxFUw7BDAca7vbu9FmcQiR5inZ6ZS917aEESQDkxMzUbgH2lDEzPtNFqjL/ffv3+3rcSaD6TRZxZn2iOPPJ46hypecLC33zbXlttJythcX4kCO2rDg0Np+24EP27E8YMon7RhfKhNjA21nbgbd1fW0v6jdu7smdwTGhwdfSReyjsfnJ68Y2Fm4fncv/S1f+nbt4uAnzl+w8dnBP43eESAh/JxIYx6fWBw8Etz4Y9FyN/Q/fopfHpyepKfcj44LgHf215pa7eebvubd2LtBMwiFOVXn+a+PCCItn/U1je22mEsNot8kqqGI4Sj8dlfeuHZ+M1b8ZtHImxH+a2Vr94XuM1fnxwfrWi8aDtf+1S5UTT9g/3lZ/cPRJlEGYyPT5SLQND304adKIaRWHNQ/eyFS/HhH29HbTAKIM+m3ffv3W3bWxsVODw5OmhnWfqrV9vY6Fi1f2t9rR2nrNXl+20zSKHaxNLn+dWN7bSzrw0PDUQpDUX4+6JoDkrgZ2Ym02n3PUj9wxVQjIvz/rTz+4eGRn7k7t3bLzy39tE73/Ed7/2Mz/8bOD4j8L/OY/P0dHE0Qt4/OPjW/PmVQc1/sE+ELQdLLnrdm+46ONgIxF0LO4tqH7UHxwcFfW88/0zbW19uk5OxtvzdCOBe/NyUGYHva1vbO21lfbvduXc/FnE6ozXcBkZF41vb3tmKUPYFAwykigd1mqiviHvcATB+a3u3baxvlg8/GsEj2K4TaENvLn4m0B/iGAsimJ6abHdv32t7cSMmx8fbuQvn2sVHX9F2Y4mHRyKgqXhpaakU1s72Vvn0ff0n7dKF8+2R64/Ggh/Gqu8Hyqd9G/HrA/+5JIQeYhDp34qrMBBlo94H8flP0u+RkcHUr00tqENfTC1uRzm2NjU9lXP25ObNG/9iZ2v7n49OTvzcVP/0i3/h2/+fy/XAZ45f0/EZgf81HLHm/futXR9t7fXhxS+LD/wnBvr6zyLiXuA1y0TQCSxGHxudyPX19tzHfzFQ914YnKWM7x64zvJuxQKKZu/tbZf/nhvaYIRxe3+/ra5vtHv3ViK0+7l8Gqs8FMs93ianZyK8/PDTmlqjYdQr52VycrJg81EUx27K2I+LsL21V3D9QVnz0TYZP/34OEonZXres4NDfW0ywn4xgksAxQ98nr9woc3MnWmHadd++jcaN2A3KICFJpDu2dvbagex9teuXW/nz58tl+L48CT9XWk7XIUgBvQhyOv5+zD97E+rh3PfxOR46LQXaz+ctgUhRBkep/2HEEuQ0NBQ6Jm6z5w5EwW3U7MQcXnunT139p9euXTuhwJ0PvA5f2jlxb6+b++mGj5z/FuPzwj8r+KIZRwL7HzlwNDQ28NZXxkh+/z+vr7I/Uk7Odxt29vrbTBCCGqDtMOxWODqTiz0Jz/+/vaxD3+wra0IaqWw00Dq+Lx7+7v5+7T83EM+e04MvktII6zbEfTVlfW2fxifOsqDVTSldvH8uVjiqVjI2YLCDwKjh1PeyMhoWfyNWP793L+b503PDQwM15RdX1yE09Q3NATS97ed3e22lraaGZifn6tg2kCen52dbouL81VWLGvuHYmQ77WxiYlCCuIBlM9gygDdzcdvR5DHowyuXL4YiH8m7Tpsu7m2vbndVtdWoyz2CpWA6xRNnIOC7Avz8yX4o1EgQ8NmDE4qDjAclyPqr1DL6MhYBftYff2gSCmW+bnJ/aOj43dt7u5+387W+s9ees3Ex7/oi75dttBnjl/h+IzA/wqHSHs+WPMvDqf+yQjBq8F2Qth/ehQLttzWl+PTxtqdu3ClYPnGehg8Fo8f/YFfem97+hOfbOuB5axsnOhA14kw+XAEPpZPICyCtruzVxbQb2C4yDkh30s5O7GoexE4EXXDNTM10aZiyecjLOci/EdxAUD44SCDlZVYVXP2E+Nt+f5Kux/4bY5eFH9yYjKWk78ceB/4vBU/HBqZnp7LPWOFBg6jhKYDoRcW5gtic0kEAg9jdaejCEy3mbdXHoRxkvK4CBTPYBTS5MRYKYyx/B590ZbuLbXbt2/Fb4+7UX0fSz/6Up7kuwh+NOD42GibmZ5McccF7V2bCBKRObidvms3K68/+jw7N2tocl2cYjx02j3Z2d/+SP9A///xYL/9i/XN/Q9+JsL/bz4+I/D/miOCHse2vSVG5Y/EsvyJWL5H4lkWsR6cHMQ+HcWXvdPu3nyxbW5uxEofFiMShJdeutFeeO75gqBLS8ttY2Mnwn5Q5Q4ORijGp0oZ7OwGCrPsEdjNzZ02FiEeHZ+sWvjHAnys+sbGZmDucQna6uparOx+m52ZiRVeLMscCSqhEIFfXllufYNpXYRlKf4zf35ycqqy6JTLahP69Vj2rVhgvvyVK1f0t+4d4xrkTvAaChlK/VJv9wLDQ4tSaFtBDYRbmSOjQxFsZR5GefWVoI7ECpv6k7V3mL7J7BsSqY9SHBntILpZiKMoG+UNRllBFuP5jTI7Pj5oc6YUo+zW1taiECbyzIPQ6qiUz5kzZ6OQ5trOzmbqGm5z81P5PW5PkM7Ozt5zmxvb//T27ZUfbG3gF/7Gf/v//Yzg/5+Ozwj8LzvC+BNh3M8N7PzK45OTrxoeHLz68KcI3nI7Pdlv66sCUdvt1s2bFf3urON+hHq/vfrVr2o//dM/05755PNtfW09Vuq4LPtofO/IQ474yoHGpsYIyXp8eNNiLPxIyinYHMEGkQm5SDq4T/hiUMt/pgzUx5+enZtrk7GQyiK84LYgV8Ho3ANmD0YAjfLk+ES5GQTTFB5rDWlQVD5BZQJu2pAAHsbPN90mbXcogibxBoKgMHRlKM9QIJTY8PBouQzjI0Ppa1wAmXdReNeuXi/lBK1sbKyzxoUawPqjo5PcF7cGXGfVgygW5mdS8nGbm4u+DSq4f/9+6HEawR5tR5KRQp/xKMbzF8+XmyCucPXq2SCKofx+WOOxtrbZbrx066Wgnu8dGRr7vrg77/6mv/7f7aD+Z47PCHwdEfSRCMJbwoh/KkDzKwb6+h/BlAJHYDf/9v7dZ9vK3RfaRqzOSzdulIDzSR3HRw/avfv34lueb3fu3Aus345AbYa6/QWbCRRB8sk6Dg0Oh5ED/3OPAFv59bFWLPpBrB7Blg8PyhNYVnZ8dKyi3YJ9LB9lMl0BvMHcu1aCOTU1Xdl5BGwyUB60Po0FNeXnGKvAWAQswy6zjmXXJkqLQjKtxs8/Po4FTjsCk2vqbmFhsfz2nVht153DaS+EYu58Zna2TUewwXM5Abs7WxWFn52aqTL0azfPrq+vpD/DCB7FkX6nUvSg3IaCTFj70fjvM7MTUYzjpTS3dvfbuYuPxaU4E6GOS3G836YnRyLs221tazOKbLhdPDcf+nTTkOsb2211ebUNhvaHRyfPR6F8X+r6JyebI7/4V/6H/6GDWr+Pj9/XAi/qfnh6+OrBNviNMaBfGUF/kq98wsqVSY4AmDo6OWzPP/2Rtrm+XJbxfe/7YNve7oyGFWZ98UtB3f1AWNCYNZISS1AJL6GwuEUUnYUlbPxajH4QAenvTxn5R4C2IxjgM8E07cWXlRJ79fLlCNFM3bcRZLCednAbzi7O57m9ujYapcDSOiYixPNz823x7GIF725GSUECoD9lBnkoaySCAh1QDpJ/pNtWZH0AfbgRq+1y6nad0lKWPlAUkoG4K6L68/H7oRfK4CTo4OLFC+VuaI9nu7z+vaKFJlKYcgsmg0igF7MFlNXJcX87d+5su3L9emhw2lZCgze/9fPy9+PtEx/5SIbkoO1v3mz3bz/bTqIc0H4gbtbM1Eihic2NrbZ8d7kFnZW7cRwksXd09PFU+8/2D47+l42xSx/79m///RvVr3nj349HmHfh5PTkr/SfDvxn+TN+er8MuWJIjN4XP/14f6Md7a+3/d31dv/OrbZ0f7m98MJLZcVF2HNrGJR/eQiBxuqIuFMQ8U9z8ukJAIvrJDD+BtlZbrBXlhurSPdub23X6reCx1EWhF1bJMcMBgqDz6A6ZbKXT4G6SZlzYWxllwKJUEMNfWnPRpQCCM76K5NSIvQy7DoBi6sgcJja051SNJ6VNVc5BLkyAs5HuMUd9JEi6lbb7aVOKqO/Hcdik+J+EbxcoSw9BwBpj3bpC/9dPVKHxSbW0w/9h5RMGV5/9JXtyqNPtTMXHmmXH3uyEn52ggRe9/qn2vz8bBsam2xnzp2P1d9JXUPt2qOvSH/223Hau7nepQNzEeQBSDPWIfSLi7IY5fG5odHn9u+uzX3Rm173sX/xix/cS2N/3x2/7wQ+gz76t//O3/m6fP2vYqm+LoJ+LZ+MjF/DrjLdJH/sR3jXI4Rr7d7dO21lebl9/GNPt2effTGCtF3QlKBube0WDB4MTOcHH8W6MVkElkCz+JVsQygiEGH5miMXiV+L9dyMEFYmXAQWnCeAFprIhjPfzrqaIwetTfPdiKVeW9uI4ETwwtS1vDW+dg8R8Pvdly5FUKW17sX3Xi2rLnuOktAmCMUnV4IScLDE9Wz+gfkUjN8qtyBWfDCwW7BuN8JOse1XjvxQmwhygV7EG/rTJoJ/cBhxzW/qLeVI2aUPtSqPUqHMUudg0E1/6ml9g+2pN3xWe8WrXt3mzy3k9yhIWYlRLkWDicn0Z7ANjw63tZXlin+cO3uhnRzG7ek7iQLar6CmQifGp6qvYhHoWKsCg+aGBgcuph+fczrQ3v6Fn/P6k897xRs++a4PfIC2/X1z/L4R+AhU39/+tr/9VD7/m/7+vm+JX/76CMVwxLA7wpABgGEUs8SmjeS1b9U8uaj2s8+90J579qUIRJg9QiDHjXVnLX2yerv7nY/ru0Db7o5p4dPcz1+NJYxgV4rqw0j6ZKD6wvxiKQfJOp1SiLix2PkOFZj79vvc7FzB8PVYMhZzPPCZ0C9HEbGmLD/XwCerymqfPXOmLLtEFlOHFs/Mz82VpYYyRNL5vdJiuRyEmgsiSYdi4mubxovc5CvLPlCLa1ZX1vJ9pA0FJVTb5mZfrtcz5aenD+6nQNZjzfcD/yX8UIjaJnIvJkEwKQZ05E6tri23peU77fnnn6mMvte+/rUdPYf6Cw1Mpd+3b77QPvbRD9ec/+bqUhsbDrII2qhVgSnHWDr0x+kvQu+IEhgJ4nkkOvlz2/DJ6z7vs5965ife/f77gfn1++/14/eFwEfIhwLf/+ZA6/+/Rdi/KL7dVMcSYYr6fyzwyWZ7cLjRDvfWw6TLbXd7LQIBbh61laXV9vGPPhMrL4d8P7wMvvaVgLLurHMF5vK3Nefmz1kcCACjmWKKBJQgs8iTk9NtLDAd54+OjFZCieSS5eWVgsqedf184GvB5zxPWfDlOwWS9tbnYd2rTu2iCLSpgnC5k9XfiIIwL989y3eO7552+BQFVxahl/3Hl9fenR39PkkbhiJMI1UW6y/4JpAmwYigi9SbHoSIKCKBRhb8NOXz67kdYDYXZGsr5/ZmxQTKr0e/UlzjhToIpqnC5aX7geNBE1EEE0E6fqcYVtZWC12A8E9/4hPt1u2b5c6sLN1pI0OFy8oNGRoI2olysnAI7QqzZXyclBBFa4agnZ5MpZrXDwwPfNGP/MB3T7/y9Z/77ve+970v6//fq8fveYF/cHr4uXsHO//w5Oj46wLvLh0c8ZuX28H2eny9w7a3s1oLWdZX77RbN17KGci8ulzn0r37gfDP53yu3bu33HZipTDOzPRMB1sDYQkYQcDoLKGgFmHx2d83wPCUgFXQK/8I3mysdcHq+OxOkLdn6XYCwU2rSV313NzcfNXH8m5vx/d/CMfBY8LZm+LjPmiHqbJUU8jEAdKai9fOvb3dUkKYnsC7n0AJoBFeB1juXgLp7KL/k0EiCyWUkIqYwvTUdLVNfctxGZaXlso9YeWdkAyUw61wcFMkCGk/K2wO3bSiaTy00yfKk1tEwUzJH0j7amlw4DvhlsLr9w9+6ANp807l/tvK66hgfZRuFB/UNJ1yIQbBR0q4IH0+jYu/T44P23AUAwUyOjy0GLT3lna08QVveMWjn/yFDz19sxr8e/T4PSvwEcy+v/rX//K3nTw4/L+HUd7UP3A6srOzkQE/DgOtxTLuhIF2a7nn7Vs32k4Ebz8QXLLI4T7/eqUi39sb27Hs67l2FIg5ECHsD6RdzbXO4ohMSxElZwMRLtNm4CprIpjF+k1PT0dIujz0XhIOBqQwCDXGdj+hlcQjig92s6IPQOsIMAtu/hy0FuSymAVkZv1YxtFYSRYaMnBPKq5yu4AgSGt6UPrvaASkcztMIwos9mYQZK6ZGisBoijSN3UQHLvXWD5rihL0Vud2FOBalNOzzz/XWdXQhvKhTAji7Oxs2hArK7cgbTevPx1B1gbKRFnuJYSUXiXlFDo6LIWp4xb9zM5YIxDXak085Xa7dfOl0Nh04lQhibGx6SilxdA/7R8aC23S7qGRlL0bRb6a8inU/iia4+greQPDRS/KsJRPfKK0/bGTk+Mv+Zw3vWrm577ioz/V3vXtPRD4e+r4PSnwL929+7qTk+3vaienf3pnZ/vMbmW1gdgyuwYqEr7LGkXg5G5XZJeARig2NlbrXlD55o1bkjgCV7tIMl9c8olFJyw1y0mg+fAgcZcRdlDCXFlkYSzWjmVRNjg7GMtCIP2tPb3f3Lec3y2ouXb1WllE+e472yy7th6UMPlkNc17Y2LRb0LjfkE8Ak+5MJPK5V93S00DbtNHP3A5tJGQT8Raazfh4t6EXqUEWF7z92A96zpJYaWe7bRnaXm5HYYe5uZv3rwZRLKeNoghdAJMEZpCnJiw5LUv9JE1CHl0gicoSOjQULu0U1CSha7AXmiiTn67pbgTUxOVzLMZ5Xv33r0IaX976qm3tde97rPa4698TXvk8de0a4892ebOXm/TC5fakBWFsfj7B7HwtSQ5yigtgaAoQUqVkoFeLBmGHGoar/XN7u8ff/bnH3zfF37VH/2i9/3Iu37+fh77PXX8nhP4l24++619/Sd/P4P6xgjhMH+0/OAIimysk/iAkmL2Y7UexD83bSV7jRVbXrpXVv3e3bu1c6vVavux7CXssZRUPiGt1WlhXJs2sryEHbTdO9grGAvK80ulkBIAgmH66igKw/QWQaolo7E8JWgRRFFngsSqX71yOXWMlu/LdweF5cRDCD2ILsoPEfCNFxfsczfYLpw9G+GJL57+zkSYzp07V4Jtma121+q59JVfzWJKjlH3XhSLgBdkMzU90S6eP1vprefOLUQhjAehTBZcX4qyW15ZK7djN9ZdkPDmzVuVS2CKTlTcLIEYQtEjfdcHMBz6QAdKy+GeSuZJH9wHHcidrzUDIUt/BJEwWkjjeWhiPArk3PnL7Q/8gT/UXvP617aLVxarnTLwoIaaBo1ygTpODnbb8cF2njdOg4VI0BL60gaBTuiFEqS0KQQw/8Hp6fDh0f6jUY9/9I9/+RcfvPPHfu491eDfI8fvGYH/2Q9/eP4/+xv/0T8MxPsP+wf6zmbkyhpGLutgSTpouVHQDpOLIN+9czuQ/lZ75pln2+3bgfe370TwBewOIjwnEZRYgggxq0xgMAihZCEoEtC3lorGKrGUBFqSCQEz/QY6dvPPHUK07xyLzdKAvSWQYcYeLB8rSG7++6FSCVM6fPJ/CatYAAXWTXmlHcqKAK1GYVBeBV9zvUMqu4G9fPtunlwbKbASuDB40SXXIBJtsvPM9MRYWeXxtEVQz3z+0vJaGxgcCWyOoopwT8VNUQ4FeVpTa4MF0WtWPzTqBLuvhJCCBJ0tb0Un19SljfpJOerXRsYG/K45f+3KadpQQtHV69eCfB5vl689Ugt5xifHyn1CK0Kuf6YNKx05rtrq/Rttbel2xWIELtWLbgdRiMZyOC6B+9PUam8hrRgAh4Df3uHh7Glf/xf8iT/+Za/+M3/2j/7E93zPv/g9sRLv94TAP3/36beO97X/fXNr80sjkKMGj1UoqByhw5Qsoh1dTqW0rscnD7PcDmT/4Ps/0O7cuhOrJcr9IEJ9GIGNxYmFMvVFmFgcq9lYBXnlxawYOIJbsDrMbb44clCCu1LTVjZ1EBDbyz2DHcOlDJFraEG5xfipR1nzsVSL87Pt7PxC+dIHUECEfDS+KKFQJ98erAaHMSmrqW5Zciv371cEfWFurj326GOx+gsdRE5dPTdDGWgiCGeP+UGKgUuwK+DX384szkfg4nqknBdfutlu3b7f7txbamsbW7UIptNZfW3nYRvQCpTflhMfISLY3A0yBNZTaBCC/kE1xoJV1wa0K+QTJSEJ5/7y/aLdUFwIbki0U9EP7fXz0WuPRchnayxv37ubMdxq94PATPWpy/Qh90bMYG93s+1sLrXDnSiYQkjWJGR8CXrKEsvQXn2GKAIkMkYdfcF8imskyjVjOnJ4dPqag/2TP/Q3/tLXfeA7//d33EKB383H73qBf/9HfvovZoD+xwfHx0+EofoMGKPei6DjUv66VVw7sSDrgXt8NvD4xks3inEwXJeRFn81UBjUtd6coAlGgZ0sCUa1VRUraSqNRXbIJcfk3YKSgXbxwsWarhoNs0+MT1ZCiGg8q7wVC4zJZmMhCQ2hw9UixxPxk6enxptlposLc6lDbv1+tRW6KOsVAdcvCkSAi0KhXFjW6/H9p+L7mpu/e+dO2z86qDaKeM9EEVAAfHRWjRvSlz5RPBSG5bAQweqqGMVhCdZ2yqbIun4FchdysXnHQdrUTTWaZjRFCG2wxLU0Nvfay87iHS5Db+oPSkFD9OwpSm7M7Tt3Kxpf1j3PUCxdEA/UTr1BYmYBtrfW44pttenJyTYV2sp+NB9v6lTZyrVAZ3tztd27/WJbvXensvD0V4xEfEDcgvsDhVFOhTIKtUA5MRS531Se9Q0W9xwc7IW0wxdDry//1m/88u3v+p4ffa8x/9164NPflcfTT79jZGDo6n8T5vvmMGEMfMYog2dQWY4SkIz0aTQ85rYog6WT581H/+Rzn2wvPvdirK4Qkmmg0Qoy8QVZCYIebmgbaxvlh/blGgHtTznhjhJ4zELg7t27F6ZKORGO2dmZPD9UkPkw7gB/UqBL2Rac3Fu6X5Zmbib3BWKLiKvLslftnYn17Vl0Zdryajtwd2vnoG1aKps6WcEOKXRpuzbEMG9N2MQnepYcE7tmkY2ZAkErpzlswj0RATUX3llmOfYdtAfVl5dW2ljafOXq1QijlF9LdrtAnTX6pu86Kx+a1ohEStMf6IRFJkQbG/H3I1gUEnq5H6zWL2205JfCAM1TdF2XNSi/31jyzR979NFqk3GRD2kHXFAfcqFkpqKcL12+3F73ute1hcWF/HbSNlbvt5W7L7VjszJ5tqA/RR0lWXWkLZtBMVKA0dunssRYIBZxGQpJqG897d9vg23h7KU2OzWwe/3K/D88GH3wf/nar/32Lhjxu+z4XWnhn376A5d394f+5/7+vm8KLBuyz1oPVhvQ8knj10kJlWNNm5tWsmcc8wHay5xbX7WENcogDA968s1lnSlDcIzFYfFqjjj1VuALNAyzVRAwfy/XklFR31ikMJUEFNbv7t17JZQgK71q3TxLndvKgmEycJSACtjxp2eDKgiqyvjQnrFZBIGR914wOG0lmCAvASKcUA33gDCdRntZOqtMCEDASn+0VX3adhrGVz/o6ndRbG+sqbhBrm9ubpO+cmlsf23rbG4JS12BsdCMgNSy3RqRuBelKLvkHJtW9mYiyqISnowJIUUTtCO0EIdPCsLcvt1t3IeWEJogXQXX0kaptqw09WwGBfzvXIX92iZ76d7tjDOUcNS219fa2vK9mpvXN21BQ+3RFs9BIMa01jUEHXR80yly9XTt69wpL+ho1f/+oY21tc+ZHRp//X/6n37jT/9P3/nPN6v7v4uO33UC/zO/8BNvyTB+Z5jrD4o0GzxTOvy48pMzUCwQpquAUu4B+Y4iqPxIkfkXnn++vfj8jW7nmLn5slpDgc+szdLyUj2HqUyjEZC9MB9LhsnXItCsFn8fA4lYE0BJKQXRw0hjo+OVVHInSMI03srySj0LptoDHowmHB1U3y/BgxYE9CYC5zGgsqwz1xfLYaW0chcoNc+ehFtFtikraAINzNPjYu0Sg5D8UvCfsOUahibANUtBGUAFI/aqD1NHoHpLaym1mtrLYdtsEXnlDA12u9kScH+XkOQf2vPPc7Fcp5q5KCjdCXq1J5qhMgYzHpCOgKRyICfIQD8L6UQxURqse6GTWGCKzjgT1tP0SaqzYB6hVyZ3xNhv5rqA3e62jMmdtKdTnoS9UoTzPNeHD09noqO6j/Obckei7PFU0ZdSCG3RRD8oN6sojw5P+k77HjzZd3Lytr/wZ7/s/d/5j/7FnSLU75Ljd5XA//RP/8hXTYyN/b/je72+J9zgnoO2FuQhEARXsAbzDoXxMdDmxnqG2oAdtueee77tbEUplB9gHjawNM+w1E4WyDVCehi/jmUS0bdLi4g7awQNQAcYlG/Nv2VexQHmFhbiv0+UdRuIZcAwUIeNMDAoeI35wpFVH/9eXxyYW7vVZS6cgJUAxdITHIwHdoLUoKlVZhbIVIpuoD6YTCFRAja3cI/DvDjGdwgesnoOguU3/izBpYwq4SafZWnT/0pPTfsRjDCA9hQcodemEoqUZa6d8iq3IOVDVX5HR+PlNF1HCZh27J6PlQ5NXPM3WupvuQVRemIOpuYgGW2EZkxDUpbcqcXAeMrK+NmxJ8VXzObkQQQ8LeeyUDLKMxbdMt0oWYqm2tzfpoOsIA8JSeIQexkT7RC7KLQXuoqniOL3DwZVmds/Obo80Df4hX/lP/jaF/8/3/WOp6uw3wXH7wqB/7bT0/7//qu/7N+LkP0/wrTXDXBnaSxnDZOEUSXPVPAljEaLG1Sr0UxXESZLPisNdHk5Pvf9DPBBCW35knmGlbbL9Fyle46W0jjYPwrTdlNxDnvE8/Mkhezs7MXy2sVlP375Wnze1dzRXyvpVuIGWJfNshPgbX4hIY4gWCuPUT1XqIBF9HuElkBoU+Qs90QhUQqpeye/sy6Vipr+VCzCvfzaMLV95BwVIIsSKljtX5qNThQHdSJll4tDCGXBQTb8963N9fo+F1/fSyxmopDQjTJaWeNWHJUCoUjcp1mUi3LqSOF+l7FHGVEIPRQT4hbaMk4CiHx0/ZIhJ6d9P+31XVtrii00gm6MKUjtOnRi1kUd2gsBUZZyEDyDHpQMhYGuaELYx1IXxVJKKPQyBr4TbAUrhxJEN4hBHgDEou1+xy8UnS28vdhDR7einE77hirYenp6vBCl9gX/3tf/0fX/5Z/86Pt/NyzA+bQX+Kff8Y6R6zvLfzWW+7+Mxl9kITGigSDkPSsDQjpqrj1Q736E2lTcYoQE84jwivQ++8wzBQlnpkXBhyKgm2UtWEaCzV9UHibrWSfXu5VoXQSXsGF+Wa/8XYwiTXV6Rgptt+qMD8r3dx//W+AP7C7mzGeKCcN0r15ifcwMiD57VtDK/L+6wOkKoq2sVlmUBRQhS20hSMI+cRRaJfOkHAKTP6tcgk8QepbKa6TRwrMspTaBymeCBEYHuj3sbD0t24/yHIll5dtTeqztwpkzac9O9Z+QeP8d2N25RN0in1KeEUKKhkCpj3tBeMcmxkvwuuzDTlALJYlTqDu/oZH+aK/v6NGrT+AOzW2X9fQnn6l71KscCp6LwsITRmiDu+MefeBG6CveOeTipZ+Dsdq97D7jrM/QhvpZeP3g2ti7b3Q8CCFlx5lJe/I5MEKbtt2tnamM8xc+/YGfOf7zX/aG937XO3+hg06fpsentcC///3vn9iebH8zI/CfZwzGCQqmskxSXnskonwvVjdSlAHq5t0l1uyHMYcjvIMxMqsry5X7bhfXldW1aGxTX1M1+Aaa8sAYmKCEPRDe0ILDmAnzGvzcmsvd5hTu34ulAOX5hBbEQAZgJyYHGTcC1c25s1jiBepSNiYdjaDWXvJh4ssXz7VHH/UKqcDTWFNbSRFsfjtlAm1AD0fhNGWwSpJUwFj9BVMJp0BcOl/545GLsm4YVHsoBEpg6KFV0099s3XWGXvJxSoPDw+U5aeIWFIvpqQE7DgL1XRKJYgkVtRLJ7ppOL4+KM8XFp8QyxisaL1r+lhBs7SP9ZcYROhrmWza05s+JdyO3lgQuC6bMQowgigYiibK0neLhihGtDEuFD1tIEhX2YhT+T0CjUalzNl8ijC/6bs6S2Gkz5JwjP3ewW4tCqIIKBlbcbvfLr+YbTi0GwlD2QVp/zj9KvHJ58nx6MHh/hdux73//Kde8Z4f+bkPdn7mp+HxaSvw3/9T3z+Xkfm/9vf1/+34kgOYGlwzgHwyB39clhvtj/C7YaYKXDkyoCyiVxeD3itLyyX4IuyYlMbHMGXlY9F603msojgAoVA++Nfz9zABmWdJMY2ywjVRIKO1hTIBMp/coYXA8ljG3nOe4bvzwSmF4cG+Njc13mZnpmruXJ/Ww8hgJ0aU/CNgKAioVta+oHBOAszP9gnWlv+dZ0BZlphf7qT46kijlUMQCoGIKeSf/vJx+acECPQ+ONyLsIqsC24Rhm4P/bUoyq1yaTpYbM88wgbFONZidZUqpuBMr0vgo6GKpuIYlB3BQh9BMzDdyHUIQfzhpPoHupfVzd8Vo0m79JWioBi4ChNomTESJ2HRKSgn90V9hF/qs3vUR8AdZhoQRNvRubeph/ugiQ4ZCOqJOxy3kVh248aYQCjqlonH6GztxX2SGAVlnRwPbG/vfsGDFPXlb37De37o5z/waZmZ92kp8O94xzvODA8M/J2BwYH/hLCAfRijrGwG0kDwecF4DMTKSaYBRwkqeCjhAsPwT8unXudvS66JQBfzxB/LoLEapBNDYDoMpE6MBiYKKvHvOjgfhs6gE14C4Y2uglMSWzxbgaScIKeXL3q+mKrH0KmDpWO1II+hMBcGXolFtiik25K6s+KgvDr5tzrPOmmn+ykaCsJLIESfCTeloQ5z+z4JKXjrOQLODdDuHuOjEwUaIsWqTdRzLLsAWaqpegi37DPXWGY/6A//vYKKQTZQ0v3lpbq3S1qxwi0QOIqHhU2xpSAIIevMb9cG3XFQpgQMzTVW+RS4+gk+WvlOOVCG4gs1J58xBL0FU41jCaeXWkToZdXV8xFEPCA+U9H3EJ3wy18oRRNeqC85KD1C36MxJU452/gTGjPe6KkPVKsZAON9dJSxHLKtN9dsSLPefnC6P/pVf+AN7/nBn/7020br007gf+iHfujs8PjA3422/suEDvFZ06jVzjJlkAW5RIAP9rr1zhit0/KyxfI9zAXaUQKm2fYCrU8iGBhKWX6n6SmKEu6c/FsWoixJ6u1Zec9gJgtIFhYXiwnATYqCBSacGEXdxaz5jU8KrmqbQ1kVc0g9IH71KYyHgaEQ/jq3wKIbu8XgQRbeNlEOvymD0BDcVFOWpvN1uw03DaRcAs+y7HZtVR5lpM+CZn6rgFQ9l+dzTWBrPP12fTpKIxdLIAltZLW7J0gIRD/jRRBRiF5UWb9FiIyD98Xpy3HKJUwEaS7uwFSEhSIhJCGraos2A1FIdt/puRZQFNqhZSmGfKKRsSD86WJdMycvLVguAvRV0665brzUgSZFl7RZ4LDyDVIGNEdJEPYS/FzrNsyEvIKgjmIIIvDiDDU2KY/iLbSQ6zYlsYVZWlHtcy0WPX2Li5b7D49TZ5Nc1MUUovTeejrQP/ENf+xz3vNPf+Q9HQT6NDk+rQT+J3/pJ88MD/X/3VjZby1hjzUgQAZHgI6Agp0V9c3ACQoZYJrX4g3TUxhB5pl3mIOgcsytdWcNMRWLaFA7hgD7WK9YiZze/IKBWC3CUSA5f7NC2rGR8pbum6ffZDZTXpgmzEVpYATBKYyxG4XUMWH859RJCNRJaDG4hTvK9z8WT7tYUtDQvvKmiAQcTS3a3bYi9ylLe/S1ixN0041hvVJ2rNkYqxphMBdeVii/UYCQhsCf/HmM2kHjo5R12sYiDJa+2l0mpMz9e+WrnllYaH0RIinAVhISXhb73JmFNp3vC1M5ZybatfNnU01fW7KEOPpN/0bi+56ZnarsRusBCCDhgnQgH0FMb5lB955Sy+VSnBSRfqFZwHP+7iA/4RdAI7j+tsTV3nhlZfPdb5UJmDK4NfpHQClI6xVY7N4UZVoTugfS+5e2ia+oF8WMF+VV0f/wjPLW1zfTN7GTLsCK9m4uNBkaasPuQcQ8ZaTL6e9xlOjIZx+ctPGv/Lw3/cL3v+u93T7hnwbHp43AW+02cLD/bRm4vxRxLiZh0flVosy9iK9BdWDygrD5/SAamKU06ATH3O1RBm09fqeFMt7uInDWWW3PBPJjzFxz2JSiB7trNRoYHCF3fwWaYm2tS3cfRhFI85u3ojgqey0PeQbn9mYSnCVshPVhe8NJL1vNWsqKgcJk4DVhxZg1h31gJkJxppQk+DzM53/A1Uj5UVwsFYEihFJEKQbuB4iPFhQJ5qVsIAGKxNp9VghqEb8QEJtIG1htkN5iGlZ/Jq4Li28POVZ8NorIiyinco6EaxZn4+efHLUnrl9ul8/OtvurG+3+msSf05Q31B6/ciEKYapgtjGDOsD4w/TdVt+SXSgotMjAFj1LoVFiOZVTSivP+lufii4ShPJ3Ke08W8G2jL8XbdjLHq9QbuWXp39j6RseqUBh7hVYrUVNUTboQwkqT5KSmItYBuGmKNRnJoNLAkVSuoKXeLF7qQdlFE31oFsGvRMQKXqPT9UZmP/Zbahv5Ou++ot//nt+4Kc/LXz6TwuBf/e73z19erj1dwKX/2PWEmMjGCjnf76D6AW3innlvmdgMoAG0cDz0Qk5GC+T7HCv20vNvDt1TBtj/oLBGSyCH04rZrRuHWx21NZSBiuMQmBBSZFk00gv35M6ZJ1pR8eo8XkpCYyR9lAetL52qc9pKgxE5MOb3uEHYwzC1wm64FDuSb0CSdBNKs9/HVOrA2NiUuW5MJZ6BtMXTBgdWctAwdxSeCxYlA/rJZeeINUbbUJfU1F804kwPoafmRyrXWUeRBnw16cCx2ciYFDD+upK+bcL87P1iicw3vJZr5UixGejbPpOweud9slbSxW4u3Bmvr32iathrpSXvoj0U4QHsfI7UR5mFObS5ukoj6HQwDyWfhWEfyioaI2+BJHgowNl6CBcFCh6MAhiGpV4FGHnxniO3y1VGW25b5Sy/rsH/I8mKXQHLdFEh5bNhq6i8pWRmfrQQkxCe7qU4u4lIcZX/TI4q90MU+7bi9LeDQ37BqMUU89Qv8zD/rce7O0OfvHbPvfd73zXL/yOvwjjd1zg47NPDAyf/s0w+d8g0LQzmEew680vUaACVBi4LFUIW0sdQd4IZAlsmGhjbb3du3O3YL111+vrq6WxCS2Nbekol4CsyKLDFOrwezFOP+i2XhbeBpOEVxqtwBkmIaimoVjr4XyyppVXHyZmNU2ZYcSC8SnPd7414eRDCjbZrOHM/FzlqFNKflM3/5hloRDKKgdJVCQ7AlMCEOVEYVGAfs8P5T8SFm9scZ/32KFDh4D6yjq5sZbBxiK5Vn57PvnCE0EnZisIxPT4SJtL+yzgGc6tly+cafNRAGYSvDByMW2W8gvK2hpsYXG+m6aLUr1w/kxbi5L5uQ98st3f2guDx7pfPt9eff1C6zsJbdNebsV6ftvJuEq8mZscb1MRSFNcRArcPzC2oUVtLZ32EjxjbgWhxUbchs4YiI907gylHWpU/4wpZVY+f07GoDe+EJ624qea9881W2u/vG4ibSLUBF6MoTd7gNSlREJnQg2NQVsQT5oQZT9QCrtQSfhlJPQ6Ptxra3Ehg59qtSD3KGrrbSn55Avf8Kpf+J2esvsdFfgf//EfHx0aOf0rYdFvC/P3ITRGR1QvD5QwQUANvIEcjmm0PPJBBq0vMMrrhgj388+92G7duFkWzooyVsFbVA24waA0eqmoGKCYIIzMYnTC3gmoOfWy2BlgrgGFIa2SD289+PzCYgk8RhOswRwUgiy4nr+uzjS5hLl80pTVJafwt8OoLF6YxP0EVAcxHDiNofW1m5vukI1tsiwiwYD+J5gGOfRHyCsgld/1h+Wxks/rnSu6n3ttX2XrJoFCv3NFfHbZaP3xh20FFZg6OtTOp2/KmZ2eaOfPzrepKAJ+vRdWmpmw2syqwJm5mYewtttFhjD83Ps+0n7mo89VX8/m+c997SPtyuJkQXuJSS/cWcq5UhLE9ZiIEqIY0IsFhVI6YQPvLbntAmY1O5N+oCl6QS5oVcI+8KnnBUNN25a/nrGS2OOZigOFF3xHZ/ERAq7fBFifjkNn7iFluG13pJRdQkzxpC5KE409J3Zk9sHYW0OB/gKl2kMb22032qva4gWc+8ci+EEeEfooqrcPDA9uveXzX/ved73rd24v/N8xgX/Pe94zdPBg989Gu/9XfQN9wyK1NH1p8RCWJi/hL8se6BQpYtX3bKEchrWF9L17d+ttrTdeuFUCS0tDCPxeMI6fmqJqcLtB7PK0WRy+HYtt0cZWNDIBoxkwTCd03RQTn9hgS0jhR4rYdplvNl+QCNQtLDHorIaD4GBUh40U+MqEX4R4/+FroaAW18q/TV/N+1IULEUveq2cCh5FgM0Diyh7lzq/uAJGTnGDPCjWQIj1xwKh6fHJ8mmhC4c+0RiEQd+2Ijw1S5F2CPyZ19/LdS7FRKxvsHsJgk0sCLVlvcryfnqRd1uEiW08/dL99sPv/kDbOjhp87HcX/DUo+2pR8+Xv6/va6ub7dlA/bvrOzWuM6z7w6XCKaYdR+hazsHA36jn3NNXAqVvrDQjwCKjTyGtXBd4hYIoRnkDlDmFbAwoCQoAXfjq7pdrYIqvS5u2Rr+/VhMyEHAUpShApy7KjCDjQ313zfgZT2UZL0pVXdKm3Qfu+w3yQFtCNTUaGoVfV7dMrY5CWpz9t80MDd35Y4++8UPf/zu0JfbviMDH+vU/9+InvzIW7L+PDzWLqQkrX6/8qxC8iJvv4BNNTXK3N9ba8p1bOe+1W7du1xtV1la8Qlk0n5amvU0Fdf6gMpwyzkBvPn04qqyDCDvGcmAGK9MgAExZyzBThoHHPCUEYSiwsjK6ct3LFew+U9Y2fxOmyg/IgBeEznW/8REFxlgOL5AsJZI2EWgMAglgpi4wOfhwIctwrbLjXmAgliy3Bh30tfxXFhLk1TYZfsvLq5Vw5NmBof52LZD63MJ8MSpFYUtn+geiUbatq/jfXoxZL9OIkGxub7Td1LW6KgV5Jc89aLO1VrzVDj6joc/lSxcjkhRoX3v+pZvt7tp2+8VY9nsR5rmpsfalb35le+urrvJbuz7r3wNBtcDtg87KGmvJPMZB8NEsRX/qEvwStvAuerRHOwrfM2jrRZneW08IWV7LYgutRKjQ26ul0NRhrGrJc+5NQTXbwTKjdSnofILzXnXlYCC2Y7Ep/t7swGQUk2c7PpJt2CX/GKyufXEt4yqUO5I2dHEHL9i0tj/KIm7S6HCUV/5ej9AfnPQL8g6H2m8dmm+feOPbv/zpd73rXTr323r8Dgj8ad8XfdG7PuvkwcF3hECXCwqHkDWsYRCC2WU8PRT4MKEpucP97Xb7pefb0t17NZ2zuR7InUFn1fjcCG4wWCq+YM/ysZigJ4u8BaZnYHu7tgr02JVmYCB+GiEMg3XR8C7ZRhJOQfOHg2mgcTxYfxAhKev40KqorJJmIoTh5lISlcWVZwSg+JC9SLFyuAV4GZOGd/S+FI54g3XwLLZ6pXna3tkLGFQvKi9hp5qST4wrhdcGG2fPnm1nF2bbxfmZNprfc1cJgiBUvYMt7a0O5BBqnA7dxBWkirpHoWYjVlc3Yv0JCdj8oNJvFwLtBaIIxvL6Svvg0y+2T7x0r93f3G3z8f/f/rpH2ttyLs55V32gdfoEIZRvHcU4NzbYzsx4ZTXB7mYtCD/Ib6sswUXhh/4BewDKjeA6dYJMWaIhtAdqU8jm8tHAPdwevOMfv9qSWrMLfoNiOsRoNqWbabHFtXtXotyOj9OGrZ22srZZis342AfQ2gYQXuxGHERlXEUHxa5fgsSmCcUY0I07WC4KI5M2ibOMZoz607Gt3YO2sn3QRkYnJ0ZGRt4yO7X7M9/3g+/+bV9a+9su8O94x+dcftB/+J3Rvq8FMwleMX0+vbEExKLdDSaJKD8sA7y2cr/du32r7UbYNzI45kYzym0smrjgYe4XJKHBWXJKBMwHi33f2N6qXHpz5Py1+QW+6WT5t+CdFxxKE+UKUDaEB1wTnAPZfDeNZnDlu6tHu/maBEnE1hZJNQWXdrPsssRKeUXpsNSSTTBCJ+ixDLlWq8v8y0WIgVIyz18QPPdh8ArEVZnDYVaxgFZWUs46RIEOFE/FFSLYVy4sRFDkz5vCGgyj75WCSinVZls+E6Jrly60Vzx6pS3MzpSLAyZLookMtJ29wzaYOh+9eqGdObdQwqMtt+4utY89d6N98JmbbTmQnp//+mtn2psevVhz9VAaC1vB1LRt6X63pdjspNmAnFMZrwiEZcdiH6cZm9pLMHSYiKBuRfi3+OMZU9DfOJw5c6ZmOQpG57faLowCzLPdbEsGP2UJ6lKS8hnQ1lSt/hJTZeIFt8q5UA7hxw+UAYHFR2fOLKYeexVstTO1g07nXqobDfCouih2POtzZCT9Tp/wkXUd8kAofAgRG4+PRXH1c9GO2vKGrbMH54f7x576+q/4knf+03e+67d1E43fVoF/xzuejlu3/J3DIyN/ECFrMDIavjvKp0XE/M16ShKh9teWl9qLzz0fH5723W/bsQqEuCKnEfJedJv/WnPNGQT+uvRUg47QhOH+vXtlCc9fvBDr0y2QsAQWFxj4nhBDBLQ0C29QjTEfT956MVIEU7l8uE6hdEG/Sr9N20W+WSw+KBcDtMUsBB/MxjysFchawaGyVp3/1zFQ1x9tIZimwGSNOQ/jsxJ2yGEyCmR41HZcp+3W7eUKVArMYTJ1IavfyvXI/axf7eAaxYV2lxbn2sXF2XZmbqo9du1yu3zuXFlKr4yamBhpr3n8WpuPVeYW2HGGkGzu7LefeM9H2p2gAFD8ysx4uzY7HoFOW6JcKnMtMJ6lXIprIMV3ZnoyTD8SVyIuSxS0ttkyi9BOTEY4xifbvdw7Gqt8f2m16AuHlBHIicY1NqGZcXTds+htzB3gNSWDdlBPjWOUvLhJz01jTEy3mUSDLnoBuo7e3dqMixfPR2EMtedfeKE9ev1aeKtztdC0Yi3lcoSu4SkooXLy81uNc+4zw0QxQwWuU0oVfA1dU2yQT1zL0HBj++DyzoO+x//e3/9Pvufv//3vBgt/W47fVoH/um/6ov8+1vXPxLr1GTTa2SeBwyA9BYCIAjOH0cAu3Ll1o923ZVQE2Aoyvhaqix6zoKwq4RNZN9faEXmwron2K1ugrXz2PGde2qCxjFRNvLOqG1M53K9dtdCEls69GJfgVGT+4LAi+IJG2k5x2FyBwKrbVFK9nDHP6QdhwVw0PoiKAap+nVVCbizmzt/lmuSgQEz1saA2tfSM1vL1bdG1HoFbiLCZPgNbBbwqMSVMu70NKcRtSX0gPKEgiKyPfekxOEGaDQfORGH0hd6Lc9M1f/6qx66217/yenvL617Znrh2IfVxj8wvdAL4/N2V9u6PPtP2I3xnIuSPzI+3sTC6doqsbu9uh5Zh6qAUsLdeBxWFNT7mxZMW1oxHWG1IMVB/g8dyGm4vLbe1jJ0dcsUVuve7d7sCCXKy6vxrfUFjVrVcqAiu7cEc6EdRmovXVmNnfARaGQ5Cx+ZCgjpk9gRyoKAFjSl023RvBOLfvnW7PfLI5dC91ZQp4eZepuCKCYjlBHspplwEdRsjgV2xFwoJYnCt9utPf/I1/YrQDXQzPFubO6949898dPoX3/fhd1YHfhuO3zaB/9Ef+8G/EOb7WxGOYcJHwHpTRL734DclAMJjBDuM7O1tVzqrAV+LzyU4Be5531o3L95tF13WOgPi7TA9Ye9g2GC9A80gs6jLK8vF8PZV5zODznzrnoCX34yBM3Duo60NpsAgyEsZuV+9nRU+KQVBgAQHPe8lEN7SSuCdtL0UVULHCtXLIHIWXA9tbExJ2bBGOAijsoKYVEReG63QAped3paDca9fOtMm4jqMpr2mlB6cxj9OGX39ctrjBkUpEH794JaY1poYE0QcKsU5O2lp7HTQQsYjZY7E31yMtT+3MNMmY5EpmMrGi0CIF+xnXH7hg59sLy13LtMrzi8EJcjwk5HXKV/5BVAFQeIHY3auh/4YW5FrLpH4xvmzCwXDt3YO2+3llba6EQUdes5HSVw57+UasdzonD7Lc+f6GKeC5un/cPpkDLo+h3ChEQXQIbxurt4W3GX5M462v75w/kLGxhJg6b7dDkLKsOR2bX29nTt/JmPj/X5r7TVPPpbyTspAdG5mkFr6XXGa8ATFgtdc1y4IlDuHt7gzHU8F7g9l3Erg06GMjRjM6HCUf18M3/Hh6x5/9OrKBz7y7G/Lbri/LQL/Yz/5Q58TZvkf4+vOlzXMQLCI4JUD5EZYvxkwEWQCj4G8k8wus4JtoDZtbwBAqF6wjOYXdDJgBgAUV0cnwFItu6QYg5zxKKFlgSt9suo6KWYkuAavmCjfKSK/EUZ1F+ROAQTUdW9b8RyfTaS3MrPyG2UhYi5NtcrmekRoRH4twhEt118MUQIfReRvfcEYtmoSqGM9MKWFNKYk7VEv5XUylnk+vrB89tGh/jYZqDwcWh0XPTvXQRkDsTzy1mfTFjvtWMV3KQw9NzUTxbfWZsOMT1y7WBHlPhbL82FIbenyBeSOU3gdjN0Kwnr3hz7RVnaO2kxo+6rLCxHauer/hLTbCKosxfMXzpV1riy29MknBaGve5Bb+tQfq8yPX17bbLfur4Teh20uiGEmbXni6qW2OC3VVxKWNQihRT0vOi6WAq2hf7cPIBrL+xebyY1FM32ATAajbPjTlAV+KFpEQeCHLj7SrZ2whBo/nombo6GuvTIuTaiRsizc6dyoSnkOrQaiDh0dH3ATjJYtuQ8BnYz/7EOhP67AHjeMIaE4HYMpa3Cwr40Mng5Pjg6+6Ys+500/9RM//6Hb9eNv4fFbLvDf9f3fNRcP5h9FAJ94cHLap9OEsdPAHdH4UWAppjBAhIZfTGnz3+/cvB1Cd0gA9MJgnq9XFK+bluv2ljMNw7LU/GyIjVm7VysJ3jzcOil1UxoGCkowyIJagmeuOR2m6jCDZ50F8/Obwe+YLSyUW0E9Q1hKLINIo+uHGIR3w1UOOd8zbdRm/wTzMIkVeur3Pf/L9W55JziL65S7HQslbqHtMxHw+QjF4nSEfTpKBUQOvR6kbNNgs9OzxcjhsTY1Od3OnDtf1vfWrVv1Akz0mIsLIOaxHLR0+exie/NrXllBO3PVtQMMnzZlUkqY3d+YlMCtb+62X/zYs/FBj9qFxfn21BOXa5pwKorMKr/9KJUbN24WujIrAe3UbEWeLSUamoiIb2ybsWjtxr2Vdn91u61kHK9EcTx5aaFdnKXQxGe4d+bD4xYF6W0EnTAM6I5WGYackFYXuS9hSj2EVWTd7+5lcf3zrNkdimAhFt69eI6bpm3upWyvXr1SCgOCM71oCpJxMIXo972MWXRi9Qn74mDjhF9dU38l/mTcpfZCZ5SZQCIlKIfBUe3Nzf7Kc5Pt9PjNX/L5b/9HP/oz7/0tTb/tav8tPIZPh/9eqPlUiNjHotLCJTwhqE8nYnmji0AaKwZqF9TK8ywq33cvVo6g1k6iuc8AlgDlph7M4yoQXsJN+Ak9JUEYQVqDKnhmTpfVNNfNL0P8XuAMI/hk0WWWuaenCED5OjKo8gMEvygiVieNyA8EuXv2zsPpw+NYKLB4YWExlpQvKF9fhNg0Tqyo6HeuuV5TOam/youw6Z8+1TvWpMOGacYDBWcnhiPwoxGmWM48b8smQbGBBwftemD2YDx6L2SwK40c/fMXIvjxQ63mWo+wffKlm2nqg/bI1fMR1tE2Fqt64dK5fHohZYTeOKWTEmegEx68gKHYxEiQWRpYEJrFrGWuEfad/cP2iWdfbEenA1FSoftRIO6BaVVbWB0XnU2/QWMTExBRhLINtd2D43bp3EK7HNdiMQoNWlmYHmsX4losjA+2xYmhuC3hj1CEq4dfKB/9NlbcJfTFQ4UOMw5cN4oWT9jXf3VtoyLz+IIB4NYZox5vdIagi+OUSxn6c3+U320LBllIz16r8WGJjk+7PApGyxiC6TbPYLwqkSd8uLq0lHGxEUl/3NK1ogk3YGzEWoTx0KELOI+PDvaNjwy9YeB46++lm7+lx2+phf/nP/zP/2K02n8YyzUqgEHgyk/NgZgGpDRgmAGTGyg+vRz1musUdTYnHQEBRw2SwR0OkTAOqE3rekZ5XcCry3nuCTumJOzbW4I/m0EQozXVs3hmISzdbaCgLhJnAP3NohN62XWPPPJIu3LlSrtw4UI3PRR3AYqgJNzDEqoHw1WwKi7I3Hw0e/oJzmEGiqy7h89vxsAKNkoqkB9aSOUVs3BPmKZeBR1GJPQSU8ptiLBNjw62s7GAoHz4Kn5gLHFOm1lCH1AFAdiJpd0/OY0wQQbd7jz8egx3L5Z9LXT4rMevtzc+fil+e8ewFKkEnBL0uAzFvJi7LGaXM7C8utaeeeluu2eWJPS6HBqeD0oQmabg7E1vGvXs4kJbnJtpM1EmI2nz0YG1/cajm6/2aqrl9e20ZTMCudcev3w2fVOn+k47xdgXdRCFGKK1g/RFoO/kxLRtmLZoSrnyoyW0dEtj1Y0Hyl/OaZMOaM90qbGqjUzTr4pJ4L/cX2Xku12M08U2NztXG5Kw/OfPnc2VKPrQzSvBK7cj5VAqpZBDLXVpi7HFRHiI8sBPyhb3mAryOk1/1sLLkCPFDmmWxU97Hj7Xf3h89Mjb3vTI+k/8wtO/ZS+w/C0T+B/44R94Xbrx/wpVzqb76Zj54O4VQzqN8Qkw4mcki/kRjfDWzinRqIdhFHnzYFRtuIjQGRUoAWzriNxqO+YeBEc8Gtth8CmFgvRhGtaB1RZBnpqaqLer1mCnXYSCAqJ0lOV1zFIxfbeoBiy+e/du89qomgrKwFuEoh/FTFFcBRtT12yYXcvMhZu+YR1B2wr0pT4r/QjxAaWVOl2HILpyMGGXU6CfmIqfqqwzsxOV0QbGE9JKD0a/MDtQYPZAP09iRaJPasdZsDXjUMG09W0Ldk7aW155uX12TvPmLA0GTNWFWCheSoylYv18QhkahZbL95fbi3dXajzRyj1LFiZFmPmlj12+WNH/ySithTkvkgjKG+qrt9xU/nwGcHfvqC1tHrRbd++36xfPRYlNlXIMcSIIhCq9ztgKBFaQMjTZ2j2slWhQVk/Z4gVjbRzKSue50RiWSmByX8oSQBNbYHC4T8NBEFyyzigcxr+2CMq+ha7n9yhMuRZ2H9Y/kXuIEuvNRegJ6n4lfAUtpj4Cj4cqfpBPmhAflhjXcx1aWDh7Pqh1tN1fuh8DJLOzU3DcVyi2c+sejPQ9OH3tF3zWoz/6Yz//yd+SV1X/lgj8t33bt/Vff/z6/y9f31hBsRBSxwgVq1pCFsHo+cs0szlWXAfKs8p83sPA0oJxgWW2nEYU+dH8I0Q1HSeYwuoT1jt37jxUHJ+y8hij3hyT+ytlNgMyGQYw12zvNrvNSuZxYhrJFoSIkjIQFARh34w7IbpMpZiSq9z/tB+MVDehwPwChqmsoCOLMjMpYj9fjFp+cX67c+duvVMNoylDAgrlRAlwCUDxSnRJ263Yk+EFerPsrPx0IDhoOR5oiO8pCZHxg6MotbRjffugbe0dlG9s7Sl6QU0YzD56T16/1M4HQlOYTq6FU2yB8hBVx5AUBSWrrmLKWMrtnY1YwM22m/EyMbUZZbwTt2Unv61u77cbd+UDcEOPQ9+MTThsbETwlJAGzUQA1rf220efu9N289zlc3OlvNbWI1gsN2Ee7FCK8vVP4G5nP358XAX9o2wo/J7Qu6mLopsaI7g9Y9LlM5ivF+DlRy8sdCjNUuDaaCRCb/xM9aaLxTvQARfETAuXyGvGl+/fr5mCsYmJ0GakZpjwUgl8xgy/5NHqA5qqtxRBzio3Yzs3vxBaDrb7MRwUrWe72Z48nL4qI67vbDr+ih9+98f/F1d/s4/fEoH/a3/rr317Ovy1EYBg7K4jBN3Y1IDmk1Xlv4hoE1h+HoYUhCHs1qWzjKY6RLsFnQwa4lW6JvgbrSoNknBhTMpieGikIDs47hB95S8TJvUur65UG6AISgcjEy5W3/wq2FkwO+UJgAkMqsuoWHlFwD1PyBRoUMUmCKw2EGAvQtBnU1s8dNZdw1mLUnr5TogorC6RRBCqUxiUDnrov40itMXONKwdYT8zJbFEPnyXaSckLLh2eBzLGcV4EB96eWsv8HEnUDiKNmXqy8LcdPmWWxHKkwd9bSFWdTY+e1lyQk+80kfuj89OQLtgmPZStkdQUjTInQj1SeqLfqn5+MGRyQj+QbsTRfDivZWKuguCCjBeu3Am/TdH31k+SGhpbad97MW7ZQFH4mrU1tfp59ZmkNPQWDsZGGs3l9fbLz39bLsdlOLFnOi9EStP4OUiEGZt8t4+lhgidE2sAk9pvzExPp2wd1F/bxMyrsY5zQna6BZTeesMpQnFGBvXZi1nXpxv5+PKoQUlXam28b37AsW9RUiAr1ZCRmHmlhwMGvsvrBN+SJkUg9/xtbFVF0svbuVGfn1Z+vRDhD9fz3/ZW1498s53f+QnlPibefymC/x3/9Pvflt8mP8ilm6RQOh0F4RKxx8SBFMbkAq0REBYaYJS/k35V7Fy0ap6fpQBEKU2AATddydLLohX8Doa1uBZSIL5/TEUYaiId4hKoGhqwubFiD7BYTn67hU51SZtrdxrWjf/+HHqAddMnWFQgS/M1WXOgaDd3mgYAkNpu1RS5ZqGE/CSx87CYnjWhIiW1Y0lwngprgQB0sGYphwNPGREcZSwh8nGBh4UpJ+MwFffium7GYODPL+2udfubOy120trbT2Wl3XBRBZ+LM6abz+tabwWgRe0nJ8MYkgbx6N4tV//jRF2paS64J0RK8tT0Hp9fafdWdoIKonSyw+m6qy8W41/SrDEHo6CzIZDi/Pzs+1RyTth9g7pdcpuZWO3ffLmcgnuo1cuxG+ejaIZbhs7h23/dKitxJLfXt1If3Zrbn4o7ZbyapHOYYZMDKVmNzLUFdSNofB6r06oOwRpdkKfGJYen/mt+hXageeg+3wE+tHHHiveKqSUNkJ9YLeEKcoKf07P2MBkuLZLs5/BubSHEbHuAZ3NknT066w7uvUsvL7z66Vf27eBZTdt552I7qHo8ehxFAjzONw/ECeoXf9jn/van//+n/3wzRT1m3b8pgr8P3jPPxiab/P/cHJi4k0YnAVmNXWoS0CQ0BJIHkbH+K55+b+pn9pCKMTmq+6HWfnvQwTs4UA5pcbS0JgYbOumTrqVaBURT11nz50twsuuoiSADAOlzsqCCgNUAkS4hYKBMpRN4ASQMK32GrHKrMt1A1jZUrne+btg4l4xXQk7GUo7QXHBKUJKoXSflk52ZNbnOsKo6klBZZUK0URx6RempfTM9WqfKS8bKwyn/qmxwbZY21p3758rF8C/CJ7cgPsr2+3DL95paxFCsQEKSWR9fmamAnyCZ/xlb669vbQaBHDY5qNARmTTsVxRisao3jkX96OIgDY1Fx4UFOSytLLe7kcI723txgqvtt0wqUi72NNQ+hOCtPmRgfa6Ry62Ry6faVcvnk1fummuDEwx9F58+Gdur5QQSN2l8W6vrLXlCPzMuSvtQWDvVmjPR85N6XuEIlb09vJaBV2hDmNMSZeLlzGgxMUBtNMYoG8hteKdKIf861J/h8vCG6uaOpudqYzNu3fvFL9YVUf48AwFUGgu12k9fNG5oUFj6ao5fSTalESVtlY6bcbJzUS+ECEewaeUeH6j3CFLbsNilIat0zvXIG5pjNzpEYPVtHU2eu7Kl79m6B99/3vv5OJvzvGbKvDf+Ee+8W+ODo1+3dHJ8QgrbFCi4wrOGBCC4kBIzM/60s5rD6e++LyIa95ShF6wTucFe6TNeksMa+sshRHhMGAdRO82uDAYBeOisdVm8MUEMEdN2aVNtLlxoQAwBGHTJnBOOytZR4AIw6TNIBcUYZBAXhar5q3zN8Er/1FDMVe+S9nkf+tvl2DRRenRA9M41Vvfw9B9KZvSs37dtlPKwBTg/mieHU1jT8OgZxdnI/T9tdec7DryUKgi7eMebO0et1965mY7Tnmy/igUBEQPGW6RnmaDCzvOsIwv3r5fMYazc94g0217pZ0Chnxh6KFchtyLaXdjeZ998Va7f9DX3vPhpxv1RSGORWFcX5xub37iSnv99cX2+W9+sr3xyUfalXPzsZApx7+0U3tB3J3Q3xz8ytpWQWP7u3/8xr22vH3UtjMGcjHUj+YU6VJg/b1Y/OMHn0qBRhtjhoboau4fGquAb9obgFz1VtRePCKVUzBiL92U7X6Nv/L0gYGgeHuBPmsS+PlmSfS9lHJ4Un2eF+AU85A6rIyDoAE8UNY9JxQoOIjRKCGGDWoj3Oiwuy+QfFyZf9Y3SCwbH8nY55rnKeuUcrZv/MyDf/ZTH/jpkPo35fhNE/h3vvOfPxWC/t39o/3LOiu7yFH+TAbboDgNRmd5u80oirFDTATfiH9t/rSXPupa+bohqH3bCT2V2vloUj67TSxq7pj/HqE2yIQNoxiIGuSHwhzuKituLbzB4md6xiubQEAMRogJCCbwAoK5hflY2C6K7Tw1iA8H1qENndbv4hNO/eSrUXRgcUWgc6BDJ0hhyDBR9S31SDOtaTi/p1yaXkCPwuG/mzqrNNi5iQi77aniw0eppKBQQ6Oi5oII7i9vtU/eXqp2UqTgKzfEzkH8+VoglLKnJ0ba+bmZtr653+7FYj9+9XyTS48BtYnC0o9eP52Q0eb2XvvY7fX2L979wbYbpQztiFM8vjDVPveVl9vrrp9rT16/2Oamx9uoMYlV1ldNdAiqcY0qMSpje3tlM/D9uH30pVtpx1YggoSZoJzQDv28BpoR2I7V2w6SMCbaVDGTWGqKGS+J0aCEcZOMg7cqppK68ID2F89l3NFGbjwEpb+Et1YThi8IO/huGy7oisqQFy9FGM9RFsaFwoX4TB3abAQPOOyC05+xhFIJt8ooey+fVC/F8yBIs8Y5P3MfBXvPnbtQaEQbH0TBdO8IKCs/ko/zX/X2N/309/70++5VJb/B4zdN4L/8a77yvwujf3EJHSiTwcE8BtBA6LjPEvh01EaGBJs1x1zb8QMFlQzEYZjBq6LsJY9IsunMjZo3RTnQGiNgaHPQXANTXTaXZB0rqSKDKSrfg2XWcZteIxzutyKL5uUy8PEmY+nsO28OmBKyMsy9NdUT61ftD1NhcnCxJwgYisBjMp/6aMEJa1nvvstZ1k27U495VwoAXTAl/47yqVdFFZ1s37xZTESJCYqdiwCdm59oE7GW4yVko7XjK+Xgnz5b5rsci3kzUH18XJ5ArETaRNrqntQHmq/Ff6aEH7l0tpaq3lu6166dA70Xcle3eURNleq8M2VDBhDbs7eX24+89+OxuNYzBJLGPXjl+en26gsL7cLZ6YxHf5vK89J6J+MqQC3uowCLg3OgVynjCLAZCZZ9c9drq4zlRJuNfw69HO5u1mq+6Sg3AuqZehNwxgM6KSsfAcQD3Du72eINU3Q941IKIMankpfyDAHmf5tJ0Tb+NcXIQJg5YXjQjPsH9WkzHx5tGQeLmdAzzWgLQUVSkiE0YzYzO1vlMSgWSDEeCHqam80SQIfuY5CMPUvv78q2zL/Lly8XbfA5PuPnO1LE2f7+06nv+cn3/dO68Bs8flME/nvf8b3/zsjQyLdEOKcIGCJj3vJTcyBgReAfCgYtB2qbFukERTCHZu8i1JaVmgaTH+8ewTkMZ4BZQvd2EXU59N1bV/dS3nPPPVvwi0JwUCY9i2p+t5RP2kEhEHZEN6DK2draiYbeDbxar9cIdUG6KKgMhhwA34dzL8tioNSp3N6pH4Qa5O/5+ZZn1uq4YqxuTpviYPkdrmMAguaAZGThEeTZwO6pMLvposcI1MJMGO0kEDxw/qEF7NWJ2XcCtycjLDLLSjigCwKS9psaw5gi3PuUUMbn8pnZdvHcXPq7GWs/3c6fmasgY00VPeybhrnXF2jj3R9+NudzJXDeLnttYaL9gSeutpmJWMTKpdc2swgy9rqEnk7oOj+WAvGsHHqLnLyK+umbq1HWU7GCUVqxcONRVGenR9s8FHLWngXWKthQc6BmXLgDVQ4eSx2WBMu66wB8jugWdZSbFdqA8sbLuOsS60qw/G1jDxb8heefq/6InwggWgdhLNwH0nOHLLmlvBkAFnxaUlEUMmXBlVSejTj01ZhxHe0xmAZ06C1j0bUBXbsxp3jRxzJu9D177lzJDKHHA5Sb8YhbufgVb3/q3j/7qfd9SBd/I8dvWOC/6/u+a3FsaOy/nJqeeoomk8BgsBFb5xCcpep89i7bzmB0mw52Ws9vTgRl/U21gfSIZ8qtg/67TcaUQabFy0dO/SKtXAhwSNSahRKBJRC0JwXE38PEYBPNXdNEoXspl1zD0/y//YdLYI0J9ukGXO4AONbtgKMcfRP4oTjUqw8Ogwf6iRkoD9RUeDFDGNnOtdNTpse4FN36AVlaIKr5Wf4+2Gs5qTz52ZmJMPlmOzcz3hanR9pIhBbamI4fPjbSJW50Z6zVQ7pIJLEvnB5Ysqos6ME42CKatQJLz0eB1KuuAq+ffORqu3SeW2NTz67MmtJKe6ASh6XJP/m+T7QX7q/HxRhoizOT7Y2PX2yvefRC0b22gEodtcU3WJs+Gl9jyKWghPze3z8UZRoLv3/UVta32wdfuNMevXYlzc04Hezl++WghYWMzWhb3dhs23uyLDdjII5qrh4qsIU49HYYBUa4O4vJEERpVjvS/3wvgUofKcbcUjDbuOZyeK3bp9+mJl5bZs5dDGUx7t2UTTogqDwnmMmodEtco7xiHGQkioVwWRiXShMPr6gDInVtN2VL5FFfvS6sDuNLEeVrtTm0Trs7fuoWaEn4wkf8eryDtzJ+U6Hs1J/4wjf/4Pf8Bl9q0WvJr/tYmFr45pHRkbeWlcPIIUIJpM6ko10yBKIQ/i4qTSPyj3sZUYJ33uCJuO71LGkGwVn31ZWVtrYc/z5Ereh3iOUegohgyhStVWZlToV4CNj57PEBY70lrxBYCxq0Q118QAyNMURqy4Kzzml31EgxakVYtTmEB/ULSkaJlIIKM1e/02ZlOh3Sa23w2OszpeQ7RYdZKC9WoJRhaEDRFVLJ717lNBtrCQTY580edYNDYbYwijXktZnGQyauRS2pT/vde39jq73/E88FIh+kLLu82PONpZLdZgahyx0QOPvwMzfaL33wY+2xQPvHr5mGGinFI9g3OTHZWbzQgmLqukVxdVORi7G4M7HAJGgs30W2CTHfHNPbPYgVp1goxG5rKu0dKqSLlkOjcQmidKajZNY219uFxW6Xnnv3l9vNe0vt48+/2F64casdH0ag0xmvFbOBxvmF6TaVT8rDLj4gs3FQvnZSLJQAuqMRRarT7jGWgnVcm4qPIEaYqNZZhCZXLl+q8bA6j6imKyXAXgO+EWF0r7GrcVde6sIHPvGh+AF+tanHxUuXShGhAQ2DVyHTUkoGJ7X7jo/FeWrjkCiTlZXlmmm6eOVy2z0+yFiG51J+ynhbaPfn8+Bv6PgNWfgf/bmffP3U5OR/Gs34KCELT1aEtyKjJUw6aQ7cctCHUErXH3a0NHP+gbqYy+8i9iihPJ2n3aWneghT9naPlXTifqcBJNiSamSmeYPrfiwIhWIpJTgPZlIKM7GwAnSmorr5dJlZETjWNoQ3KKy3QcJEIFYJa9pUQZX0wzNOTNVLVNGfnsWvvmWQuAqmuPRPzIEbggFYlRKmnDs73WaMlpfOTk+28HLrD2N6xlTU1tZue+TCYqx8kEPqsmCmcu2jEQh6SXCOyFf7sfc91979sRfb+vZe207/dw7trnJQ89liFpalgvxeAnkuPvbnP/VEe9OrHwnqCD0rTiGi3SndEhpDlf4aLzv+vP/Zm+3m/Y32+OULEdTBNhfFsBCB9zYaTFs7FBVrd2sGJE2dhgdkuBkLImS80FiMxbiZuvroC7fbZBCDzTz2Dx+02xF440kJz8xMBfmk1NxvaTFjSbnsRunuRdjKfSvkILhLsRL+TgFSYMjDN6/cilx3D9exMyxRBGYiUh40Yv6dMrT3ggBn5YUEylPyxoiihZYgAKv5prQnz1ESNRbaln7LIVlcPFtvm9Vn8hCGqHHCKxQEYXdqoH8UK2WqrcqoYHGUoY02zTgFrfETJ7/6i970C9/z47/06067TRN//cfIQN83xGK91YIIU0v8Ux1yFsNmdAipwzXMQFsTni6hBa27HHZWU+IJmMt3PzrqEmAq8JVBFI2X+y7gppyyrCGQUjFRN4feRUwxBGtZ0dfUg3nkwFvtRAPXYpsQ2GmAMUwJfoRbO8A5wTvQvBI4Mpg9i45RykJlECEGjMDHX7OSKr+5rwI+GD//SVahMMo3xgwRfO07Svu7fdX2qxw7wrTTw7JyrIr+Li+tt7nJsbYwPZ57vEoJg3VDpi2OonfaZ9nps7fvt4E825e6BkqhROGhYW0B3a1XmIiP/ZbHr7Sv/eK3tKeeuFLCFGcxZZi2ov+Vn4spt+Bv2kM5STjSHjkBM1PD7dzcRFnXF26ttNXN7VKeL7smKUfwlSF78ACsDr3SFkKvvQS+NvNIXx47P9fORtCfvXm/1gBcuXy5Xbt6rT322ONh+PFKIErT4nIs1vSfaUokGM7z1XdESDt7+wkaS8JPgDolAKVZPJRn8mztZRia4j2BYuOmvxSxbbf4z7fv3CuDg38obm6dcTV74k079VKO0JjSgsyMvwQc9+EbSmVp6X65COfPn6vyuVJ41gFdOvA3WmhLd3QbjkBEazFe+OLaI49UtuTyxrpYwltPjx78Ow9v/nUdv24L/8M/9sNfEIL+x2H+s4hKuBHY3C1YiCFpKtcMDK3mKJiVs6bYYkJYefuRmaYRld/d2Wp78dulutr8ggDWNN+IrDnTbt0UizTVgkYpWzzAdBPmLMuSurkVFAGYyaejrTvfaq/8dBFXySkG1WC61ycFoD6Qz2BQUB1EpJzCVA/PUlBVfpcPTwkI+qhL//JwDbwIstmHSrNlUdIDkFfK7t5Bt2CI8uYPCrLxfUWeQUfbPj164Uy7dn66It+UKItRNAxdffYUKQZ95tZ6u7u6WfeJtHuHO0Vj1Vhf2rgYpfGmJy63t732Wluc9ZqpbsspCTcUs/K0x1jWWEVKSkAzThj23R96tu3FPbgwN90evXqp3V9ZDd2P28raegmDt8cKxO3sHtYS2TvLa+3ZG3eq33PxeTE+pi+FXHkOD9qNu2tteSuKMAZjYCQWNX2XaQhC37pzv928HZSX8l/12PX0sovO28p6P+y0l7q1D685lc3o1CKdh3xnXAgRmnSvfuaK9Kfddi/27oGouNwLkZb7F17Ck10uwkAJs/l391w8G6sdCIZesjprQ1XB5dCeYq+ZnSg4yVYi74yQrECubr1PL+OAF7i9+lIjV/amU9oVe6ijU4pyCjwvf38j/C6uFTM3+ye/8M0f+d6fet+LD2/+NR2/LoH/8R//8cG+wdO/kmZ+JcYXidZYFoyW1QnCoP09a2gwbCTAgoOJnsNYmMry127uMtdjfe3uIneepkOoYuoQpBdw8mxZxwwQRoMwDDSFIJjDp6zEjRx+L7+8v/O1EZqA2j5LpJhFo62hA9Ce0pDjrM0YswI7qdeA8NP4jhbRdBY/g5ZrrBnFUkovv6sDk6c7dR9lhVHGw8zSWD23vSuoE98PFI5AoYl+spAU0ku379bmkk9cWmzz04HMgfGYVj9B71rg81DoMTvXgZg+d2c1ttyKQa+BlsUYuoQWi+PD7cmU9cqri4HjKSttFdSrTMfQhyB4plMq2s/l4acaK0rtQfvYC3fajeWNQgVnFmcryOh9althxNWtfO4/aKs7x+3mynZ7Ju143zM32gefvdEGQojrF+Ojp+ywNf1UY7m8sdU++Pyt9tztpVIUZY0D8SlKsYe9uCXuY6EfjVtjTUVZ29BvP/dbfGMs0bmCdSW4XcQ85K+/0Uu9dT1/K7/clM5WFO3RHaJatZlKxpYLCtkpm3tHyVDENs5QHl7ejpu0EivM9+b7ey+guMzSPVuoDccdGX2IAHarLO4JRAFlUcLaWIISYpSw5yw+T3soc/X4HSJUnhdt7FGqR0dnQ4ONP/tXX/Wj3/3dH1XAr+n4dQn8N/8H3/zF/YP9fzWMMq+R5QuxjKE864iwtJP2dwGKjqg1P5lP2tCWRPzFY0GUnCDaztZG24nGtDJuJ5a+dh3NANNykmVWYxVZPsJZsJmyiPa1KwwBx7imT2qqjRXJSRjSnGJmbaypwhKSloEE4bssq520gTWnXSkvfXA/69iz+CJOhKHrU3Ur7NtZGJQHU7tIdQQ3n6CtvurbTGBgZC8Ez4CG+fjcGFX9aHOas2/A9QdtJYLAN3z80rl2wSaRsSgGHeMS8LJaGCKHZ8MjZS2lqcor2N6NG3PU7euenytFWQrt7FjckMBiiTt2tZF2iy7oRiDcr159oLx6EFT2YyjWNrb32gc/8UIE2+q145qi5DKw+jvxvZflwK9vt1tr2+2l5fV2e3Ur9D5pr752pr36sUsFd6EsKMWMziejQD4RKM+dWIxALKR9F+cn2pUz0+n3VNrb387P2gxjIu0fr7ZQtlbqHQhEHsZNiZLQzgxRCVK6WzCcsBhDfNEprS4vgwHozRigZdHHGq8ca2urRUt7EkIZxlX0ncCbJpMbAu0pj7VFI/vyXQwKMyXJerP4hJoLBqnhnbL0MzM1bWrK1+asvalbbSc/4kU9eivXbzrjg/Ek8BUITHnbW1sLay8ef+yHf/7jz9UDv4bj1yzwTz/99Mj9tfv/YfyxP9JFXwVoBGBs4YRJWAXTWd06cZ2otud/lYQS4atth8IooXxbj3CPhFB89u34U3KLl+0fL8LMOhOOlE/IDVBlQFWZ8S1DUPfwDW0/7Td+JKvMdwe3aW71E35tAP19Z917yRTKZhL4gcqraTxCXAJpui6MUv0h3oS+g5DKc40mLwuSejpLbfeaLmCEWSYisDNT4D6rExckUF6wTp68MggNoaMI5CeY1vRyx7kJb1kdCfOImMf6Yujc37kNHeJAE8xiDDR4IYxGpHYjkBtpN2uJQSk6/vd02jI5PtKmI0CWiVbeQCmThwKfulkYsDZdKY6TRkqAJkb6Mz7r7aX7K+3exm751xTX1t5R2wwTbx+c1AzB+lb3vn25DaYdv/CzX9Xe+KproVqnMPGK9ObVTQtx1tqZwP0nLi3Eis+362en26X5yXZ+brRdWphor7h2NlC6W+knN2IrdLN0lkKzJJdbRqhsdElxdBZf27tMS9/FZvQf2qoXS8ZYlJLIc+A+4fQ3N6tmjOJi6S83yVgoZ2FuvsYVjY29DDvByksXF2t8unoZPWO+V7Iitx5dyYPUX2O8cOZMvdgUDSBP/IDemKVnSFj8OlKW38ViaLTRuDxTM2a3+hd2dvZWn5je//FfeGY1I/CrP37NAv/lX/PlfzBt+2uxhnM66BCVRFSNxnzd0Vl1J4uEEA7aDtzd399pmxF20VeWa2dzo15NvBq/tXKLIyisOm1pPfvIqMDVVEqI4ggsc/CzytqVhaIx45vt75YgsywGkcATVgqgp+3BRHPV2qa8LsjXMYBTDIAQsibqohxKYfQUWn7r+equFxpIueIXFE5B4wgklGMabm5mqjZn7HBkNHaYlSWtN8kG6ufWMB4XJDTLP9aIX8+y2c6KhbeBA+ahXLp8/g7eqxvNnaYC9dMuOGMpz4aRtp7aTTu28wk2z8SKLsyMhYFnooi6+eYS+jAncvTOokX6Vm/p5arl+0D/gzYV18BszGZcqtUI9MbGdqWUeinjUehSCjP0xuToOpn63vqaR9orrp8vBkbzGoOUy93oy3P9gex2zkUDK9lYv3Qot8cnzzVxGWMJ4m9E4OXeb0Xo17ajsDNW1LDfKelSiOGvqoewU4SO/F6B5ZSHbp3C7pbUOs2w4LlSFhnjidHBduXi+XJD/Wa3I7GivtAAUpOKfDUIDKQPR3bjQDlAEtzS9F/MAH31m7tie3FJRoJxq4LHh/uFAvCw8esZEbKCl4sfUi6FwBgVqk3fKqtvYODsxMzZD/7AT73/12Tlf00C722vpwOn3xzY/OW1R3cOjUPg7uAnd9NlHZzqoAmCypKTr4yYudy24i+dRsuZarp/705bvne3rcSy83O8fih8EAIOxoePZrTPXYhCWZibp0E7RrVSCpoA3TsIXxH4KAoCiPllYWEwlpyFwFDe6AnSET5R1grQpfX8cUyCUTGS63pWhi7C7Sb94poUXH7IaD3Fp1/6z2KCjtoyGgh9Nv6dXWokp5hqswcc311wiW8P7hdET/sMOgWDvhjLRhWWxvLZNZiNlE78qSy2anm+d0iIC7GfEwIYCXPyt9cjIBuxxqwvZftYrNLZ+ZkaF3Qs9BBBoHgMKAHyCclQyAS/Apr5FDxcjOsgt1+fpgqmB3mgTcaaUpI6bMbFTrp21/nCz3qi1t9DZg7lUKbuNw8vWi8W4OCzstrF+Ombf51StUPQg7aWfqxF6O+sbbXNKDFNRTMuDWVMOOQn9I6iTspy3XdtAM/req5RAAyALMvj1Ctx69GrF9urX/VEe+T61Xb//v0MSxcM3N7ZDPKaamci7FcunG1XL1/IWAyHRzdrVoALB9HhG4JPsAVG1d9TziA/HiS0FIzgNTfUtWpU0T3/8h1v5dGcfHpJTF1uP76en52dm5mdvvsNf+Grf+q7vuudv2or/2sS+G/6lm96WwTlb6Th8zqkQQSt0gAzuCyez958tQ4aBIfVb66DeAeSCba221EEd+n+vXb39q22GasOzneRUzAmQtGPkfra7NxcBjtMW/6RvGsw/SF8S/nqso1Q155uQYvpKZbaZomWJsqmIvB8yIKvGWhWqHyy9EEGVw1M2s+fJvQd/6N8j2nkahPSTgHVbznAZr+DcCKyHuhW0w3U2vW5QL/a5DDPE1wzCDaQ0Jea241U1tJgbUqbMfrWdiDzxma7fG6+1sA7elYejbv5Z9ays6rtlLLqouTebIKOLOVMBNP2UoTde8sR6Inz8+3apTO1nZNgYL0wIZ2lJAqhPRxXR800QEgZO4oT4tH3qdB0OooH6jLlxvKYNxZT4Y6dnRxtX/aWV7U/8IZHU9dCxxtVNp+0C+5ajXactiuv2wFGsC20yD365RRMdM1xmLasp2834wbcXmUUomHTVmNV8Zfc17PuhgZfGCN1u8YC93ikm96koNL3CCtUie4g/bkzC6VQCeTde/fb/Px8W1peahOh5dkgo/Nn5uuFnlKaPYtfBWAh0jIu6BX6W8kJnfX4yKlPlhnj6QvnzlcmJSMnUNglOXXIpOMtbe2+g/muQ7wQhz4HQZyd6xt+7//03T/0Evr8ao5ftcBXZH6g78+kkq8BOWkzjPfLG9cd3dSJo9uat69tbazXghh+2F6YbuXOnbaxstLu3Lnd7uX78kMYb+pBSiIi7odBHdNzszXdVckwOfjp5uJBQm4EAlVQJW0RDTW4BgCkEn2nEflKmM1AGBjM2/naYY4oIPA6f4S46UNGR38wUDFadSv/yzURdjMAMXsd7Mzv7sVIBlUb2GBC7PpYTLRg00iYq/u9UxiCe9aEb6dt7o2dLmUgmYZ1QN8U2mz7fG5uKsJFKLuXY6gDfZyUHqRS8Yic99e22zMvhqbLGxGGApqFTrRfDj0oLFf99Y9datcvny3lgTbaVL4k2lVXKUACg0E7aw1J6ZPPbsxTfvrPB7+/upayD+JbH1ZW4/Wzc+2Pve317a2vf7RdPm/LMCm7XZuLtnneqsiyhCkPMunoOFAKqNtDAMztBFT7Ul2U2XEF6pY399r9jd2gMEIU+kXQjGHPinq2lHr9baoT6kDj3Bd6VaAy15Rty3OxlNlYbn51JW3FJSyUZxzQOGNEyNzjzbvwgeg+Opiy4w6NT0w9nOI9KvQi2j9nrX2UINdBXcYhpeV7lF7us9WaBJ1N8Y7trYcGgyIyBh3PGQNPajvly9CiW7fTz8nC9tbuc//4b/1XP/vt3/md3VD/W45ftcB/5dd85RsiHH8jEPACDa3xGlW+Rj75eaxtadIQHUwBpzHL9uZ6+Wr2p9uN1QLfb9emkPfKEoFzBmnx/Ll29er1lN3XvAqatmVBam40xDWIyvY7TaougyIzyiBUam/KQRzpsRhpK9oUU9Xe4qmHL2Xay7NgXpWRayxbWapi9JStlvxGMYTs+a3bQUcfNEFOOwYuNCNby12hg/szpBHygTaVZwTJSpjykPyEFFn3Yl7z1TVtpt1pb25LW4NWwnBVYqzs+dnJdm7Rgo5Y0jCp/lMqZeXTZihhbX23/fxHn2k//6Fn23IEQdRcwG5pY6fdjvDfXdmMUIaRU+f1MzPtDU9caWcXur37etN7xlB55Z7Vf53S8l2wlWVCFwoAIjqM4Ml1/+jz3WujV7csMd1vTz1yuf2Rz319e/xKF8widBRch/4+5TLVGaY3jmhu8Uznt3KbMLg9AiT8dC+Q8Cxhkl23c5Ax5MPH2pfA54GqJ0oRfZ2E2jOud+MJXY3UeoZCUidxOfLJPbI2YWHe22hO8vdYhHs7sBnS7IS63ino73yvHHxBw4wRP4bi4obgFfdQ4ra+Egy0mSnj1C3LTaNyICle4NruBOEunDnbFhbPtNW19bYZw6h+hzajP5kajDuDNgKP6KbP2kUB7O0dzH7g+Y/9/Pf95Hvu1oP/luNXLfDf/Be/+Y+HOb65F5zTkNKAOSoiGsHOUBWRWUG+ofFbi+BKjQXf3WPK7fkXnm83btzIvSF4rLL3fr/m9a9rU7MZjAj55sZWuxffSfTd/KrFNAQZc7PYNClCgu7gEFJ2jDFRQsdQYyTpkYQdsRDc6iUCikFqeghBc3O5JylD293bwdlOmXkPO/jP2mNHSsegWCRkULTHvQXHwqTjESBWe8wpvVMKbxQGgRZoM0U20N/NI4tqOygHro5+YM3ttHt7Z69SQK9fPNMunJmLguliI2IJtRd9vlMMApL3tw7a9/zIz0cADttB+rO5u1/ptDZ9XNveK7/XK6UXxofa573+ifbko9dqSo4lLXQSOuBHSqRrRC8Q2UFl9TpLAeRAW+jj7spa++DzS21p04akD9ojF860V127WP3vkNRhjQtUxq0wBvgHo5o+7FY8YmxwmKBCRx0tjIV98gUUe+4Ld4XAb+c8zjP9g5Yqp4zwYo2ptud/lJP2Oigxfxu/8rMzBjVe+bQqrlPy6VfKILB87jPnzqTfR/X6KS+mcH+tgEtdEsTc6xFv5zVG0J5+WWshxiQegKfPBPrb6puy6SLvHf1yqfrD0LDgpuv49FYu4qdut6HuXjIFhaFvJTfl0/Jz/9As/bjwoO/0/f/8Xe/9VW1t/asS+B/5qR95NAz7H4+Mjj1RsCJnRaLD/LSextGenYZNK3KNcLOkfHf+qfXxovDPPf9cpS/ScPZ7n5uda1euXq593+/cvttu3bxVgRIEJngCYIhi3tYJWhlciQ6dNe8gXLdXfGcBoQZTaUjGIpl/xQjaas7d/ZjAqLnHNlj8dgKMyTvkkp+rKyxfx4hiFT5r7PKkQVC+PrNiAly1Zn2E7w5WdhaHJfB+8GduLNVGjy4ODY6WYHI93KPcB/kU+bYTLCUhoPnotbPtzMJsNDqt3l/JJoch+dFJN70XVdJ+8aNPt488e6uEx8szBXUkA1G8EylDZP3xK2fb2556ZbNjbb18IkJIKZNx/YGQMKXmFqrJqX/GsbM0aNIJk+QVr19+5sVb7X1P32rr6ccwtyUCY/PNu/eXo3B22tLKRvvEczfaez7wdPvE87dLUdltR/ASIixDYRyQKGVTPCW4aROBB9NZyl67BFJZ160ofHxoTQCBkJBiJMttoIjTbkHiLgOUlY/xyZ34FaKB1vAAw4H26j590PEJSC+e8FlvfG1bDLq6Hx9+cnJakCzCcprPmTaZ3/FvLQBL27zW2ry9sbRZxqVLF2vBjcQmSCWFh35mdwj4w/rSV2Vox0pcIgG+83a/CX9LNtNOz6CH3u/HHeOSpglGKjRhQIbatSuX0aj/85+6+u4f+OkPyRP+FY9flcD/ya/56s8PnPo7CNktMOmYnbUEyyoYk2ZUwCeN4avv7nlza+BvGi2TTvLGzZsvtZdeeqmE89q166Ukyp+KYNhR5SMf/kiEfam0M6IsLnbBHlF5guotLxcvXqxX+vaYT9AFEQklhqcBMaRnXtbqKaMTLP4uhNIxNWL6LEue5ytgF4Iqq1MWKSuKyl/KItT6lq9VP2Xks7LWwsjzM3Ohx17tyS7LDZyMRDavVnrp3mpbjxIyZ7264XXB++0gbTKVJU8dDPQqp9WgGxWYlpuIoJo+s9JtPffbtdVzylhe32qHJ/1tY+eg3VoKbF9aKZ/QXvrSWL0g4uL5xXbu7Hy7ePZMu7Qo+OcFmV2KKStiloASo5A6/KLXOdJmAkUge9CyaIVJ8zd6y3h86fZye/7+dm1meSGQ+LWB89fOzaaumXZ+Yaq2qZ6eGG3nz2QcQ7efec+HaxrPa6UsE0VfCKvnClU9EEcBjbgtDxU45EH5Qg2mW7cD5Xf3CXR4MGWshy4ClrmleKLrByX1UMjjGxM614yj+8yLm+ZyvzGsv6NoCzIHHEyM9LW3f97r2+e85Y2VZPP88y/Uc1cunKv9/CmUxdDUGI/ahz/Xauei9JPx4td7wadgbcdP/j209qnPtG9fnjVm7oMM5hcX29nz5wvebwVdQDcUWjfj0wVNHcWvFFlOtNve3XkiiPHH3/FT7/9E3fArHP9Wgf/O7/mehdi+bwm8+iwQvgsqdbtr9gQGZQ0Ui0YICDC/+ugwzLm5Gf/dO95X2wsvPl8C95rXvCbMeKHSZy9culCw/F78+eeee662JK5gSJSEKKcBE5SjHK5Em10MMTsmlJ5pP/FuuSIlgQEQgJU7Af/yXDFMCEtYDW7vLSQdxOqI5yg4m155NRR24adGDkoLY0T5z4QDAmCJtEu5GLbUg2ssZupR0rD5MCVSRJhy2574g200tEmJVa72VCAxzIPRBIcEGrVZmbK3JuOmgLLbeyeVdLJ/9KBWwm0E8u+nv86RsYnAx/iCUj/TLmNgJiHNDYNLLkmZKVuLSjn7of7SPi6G3z8l8GWNUi7J7/W/d3YCxfLbX3633V7ZKqQyFDpOjdtSq6/tpU+1Jj9la5uNJw9Czxfv3M/1k3bt4nzo8NClQjrjmVJZrTRGo0sJWn/ummW1XB1oy5LlzSi5za29yrizWw70VG3XpRRYY/twjA3vYPrXCcxxiZw+oTuUoz+me6HRUupRMtMTE+GXCP1Yt8pRLGIiY/HC8y/Gol6oKcaN9b3aiUcsZzRGy+6/6IJ3BZjtSltub/id23Cqb+hetNfa8JQA5UTQQp6hYGWSTsTSQwfLUeCUmL0G7EWAR8o4VSfDJykHzbp2U8Sna1/2tte++wd/+oNddPvfcPxbBf4rv/rLXht4+F+kmgnEJyCIRCAwt+kLnRBgsXeX3UBpzmLidNam+3zFF557vn3imafba1/3uvbkk09Gi62mg6sv+z4GwGuhL12+XIk2LD5/iiDTmnYINY2jbB0XoYUgKBDsQogJCotPgfQ0oHIL9kcQCual7YQVMyAyDS0W4Hlz3xhKf/ztKK2auhA4MlMMlQYU4S36gRx6KZ2lCEMf6biyB4cGOsHGPIcR1MPUzQITZFOM+gFZmOLxbrhK2knblK/e+bkov9RnXXv5ovlOofWi2nZK8YaUwwPJHoc1f82dIYxebb0XZMDPtzTWLrB2i/GMPHU9MLdNeR0ec4GOKjdevzv42Qm7/AV1lXLPp6OCeBmLfuPNzUoddrJdDZK5t7Vf+9Td3zpst1Z32ydvr7T3ffKF9t6PPhP6PWhf/ObXtuvnzxQdvSXHUbRMn3jdvhd1H/IaZKBNUbPVJkKgP4KEu2mHbLs1ew+kPPcZB+OtvZ3b2cVfSlhyDY17fcQ7HZr0Vpm5uFCWwnb7GAykvOvXrlTkHNxeXFhsVwLVX/vqV7Sl8O7S8mazIApSsdWVdGXR+M5VyHilTFtgW1DUm0XSuFSLW8u9ERuqKeTwKffKNmz37t+rNvLra7YgSo3xqmnHh/Qp2qFXzlIW+S2I4erJ6YN3vvOnf+U30P6KAv9t//jbhq+OXP0TM3OzX8MySF/FeBrIz0HYmlMNU3QaM/5ZrllsYSXR9tZGTbsRsPe/731l6d7y2Z9VHa05zFC6hLMGoGPgXod0BPFKoPOdMIoC02g1ZxoLsptrFdDJ4bOm13J4sYHnTHHQ4hJgtEEbERuhSmlQBixu2m+QMIS2cVsQUVSY0mEh3Us5UCLQBkh7cBBf8iHTm5VQZppe7d0KE07b86yvW0ln5xmBpmMKIWUJEHn3mv3qJHNMT0yV0iRk2l45376nHrneyq14ROqCKtCZoqS49Ikbw4qV4Ke/hEmmncg8l+DomKLoazsHJ215Y6fdX98MFN6rnHS/1TPonLalA8Wc+lHMj3tz+NvhL8oSzh4fHmiXz8y1+SixsdAnNrNNBN3M5PpC+jc7PtgeOTfT/vDnvr592Wc/FTg/H5qz3GIhKUnZ+S74VmgrfcZjlLgpR0pJPraaM0yhScY3CG51c79tR9HJ6d8I33A/qriH/IA3jTnk0il5W6V3Y+lv/OYTHY13qsu4RICMX66bGZmfm2gzQZl+E40HzccmZtuHPvzx9sTjl8JbMSih93AUe4u6YlCMByNoNd5M3Jyz5tqDZMWxxBh6NFQ316qImcP4oolsSfn201PTFfhbXl4pd6MXZCb49elMWWiIv0ZHhibDAx/+qj/zOb/0/d//3q6Sf83xKwr8X/8P/vrloeGxvz4+PvZoUTwHIqpApQSAdUM0WhMMtwWQN4qCMkv37+OSgu7PPPNMEe9Nb3pTMTwqstoYWGColrWGKHaLoVAKjqfM6mBGgSthvpUVGw2hQD7vg1e3NjkQEfLQPte7wRS0GUwdFEeEM3UUY4S45nwNFSZ3LyKaHkJIAqdcv3dwKiAsz9uxVHkCQn5nQaxGU566QHOQznbLAi2zk5JbBJ8E8ewMI+FGCu5AOzMzVRlrYgey06Adb3eRLcdftQtQZ/E7Ace0YgUgu7ltMxWSZ7xoEf32IvCmiyp4F+ZFM4EiKAQzK1dfH8QSGYGloIx7Kxvt/upW+cKsZ6qpuIVpK0NelhFTpg2OEqz8y0fRmuEy9Xj1/Hx78vr59trHLrUnr51rj5yfaY/mfOLyYnv86tl2bn46SvGhT54+4RfpuJQGxQYxULLK1whopjIf3ZJ/xqaOfNgHf3ltpy0H3WxFgdnPD59QEJS26VzJWRYI4VMvM3HoBl5jVYsnMoYVuAy/CQargpt2+eL5dv3KuQjdWO1xZ/r4Ix/7RLu/vBw6HrTPf/vnlDKHBgT7zkSw7X5rlkiijXFKt9KXbobC24rB8qIdAqfvXi7JR4daihZpCx6iMCo1N3zuDUpzcdPssyj/H+30Qp98oys7A5n/Uk6Uz/DpyuGPv+PnPrShv/+641cU+K//xq9/Y9ry7bXYIP86Bu8GDUS2JBOVOuvXJa+wkKYlWJ379+7WFIvFAjdeeqn889c/9fp6Xuf597RXt843TU/bCcxWrqkTIWTalcDnOgZON6P5FovREUhZ6u+I0UrYWEjWEIziVxPUmkcNYbq8cTvHjIRJYtlzP0WhLskSUIKBcvg/Qn7qOImSmi64DhIOD9sKOjA8DFOprml/gG8JF5jNxxwfHSiBGMkZdqx/rClLTFnMTU+GdujRCZx92kSdi55p8Ej6BR1Uwg+BCA20leWnFNfXtwIFY+1A9VzDAtWH6oLMscFCOoQHfdGFMumshTnlgwoqrmQs1gPLd3ciHOmIqabTB4fVXpYtj1YbWWGKuCA9HydkN0Xpu2CWvfYoN2/LERj0vRRk6sVDUEzROrTp4h/dVJ0gFiGpaaf8ntLzSQmH/rmuO/VcnhHTENx8+sV77fbSugbEJYrAxfc21WZREORmJgDSLOOU/oPKoLtdk7hUEJI++Sxrnz4M5xzoDx+kvnvxoz/68Wfbs8+9lD4Mtde85on2eW99qj167VIp+fWNtTaSG+czht6b15chw/81CxD5wDu3bt+qNs2HZy2/reBx+BI9KRuKTKzCvdrcQyjcAEjVe/5Ze+3F2/gc/WtcQh8HZVE83NqjsfLf+853f/jfuFb+3yjw3/vT3zvVf9j/56IpP8+A9xIZCCpBEZk2DF30u6uUhZMBxwfXgI0QpBoVi/Lxj328Ng24fu16LPNaNwgpr/z9MB0NbTqJHy8ib4qks4ZdDjfmZ6EEtSRinIQ7doMOKqCXwTbI7qVADCLFhOgI6/li8HCNPHPPWEN/EIbQBkQGuUrB6Iye5d4ibvqE2ygNGV+2dpYjDuIJwAnBDecZUzZmJMTqvK1UwJLV9vLGqYlYkVhrA0UAtF9bDKi2suSmEWWuEXj950pcjIK0ueS098HH2lhMU4k4M+PtSiDnxbmpdjZ/z8faDMYiT8aCzgQB1CaSxeASXcLIaZ18d5IzGHQwkEZaAad9IG8FlyKAFUtJObaeenlr7hrbLrGkGM1ZtAS6M4bpT8H+CIpMRPP7pqagD88aV1YLncuyph3deFCkneBXsDX/4llkzPNMWnwYulgqjCYUlDRaiICfz9/fjDtyZ3m7rWzt1nMOCgQzaiN3zBQhXsWDlL93JfDHvfOfkRBP0RaKkiG4eG6+fcUf+aL22lc+Un653XLnQ+M3vvHV7dVPPlIxmcmJsfjuYy+7ouczRt5wTHVRPD1UqvMVrMt1ezKy8jaykETGcGlLuaHoh9kiI3m0xoMCJVeFztJXU36UFBTCQHFX1O1+XS9kmr4LLEdk7nzR29/yCz/6s+/rpqP+T8e/UeD//Nf/+cuh+3+eYs8VAUMgxNGAbhVYmCXXe9a69gYPkWmhCkSkwztb3QsaJc4898yzKbWvPfGKJ7o847mZsrISGQjpVjT2c8+/kDL5y50l1wn30sxgGjjEEiAsCwn2EHJtqAy6KI/OCpky6xbIKJsCqsyoKIkKouS7Z2hYyAHsYvV7UL0jYohjQPQv9xSEj+YWqOnPj4TK8siRMPosJRBii9TaeVUUd3JsuLZZPj8/k/IiVBkJ9CPYRsoCGmuc9Q0k3QvtOsvbTXlZrXUtMPnc3FgEfzawcapdyd/e5nJ+caYtzEzUApiF2cDOMOGlc3Pt4sJMlELun4tSsJd9lMGlhbmKnlcuf+ghsEQZqkjud73DL99rWjICHh4qRq0tu8J4BNkUYVlnrkv+7tybPJN+iCCAtRJMlItmoO79+/dC9+4NrhaG9GYwHGlC8ZEyandXDJuSumSk47hDB20z7lAtuXXuc0NiTCJHUojlKUhasunGZsaS4jeOJTjVl44nxRn0h8HSDkqIcFP+PVjfbWM2XgJvvf5hyqOgCOJMFOtjj16qRUK2tpJkQxl322KdRhG8PuUMVj9LsaZ/UCe3UJr/cFzboYeK/n58cbspq8MblCzJrRwT9MjvGmps/E1JdJvBmosXmzlsk0ERk1MTNXUI3VGg+ulBdRsfPJ3P2b6B43/+Q/+GOfl/o8B//Z/9U2+Zmpr5az1toxndHHwgZ7SrgwAgDoJKgtBuOcogyGgEY1cSgc0c0q4XIsz8lctXLlcHIYbajjqdoQFv3L7dbty8U9rPixTKIoVBu11U83e+254KQVjo7SgTx0NadUG3/IGRnIJYlA8IimiSa0BdKAFjYECDT2F4rif0iOx3iqPQTD4rEy/MSajH0u78kX6yooGxpmVyncCYcupWyA2W8LN4FXcI866ESY7j/81PT0dBTBZ0lEi0FhhNmZpiJPCEhkK1O+srr19ql87MVrKKt8VYNTceK+71TWR2ZJjl9NlfMyHQx8LsRFn6C1E2F87OtHMLE21xajhKY7Iy9mYDtQf7T2sqSUovRgegQW7WGi2hEK+gEngy7mYR6sUhuR/0xAMYO8QpZdhZ0QhV/GbtR/97cedkVfobc9e0YBjSOBozCE5gk3WWcLiyuddurWy1pbXtdn99p63uHMZHtwT3sK3n+43b9yv3QFrt/uFpu7e83lY2dtrSxmbNPuACDF+oLhUUiiAIxirXKhaSA79pL0NC4OXCi3/IBGUIjIWg8HMv3GhLy6uV00DY7TGHVjYgPTo5bFeuXopCmGwjUabqq/TvtEHfygpHDsQRtCn/SztawXKWmrIxC+V6pYOHtiFz8Wy5kykEEqpAXf7hw8PUK04wMz2TdnYvVkVL46F+44bPR4eGz8W4/MAP/swH/7XLZv+1Av/ud797emhs5N8PQd5qXzmNoqUxv8CKxBmLDorAGqxhaaxWd8G3ztIfhpjb6SRhuHvrTu0oe/nSxXq10/CwKbMOrr8Q//75F15I4wMLxyfLGtPYBqSDfiLJHUJRt4AaoTC3TkDBNUpJQMZBIVAcYJuTptcHW/4iKmIiajFriFSBkzxHYxajpCt1vb53n6FuMb215lJhCctk/PORoQxONLM3swpG7e5uF10oDwFC02Kb65vtbCztxXNnwwSpOwMYHyL3HrSlVeuiD+uVxNCDZcNexPHo5bOx5nO12m4kCiX6pYsX5Dt0we8nTKyCKT2xgmGpvBnRoUD28fGhUgjeFsvCe4PL9LhzKEpnvC0Gdo+mjIG+CHo6z3r7u5RAyhV3GIpimEj9IXP55rLKOn8+BApaqrn6PItJ7RXvt0IJdQ3k7y+r1L12jBuAfTvXTKSd9Y7strvru+3pO8vtk3dW2q3VrXZ/ez/XzCTslvA/c+N2W9s9rNTh2yvr7d6adQGntcZ/J8pUkFJD0EMQGSdW/cWvnZX3W4+XIIz6TEPFdlhI+/9djRA/8YpHS8DMCN27u1pveL16qdvRZm9/tyLr3iRrp1/Pd0td4xqkDbXwJkbEYhhCXWsnwguUHV5GJ+jA7rhWf3oxauWt5GQ4pRijGuWrbIQsmQsfOUT5JepwD0TytZEiq1uNSuhrDAKHVr7sS1/7c+9814e6FWi/7PjXCvxX/umvPHd8cPztaeQi7dNZyC4KXcKYAQOHa4BpqWiafKRhnaUqwuaZmfhL/Kilu3dy/aCCdODf9UceLSYguDLr7ty5E79qvayU8vNoe/zxx8Kwg5Vma8TAMRsxyq++fNkrhmfSBpCTBe2QAgFm0Q1wWfEQw4HJaj4395r+IbyWpyq4NGrai2hF4DzXEbxjZAoOQ/gbwjG1AzhZASd9diR+nSlLA6pibeB20MYGnlY/f8ZrnSaKkTpui3VP/avxPwXKBJRsknHx7Hy9YeaJy2fyGT8YoshJkEXyS8jDPGB2WS79z5hQME7TXYhnvMQbCDFlyPpmdFJr/MHQQI7/eEZ+ZiyWPErAW19lEEIvU+mfNe8Shwrm5z6vmmb1/d75jx2Nu/+FdrnP7xAARjV+xsWagxoDdMlFpOamVewllprntroZd+/uUgm610VL4mG5ZR1ubtvMJO4O5ZDv/HgbgEq7FtiUIyCWY9999RoD9fpOSCh7Ql9JYaEFBGYMkMPvtRw4f+gNPl+NFfdplefklLyPw9pI9fWvfqydO3smgjmU9uwUfcyWFPJNWZT7eNCXNlnSDD1ORDD703fCjj8gRBa7l6dy5erV8G3nHnApRPa1S3npVvEsOuqLNmq3vtQW51EmDJ9Xn5vGq1gAHnBvPk/62syD475/8s6f+eC/Eq3/1wr8X/pLf+mpyampvy5SjkgGCQM5WMNicFYyB6ZAuC6a2glQ5991myT6/eZLL5ZPZNpO4OGRRx8t674b/3oicP12rH9t+xMOgAxs5eNNIJYMIg7YjTjlt2CkMCUilU8fJYNQGbKcGfwMcgXiIhyWkzowHZhZS2UzWLVKi5znOcKR5kZQI+S5V5mEttOWD4NekSP1FuQOUwnOCdxNRlhiRKt+9+fhUnhhr7I8GNVxdsG7xLupJv7Z6sZue/HmSru3tFaWcyHCbrFGao4FHq/NK2fEByLQgqPoy6oORrmw6NhBjx0YopgijXRX9x8m8VzH/BqojO4Z48NixLL3P4hVj+CHnhOQSxSB9fPqhlpE3Vl6ioKll5ij6gxpHabuzDT0BE3vGAG0qFPVxRumPgmgl1MclzBLjV2OD+59dfcC5zcrZRikflA583qoMiiJcZG05Gohyiher5LGFxXYzbjUdGrqLF8+z+t3CQh+SPvMclTb8o9iclCY2m+/e2NsvBmeG15uee9+eG+vXTg33/7YH357BNzag4GC8b11HGgsQAdF2KTSyk6pv+iN5yjCEtS0EenMsBBOrpK5+YtBu5bSml4W6DWG+kAFdWhEPxjbCLOWp67iT/JIyQQNl6WPbPSEHd2C0s5Eof3TH/zZD/0r6+T/FYF/z3veM37cHvy7gaefX1lHaUAXHOiIz9cVzKmli2mQ634nRGXBcr+gwmHBatB+t1CAsmhmcLtgVlpGW1oGezv+u6k8a6lZVMJMIdhUEOEoAcTXGfWnihA/QpzBBIcpG9fd63lKhsCLNRRcCrGhCdFOgUXCXxdzIG7typqy9NXh/9WX/AoxCLR5BhU8RXYIZ63bzsUKKOYhz62sBqmMT9VyVFNlw1F65fLEXdnePig/9G58Qwrm/OJs+dWCfFaYLa2s1BScYFt4q5qIcfn+GfPU+xCmhnEoQC6NKR4M7uiU1EPrmwMTEDqM3k1h+qQOOqEs2BvauW8i9OTfs/qjact0hN3edyA/4FDbUaX+/L/ahMbRfPkUyadcUKc7jEexK6bNfdXeQ7533JhYdy+j3Dt80O4Frr90b63dj5DZH0BMA7vjD8lARdC0kxATGmNiPB0QGwtqGq9mOBiZ9L2Y/qHAl9DHYOkv3tBGiCjNLaGXqr0eHjtz1p73g+31r7neFuen02cxjoH2qievtz/8JW9rjz1yIe0J36Z+ig2aKRqUMjOTFGWd65a5yhSlkHZ2t9L8/EtbTH/mdp3RnRJacqGf586eq8zB7e3N8LDl0x0du+XC9bXo0FPoFKc6zW5QYpSPTVz34krWuhHKt6PB7a/8kre++/vf9d7O6jw8/hWB/5qv+Zq5vYO9v3NwcHDJllQEihDRhDQqPwKD2GFGgIo1rEj8YXz2CGl1JsK7E81jT2+WS7ulDGqwgQHbrTT65Cc/UZlEyge/pISK3GNOddHmiGLAK6gWwZL3TPhAMh3HtN2qp/56wb5O91IqKyAVYpmLNQiYr6iY52rRTep1FOPnX1mG/G2QOitlwYbElU5rQy2i0YJyknGC3cvfBZ3Vv7K2kb4ftMX465944aXQAs2OKjVWgJCrILgp553lkKvNguuXjQqX45uaKlucHA2Ds8KnBbWhAwyobabEQEkoCrTLlWr7pz7TTXeiTU6ooq4R9OIgo+BeY0GB1LciC+XFT5dfwGWxT/7IiO8P4wb5m1wbY8JD0RWKyPWaTkrpEKByCXu3N2A33SorEhzfjeK1zbS17LeXVisf3/Sbw9iLV5jM4lp4s41XWtkPsAKXgocRspG01V6AtjXXH2WnyBI6fcQz+KwsZD70Wq4EYcAb/h4KsppMeVylE0HSxbn2yscuts9685PtNa+82j7nza9qb/2sV7YrFxeLdnjUWE7GqnaK5KG/nEOfO6G3CYsM1IFaWsuSa0WdaavxkVtQ4xphhXZ7Qm/xjFRo07GUmfLrQQPzsA/GDS9yGdGd7OF3093kgoFzvZDHad/o6eDh//ED7/rgTh59+fhXBP5L/uiXXA+t/ktCRRtqQGnNVOoT0SqIkAtdYMLW0N2LJ2jA4xCf5UUMTMGSgRz897GxibLcoPWLL7zYHrn+aHv72z8v1srGFN0gKb/HMJJCaDJr5Gl21so4HqR+mUui51AEgaGIlANaFdwPoSgOxINGfEcU7eopEoE/ZToxcX1HhPyvhL77q+tb7td/lkHeNDtjTfh+6scM65vb5a9fO7/YZgODTS2l0BC/i31U5HtmujZgYC1ZHkwCBXiRg+WmtDq/3UozLyuEDFg1z5c4p4EsKzqhRzeHrpU9q2hVVaegj0Mj41GcUn1Au/wv96OhPlX38kePucDHThUYa4/GaoaO3aq6jE31X2Cs8xkpNAwnIo0vPVjWPWVpD0HoXgO2X9mAoDq3yOuu1uMbC3RRaNAEN2J+KufkcO1e+6orZ9qrr51tr7hytsvWu7TQHjk/287PjLXF6ZxBRYtzM6nSisG9jEWMUdpUhkPdObUJDauNoVXxhP5EeXao9LDNzcaip69TU8M1536wv1PZdZan6hJ/nFLAK7W1WvFPFxjsWeMOfnexH+VKAMJMu0Gw2uHtO+hSSkJb0C7Pdkgg8piK5ucWykAyDOJUjJORxYfK1k/tqU6lnB6yMo4CieOTE4Wee1POMRKXTk6Hv/MdP/lLSx7rHf+SwP+Df/APhsZnpr4iHf4KEEjgicZALB2sXO8wkbRZQlZWIz9opKQNjfGbd7WLHsp+kuBhes5hKyZazbSC4Mhnf87n1KIEm110gbvVIqa6CR8i1TRLOqAzGlHThPykfO8Evovm3717t5DDzZs3q8PdiSh87yCQEsAIaQbOCihKp0dKRCutnX/u7Ym6QcEg/kb3gnM5p2KZL56dif/bZYlJsrGhw+WzC+28abGxoXb5zJliBIN8wazEYFBSShJ0s6OsqTwwntUUVWe5JNG84urZNj8bhZVny02qPmNUltR21GljIOJ+TnvX1brz9e2CyfdWttpq/GGbX6z5jI9MGOyPx7pSAgXzU6jeOgop6X/92V3DU73D/QS92krQw7C1WAjDZmwqrpLr7nOgI1pJGiHcZinkGPC1PYOWEGF/bpqLgJ+J8J6zJfX8RDuf8+riVDtfu/WaAj1tkzHnU+N2Dhpo0xNRmiz+VJR6aJxqa/yl2G4EKWi98UNzPAHyyinQ7rLGucGYaK917ecC5b1QYzJ1XTy/kH6KkzByqSMoTOKNJdkUl6Ax4e1o0BmMciNKkSjXDFUMXhSO+XeRe3kOO0GX5MMUIX4sMuXEn8oxy1TbW0VWZKJWRl0Mk3Z3SrWTPWNG+Cl5zwjy+Z08mgUimwvzC5UQxD2uxJ7Tk/d9xZOf/aHvf++ncuv/JYH/5m/+5onJ6cn/aH5+/rU6BHboIB9arUW0tDg0e5mZDZ4EG/OXrC2YwXJtrK/VlIe18KySThBa8M4Cf/BfHaA9OCNfma8Dhptu0FGUwfDgvZVprikbnAav5ZNTSgshVLkPIQhN3AVSOphVU3Spp3YlzWdtNJh2g7uIjhKYFPExtmsFA3PN93Sy+0xDCh2E0Na7T0fo7Tcnmn75zEys0kJtVlmjmQJY8ZkwzkH8bxtiPBm4eC0w/tLZ2TYzORKrFqbK/ZOjQxH0qSCDhXZmZjxKJAgnCq1ge9GcsLGwGYcgiuXQbmP7oN2PgN9e2YgfvNeWd47byt5A2zwaaKsHfe3u1lG7vbrTbq3stBdvL7dbd0PfpfW2trFT88UWKQnEYr4SeHQptsK8YSwV19+uREByH8Ym1D0mNKb4A/rSRoyYH/JEB3/51hCaLawhodrGOjziVHZFuoOErCUXnOxNB0YXFjNDEbaAlvFHAHsBTMYAG56cWhvg3QIH7Y6pvI3trr0RKuvfvddtMpaWJexmWTKeeb5c0lyTu3D53EI7uzDb5maiaK5caK984vHKuGQlleG7vuANR9WtrznxGjopzyf0pQ5GiKGy3sO7ACGPLvvzU5mcFF93Pvw7VLZTs2k822Hfv7dU8+w15ZY213jkTM1RVh0N8CEehv0K/2UMzUTYOWebSx2DFl7fHbnYfvD7fvRTWXf/ksD/uT/352YHhgb/663t7SkCBFoULE/nCGIvMYUWJOiCcwIXCCIJR7tc39hYL80jcMfiy0wjiDQgKM6/0VGBtNloUlrQyx57mXL8PhoaAxVEzXOUDC3YadQu0cQmA6yNZY1eHdUNQjqVAQGZ3etZkFI5yu2y2XITpsnfyF1+f+BV+f4pjzZVECEoePhQ2BFfwo1km5mJMGzuD9/UPDbrQHDMZhAaTGuxyEyYTgqtnWn5p8W8+aylqKG5N/CEq1J+lGfag5kd+gAF8UsNvij2crS/vdj3Qov9FhfmdLCt75+21Z2jduP+eruz7FyLb7xS89gy0XaOTtve6UDbDTLYOXoQ2u/XVJj15Ad7R7XXYFjnoRKn1zBvx8zWMaSZJdyUIaKRaW1De5CULyxewnXyI2xUWZdR6JbqSq4B5yl6CrisVJ4vBaKPob3vlAoaY2YuokUohE7ZxkaAst5cRICjDKFFAn+UPt28H3QToUcrls7KRRlteAxPMTbVHz1Qd8bQKr+hvgfhu+VSJNY0zFsEE3fQGGkbAwYVCaapk4LD6/gMfyuzpwzQppRBOmLqDA3HJ6fKNYACGR60IdygOMKWAa0DzQV8V2tmySo5b03mznKZ9cNR/88z6uyUTvgzNGWM0JFs+V3ePkQbGV7Y3jz8n37sFz768jvl/yWB/4Zv/oZXh7j/iQgwoiiYEJRAh0m7YFjgdjrrWsG5VKw9kkL4Lt08fJg4RNHCgxBcoAnR5czfX1qORd8ovyP9rM5wByQhaKRyxycnQzQ76tCKncKpqCyC5mShlafeIkL+xyJQEoJ74JeDlpM7Dx6BVRiQLKuTy6AsAo6hKayubxnMPOuToFdCTwZdXfwvwazZ8Qhy/PiJ1DmcMrqgVgYhz/UChvphsPh/Nko8lLWWdhN0UBh5dvdpYX4mBgDXKJ8olTwvZ4C1sLedN8OKCfQPjLTTtGFt77jdifV+9qWl9syNu+3m3eV2795KW16NFQ+0pRRWY/3FFdZqy6y9ykGvgFmGRnSbYNvzfz+/lRCnIa5hoo6hQ6jQxW+nsaase837628Y31y1zRkIPUGTKmwKjhCw4hS8PARBuXpffBQ/hi++QXNnymR1oUg0QX8CS9A7dEnQTQenHQ/bZr8ChuMo/LF/YCfeo/bsnfW2HAVWSiTlG18bmdgcdSPWleDU9fxLr2rF4+LcZLt27VIQwm65nabmjJf9BjEmy07Qi0/zN2VlbMtYVCn6yvp/ylJXO/Pplgo65zcJaoRYgJvRYUzwiRIcPZrjRc+uRamD5vNxCcgEQ6Zd5TI9rMcY1N95ttyj1Jsr5c4sr6zUuFy4eCn9Opra3z/8xz/67g+/vEb+ZYF/z3veM7R3sPM1gdl/WEDIIgNMT9sZpJ6w6Uivg06QkECURT+RVODF/SMF5U/T2GPwPA2zxM/2Vrdv3Y1ft9seuf5IbcIP1oOZhF7kXMBNFBKzIyBB1TfMoH6DV5o1zChGQEuyrIjPIpoLxSzaVNH7tB3EFzBSng91lmDn1Df3g0+9Qej5tbm9uzf1UTzq5H/PSXMNXcYi/LLTCm4S/rRfRN2psDS3mFsuurgGPAHxECKJSLRPISbPUKgEyEOpT5xC3ym9EqqUs7l/3F5c3mjP3LofS75VFnsnwlRdy3P2bmsjE21s/nxtD+ZNvFCJdM5HHr1eOQi2kiYEFNnk6Hi1wXp+7JqBKkYvuB9LWuMeISYDHcTuNmxErwqUhhYgvRkGU7UGKk0vCy+9VNqwmIIlzY6eYCuXte7Kgay6wGr9HRqI1kty6QQ+gpoy06oa03Lvcnpl1G5otBLE8uEX7uX7g1LelErPhSsFn45VP0L0Xuxh3HhM2JZKsNkTXDCuBcPWxSUIZyUT5W+WHh9Q5Aa2xzc+yQD+MGx4EQ/hV/cdHHj/oT3vumxDskEZltyk3lKuedbqwDJoaZtxl69yJkLPHbEaEv96vkN8xDulp+7T3Ntn+jLlqLjcidCIoaOozp4/BxV/9Iu/6smX18i/LPDf8i3fMnp0fPgf7R8cvNrf3vZCkyB4wWtMkAZ1u8Z0hOeb9ITHK4k217w/fLAd7MSyxJIf7e20ByGcCP2LN260F158qaD7Y488VpFQU34IDdoTWszTG7CZ6dkSWBqY5CFiBYxyPx8J7BPxhkT4/BQOArrfu7qhBdNG3ADlQAWgVcHKfNcn/bB4xOB1U1xdWq5B+eVaFIENEtg0GZg+F0bhn4/JYQ+TVEpryuuUEoXRPS9AJ2edpgd2C5Lm0F9lgXuYyjOi37UYxdidRPBiwehtiy/CHbU67KXA9ZeWtmoLKau5CDJliS5T091ric1gTIUuVy9fbKvL96N84xcuLrannnpde81rXtXOnVlMBX31Si8v8pyX15/n7BdQ/rt/+lzCKeUT3E4/8vdYBFKkGu0IZQl6KTmB1c4oEEpBUds1L69vt/UNyVsRhpeF3dm5fyzSTsbDfvlelOHtOBQYVLOxuZOxkP8QpoY0MggUCZeM0hfp34oyfDGuzAeeuVP1Z8BKOCvJJ/eFfPVsj+6UknHED1wzMw9lWMLXgnOFPDJWYL1pZ/UxIHjTwJSlTT0UcQk3OhWLdMZB2f7uxD4C+FBO0MUSWQcjV0Yr39EAbRx4zd8pIULZzbpQqgxgbeiaf5UDU7wUlIuXA+HFe+qdjSmoczPSlvxn3YkZhtnZue3rc9e+7zv+t++v+fiXBf7r/+LXTwz2Df7XGbwpgkB40qR88pNY1U6b6bwoe6flBssyuSZrbmdzvW1FoNeW7rfN9bW2Hzi5urzann/+xfbMCy/VPndPPPFE7WmHaI6y2mkwISeMygWdN2MdCJ5BoPkRwIGhKqARZuvNBoCPopP8NZqdWyHIRXAEiwTqKAnPYk6QsZeo45o26G9NK6ZOo6b3+kvr+jS4hHo6Ai8vXd77+EgsPMvMQmcgIABZbLVj7IgocWf5CX1+jvWOYsn9BQXzt+sG2rRXLfSIFVNxMRJBy6ktmGZT/4LHxVIWI9zn5mYKbdT0T5SU646K6R5FaUXZHh96K+9gO3N2ob36ta9q84tznaIMeuPDbq+ttJNYYhBXuyTWoIW+CyB1VpsbEgOQPsrZx4RcJPXZk2Awf9d6+KJZGDXuHOtou6aVNS7FXlkl6M244qXNrbgc2wft3uZBu7m2324s77QbS5vt9mqe2T5sS3lmZSvuX/zylfiyXEC5DA+MxWkMSvjEIhoZeu975na7s0FYJTdBKB0vpSkPhf0hgstJIeAvy2uN9+RE+pj7oC5/CxIK9BlLfAeG1y45EXRGTbyigoCRj45n0Cs8ktO/MhD5L0OSMST8Hd8YP8pC9ihZsVpOG+t3fJb/V9yIDc79Y6Epxcq17qa+R2tBj75V9D31CWJzx2x/hUer/ylJ+cpVzlZ4Jqw/s3Gw8w/+0T97V+0C8rLA//t//t+/Fo3wtzxIkB0R97JAefZhxzBr58+4D9xTAWb1Kt3NleW2tbYW4d+sFXD37i61T37ymdLi09FwT77yyfaWt7wlFtgunQJ33QAR/tr3O4LC+knG2diwA0mnQWk1mp6wEm4E7Oa1Y9VyA0FVBr+/i6p2mlx0GLRMQzsi5Oj616EWxDRoytYPwi6wp1KDVxo/p+98QItnJkYGIvTDJfS2pBaM66xF2ph2DIbCoKEpIdcFnwg3BSWhBQMZfAlJlGUakN87351CIOSsv3u6/Gq/QQrQxVg7NzNdws6lmMopLZf7VbSLIhSttcNLZQ6GMTHIK1/1ynbtkavVLyjnZH+3Dak/dR/selHHYRhdoIvPGiFIP1k2bcLABF79Iuad/+5daIHdEfqhMCN3ozqZ8jOkaUuUcsZoZW2zNpxk2UtIw6DyDrw55qWVnfbc/Y12K0J+Z2W73V3diZAf1uq4le39trRx0Fby7MERxOE99F2efaUrh057UX7P3N1o7/3knfz9kF/DL3iVcncQTmNdkJ4iS3/LZ87vovvW7l+MMqRwGQkLX2aiTCVXTUQZoAuUiI54AILCL1V28ZguG69u3Mo45LdOiP1WaqBTQkELrDVURpDxeyVFOXNfZeN5MveODo9GuUbg+f0ZS0oaH1qcox47Sm0HAW1v7ba++CwUAqVaRT1sAYWCr08Oj6a37638z9/3k+9byQ+dwIdQ/Xfu3/zSNJ4Pn85Ee+VpnWRBEazrgqCLxBjwmWAAgNFy0U6Hsaz37sY/39pqN2/eai++cCM+++1KN3zlk69s169frQUx3IBbt26V9famV+XxbTAEASXoLL461dPBRQSxWCTwMcwoekxIWGqt0jGEMDXoAoKbqzY0lIGyOmaAWDorZjBo0c4NiFIwOGGQemNs7lFXDVfq6SkL1nIyAj8bZmDpC84TVgyfA0NN0MiB+ObX+fZoWQHFfJYw+x5BNrthpoGQnYaxtElfKQ4+PybMrbFQph+jXCyNzf3SXE0L9ha6eP7y+bM1TizIXCC6ZbRe0mgd9/mF2Xbl7GI7jWBvB3nt5Ny+f7dtLi214zC9+AoXBBPKFT9zbrHN5ZnJSRljneLUBi+9FM/p/OsuqGaFnHfa94P+g76H6cI/6Izuy2tbdZZSjdDYXvr26nYn6EvrBfkfpI6VyjKzSCaKP/xxGMU9FpfublwY78Pri1szGTelf2C4rJYI/X4Y/X3P3m0vLsVwhPY1RqFNQdvUjxHwTS7VOOJrPFfMkQP7kpA3vOaxQgEuE0IIzW49c/Mzeb7VUm/wnmBX0O5hARUzwpupl5xAkVU/Hisa+LPjM/2v2EiULOVs4Qs0yld3yLHA3/xvPMT/hioEHnfjolplKvDn2c0gnopfRNi7d9R37qh6KRV91W/9raZGDnYPD3/2LV/8xz/6rne967QEPhB7aGBk6JtS6ed2jMev7BoLxnqS9jKIrh2nYY66Fk0e9dDu373TliLwN2/cbJ94+tlY8d127fq19sbPenNlmGF4kfVnn3k2g2sRzWZZa5qNLxeZbcurK7HU8X8jWDqiLp1BbMx0cLhXFp0mJDgGgLV3lKJKmwkw6yKARWHk4WICbfYkwnbJGJ+qw+D4zM9l5Q1QxQryHEvZuTOBubl/KpZ9btJik4E23vPd0xa+oL3JKzU0wmyazcxFtRMUTPtZAvPzpTDT3oX5uRLUylwMDSvynfLqTPkUQ0HoKDk+MHrzO8sCBTm4Zyy+vOw8i3i8LEGK6KVzC23OEti5qbaQz37wPkL1YG+rneyu5e9dHa3deuSQUyKyIQ9D3+mZ8Xb56oUw+myNmX5X+m/6hAmNR0/gxXn6+qIUhuJORBnJvEvHSprQfGU9kHxto+i6c/igbRwOFHy/vRQUCI1EcQ+OTbW5C9ebl26EEB2/pX9v/Ow3t/lzZwLdD9qLMSDb8fFLyYce3j6zuXfUfvFjN+rFHGhbYxc64lFHMX4a7zf/ICA80nNNK5gbGrz6FddD16CY8ITpYcFmb4U9d/5MN+ZRZh0f5R5uSW7GO0WXjB3e8QcXzFt2yrCk/yXsOT1X060lhF0b5J5UnCBIGOLiAyinUwwUjoU04dVcFG/wogozDiL+aF7r9qMga8q7kAYe71zWnoHLCFRbKLmTg8MXd5+59+Pv+uhHT0rgv/Vbv3Xo4PDgr6Vxj1QH8j87svJhioDRQAiiYBCj83NbvSCyrEO01d3btwvGfzIC7c0jjz32WHvTm98c4evm4q0+ggBk2pkXt82QQaDBhtIJUUtJGu5VOIXTWYYwZgYNvJWqWITmT0a4wEdKQ7sQjkAQvm6gBwuiGZTqQ/pUEdH86+aQO6RiANxfsD7MUJAv9bqWP4qQ+krp8Zlnakou0DdtKmFJfQSZ0iLwQ7nXo8WcYDlUkt9ZdMKNfuIdMgzBdm2jwCghVl3U2vVSDvnslIU+4Yj4a2lJbaWVeociqVyHFJ225b7Tw9QfRRNlI6tvktJI2eOhy2CeYfHnJPzUuviRKIWxNm/nnDNz7erV82HyxTY06uUIUxUQ5Urot4kxSoxLI5rOlyX49nsP1mx9YxOBP2P5PhLujoIMLQi8N/auB3paJHN/Mwp3fL6tb+92vmXQFBN6ctIfFHg+ZQXSnpqCGqvdfV/12te0C5cvV54GIb17+15NMxJUynx996h98Nmb1b6C16hY40VfdIKGlbmhvnc9ieBlcAgnvqBYF2fHm5dJCjLWSs1cf8Xjj8ZIdWng3ZRjZxyMH6iMP8Qw1EOolM6qqsH/8Y466qh24KfOgDJQlBBoD6Gy8gS1xC7IhkHC24UUcorae2Zna6dkY2F+vgLRO9tb5f5SDHiU0aBQupexRLGlLvLQcXzbWzw/9L/9s3d94LhaNTc3NzA5NfkGneILi04iIGuatqaQwxJyFVa2XAgjMMXyyEfGwFbDWQsswuq4cOlSGwu0BOFffPFGbSQAiqGAt8Ui1v2llZpjpukRkIVGv9KSOXW0m57LtQxmETJNMlgECkQSXSb0yBp7HCLJEAwjYvwIpmcQgw/kKD8sBNFesEpfa5RyIByIq200o7JsVYSQNZBuqu/OLr6A4Jio2lyKwk1iBZgkZ8oC/RB/bX216GEDEL689tbKrFFR76FSHlALV4Dv7zVRlhhbtWapqpRSO+mA9yk6YxDtHYUaFd5GB47bdLTN7NBpmx580M6OD+QcaufHhtrZ6dF2dibPm1UguBlnVj36IL77SNoz3S5ePNuuXrnUzp89Hz8vyjaWxry6cZFHUHA+1rWUVwyAbooc9/ULhlmYlNP1OrsAJkE6CUFu3ePLh3GjVAkQngI1yURf2t53sNH2NlfLunt/vhcxUMr1LvrFxXbt2rVu04f49C/alGIrBiN+fm9Jas/tJJjd1FXXBuNCA5TSDrWNhbGtM78NhM4bQaJLyysV7HXP7PxsoRe8xy/2XUzD0RPwulZ14MeOJ+sgtaGM+1yvS+HbLu8dtMejDyqztMcH165fCY0pn87lo0xYdfW7Xzn4Bz9ZQs5dNgZT0zPVTwaLsal1CvkOTZTxyjU6iPGYnBh/amBysYx7Cfz20fb5sbGxeZoHI4pUFlSN5TXggkkV0HKmIQRMcg2LNB2/QqAD3KAh+RE0l+111aiLMu+uXLlaDSfcGmhaZXZuPkLpra5SMHeqs6WxQtQePMFZvuu4jDoRTGBJBp2Ir3v8rm0GmYZUHsVE0LvsvR78okG7KK57DAYrnh+QoQQbwfytLe5FdEcNbPrSnRnUCIN2UIoGv/PbuvhAx3QdJHPajkt2IVqev3A+AjteisqGHpJ2TGXK0Tc9Bj53/n4GOsxPCZh6rIGbnAjNpkPbmViI0Hx6shby2EyTCzHQby4650AsUL6P5fvkaIR24CT3mGtOR9LGmicPvVla03pQl33/IK7xWGtBIr2T0ityTeBZneHAdnsVlG+ff8ayDv5YBLgInf9wFtsiQ85MxORof5sbDSrZXWqXxlt76ysut7e84kq7vGA9wmlbu3+r7e8E3oavDtKuJx9/rIQ9zNb2NgJn11Zrn/vJKDTGxhqCnZxmG/BgBVZDM23ShhJ0TQvtKWd99je+Mo7GqMYmF2UCVu55+jkTep49uxAeCJ+Hd/CSQ8yIm8gIWGJtvJXl6Al+utvVWV+q6pfvediYnBAk+h+21bXlGgMrPK9F0dpw5PiB5LD9imOZVhZXwd/4xtib6VgKen7pxZdqlmk6KKGmm9NOY1ef6f/LWaf5R9lEMS7MDwyd05KBNKrv5v2bnxtL+g2Wtdq5wyFt1vz5Siwzq08J6EUnYIFthCFE8czW5nqtK/YqnrVoIa/gOX/+XM3/CiysLC9Xo2svrhCuL9ZAkMZ2wwSP1ZUsUPUeprH59EZQMIk2K8uXga0kjPrXBRR1qAu8IaIBisXMvf5GAHXkawZYlBaDdtoZUQ0UhAIpswCCSrU9cu5xGh4atLP6LHY3BWdDCDnw8uM7f70TUgJqLteMhYHlDnX+oqWeYONk5+PHqkAmFIW5d8oUO1CwhAtUVy+U4l7t7Wl47S/IFvp30DIDmnIKTaR+/Smo7ywLp+9hcPyYZ3Wq5oaP9ouGysZEnvO9rHisjbGCNLhO1c70bySQoks/HgmNIazUGWhdfnv+Ds5PZQU72oPQF2/U9FyYdjg0u3b5bLsYJHFhbrJdPjfbHr18vj0SX/lykMViBM36gsnUefHMTLsSF6N/e6PtL99pe0v32t7WRut7cJz60STWNwpGgLcW5WR8oCfjj09L6NNPNKV4a0dcdKIQ0hfjjh6lTHPN2v9zZ+3/t1i7ElmGfOXKhW52JX1G63QyvNVtYooPKYyKGaWs3pGiq/zOMDy85lv+63jP1ZzVtqjDtInBks03HWt9eNxlR26sb+U35Ugr5z7H5Ut9DmOoL2a5lMmoUiAH4fPiB0OcKigqVl6NeN9++QPDwz/8v37/Tzwz8Hf/7t/t//jHP/qVgRB/yI+sCcuIeKa+RjKQHYTBkCNlHQgBKwTib8dyefHd5sZGe/GlGwU7zp87264/cj3a60yVozxTbbUPehggLNpu3roTonebW4BrOogAkiYKquSZgkLpGEajyUleCXU6InAEshOqWmyT3lXOff6BevK3wSIQ08BUsksEQayAgPBFEbD8M2eIimgsfAcBOwI7SoiK6e0O83BKLpiYwPf2mCOcps3KYo8MFhT3IkgRc9M/fHNCaZ07Ibc1dcH9lFvCipkicCX4uRd8FrAjeJRNLzNtfNTmmEFd+V6WTFvTJwzoDb0sE2WMfj2Ugi5mMI6Og2qijMQGvMMMI1DOknYkhkB33AULTyrwmPJBfwE7Sg8PiEmwpgjeCTxhzzjkrEh9+pdGVDDXXHHtl5/2DcfHJyzGsRvP4TYVdFfrEuKq2F57MX7zbGjwIO7W4fZmexBj0d9nUUhf2mSh0WCbTbspkPUYiJM+G6x2U7ISTfACwfaqrwvnzrQ3vP7xumYOv9wFwp4zrFY0tmLPfn8XBDnj8mQIKpBK2Ck2xgf0ZlTwvjgSK48vlOUk4MUnGQrKHZ0cjAeefijj3Vjl6D78rwt+s+T1PjmzEOGH5aXVMlQEVrllcPIQmccv6iTkUBllIe/e1LMpz2pG7tVuhoFiRB+LzMLo73vlD7zr3QNf+IVfOBB/6d89ODx4E0HopmlO0jHriwVInKxSB1kFujSXFrFBhmg77bccqHHr5u2KJl65fCla8lr5YRW0yvMvvPhCFITAguwjyGCvIs+VBZeyELWUQQrvsuJoVtYlUC7ogvIxjedvA2LuURsk3JQf/pCAmJjQUhyl5UJ0hHRoRy1TTLmEQeQ/nUw53ShBLwXTDWT+LkifttS1/C0gN28LqAi9feFkn4HTmCwyWTBUO0XQK4oeBsEolBa69RiFsHMxWOISqjC//qB1IZmc2uq6axQxeN35qp2V6XyzyXp7z8xUFEsYxtSV9QxcqgrmpS59h5QoDlDdOgX3EHQbIk7knIzAm4YbjyKDRrpVg+lzTnPwaI4X0KuXGqvc/MWEhIYR/PHJdpo2clP6wjthoqC5g8Dvrba1fxReiQLKuHMJa8FHaHEKqeQer4/uC+oJg9R0o3331MstYHVrX7/8baHS+LgZi/72yZfut6XVrZqXx+AUvXZVfCc0ogSggcUz80GWcQ2ieHo+bwVDo3QEyULeEvSrl89l/IZifLzMYjrj1cVyoAf0xMcETPBV2XjLuBd9Ma3+5B+B7yx7zjp85peHwujvEmR9TtnazjBNTWYMUje+v3d3ObIAhRF0z4QvUw9eKhcmRowCt5TWNa9cZyw7FzcoED0o+zQGzJcMNdB3+tI/ORx9x8Db/vLbBsY3xv7KwdHBdbt5EMgKxAWqEyCdcyAW4cS4GrUSi03g05eC3aLuXnOLUR999NEKKmCkUh4ZWNbq1o1bFWUVjR/IwNrSCTMKoElawfQGBBQsgoe4nuO3W3OOtypgFUJ3xAuPPBTsDg0Mtq0MLFwzEh9H3cozf4kQiFQaOIR23e8gK2vTs5KO0tgGJdcMnGi1PezAvcWZ8ZqHB+kxJoGtWQQCEuYRma/FNOFOzNcdp/k+GIYCEzHlQ0Vq8MK8vmNOc/Bl/XNvwfLQ0uC61q0q6xRRl4XX1Y3+3f865sB07sMYypRIY8NFATTIBzLCuBXwmg5zs+5hNAoKclA35lIT5a9eAi8ir73cEBF2sLTmnvOZzlaUvi+CjzlP93cK0h/FdeCnesOr9fD6wfKbDoNAxF0IfZ9Aa7pil1zpu2YT7BEwiob59PZhVQ3me38UrbF84e5Gu7MSaBs64c1uzILO8qn9xs+LNu/HEJXwZIzU6agU1dTXLbEeDA0sow0qOH8+9KFMWfPuXYRiSxJmZJwaN9WUsQjtIS5CSwlUnd1g1PjUjbnH74aprj/80gm73zp3jMy5ndB7OQY5W11ZMwLFH2Shpu+gs7RLf9GSnCzFXZ7Oc5diZOWQbG5vlUxoo+YwWPh+b/9wc2H54H8d+KYv+abBnb2db4vGnwEZ3OQFCZiQIGqJZbGYyGEaDaMhXmmdDDYFsbq81gXeolEuXLwQyzNbfhUGpBAsV3zp5ktleVNAGhAYEoteFjS/8+2rc6k/41YMr3O0KyZkbYvp01FzkZ4xICBLHin0IHlHqAKFKQWDBppRCLKW3Od/CEy49dfrmFl4G/x3qCK8G2XkiwFxT9eWbg5+NhBwtix8LG1+E2XXPr8jEcEu39cfqcN8axeB5/t1/TLIFbmnJAi853OdRe3KimVXjjLT385qpbwoMuPie8HrXFdf7zvlOBJh7lyw1JNrtTAnv3uO29AL/k2FySEEabUF4fO7sSMIxjyPVftY3w5Kdn3q+ZMUdfmaKTs+Uax7mJ/g++0wSO2kWx8hQ85edrZ20m/l1PRnCQ0Lih3QGtjK//pyPYIvCOnTDJHZkro37a+97VLH6o703Fi+KIFuPAm7Z1NWTmWpoxfb8d2Y40UxCn1yP5QmZXh46LRdunShMzKhKV7QXnzA8qJj8UPary09xeLvTtg74WJQ6q9c6wS8O31XXyfsuZIyeoff1Kccr0i38cbamldhWePfGSIC30X8u7GmmJShX3bWNVV3PnInLmYhGqnI8KS+sGGMad/Jg7615f2/N/Ct3/atY4NH/f91YGNfwYA0qiqIZWdhNELEW8E0ssghxuh2w+mYSam3bt6sl0eyGHwS87hWxVm15eBvf+LjTxeEMX1AOxFCwUED3jFVoFgUAQ1Fm7Ew9gsvIoY+LJNyKIuVaMAKzD1sG0Y8qIEFl0wZmlqRzWehQwgTAiCszoP85RpE2EsZpDyvUGYtCAQiGQA+GX+VBR/JOZXfCPyEaZQwFB8eI4Dcouy5pYSqoHyURneCj9BHupQBEFTEdGXh84B++xstCWoJsGuUQujRvS+eFctn7nFvBftyXwf1O4VAOWCOEn7PpnxlIp6/wViK3E6n3Weg8vhYaBprlvq6dnSn72HRgtQdU3fIIgQp2mC8l61U6ml899GJdhpXhTT2WSUWgTd1a2msMSpFkUK0vQTuId8Q3xTfHSmbsLpOyAmyAvW7rHj+Kmuac2//pD1ze6XKLMShgU7tygee0saeW2bMtaFb0ag/UWoRGGnQ9eactAF6ZQAYGvfs2ogyvER5FHKL8ekJLt5Ad5UWz+EwAp0r1QANioJ2v6OjV2fte8Lu/u5Tv7p9HDuh9z65qXpHvFeilWHrBR+rD90Yu1cdUPh64D237tz5c21re6dkzwjmhhrHVDp9cq3vvx342q/+2usp5C8Tmrv37kb7S/vzgse9gn8KxXy1OiqfmETjtFLlNI+A3e0IvKji/Px8zaN6ad98TgExCkQe8IvPv1g59FZBUSIElttgWoVgII2/64vy80nbSTUl7C7bllcZGEA/CvqHgPWqphAGYZVBGCiOGvT0zX5xBSHzN4bnRyMUZuz8MZqzS8YpbUtYqhkPiZy/xzPoFbAbHcz30CIDXju55reRMLImURi9AB0BLquWUVbGYLRyJ6T5nr8Lruf33onW2oAxtadzUzAnyNhBfMxSltfvhKYjVrW3BDB/kZkUkb+5WxH2tMN0kn7z3S0rpjihgd5YYgr9qOcfPuz5nmDWkQuMAmvqTuxavw+ORpIJ/WS1/fQoFn5/N/fa96/b/sx4VaAsZRAoisasAFp0rYaOImi5rxRW6ACxQCnkI+yeO9JOiiy/WzH49M21smLlytQ4x5LlsyutE6IyVOG/yEWNgbKhmTIKaftE0BpI328c0xUwXwpzBT2jdMB7dOAC+VQPcui3MVEHuulXHfmoceidZM3lfO/Er1MYndLokILveNBBLpR5JobSNPTdu/frWqcsujIZZX0y5miGNqbiyJ94zsKZM6UALDKj2IrPBob6Bo77vnPga/74Vz11/ODBv6ti/kNNF6SzBLD8rIdn59fYT+64Y6JUZI275bIyql568cUoit1YjrHy3R0GRiRfI+/eudM++fQny9dHMMKmPNNVE7E6Gl4QN0RUtoHiUxJ4g0RpmMu2Ew9isxQIwxXAEVCDv4uwNRCEt9OgNejpgz4ilO/ViBydkHW+dt1jSFIGxvZ373cW3GKZqTCtN7iMl1B3TIRJzaWzFhVVTz8wshc6vgyn9Q9j5H7tJACUguvFMHW9Z7W7T2eaEzrmWaf+aXPq8gne5bFiUnSTKIPx1FfjVWiDshzrElnySYkX1MfIuS+3v8yQ9T11oBP6VF0puxqRv40BhMRy9yxoWddYeEJ/OhqhUObORny/WMc0zjib5zYGgppmO+zXB2HpOwU5HsVDKbHcZdGDmtDm1J/5G70IKfcHjfTX4pnn72+1zZStXYSgkBKCpG0dHcIDaSN+dq0UKFqhY42dGNFAm5+dalcunc9vp+3swnxo2lczR+JFioNYy+VJHT3l0uWURAHlBteKRo5qc4760x8EPbR1Kfd3d3WCS9A972+/9VxNikvS2ty89ObBtrK0Wmi1o39h1dwvptEtaEKjXvU2VZGrP5Fza2unZFPt6NJ30v+9A3/yT//JPxAo8dXFXPlB+qvS6rVKYRADhUk8IPxf/lTu7KbnTgqSs/DeINPb1hpcZEF6vxHSj3/84+1OlQ3eQwmd5bAqCHpgBWiyruPpcBjUIoaCuAQizFDuRjShxQY1mGlb9FMNqgGt1waFGRHToPaEHGOxPO4rYc/RWZluY0IWXcNKEHOfXUQwdS+IVpYh9U+GKafHhsq6e4UTKCw4lupSXpcth4G7bL1czCfh01ZQlcB3gToC2w16/ZZb1a1N6tdW4+F3DFr50vk94le/lXB6LhKhncpgEbXVJhe9eXu535X/nn7WpojKz299+QwnFc1SUXcWx/i7a1e1o0baTxgqzIrYuY8wdUxOGWlbLPzoVOsLfdzad7BTkB76ss2Z7ZoP4osTamitBDtF6Zv58IphpJ31YggKU9vTPq5R93u+V3/S9lQAW9i558ZSF7jTTuNYMzBpN8F3GHvBQ+iu6JlrncsSQU87vHEHWluYnwqUH2iXLp5Nm49rtkigUxsIlL52G3J0vJhi8ykvorPS3VjpUseHHWVY7q6PqFbX07YS+pw9GqN571ovDoFu2mwGZW5mJm7JaWUDFu/mOfzqxDOQUs0ihEbKtE7eb14z7T10ltVSINqeNv3YwJ/+xq/7smjhL2Uxze2ZsjGIggdWX3UWaKCgr7x5BOySS7yF1b7bIG9fBQ5kjxVb5n4anFaSRvuhD36otqUu358yiOVePLPQ5hcWSsiXck/ByVAq9KlBYdW7uUlauEt1NJdP6VAmiFcBQARIm+xGW1H4KIOC+2GKKi//Q0zv8sKoiOZZQqxsPmE3AB3B6nvaUAOS5zvfnB+MOUxbRVHEKgjaYZiurR1DYmY1dwkrLBi/XMAOA2OWh1adlXq5/k4hOMuNyDVMUvVjpFzPTWkQX7MTvMpDpzBzljJwj2spk4UdCL0GAodtTjFgfjx/W3HWlzFOo4pm1bncX2fKzODk7Ak2oepo4BMT8nMp3FDILznzqDab45Vem/ZFRVbRfbbzOu7yL44CM+WLy4uAOCjyTrGl7FhUwmlcCDc6smjGuxT9Q7r4LAuPZukmmhOOO6s77ZlbVn32xhp87Sx4T4jMh1NUFVDL90Jjgr7pR3Bje+LRK0FncfOiyKHNWqkY/rx79069RNIUHePGDSqDk3opLsZGPT1YXg0IXSj77nuOKOT6yOmSzzrq1u5Cj+cqwSc/gPaW6hJaLujsjPfZm1rcb8trqw8tfPd8h2K6ICRkTVatM/DccIzS2QvnQufBMqamzk/7Hrx74Ev/yJf+iRD1c1lOCSxb2xZ2LFRWmOWKGMJ8nwbQJN6iWQMZAZO11SWtSGyJP7y9U36DMvgQn3z6mXbjxRsF+7kLCKqXCKhj6+ubUSR7IeBIQT/CwRISGPdqT6hRVtSSWbtxEliE7hGV6iHomBLEzf8KtmMaz/Y0sQHvCI/RQijChGgYPof2GFAC+ZDN8/9OmWE2WXATzhJ2c/Bhwjxbwp17+PAE3J516ia0Q7mX9cKo6irhzumTgqvPtKOgZv7urAWmzjMUkIZpXzW8a2e4txNwwusOApz7nVBA38h4TZFlYHKC2qGD6TL3KEOhD/vcVZD/EXSV+IzgY9pSfBEUCIKir0BdaN8xd6x8FCVmqih9n/oplpxpX5ghZ9Ba+KMy7sLAtrlCi0ooSpvRSjNKSDOcDETRO3QoJZCT0FN6nWvU0au2ADOGuXd166B97OZKXYfACGJvfB/2LM93/ECJKZcCMT6mAs26nJnxWrPJ9spXPF46EEoUxJVhKtd9cmq8+qwtaETQleHQNkfRqtpEeNXrX3fU3/nNp6O+50d/aiah9XwhlHwqv9cHModrxcXm52Yrucibjbox6OrolGCHTLULDSgBK/dsoin9Vv/XN9ch1w8OfMM3fcM3xi9/fTEiYgRel7YII1ceeioUbAGnNMrKOINCQGuOPHAxkpLC8lusr73lWWzzgzZKuHTlUnv1a15dWXfWf9dKqTSW9S+/M72vvPYwCoUCjhKutLc6gTkgh9qyKAeCIARLQMB769cLtuf3Xudraq0ImgHPsw/pXQcLU9NVIYyRiKgVEflwGCrNq/YQC+UI2Fnjzm/3DraxkYH6LvpejJj7X07VDMEpAANR88bpI4Zk0ToN3H3vhB5jd4xM2LGB38qy51q+pA/5TP90pmA8Qe8JLwVXTFcd/ZT19uzD8qpx+S8Nyj3drd3xkCI+wvylOgkrZkp9UJw58s7yi5gT+u53NK6xk2gj0254ojWKBgrh8omu27OPwAsmRdi9Hca4y0UwvuXDv0y/0Dxt61BP18R6y02+yDHv9u/v6FRuUU6GwQKaj8fCMxhQlIh8CUNObcXPnsG3UB1kRSh8J2iy62wb/ugjVyoK79VT9cLTPG+V56OPXCt3s9yxPGOM8JrvxS8PP3sC2h2UZeqrPz3zMsHr6AQ6ffQ/yAOtH5bl8Olr8UfGtxLgQidptOIwaytrbWdzp4ayoD8lnO8pIs91rz0XE+mPgoKs5D1MBaWIo2xtbz3bH6Gd66BMfOlAA1oNQQhYJe9HMCvwEqsNKiiQIkBEc3+mC0z1DAYm1TuyU7NMOXDbu+C9OHLGnHyetUpIA2vg0uF0rTpJEBCqgoXlg9rGyCIdCRuB64GFlIypPgqpCO2JCGjno0bxREmJDWDa2k47JxtNsXRCRghSZ+r2KfhUQpmzLHCe66yvNnVMg7nUVVan7s3zeZYyQmxHN1j60/XF39211JEy1SNwCZk4egyAfg5UcHT1dBbtZSbx6Wf0iSLJj/Csh7pPbfU9AkFB1UEZCF3HMtePlvt1jlb+zJm2dWcu6QPhPNW2fFdfyqltutJelp2yFQEuNy6/19i51T8KJ2MVYuPQrgp/a2/cCdW4j4Il3FU2+F19DRIKU4rhdCvxhkroKl8/ytiUZ812PFTM+KI24cg1CoAhmAoMPzM1UYk56KtLBJ1FA3273A2CE0HN94LL4QfwWSKOGYtr1y638+cWUof3ve29vJLt8cefqDGpe9Nvz3dWuNsN2WdPWJ1Fv5y+1m85f7mw//LvvWd7R/d8xwPd2bXZI/rlrbaWhlvN+KY3va4WUBlvPEtmtFecDOzX/9rCK+fxyWG7de925HKznT13ps3Mz8z3x1LOVqrl1GT5waa/EFerCJAKpeqxWpiY4BpGqbCgOubH0N6eUb6CjqShGiKvXgc8Y44ezK/MuKABcLCCbLmPVbTyaTr+vXtlGfH3dRyUpBD4yBJFJie6TQDcp67KpsspIchJIXBH7BaytbFZ7SecJajalnK1Ga4yKKxAhqlj5J7Q5j4DpO3uLdgdBukNQvc/g0poO8XgUikIQhjaodWDKEOLN1RXApIKI5r1VykJ5RGSh/V6hjBUYQ/rSOO77/ktN+RvN0Z4XHetfks5sXJVmINEEkB/13M5dZYSoBi0WyorC34UtynjF63aTveD6AIb7TR8mO/e788H5/9V7Kb6m3HRX4pFO0zJ1Zn6uRC9NlQf9a9TZCNxLdCvEnnSnHKF6AX6QtaioNgQd0jgjuJD94x96hJJtz6hkEEUQedmPfT70wSpo6muBKd89aq9+7sbf0qsm6HBC0iB1xkFlpNSsLPsc8/ZnGWvXTh/tp0/u1hKicspztQFhLsZHgoIP3xK4A1HT/Ad1Zj8Z7C645cLdQm/4aj2dBb/l/+GHz6lIGzJvl8vp+A2P/7EY+2Nb3xd87bZejZaVtGm5HrZsWUo8yTlq483b99qO+nHhUuXZ1NH/wzh8craXnCsdkxN5YJ2crU1hG9QwYSHGs81A6jhEEARJZ81JRDLD4rcuHGzFmXcjz8kIOi1Q+beaV9aqSNeIFYaBy0IiNSLHzGTBqdw9bin1sXnuU7rhynKakAG+DbMeBLXI8IuX7xiEdF4BBhRNJJi6WlOhFZXb2ag/o4F48N3A5PBwhgEJN/RXjtqEHIKBNXFHN1Hnqlr3VciLrKqboOkTgqlVy7lg8lKweT+HjP46Ep9WB76ogUlgkuLgeqBhxXnU//yUZ+e9lmF5H/uc6Z/0YDMBU1se5vutJY+430awT6Oq7Ufhby1vta2N9bbXsYHE2F0i2BO0p9SNlVyytb28t0zBtX3qvRTR/5mRQuapg9gJiveNYc17qBwxTgiQPgNPfxtHMvaZ4xLuDJuEILx5gqUy5d7a0ov6EChaU19Utbo2ZXdTZ1JxU2D3FGoUL8kZN24db995GNPxzc+rHTve3fvVYrq3Nx81aud6pFaK9hs3PSn+DG0rHn/h10n3F2UXd2EEOrqkJdrTvxQ/JhrEEO+VDu7lXTaqJzuWq+99ZmfZLHeuX83fTlur3ntq9pTT72mUC0ErF6GlPwJaotpuY59xsaHCxGsr69GIezN9G9ubU4KylmzbtVUj5AqLY1YBLMo3+uct0sZyJLzu7C/wUHPLkkngxLFcO3q1bq+H6G3KcZLN+7EhzPdsR/UMJFO54H8p4EGG2TnJ3Uaqwu+eD69LwbuzccTUIoDwUoA8wyygPUYAhy0kyfL6lGVUAy+d4RklHoR3G4gEKtTXhFI96VtPSXh94f0Lkaq5/M/3zvl0A2g63VTDgrTtKG4hPeh117xKaSeedhvJ2Vi0PWAtVBGMYQ6VVqVFRt3Qux6MW7OjrsjObnue+/3ssD+9p2Oz99hEBtk1HkcASfoYYoWIT+NkB8Hme2FplY8rgc6bm+uNxuS9iLF9j4wTmXdcqrGd01Mw/PJ1cgns+0a6B+6VPtyHW2NgaQfLiP6lSJNmwsxVf87Ya6YiLHIPfIH3D82HMSZ5wsdqFJ5/XISOqhf3a66QuP8jm54031+RPMyDlyB3O+m/397bwIgWVbW+Z6MXCMzI/e99qqu6qre6G66G2g2G4QRFFEUWdzmPUeYURh8LrPIzJMGcRxgHBHQkecw43PU0RlBfYCIioI00DRNA713175k5b5FREYukRnv//t/91YV0MgODfbJuhUR957lO9/+ne0GfZtSRfx4/PR0mpyeTydOnhEfqT15td3dTNdum5c9CCb4kAHwYV5BAePpqH8XrTHXxcS9sPDcN2TKH3ngK+rhGbAEH+V8Fyn/Tj1UT3YM2dzcnGSmkI5cdXm6/PABwct5dvCg4BKvMTiqGvVHeTxXDiIpep//8tJyV2FhcaFIRyAii/Y5151Y3LGn7lMZ2zv1Rb/jfXB8Z+05O9U4CgtgODKa5bbM44Ooru5QHidPnlZ2GBE3LKYzAglNyt+lZ4zCczIoO9xCkRDXceFh8K4tNC5bR9neuSGrxFgC2tWMo/IM2LAFkPO5c21HPVYKaiqQBnKZF2fgBkKJcZ0/FtcAEi66mUdwO4MSZRBW16W/i8Ry08qWETyym3m5B2OLTGK2UJ5RH0oES4BWloUQrNylXnsfKuua0fhSWmo8u2iI+3xHiHVBB9Xh59wHGC7gt6uOkOO2y7JLYG3Na5UkFyo1RLMtuXgb+l0tswd7UcK+YIW67lfTRB98Jn7joutqnOp+Ix8XYMCOPLbysvaynh7ow5MwXMamQfcgneq9aIHVhvpJTQV9el+/PAGECXoykGdPKPPm7AkK78YRngPKxH3OlW7QhOemgf7w/OBZlqryGikGVhmYJSSgLXBeWaunM2fn0/JKLfX09EmoNtLigkJK1ctzaI2i4xNlXFffcviBNYRVfc0Szy79HSn472KC3jl/xieJspGoP1ckUV9cWz7aamFhVqFtUfH8NenAZbutAHJexnOB58BRfRs5gb+bfFLS7r0ThUJ3Z3dxZHTE2pTAH21OxWhMBBrXGMH3/LfyxGhhhyuuqHHeC18R02yKwbpKvF1lOx0/eVJ8xjTfhjfrMwCINWaQJO8gAOH+49oLBLsdbOIYFGH65GmgoUP42LDD+XqxJp7yjMx7q63gBEcIjhlRbXugTIJrxWREX0RqTohgClkUKSaeBQEhaGhb8oJ62qcN1ACJPpipVQ/lPCDm8rBXxuDUpdsOL6S0YF7H5uTP6oGR+TNzqD1uM1bQFFXoP8HOwBmCynMX1aelQ/85j/5DEVwQLi6UgC4+ec4zBJApMnlRTJPBFBzUgYvIuAv0raxU7LbjmTCT0tEuF1YhVrGDjT/sY4/DIFqamAlBACXkdBJYAMZ40VfCPSlltymaGyaAFn44vtsj3spPeJXTIgREeSkfHROu9InzQLU0IxySIccZNHI+fac/0I777jMXT42P4AtCA8LVWAEZMwV4jUx9cnrOQycnhQ+mnTtCQatf0A66AZsNomDGyvNJ1eaRC02GUJrE0REnaB79DL7AeAQfQLKMV+AF3cp5O57HvTyRD6VjV124RU552UqvFNnVV1+RJsaHpcwK9pSBz2GzDAZ5UQTgqbtbstun8LxN1ITYxCgMiplROxQbSDsySr8mi48Vh8lx5RE+OgBSmK/kWGrCATQPm/GHR0bS0uKirMaKBdr1yBUB/rAO6qjiQZAY+99jugqLzr53hAHXn7pRKAxY4HEg8EHYJncKzQ0ycbeoG8HhN69wwsqTEGhSaOWYuiOBbISehT0+rBGGAvkSYAYUyU9d5Msvw00e/YVWF6Uhkhiae5HCCjivftEGJdhVJi1EE647UjA6ePUDJykcMbCtID+5jzDglluIuXfJxTO4L1MQQkoIG0JvVz67lNlz4htiAOVhXIGTiAh/OJcAz6i1WS50G4drdNuNbmvpEG4RFObN2WCDWy0pdF91Gbasbdpkw4yUPyvsUkO/0V4SKGhui23rLeUnnEAf8MCn8Sia8z3HMRcaMJg++819/YIuKHN+cRv+oq58+Wz+nLid9QwIOqcwrcgoYUTgCQamEX50NIIxL17lnXXwB6ErdIsl3MTrwTOeslbZTXlNUAeY4N0Q/BB4wwU9shR9oV/ZDaW8XAg2IPOJ4ozvl14kyoahEbjUp3vIAmdE0qfx8ZH0+Bse509K8K4AwkkrUfEd7XnAs605bRds+ZsLTL/QmaGBgdQlYcdy+K2i6rDjlUawdayy2/YGG5YeYll59TNz88DEqTLMx28oXueQC6wECImlqmjjGJXkoEIUC4TqKXHYwJYX9zBXyFs50F6UQ9vSOYSfuomvYwmrGFJxO/CBDDoFIW2FxKTcp34utHQgPpa5MsrL9lAWArGasEtKjvvkM4L9H9jVh9pTsSiv2wi2iUEW3QvLHZ4DCjAWkYRL6XvkyxgBBkQGwC2LWagwBgbDG+EzlAtCIGKpsA/ooGHdV6YYcLNQS6gQaB4i0OQX3oXQ7Lk+oZWUYl0uPALJgZeMuCPsFnh5aGxiAn4GTFlvgOKzpaH/upgHBp+MQ7QQNyuvGVGfAZfacdggq75WFQPoIpRAAVgZKRP5jSdjT18l8IKNKTL6TULJ2+tRvXzSeRcVLMDDjxACquM/yqgewUgEgiDn8/RZJudh2yubYwjd4V94HMOG4ET4hoCqLfFmvCMhVgB60Fp/HJlO/4GFuo0ftQvuPLiNEhW9cv66SL+LQk9YECn6QMrLBP9Ev0h5PVFX5OEZeCcECT5VT3Stygjz4kgWx+3dtztd/bgr067dO8TP8lxYuyC0MaxSEB0YG6HPzW3dqdDTXWpBMFj0AgAwGxYd6wsTctyOYztVjGsUgHIueqeAaBad5QGIcWbOz6R7774vPXj/g7LK66lDyF7E0ku7upw6wMghCXeJzf7urNpkYIjpDxQPMDATABx0GkXA3ChTfyDNJ49Ii8Gk+QAbxOA7u/M8jy9Bya27kwjGfU51YfsuSyY57pdkb0IXGr6lLVupZGuEZgcfuKBCPhbIJZQEtwnDd8HLFcQMjQ+zBCGzC+bVFVYs+1S95LuUScINjbxNVgr6kl/8RogQJi7hLIRK9xHwCxZdz7C6tuhy8UTHLVw9KQLCLt5ii+eGh8XUaFEW3efUCYd0QeALD1KM7QyMoVBDkKATMAJz1vFoHyFfK0vQZd0lNGKUgE3KBoXDYRcXFZzK6qpvqr/c082cwUngygNhagsmdxldoUwDtx7rENzE0GsbDb+Xznn0F+MAeBW8Kac17doxkkaHB6wMwLdndQBfOKMue1IqzHe8F/aCMCKP6079oBZrCb3wbsGZF3QpMU5EWOtB2oz+1EPK+/TZ9/yhe9FPrjwF7S/iIM9Dyj0fftEOXGfeEX7wnOfn54TPzXTo0L50w43XpLGRgdTN8m8MG69FE88zBbq1LaWBAWZRhZoUz2w6BljXJ7EdnbM7o4oR9lg9xL5gTkVh9RvHFnHGejWdO3023Xff/encuUm51HULFYcJ0BGmESxEAiAG/cSU6hsDdrkLVVE8aSHXM+BgoAElwHfysHOJrZxmQHXeAziCGmQDJ4nOk7CyXjCiuqiTBTxMxfiZLr94T9ealFhV3gnKbKUSr0BaZ6BMbXi5sJBkplBRGIATWxBOkA381MZX+N6j7LoJEXKL71AjI5o/VBHw5OsQiK0ihcDXbfUyiyEi25viguvcJkwk2BFsBI1P5tDBp3CAy27AAJgReuiqulixR0wXC5kYca8ZN+CyU8yAp4TwwVRYynywzCv9ZCJiBxtsJhjVZsCXtY/7Lp6xO8+l/qVtwSJ4gD8W7gRdacOWVX0BB8ZDZuVjLCZjejWHgvEYDjhXuXgZCMjWw0y46Cqw8PJMx6yqx4Igiw2+hgf70qhCTPAM/9JnBoWZkrNSUHkrMtU7qrz9XjPPuYfhumPwcOtXFfaoRWMAOjsskXLA+4Q3EULgCoUZAs5nLsCk4CPop/6on/Bo8Eb05dJypEvLuww4pzx8QB/hOTwH5SPcnZZ7T/YdOybS7j07UncRLxcj12pPHNjaOnrTisLz5hf84PNfrXqbA3gYNxrL57gd3yqhcTmCirgXgZ+fmUn33X2318vPzEx78I1BmT179iqOH/boOlYZ5iG2x1vw3LuIl7tudAz3klVcTPFBdJAKHCzsyV3MUA4tYliUAbEZGot4nd9hPYwU/QE3igBGQPkQ29E3/GnCDU8tqT+MRcB0vIgRt8hnf8HIEE8u0KXan3jPJ6PIA+AgS06vZZMFb37hTDsWh7AIhD7xOiqmCEFy4BO6oOWBMwjqMEl5YTwywE7uhxLf+RcWDgZ2FiW+u6ORhyRceAmsmDl2kfFbgoWAqC/eMKEyuNBYL4dGesZ2W6ZHWVjF1CFnH8C3LI7BuzF9YKisvqgrlBT6x8xHe4aFbMAlBQAsyuOlzLpnLy0Tdk9rCY41xoHkFbKegg0eZn5VgVWHH6KvSqqStriBIoS2hEU+10C/a7p4c+zH7jtpgWdfQz5+Qt07Roe8huDkqbPmAysR9Q3P0wugVC+ubk9XazqwdziNDffbUDFQDQyc1Yh3CUzQEcsfC9KwulteL8CUGLgKfFBnQO9+ZN/zFPSNvgb1sv7qUtELdZBPzV24n6c8ry9lMCsZR6wr4A1OEWpz6rQ9ZtEUnHFqEDMohfbhVNtuLBda21pFi3BxEDAsMQKG203HYAoW7+P2qy1rSM7NOjd5zvvbEXYSLww4dPmhdOCyfXaX+yXACAFTen5JoZDTI4TmGh/hx9pyn0Ehn5mG5RYCIQxrt+kc32EgXG8IDUx0BmG1QCmPQxJ5AHH8Fv2IeVvcOoQRj4GFMH6h4WotLSwt29r6DG8u1UnfQDgbFFZpSwiEgWAy8E67oVQiGfEmX/Zd7QGPKxJtUUxBsYthQdTBbRpjea8IXOeKkVTy8+GZAV2umxYzoY5dispGOWJ2VeZDI7lPWWCWsrswOKcLVxR84X5ymivbY4s+e75TNYX3htLd2gjvyqP4qqMOE1GPLvCON8foPq9iYpk1Lx+pyfoxfkObSf0ArqARo8NcW8Jz7P6yNyjcQyMPKqln3nwjfJnZjYvM4utC0ZBy3gQvnkWBBvoBg3MqKzhk/QV4x9qSF17YVN5zU7Opqn7na+p57vqFL2gL9Q7uG/f7/gdk4dk0hhfK/nevGZDSg+94xXmlXLaRwFMCZygtTvMBfmJr4OQSIQw3n7BC/I577lfWLp8kynhWQnnMX/RNfSJRdy6XgQPxkfEDP0NzM5pxsbS06CW4eNO7d+9W2DpsLwRPgGlUFk55J+FLf+QlvyAB70Abh7bKAZd1F5K8Jl2/6TCVMZK+MDef7vn0p9KyEDE+Pi5hH/YafF6fw2uKWOEEcWdmpjyNZ0EAAfrj/V1YuI11BFodQz4EMCO5VeaI1SmElVVEYAxXjN94FwgmA3ssLkAgTVwIo/oo54G9DLl80g9ifnspuh1IQwCFeLEc4gPxYVKSl9mCcLUDQzgJH3GIpcIQxURsmmmXu+/DDqXQ2FiDVWeTB4tF6AeWL2ewqEL41NeceLmF9zP9Ge9gR59kNGPoj77nVgthdCcMv+oDPi7hEEiJ9VAOsVY8FCOW3fvRxag+C9945dSbkuBvt7VEeGvliohA9dRH+5SXd6QyWEkOEEVgqYfTX300mZQJYQ7hCQwKTOCVEIuL79Ao/w1cZYVuS7KcnE7EoZrFYuw1zxNeAH3lCoUYyhgcuH594iWwf4OFXA+dnUufePCsB4HlUFvphpCIWOoPL6uw9RfOoY3HIcAT6NffQF93OnxoJ8iTBWc6UsZHnhubx8iHIWF7LHViNPA6qRuesRCqopCbEExoIMCNRlJ+n2S+ukSQoXXwY/Q3f27eMEUDL/Q7D3dMdyXK+zN++DvPwTN95U3NwB5hbnPa2Cqk8tpWmpqdWW7+oZf+0M+Uuru70bYAgDtAZ4itYXxcPKwyAz5obE4tOXf6VDpz/GTaMbFD2mSP8kvDqbMlNTQ6Pmp3Z3p6Ki0tznsgDYCZumMAECQxB8xoJ3EyA2YwLe4SAOJ+0yELqToulAkG3ukl4gsOd1xXLjwgAQZ3fKOUCy/3YXB+Uw70ULcRo3sWED23QPkprjbaMLQoiDRhdB/Fx4m1nepXl+DEFfTmDsHPKjDW+ec7v/BqYqUYcRSDQZnlpyZ9gBszuXDCPcIAcBJCH38CIr4BC0TWZzBJ5i0IdsoZF2I4M5LyGReCnT0OfNJ36MbOL7wD+u+5dVl4lBtwgDcUN3SAX/G+EOZyZTXNzS2kyfNz6cSZmXRW7jOvBVuToGG1HQrIevoSz8A3js3lKVCe5+zBwKsitMPSLstdZosz5XtKzPOzDoK+QelAEcmMLXyQ1Dv3lz5ysrE3wAiGytpmuvvkdPrMsXPGL0XBh3GtzxhkEy+oj7j47JRzjcpIfRwUsWt8yKcP8+4ATtkhH2cwQl94ETceHAEfvIHFZMcaeI0QIaYYUY5B44sCDK3iXsCVp/ie80T85qJ/prFu82lAYYWMruZJJYwbiWoaygKHRlthyPA+mFbHvffA5tpGai72psm55TQ5NbXc/KKXvuinO9rb+ijECCQajLlNNDoWHdee9lkLTYWL8wvpzImTfm3txMSEEcCgG58srMEy05np6WmPIGKB8w6vrGDBFT8z96sOhoCF1vJ6ajXEWzjQVCAS5mQaBQGNZb3qkBgIl9AIUYK5qcdJt0LA45ALFBGChGb3AJAQRzyKtZEkWhh9TxeDVPxGwLgHLICGq+1trxxcqU9eB83hF8TuKAFie5Qi85yxgksEECVi3IAVZjEGkuMAWALai4rACoD2/Csu8pMXPOQeAjAF8XOlRp/kBege/caiwxh4Bpz37p1uhC7CG64dStVunvpqC0Of9cnAK3sprCyUnxc3nJegn5KgP3xqNn3ynpPpvofPiGFm08LiigRatJMbDdiECXhW4JRYmaksC76uNQkltOLtM0u5sOs+TNDXw2uisJaxKjIWPWVKTv3IBQB62FsRCsJ7gQfqUh4b6RNHz6YHZeVRog4JVBYaQvsNwYUHQx9RvlZuwhnKB35i9PrA3vE03NeTRkaGrKjhO9ZlsJYjwlreER/CzMU4kuHL8J8bJ7wn8llpqxHdMk1I5iNuZol+RX1xP79yniPl9ZCEleAL+gWfK4vvKC+5fUFLvBrdI0QlhGMWi5kw8Lu4XE6z8xwh37rY/NKXvvifSduPUI21pxBC49Ze6gTamnl0OgvzLS8spEW59My/I4wgW33wwZUgHQ1DhyYnz6cFBF4CYq0jbQljoChALDBjAakXRUNn29pY6RTngTMyj7Ig5ubIXmCjXiNciodEGQ/2WBoCyZQ18vQcy4xLD7PTB/CZKxkYgdADBjCidXEPTOdMQ6JNtnG2s5NLz7uk2Hz4hVz4TikBmJZ+5FYey0sdKAGqiN8BK1/829Dxf1gBrBxEdb+gtH7Th5wR8v3V4B+vy1pez2AyniMQxr36kr91xs/0ndFy2mjN9oxbudCy6ggvKurlJaAch4TA4nJvbCpG1n3cdtpioBKlHsITq7rIxxtwBJXgwKXMXHjBgTfH9CzCzimqXjxlXLOhQ65yiWPOos8oNOB3fxF8pFsKEWZFCdE/01afa+ID4J1frqSPP3TOx1zRJddDZ/iuOnIewJPxqLx+cM+hhj4HB3rT/t1jqcS7/jFUEm6OXLf7rP5YYSuxTgPa4fFyxr/xLZzG9K/wSYegn+EHVYSajD1BVyD4bIHP+cCGSN9zg8e9SNy/qDicl55EMbcH/hE6l9VvGzQ3Fc9CCa/79KouKdbVyorfKtxT6jrX/CM/9pIflhDspjCI3FiriagR93LePMzPwBoWf0muH4N+bK7g4h4rtmiM2B2GwLVHuLAaJr4sBu4VQg8TQDwYNhdMiM2mHe4TO9EzhJKLARNeoQPREUBePAkBPBKvOkGYkaFkBaV8XikFIwtpMWABnnCBY+GE91urf/VGxDvUbQsPdpWZ2oxQvgsnVhrKhwVnLzYxPJ+M0HMoRozS6ztz+BIK8vtYLCw9dane/L3hNAHR9O/ipTbUfOBCz2lb2d0XYI8+qC6IqT7BsNzHyhCqwOihCBC2eCNKCMiWcS/+sVLGsmMFbNXFqOCC37YOogd0xvoul8u2EMDFM+Ls3u6iFDBvr+0WrTol5ByGUvfgrb07MT/ita62EaZ11bMm2Dg2nLEa3GMfkdZQHKz6hgalzNs5sEIhGjgQ81oY1TELv/qrb7bEDLY6ROATb0V1b+j7ufly+ttPH0vVDQQ96MblgVDXgeCFZRZGLZzYSx/koUZ7utrT7p3DoiVeDiFlq606U4/eIQq+8RAlTAgw9VAveLJAi9YktwsOwa0+oTP1x7gSOYL2lA0B900n6nRe1UcK65/Nlikv/JLjRtXALG6PdsxXvnWx7zZUlNN3D9IKVwzQdrTKSGFYm9PDzS988Q9+v5B4iIbtEik7AT8aDmZitJaGfEAlc5iq1CfQ6HulWrbbjrWIgy6FPDHS5NkzaXZ6xu4cws7bMH2+tgiIoCOwdX2nDYjF6reIlxj4iEEQRksrvBNbsSBCzPQZC0QgpE/yIJ/+jEghDAaPdQO5GyhEILf6Iy+zD2ho6ma/NeEHAsM8KxjyMUqCHa8CoRWmhbYgkl12ygveomI9Wzt+q55O3UPQ29pkMdUeOPDiDAQZYpi+/BdCCzzgWhSTgKvheJTBjHXRD57p01cmzBcsiP4QtlAIwQwe3LMiUB11CT6CoXv0H9ebw0kQ+jgoUm69+oOCBG+qDsgMG0wKjpkx4QRcaM10JgNa4AyhIEwyiMrrlzPIAnBYJnSvC8a66mOKc03MhnfGCUfwAQOAKIbBgR6FaljPEEraDgtP31Fk4F00dD/pjxSX+oK3kS+n3lAfT84sp7+/+1hqVp2smISfjBvlJ49PHXIfEYIkGmWhlZ5BF58zrz6MDg8qX8MwIcSQnbffhAfIGAPjWmFcWBzG4DG8GuFUeF7gIbwykKkb7glf1Td9hU65wghFhKLl2cV8JH76me/5VpZHnKDf5HMdusiEgEce/QejYRiy35x7iEdFaM0bZ3k78Mb62meaX/LDL3qOGPRxaH0qwGWjdoSKEXXWyK/qyhkMV4FFK5xpRyXTEmyARDtS/ujDD6eTx09kQDd7+gJ4UB688omFOyx2wS1CuGC6PDbCeiPc9i7EMBAPy+ARYREbRQTDYjEYLKIRyomEbpuOQmgG+Lifr4NmQQXMDjp4biunNmiHKTiECtf/gqITgyEwMBC4QOA95y5mx61HW3L6CvPyCH+HPiF6uPWEJ4QTQQwvh4TxAFZECbwIVhGNWB+GdB/gNJrTf26b30rO5zJBbBibaS6+Q5MQ9nCl+e0BSV1UBiwoYnCGV0P/YlGRrLsuYkJoB96oB6b0efXy1MAHc9bM0nAmu8MW3SMMYoDLFhBc6Dmf8Pqm/kPRrsAXM8T783blgYkBWlZzcvSzx1b0x4o5hASsWFiED4QIgSTRHysw95O+MdUnz2J1PX36+Pn0mePTxjsKCb6FJyiLHqMv8AQKGFzkgg+vobw2lBfbz2wBB21wQjL8wpgVCh+c8gmuHAqpLANgHtPSD2hGAt6LFhrvKvBoZUODlyTuQ+H8O/0jDxfV5d/zYhd4wE2Fl0Fb8A8XMIb3cVGxgEfKbwuX0AyBj3dBSF7Xarc3P/8HnvdkuQg3U5k7kxVE2KwN1QEAY1DNMXWl4jfGIjgMvk1PzZigHHQxOTmZjh49amagDtxLk1MAeLO+fgM4GhMFAaOwTBYikGBayrHCyfP0Ah4XEdeKzTVsv8V6wvTgLT+6ms5zH6WFVbGgKgNIh9hO1sASErUBw/G6YX7THojFBTfi7PbhLkcMDF5gBB+SqO+M1HuwTu48Ln1RzEB9HqFXezHiHrDBcD7sUfeskNSen6kd090KQO1ncATh+Q7B4hKQGYzuhe4R58d3FCF9yPthvOghbSCcfpechIxZDgsrFhqBBRbDaWCiPI1lCgmlgILEIiOkHG+NIvSCJP0Z73zDGquAZDxVpYQZlCvr8poJmFkCRXtYRSwsK9jaOoh9GfEOYSJBP1b10Xe75PRXf9ABYec3rJMPDM5V19OH7jmdzs4uuQ/AybvycWGZGcAjQqGYdmrLuFc7+nCyB6c2CT28qGhTYaXCFZQGO8qYZUEhOiRS/zAMbOQCHqy7lbprjAv+gFfZc5ALLW0HPaFdXPmz/H7+aXrokxR5Q9C5DwB5vov8mtflbPokX5TnPolfGEaWpQdtdW97+6+bn/+C771W9T8L7Q+iYPIoAeOH5QgrHJsrOBSvurziBRfsnWezCwM9MNbk2XNy9de9j50VeW5WDYEMhJzYjLifurAoINTML/ZBGSBk9JsdXCH8EnYRB6VDWxCEsgyOMWuAoMAgwIUrShkUAMzGvUgwjgQXpCk/CDFDqiFcRMYWEHaUA4gEDuJGDwIJ3mCYYBpWc3VgUYqtFvhOz8Uj+MT5EnrwpHapCwXgOoFPnyZQBpG1sp5zx4NUgoukr4I2zxUEtFsLkdUHBBorwif4082AFZgprASjItxsc0XY4Ar6Hp9YCGAJATDzqH6HCxQmn+kBPmR9+ZnDnjFfwE4eBDPgxeoaX+6P/lcelAOKEHoRCoBjVtYxOGblDBz8qd7cWkE348N0oE7i9xB64nY8CJY/n5heSX/5iYeUn7YEl/J7AEQXSoFu4JUBN0IT7QW+ueclwvpOMfOM6u2SQWGPeW9P0f2gDmC3R7u2auuOsMf6EJAlrkVeBDfjI4EbBBc0Rp/ADn353AQMPKNdxnfAF38WzCyRhXym0SV1mBYuT7dVVt9dj7KEgcMoUGfs+MMoM34Fv23XC38mqJqnyAzj4zbjbnPGPBYWDUFlaGIIijC7ZqUMRCMFgZqfmxOycYMLMV/L/B+HI+g3RIAfGQxy/KM6EG6EwlpdhEMh5O/Pwv2gBS7mj3nPFqfo7Nm109sA0cKUZzQYQsI8DOIBB3W7MeCDsfUdosDsXnwheASkByRz15eBPL/ZFKbaxKojsIzYglBlUSLGpuf8Txs0wye/yZPDAdFz5gpBIk/IES6WbisJChXyU9elS3npu7fncgkX/swEfVN4oH/rYtC6+hRCr77RV9VJHcHcMZXKtlb6DKD652chtMCNUIVgAbxf3yQLHOfZK8bHK5CQ8slbfnHxce8ZA4F+KFcunzGvfLTHDkTiYMf1YjwUT7Nc50KbaCCXOT/uKvdu6HsMysUSaayz8b8hPmMuX99ZHr0pvPu7cMEagJXaZnrg7KLuhXsOrjm/kFWA8ApwIuC0EW0F/RkvMX8Yz4wRhdJkTcD0wlK6/+GTaUl8C/+jZNjejTKAL+FrBAsjEgKGIVR5wWeDpN/Ga0YrPoOmIYxuX78jXwip6ZHRDaXuZ4Crm1z8yOslkS9/FlfkpT0SuM2fqUnBzPgZ8hpKw4aseWuq0FVsP8s+eDoDo2PpPcAjggJcSZYaV4xYDkJSYb5fnukWEgJ6/vy0kFUxg/ZIIFmEc/L0qXT67BkvSYyFDEUDQXdwN23pBQjPiPdBAvWS6ACw8Bba4aGRGDkV03gRh4hCh3EVETIzsP4oH0cRh7AGUuNkHR8frTJMq5UER58YtEefJaYW1RbMgAKwVc6IA074zqCRF/7AMEImFpnn4RFdJArwhceSCVhGAOqAgHxH6dBvGIU8XDyF+bA85IXxUQDARJtYOn8XQ+OZsBYBobcSymAF7rCmEbPHISCBS2DC4qFwEHQgROtbASCIys9roTxVJ9pTD94Bnx3CEcurEXqsGycE4+bzRhYEi4VY+feYilLlEjKRRUKv32rCClJ/tmTOIJh1j/5wDBoHStZ0MQrvM+x1xQAv/Ue5oej0WzhYWFlLn3jwlOnMlK865L7DB6rVHgQr4uwZ6VJ3L/SZ/hlvwguLhRi05Sh1oS+dn1mQkJfV7zbzF+3zadpJaJhWBs94U/Ao9GB8BLnIEzRFAeWfNGrvSlWQn7qoLnAAXZAnaAIHcEWKfPGbNkM5A3cofZ6FB0FdwWfmx0suG1DBCU8aEPWhvr51ttDTP3CWEWviIKy4FyyoceZZO1EEEFSEhkAMoDGoBrK4qBhhRQhBBBYd935R2hGrzkYJRmwFoWpUeQk+CUFiwQwudSiai4JCZ7A2MC4X5ZaWl6xcqJvFOxCCdQB+o4ngDC0ch3OQh7EGrE4wuNw2wcpc99jYaLrswL60d8+uNDoyEoKXIQtFxCdCAEwIDTEtQoVC4S++w6wQICNRgH1JCu0d33Sp/tyq8V9ObD7zvuuuCKm6uYT9zS2FGpux9h2BB0+O12k7I7hAMW7Io0o8H96RKVEsE/glUT/CfgEmhI42zSihdML6RrzrUAOYBZMH7qRUGchz7A8+9QccuPzgGGWAIkeheiQ/s/JeTy/YmMaNgVKUiSyv2sNq0y9oBv9gpbjwChFucIEnw6ummdvfkOAzeMdy2rtPTqWZpVV1RDRwfwS7PBQEtFIO19vKRDTCK0KJMMMD31IvhIM37R2qD+B2RXzELtFKNdbGdxY5PRmYwoNlQ0qsXqyn+YV5GzbTT3waoR/MIMxwGctKGZ2hu3GmPoegcp/fkRM6xLMokucJGud5YmDb/Ipi87MIT3MDlZcVgi8aMMFmnqJ+6tluO1sYHxifFNJpLsVLHWMfOXEjE/d0vqOjCxh9sZZ9ibhdBGGEm3lWpn5IbDroHxiQcFZk3U8rO4CrjPKhrY1wJZgMhdHa2uElgDAVLjmChKANDw55zT4KJjbNcDoO4wVlC753PwkBuKJ0DIGhZuCA2DEHGYt7AEByKyTIAlmbKuaSEitX5LKJiHbJlIf+8t2OtvIAoz4CsSpPrIvAM4hovjHdlFvfWeiBIAG/ill4oIA1PXXm3wUz5bh8T/D4Un6IiZUC5hAqlEtodCw89HG8qcYd6wleGIJyWFzwRnkEB+YHNyy28TSb2t1WJ8gffULoJdzKA5PgscQ8PfAg9GKurE7qR1ARbBiJ+rFelCOWZ/AN606czhFljHZzwgr48CCg+gY+iOGJplBpgE+fWLobG5WYjQmlhoFg0U9tTe60hNwzNLqHdZ9dqaaP3XtCdYGOwDHhJvUxJciYAysyOVYNHMEXpqngZV3AogzHingT/LCD86qrrjSL4DERS7MZ5+y58x6YRvEQprSJR0mcpWDvTO1BO3CjD09dWuiUB2XMM75z5TwU6ygAGrxhYIL+JHjLmfWfcUp5fV5M3GcFaVh4flMWvgyFQD1cKPSoEzlbXRVehUfTXPfEN9vNHWuThfvuu29je6t+BmuDgDPQ4t1byhQEDy1ozSuNgfAxH++5USGKhh1LqTwDeFgDFuEwOBdumQgGcOo8jAFxGR9gpJMrpt4YGOF99K3egIMbz9wtcQhuNgMPLP1kDT5a1oyh+2DcbqmAzZHgaSLdw2LTNv3A7eLUUiw9G3Smpqe99bHQIjdHFMkXxpAoS19zxEZCKLCm8mj0DObC7Rbd1CbMq/7hhqsOlAX5qQfBwIrkm4QQgrB02cIXBEH4Bs+ETbnQh3saVh8rGRf1knKCi0aqD4FGWClr5aC8MCDuJu0UmFsGR5QUfAgBLOlzAYBX98Ex7i3KB1fZa88FX7uYva2FFXpM6/EGlkIqqj2YkrZzxcV32uoQ/XhvfosqbdYl9aHneHQRblihFBhMbZbBYC+78Eb7+o8BXIyId9epD16vr6smT6EmBb8iHrjz6FTaQiG5zQiDoDE47OllhxsnKAcdSRFiiMYyNtAPWsSgaiFdLWE/P3UuTc/MSGgbabCvx5ujVqvxrsPBgUHhgbMb10wr84BoC1+hAOkTCKBeDwar3+6L2rcHCGMoXQqPeVUJKvjSI+qEy6AF1ptknOom+KUWPuGVoDveQBgkJ9UBewEHPFIXLZFLvCfqx4PAW1PZM2l2eKOwuLhI28cZVSczzAeQVM52O86sW5ULw+ISlmmytHZmaipNnZ9S5zfS6OiIB9UAekBIY86eRTlMt8WcKnPcEQ/aomZAI4QoCF5Oweg77XsxhPJ6MQcIDUCtOSlLOWDkk0Snic9RFPQOZYIyokz+3BZKBPNiIQl8jLrWDFN4HozqIphhtUBSIDXKG9sZHAg2p7qy6itc7Tympww4o1XyCsVigDyZkJlSIY83jKiPVO/pQN0MBQAjiDH1G29EmdxuXhflqR/4PN4i4XP8apOH4EgJ6LsZUszNfZQA6xCAN75LeUiQoA3VIQRcWEJqx+p7jl7AMXful1Pqt+NVKRb4g7pZqCQRTsqZ2gRnmwTR8bwu9ht0KzZuVx5OpDXT6bn7Qr/UEgJelAVlrzaMyrwxL5xc13cUKzzIKDyu9Zr6e355Iz08Oa8y3YFwAQvtYGx+D/T2Jt6glHtDufDAO2SGlhx13l3k3L7O9MD9D3hBSr/4bpd4eMcIAh5Kzi9VVcxO6Eg5x8Kqj5AUngc3eJnQ3DwCUaG76ET4Bp1YK4EStfBzTxf0EdatqEI5S9hNY7n1ApP6zE+6wEd4BuEVcM94FBwILG1Qd70hZa1a+dRt5YmZMAY+4SX+hHw9aJxYnDjfaP65n3t8YWN99GYh7noIy2EIaLG6GIM4h0Msa7Ksk2fPpnNnTqeH7r03rShGp+GR0fF08LLLvIcc5YAL6rn8rGGQQqfQPpCZ6TWgAj0Awitt2SPvpZwiaj/ba0U0kIiARxwljS/EuVDWUeoO74O4MkZJWeARQgdSQlBIMHY+Wo1i4ZU9MAUn3OBO2uLC4EZsaFnqo7wZUXlRPhxvDOQsw+wWU/PKaJZlsnuOabl4p5wUjPJCeIQWeJmJKLQGI3A/A8uJezmsWHXjRTDYMulZwIGw6Ak41L084S1Z+AR7FAwFxbJX5tDFIw41zFjCIfWSBwBgWPeZNmEm3WNzUZMu8Y4PsWC/fV1e1xahlmjREAPhlUv89UzMBGz6a1OoJGizvkvRqE62C7dw6AJCLtSzIAmYDJ9xLd5QG8EbwrF+47ajjF1A/US5bjJTIT+9ttlIH777ZHpoetHz7O6/6qNf3o2nsJJ+IIwVpqHUDp311uhMGfJJyGEBVDleZrl7YiIND3Sn3s7WNDE+lLqKvFcxZiKI0xmb8BtqpMBQzIRTwM9ScBQoib7oX9CK3xmNwE2Oc9/n/+y3/hlPKGSe8dt0oaIseRUmn7qgv7hA36AVd+EP+AaeNWv4k/qQMbxh8BK4DL5oFNJfH58afnfzf//vf5dOnT19SPU8G7eUqRYEHoSvKOZRdYqLVtKn7rwznXjoqBTAuk+z2blrdxoeGTJx2H5Zrcaptb1yrYqK+XEzicHRjtRHQnAAingQYhBL0y9W84FI1lmjsWF43o+FEAdi1dFQ6s6XCz2XV3KpjZo0KmgROa1JSex04y8nNsRYLlfTqhiENfpYNuejLjMjgk07qsVIVGk1LHDM0BZa/RWJV3XF+9AUv0rwPbWndtgtB/zUkw9W+bvaiDrUBjfoE0Km+7oddWeXlQC9NQx0PCwJeYCJ7yg7vBSPDeg3DEcCryQPTElRgn/KoCA88AYTgEhxDnseNqX0NpbLaWOxnNYWeTFFLa2xnl5KvbaUf66kzYoUqpQA7iPgO/RQXfQRJRchGv2XxwB76jnwgVMG8bgPsWFSrDfCAy/YYqlOFDzKidAA8HgueZfSSmm6vJH+5pMPKhyLI9Louz3RQI1DAabUYHLwYZcfBa1P2gIP7Hdgxqm2uupwZnxsOI0O96lPNQk9R6TLI5ESZ/B6dHRMQjOfuntLxiv0sSeoL7FUOdvHr7qx1mrGNLnAlxAABUBB9QYLHSnKQF3y+Q7l4okTsOf1mFZ64MNRsgSto6zq0Sfw5eED2cAB5wCgTIOP4EHabf6Dn15t+2jza17zmnT29Im+jo7iD+OC1FmGKmSi5dC4vPjhxLFj6fSJ0z5+enx8LO0/eDB1yh2zOyX1wksoGFxjGR9TIkNDI6lX1pqGib8hJLE1UzsWWAG3IqaiPG4ingHvg8Ma45KjqTl2isMWYDA0GBYAzCJA1EefKW8rTcdEAKZ5UFT59BpCxuCgX1sk5kMIlkVwiMfUnS2p8kAPhI8VUxc0p+qh/oiJif1EbBCsvGyXxcoX2woSelkvBq5get1H6MlrJldfiS9h6mCEYAYP1KkdLhLPgvkDHv1TCqJDRZdR/3xfF4S2sMN03FQ1Fnjq00/6h7JlxBpliHBiUQgIa6vrqbpcTZWFclqZXU7LulbmV1J5UYqwIsUtga+W15xvXQK2XtPFGIs+18ry/kQTBB9ht3BTr+DAWNAWDMfsjAdhBZPbVj4GAlXINEKJO7YV7AzqgX/cUGiLoaBcDNSRvzU9MLmQHjwzrfpjjQQ4Nd0sGDA1/BHCDq0ob+8Baw6z6T9CTBgvRxnbh3kBx8hQf9q1c4dX0uFdYvDwknjjKnP7tMW9WLMR9MGLNb6V+M2AGjSl3rDGQBTxPM9pk74ZgKzfpJze3LPwGlgeR108I6fr1ic8SZ/5EU/UhnDJPfJQHnlgwI7vLpvzVWP7zVf8q199uPnWW29NP/zDL9ra2Ki/CneHhvPBNgSCGH5+dj4tzS+lqekpHybJ2fOAhqZkEMexhxpm6oMBOQa01JRiQXZgxcYDFAiDeyFEQXQPFMHIys1gURyxhGsUFiuPkwJJMbDjzqlMWAZi+hgnAEkebHNekNxkBUNnsb4wHvETswxkYQ6fOVsUhQfksITSLgipBVINwnTUjVbFkum27oYF513xne0MYrHMVkKPwNOOmDosndx5BqhMtOijG7Ygqz4Rwp3if9XrJ2ZQLAK/XNTwkzzKzT/9znEArGSCuOCN72yYQMlWCMUk8FscPSV6rNcYfymnpZnltDRXTovz5VRekuBXJMyrKAgGzRgdr5tp1iRcHkCTK7/GJVqF9ZAirkohSxlsrItGtc20urIqbzBGx5kao30GYTmowvRB+AS8+0indKGY6QdyAy94MAyFqz/wHvPuKVX032xVilrwLS1VnAeLRTWU7+zssoHi6CxG0aElbepxpmhg9mB+FuawlgBaMigc3lEslWZzFYPE8A3jQuwShF9z45EbHIeRogGf+bZlbzJS7/ijoTDooZBsTHTbFCVzlizM2W9baNUBlsjjT8GYJ6B3fvKAMy7uU3dk8Xd4APlDxvL6oxxwN/37wzd8dNEBzo/8yI9vrG+u/fO21ha/doqLTjOA5i2wcn95Q0lNcY1qtTAMDQ57AITOEDcgBCCxrAY5+J+dRYyA4uBXEbYAAJ65SURBVCIRC7GjiXoBBk3KdzoA46IsLGgmJMgLQEGyvrnDuHogHiKCbBQCxCe+AgHkqYs4jAKHByDB1NUlRYPVhSk2RHAU0AWPg9gMJKoua0oxixGk2ugj8OlDfUShwEC66+dSYMINp6X4QEu79GHpbdkRRvqmvL5UDZ9hxbFOIchWdv7OZzAMvyEnl277N26OBR9kCwYBxr/soW4LTzzHAlYVci1JkGdnJNzLa6ks4VyQcM/PrOjecpqXsK+syIojtBJWLDgvU+RakWtflmtcqa7aorOmYYNRcgkb6+RXda+mizgZ4eNMt+UVDs+I6dK1NVllKY1NxdwYxE0pGwY5uVblMVAeW8COOr/SWHgHn+AeZvVKSHV6Q7/XVEZ+RJoU7BU9m5pbUhu8uAQ6BB6hH3zESxm8Yw/rrrxgUI/NvwxCgiW+k5+z9qAnCgmccfbb7NyU+J31BJ1SZFXlbUv9/bwvAbyKr6R8gJOBOIwBoRG0Mk38GVbUzKJ/FvTsL+4H6fgOLNTFd/LRn1yJw382A7qJZwtPuyB4ohJ+ui7uOUN2T3+6h6FmWhJvizopA99JGcxXOpte/653fXTTAv/Mn3hmc2N5+ztVZp8PNBDSQCRbYhm8YLPMFtrP9YeWAykAxogmiGCADwTRMFaBN8ZSBxfCRtyPsMP0XOQN16iRucLs1IoVUjAUBMGVhDicEY+2ZfTYyzxlnekv9UFEv7FGHfRCH3UaGD1eoHssALGS6GgzLCzUAROOL20BsJCy5DCKYBfqVVcM4oFKL14ABhGeCwph/30AhuN4wS18IPC0ybx0C0yh/sAswACDxFnqaH2xsfpvooqq+jCTk+JeXMDCQyxi7tIBB1/MdBkjSwM7K4tLliR8Z6cW0r0PnEsPPHw+nTk7J6+srFBrScpXll0xelVuO64+IRhbgxmTYSCMUV32MOAOgnu2M6/yiUJQHsrgoiLETLPiTDFFyc64muggOZcgy8tSzMMZ6PW68KpPrHRVln5VyqWmNsqqi4Mztpouek4546L0mSZF4EVKKehG+sxDx5K4Jh0/fU7ZUKiBO3AIHzKSDi85tBB8CIpxpHq9HBgXHd5q532F7X7ucCNTOOTbtWM8LStcPbBvnw0aPDk+MSJ3PsJHwkEbEf3hjTAbAJ+jeCx80Eh94TNP3M4e6Qqhp6NhADIBB1Zq1W/6dKEu/eXGhoVLpCxr5PF32or8/qkLZQxNA1ZuhuFRro+Nt5T+x+/+2QfrFvhrv/vawsB271UdncUnIQSsTeZMOrQdgoxLRDyzKu2B0FAhI+u48Aid3z4rpQACmfO0sIqoCDr5czeIxfx0jNFyGA5isYuKOIlpujUxBXE2O7k8VaRPlj56LYC8CDQZlhnGYETfMMga9fX3SehLdo0Y0QcO8oBno0XwE4pALGDOUGVikxcVGAhHYXFfTKVnjruUmfLwJQxqd5/7KseWWUbpOxkjsAeCIpByAdGZwqHfLqNPNC8whMBTb0YvgDE8Qfi4Zf1u15dPhJ1sOVNE/8SQYtxVeVbzC8vp1LnZ9MBDZyX0SypDiCGLJ3oQOuEFoCI6pDxhgrZCq2AvpoFSbxruH0oDPT1poLc/9RRLeqZQQTiBlhtWCJyko/YlCDAvsIAfaIxXZZcfL0GChJIgJOAEnRXRpixXm510TLlV9GxagrUkLxB8MtZBsuCpXs8S1VmAg9AV0uzSSjo7M5cWymtpTh5FRyfbq2NQGaSY34RPYdffgQ/XHOEHlxilbs7vy5DM+YN9Pb3CWcS9KH34erA/zl1EIXASDmc87No1bvp5JxzTXuonjeL2w9cXBZQwEDGCxhYnJ9NdF1ngs5yu/G9aZjDlXiAJ/nU+kKN/8EB8xnPKxnc4gf7zSZ54XpZ8Inv8gjdscGxcG++qTh776//1wfu2DOHf/fHfNR58+MF+xbU/sLiwYEAXF+aNBISRTBUJK2+RQYCJg8siGu4+nQ93fs0Cvcj7xSXIxEe42ka8hBShZ9qHLa50EGEHoVhrEBYWndV20UlGQ3HpYwEOp9EGEmF0EkqH3wg9baN1HcOpMIctQHTwwIVbxzNGVPNRayMTBOo7ioH4jufEwB4LUML60zczun5jKYA5t8gIDq49A3derCKhJ3Znz7zz0bY+GeAC+fkIMkTivi83nkGTMQYJPU+j3Od/D9joL1cAWBdwwGwD70ablcs7N7esZ01p/94d6eC+nWnfzvE0OjSYBhVOcY0Pj6SJkREJeH8a7utPYwMDujeaRgYl8Pq9Y2Ii7RgbT2MjwxKCgbSTz1LJc+osqpGKMc2J0avyBNiK7NNtJODQjvGCTbwH8ceaXHgvexa/gE9c+EV5g4vlFXkKsprCVbEjBkPpF1aURH14B4jX8cnp1D8y5hmYhaVV5RL9ddnzEyzB8PIsVD9fwQtCbG9QuGRkHpqRHCYJd4SX8JvdcxS0FAQzONCSuB0+InTduWMis/BszGGf/XZ4luJJ6JbTBYGycdK9nHawsJWBIPLYSwabBRZa+1n8hk/Mgypr3ud+xiP8yq+gfjwnG7JJisFAvN1NLzcHFzksVAOf6PMtP/DzO+++9dYPNizwt956a+NFL/z+elNL8ysQCJDPABoDUWh2FqzUpK1Xlpak/RZt0R3XqDFceuI+tC7n1a3omYoAtYgpV9Z1MHCz5W2zxEkoi7yTMC1alBiR7ng3mITP56F5ZV0In2N4hFh/eVt0loE8exr6pKO5gAaaGOwSQaQk4jVWYQlQWiAtt7RGr5rxM+WDkVxa2tsWWwRVpeTirhVEEEsWUwzDHnmsR7v62q78HHYJHL5sbTJy05gSxOK7Nb+fBRNQpwFSirvc8V33CVywhgAoKAe8ZdzwaixdZsvwrolRCe5QGurvTj2dXamk2JQDG/t79FuMXSp2pyIr6FTer3AW/IAA46G8vRNO9fSI8TlxuE+Wf2JsVIpjWHWU1F/lkQlgJV1ReOmVl9BX7Ezj8rImBgbTcG9v6lO7AyWV7+lLfaUetSkvTSFVXf5pG1a0r6QYuVt1s5QbNYKCZ0UnllT2VAg+eX4+nZECGxkfTWNjY+nUmfMeBIS09Jv8JO8lUEKRghcMC0bBuNU9X3pCHzkjj+m3Nilo1pdwkz5z/Dau/vBgvxU2vDqxc0S1Ba8BI7MHeKaMbdlzNZ8EHfkdNCbFZwhl8PgFC67fF+jMp/JAx0ufk9/flcf36ZTLKF38z8+ib/xuklcFH7BXJZ67XdUNDzbVml995Em/Msf9Cz7IS17yo8L15o+rghKahv3Ufh+ZhJ03mVRlvafOTysmnKE2X5weyiH9WHUV8YVVZmcRb5JBwOL4YwZl4phkACTOZgqOkXGWLnqlnO+jGIREBFNC4TPMdC8GacLigWQ/87hBDPzhBYAX7qOoEGSIi2iEOx1zzhZU/YdXEMohus93EITbRnsmoAjP74i/VVCdQ3hxDwMWAaP2EG5OvvE5dxIe/ZO1CJfbVl4WyUrIhEMjB4Gi3fhqxvE92SF956bF2v9gEvom6y6tpCbVN/S9GJMSug+8ftFHd5cEnfAmjoBGJtpaOa+NqSUEAYsWMwoxqKiW9J/jWeFNYbXbo9+AlitOLKKnHoWLTsXEY/IIRhRS7ZAS2DU6Kq9hWF5Dbxoa6JOn0Jt6S1IwEvSeru7UzeyMcNNQW1CkpaOQenqkhEryGlQXU7IhFFjdsNQ1eQp/9fH70kJ1PQ0PDaWKQr0Tpycd6jEDhMfHMnAUAfRhHYcVp+qBl0xP/UYobCLAsfiKfkGLfiklDBiKF9zZOxF/8h66+uZampgYTn193RZ2cAYWCJ3wEBgv8owImFG9PrpLdUBv7ueCBs2gjTjXlOVGeGmReAZuAS7nP3vE+nQefQ+8KIuzwSH6IZgpSp3kc936lhtd6svrzOCYbNqqv+GP/vJ2Dqk3XZ06O8ubrS1tH2FQDKQAGvORFhhdMceKtmu1QOOCM3LPabU7d+4UYQZF8P40MjzkJYwwM0coo015hQ9IBmCsMQhC6GBuu1yCEYTDyB5ME/LoFM+xsJ2yIAgnv4m/vMxWyMVSY/WMDHUudssxeBgxGoiiIuqGOGz0AUutxKjgxdgMxPHJBaJgApibsmh7LwpRnSASpiM/iMMTqErpLatNzl33Di/l9WuuBCfnsLHaDSUIPoEfgXVDtKv6I1wIAfdzciqTvzuznukDZmJ/NYs42DnGOAsgEUrwZh+s+NBAT+rt7dJvKQAJOAdPdpXaJRwtin8VWnWKEVo2UnNbPbXqe1unFBT71RWjbil2Xlstp1p5KW2tyWOqVSUUK8JZLdXkkUE3cA8vsIOySzQuSrFw8Im30AoGrC78VmgKb8w8sIWrL8MhPHJmHAKTH3OFdfYUrvKyjFZdVO+bfPT0iZnldG56OT18Yirdf/R0qjJjIIUQ02koULnnqotz5HNhoe3ce0LZBh9jIIIHmHWYk4e6tCzX13wjANU8+Ifn2IlJTD8y2m98Aw08hhB6HEp/eLzwBHwSh3lEqAi9aD/jJifDpd9eGqu2+M5z8yuZea5y3msC/PCD++GKMh4AP/AHJfkfKOgnfOMvlk1mn5AJl8nK2boXCh8t11tieaLSBQv/Mz/z6lSprIwrjv8nIJWtp0y38cYZ1sZz+IUPohSXeVBLf2yrHR0elrLgNVQALCRJY7OnuSaG4UV2jMT3Kx70Qh7iY9WJAJEAmLgWd4lngvPCoBzjBORF2HFVuWctqvbJS4foIOXBDwhDwxlX/Cfc+Ls+87zcQMBgGBQIioeZgVyZoCywgMAKM5h5qELluUgQGh0FQ4UbB+KbYj5eTMxzH12tZ2Yk+gfzW1GExxGfAR/53ZZrj5v+M/DcCaaIeWsUCBZeDIwVNixibpXHFWV5L32yxcGS44oSjqiuHNZgCsIk6Eg7wiHtGDdhxVhGbK9Gnx7wU7swPvG5t0bLa6MOpl7Zj8BKS9qA6WINRzAgbwha1bNVfVZxgTkSrIuR83CB2YTkaTO1ZaUoElU2ttNf3nGPwsUO03ljY0vxu+J++qwLXNhy6TveHL+JXfmEjgw6m09cX+SBdNAv1nEITilL4ETpYGCMP9GotWkrXXXFZVKanWmlvOIZIHgBLwI6sp4DPKHYoCE0s/IRUXxfbQOH+U1tm2/olFBv9uGTUpAiyOsH5DG9ycTnZyVoBI/ELwxXiHrmDehikRXnS6KQrcR0j79W8aRw+zsH2g5+9O3vfrcAuUTg3/72t28/5/uf22hrbftn3g2HgK8sO9bJNQ9WWazjgQ00Xk93ScTrsBUWPkxk+AokYtV5/RTCnK9MYmSehQEAOCRPwKOVqpfyMBRxPIt5YGSPIciS+OBLtZG73/YEdFHODAvTC9EIO4qIKReIhOcMgRAw0GPloO95mAByKQuD5PWyWouVgghMtCdhsyUA6RA6Cy0I+JX8naS6OfqKgy25xTn2IYxyocUQuM8mqMltkjtflM/qgJK0J0bJ24vf0d8cV0xZXei/8nCfnDAeZfBMWPvgcEIPQrnFDILrVHMSBZWjD6pTl98njpJSHjUY9atdxl7oMwCHomZAU5/6zmAWVturM1UH98E9goswsePNno7gW92WdS7Im+uQUpRxYN884zQAjsIGIxz+ATvefv/J9MCZqbR7Ylz806+aU5pbXJQCkJAJfrpAQvELBaoi4mx1yO58nJ0YFheh57u9I8rokwqoAgOVn8KLAWoT/Y4c2pMOXbbTSo2+sGYeXqawY3jxBV4heAT/tsrQWPQOqxqCC1zxX3wQxvErL0dCLp30k3u+D2wZfK7bz52Bb8qafcIj+oOzKccaCLxbyuf8Dm9wGlF9u/nff+fL/80ZF1TKm3Vq2Ww5WalWp9FoPjNcTIHbAneirb1kUkLtTuuKOJy5dvJ1eWtrb29fGpRrv2N8Ig0Pj/jdcmjquTmPGVjwCBVwqXDJ2HNsRAhhhADxMkfcfmnXDg4MDGYlwbggHYG2iyVmoeP5a468akrKpeQdUdm7wpSfMl6ySftofcFgZhDc67V1xfcx7cI2UAay7MKpXe8OUzsMbFEP+LZ3IYyCfIgC6jcE+1JtIy0q5mTLJ9NPHMkU+7nF+AgIDMhloqmsrAKEg0nAIwJ4gaDUqyuEXYzkfLTHICfWNhaARJ4QUPAAHkn8ttBSn26BVx4h/K2sFy+K0RXXbzcLF7LwClhSvSABbBeOi+q/eHxrS31glF30UC61JRj5A05foSzYfotS8HoF3fFJO/oEJ8JsWpeg18XwzXhARXkfUkZYIfhAVdhjwdKzu2OuXEuffOB42iE3nalAfI+KeM553J6yqSOsB+A7FjvGY1DG8rjUDooIGiPE8Cr4j622eAYoPykY4QIrzXJfZhygKTgdHh2y4sMg5F4f4QiD2OEex/gTMznwPX3Ae4NHqBt6gHDTT9+4F4qYC7rGPb5zD9Hkdz5G5XJZWTIFfwWN7QVATC7XFSGQ+6a+gst4HmWBVSHQlJj7VNyM9FkCv9W3VWvraPugBUxlAdbCLwS2SluQe22V/cKznndnPfzc3Hw6d+58On168oJLzM4lRvEZSSfOZwqOzvIbq00H3THVC5AIMMLbJQHHjYJx7ZIK0WjieJWP2Eef9hCI/9Vb8sFoIJ9pPOBmVBmmQmARdJ/mwzZSmFJCQAK5IMVJn/k+bJRInNgqZSOl4aOcpEA40ivc2g0KCO6wxPTJOBZyqxLw+apcV7mgtfW6LxamrIlBWJaKggsCUoZBSQhJ37gQej4RpItCjBLiu627ccWAoIRWfQ2CZ4OXYkry4MqCAyuQjEH8l/WVD4FqwSjIvea8udQuWrXI+9qupUq9mqpNEoCiFJT0fJN03HYDhc5mDPVdxr5JAlGUom5XzN4ua90iBbINF0ngcKskt2lbThMKZEMu8jr2v0UhQgd4xTUGPvonTCgzik/gqp2WdKeEnYEzjiGbnl1MZyanHXO3tXNgqfqf9YPyJDw68GDh0XcSY0vQimSlLgXgGDtTBAgz5aGDv+sL5RHaWC/PIGWLR+PBIwevMA0ILRB06AKfBCUjjMhhox4SCoh6YBCeW/AFn8HXZZh15SnvV3iVlIw/sZnhM99kF3W6dpXheYQ9TFtb4jM4pABFJ8HzoVXeBHpJCgizdGTkSK3QKHyAWMAnwKAFBSxH/PDON7vXsvgMyBC3gDAWVfBW0HleqVtllVa8m2x6bjYtLi7YKyAZYXK9sMRY0Lruc6AFTMsz6maO3iPMWVwdVwzggWgzPwIujYbLmrvjoA4ZhnNKuPP6YVgluCAJF81TWq4DFz0QQznuM1dMfMhAGwyI5tc3H8II4cEBZSkDDPTBAk/jSigrsI01WqgoZl2Xm1VjVZ/6vMlsA9ZeZUww/VNZvsP0JiLkypg4J6yZ0s+452L+DbFRmMASA4IwM3DH4QwQP5QR8KkN5QlvDCaHMVWPlCiUb5Irn4TCRqvaa5X1ahaDFzZTtbGRKk3rabmwmhYbK2lxczktb62kyrYUQlrV87g2CnLhW6TMdG02i/Ga+RR9ChIyKYutDuG4XcxeFK3kUXDgSENKIBRU9Ak+pYNn5hZTs+h18MAOx9BNUvZLclVZbcdptdHzyEs5e0vUk+EtV54kaJWfg4/iR7iMk6xR4njozCrDJikdvL8W0RoryopJ3o+AsaAMtAfH4BPDAq1RCPCWn8E75qsYWwhhpw21l100Cr1AuvOhGAxHwMs916HrYplQ1vwTuCH8KpR7N6ajyrHJjHCI3/oXpfTD4zjNTX9zpGM9zpXL0mcJ/A033CDcbt9GAYQJxBAbYP3YpDAuN50YCcuLOw6QLGhh7pZzwSanZ9PUzHxalCXnmCJsDC4Tb55heo5yFkylcLPVhnLV5DriijHSyz00KLFVjigQyydxPV3CHeM0VeJAmNxCqucoCpBFec/jyxvAuyCh7Ym30Iy49CgzRoYRRIQEpUNZ7vMJ4lA2jE5XpcCEW3kOsaOPQU3qUsaMwGIgfSemXaqspyUpveoab16JlWcsJrFrKS/AA09YIAjOn8ox6m6B1D2sRG4peGbXmQf8yy4rDpqFIZukfPXDOwyF68WlZa8U8ziM+sW0qvsWkqW6dbFeU00ggFy8ZQZr39whD0eCmdqkTKQE1luk0Fu3JPS1tCAPYH4T4S+nmbXFNLe+nGbXVnRvNa3Ua6ksJVGWoFeUnzLrbYIdYdfl13JJoKARTOr4mw4hgPrkVcYfv/t+W3IfFikhrEgYWa4Lnj3monwIF4mug4jcWJDwDLm8uUZlYiqRQctme0S2nvCR6OXlvMIHtLRy0O8mKSIEq02eHejHCyLGZ0xHYAsmeJ0ltnhrMR2M4NMPYIA/oZtp5aRCFFQK2hKgCPdqhN8WfHhIiRKUtzBnF/0jmWpuH6UV5XwxU4MhEX3t7ebNktQfeC6tN912w8vffmGEnhQ+xCXph1/8fU1bW03foQYnaJh17DAUu8t4GcSmLPrC4qJHBFEEuDsGVo1yOCHWj9+8g5zylQoHC3LQJAtf1ICAhzDMoSLkLNxBa9J5lmpCAJADriBSuNKCWXWBWIQVovEdZUS7uEsok77eHs+T054vMT14cJ26H/P/gBDfw+XLrXoMspkpEUi1jwDxqiQ8AM8lA8OG+qc6HdfBSGqBciA5hDMUii2L8tnTVVDsVXr0U/XDbzxzH2lTF7wPUcEdlgWiRiInTJExQvab//mFtUDoo84QKCySGdyJumDszAqoraiHFHW5IrcQdQAPTMYFrilzQQnpnuN1ZUaNbGxLANTvbQkIV12cx4LtsEj6zyf7IGhBfPDNUlx4ys9V76nzC2lGinJ6oZzOzS2ne49Npao8JI+Gqz/gBLwZfv4DDvWBvsNLKOZ4b2Hwdoz5RL/BI4NvKAJVZsvv+pSHOsjDGgZeG9bd1ZH27tkh3trwQDEkwACRBy+Aps0nLgtcgRfPZNAjZUAIwTUKx3gUnvjUYydRCODpOZ258EnCgpP45X7qn/lAt8mZ3XICdoydvWS1GTTSc+HeHvj29h3Sm7/zx+/5aFi8LAUVL0lNTd3ltY3aX0Y8y3HHjdTX36+OhnvfP9Avl6vXgNC4B+3UQTOBLmWyIMzNzsUhhbKOHIMN0imAJWLnHPvsmfozowpStDXWGAXgOnUh1CTacphhrSY3WUomX2yDgDOo1qVQA2RiPReZXVD9IeARZ2WodVuM1BP7Mi7AgBbxTsRYLCbakLLgTapLHqdgLAL3DabCSmOhHTvC0arT9IDh+aLfEeasp9nyaloQEy5V2YCyLksvC6y+r6kPeAIooRjR5rtIrfLMUPj8NeE83MNgTl/Unv2GYaI9Ek/iN/gHtvY2eTqCk5iUdqgfJQLu8JJcm/kuyoWi4obyAVdWzkyt26ZRc74AJwbeEASEB08NdxgvgQ0xau1CnazkQU+gNBAI6mSxlg+cpDn9La6up5naVlpZ204nJufT/cdn0iIHOACT8sO8HvPRX/SROgMPjs/VH5bLDgwMGBd4awG7kWMBZSC5VOJQFvEwvc9wiBKhDNCtK/xiY9Hp0+fcR5YQo0yoBxjAJfyUh5i5NXcNggd8R14UuONnXyTjQ3/+p3zQlbExGxc9dz0oVtepPuqCzwibccaaQBZ1iI4BcaTwTCVz9MNX1MXGLjXx/tbm7kqW9UL6PAv/h3/4h5vf89xnbzY1F/4POsmOOY4EYlnt6ZMn0uS5c36fnLfhCRCYA2sKkhEsTrnFlUJoWEPfIXc/lAEI2fauOQZQOMuOARZrZ5WP5/F6nBxZ3nkm5WEFYEKGW+y8gSrPoUJwpgcZVV+YX4jOK+Hio5kdZwlhsbEmBlKwBggZBCJ8cQnBxydMBBwQGLcNgobgoNBQMMzzBsMgZLhpsWlDBIa51RHOZeO55MBTcwgwz80QusclUAJUXfQGRrE10C/Tj2ck1cdzVSlY+JblVd/BCSmUGmWCoamHC6+BfuaJ7yhx7hT0GSsHrQKMm2A2CQw4pkFgsV3gkz6EYozGRCcpAfDjfvNHe9ISwIe28DNl9vl08BN0NP2EOz378N3H0kfuOSkhl0IUbfEAyA9MCAr9ggahtEAFuFG7IFCosHLSRcjZKw/PikC/eUhZDFdff5zXSFhJPM99rDT9oRr4BK8DmrICkNeAcxArdTFQi8JXkzZWjAtQd04n/qgPnneN4FLPjCL+0z3oZ3wowS/uvZ75ohY9p68UCvzxTPdVV843eYL6OT8y984qwagLEkCL2NehYq/+3pf/6rEodTF9nsCTbrnlqRD2u/r7eoc3Jbinjx9Pxx54IJ0/P+kRekbmPfcpcImPsJgAwPFKIJCYqN2LKzjsb8NAA5TjfhGbRQ12zQUgsbaZTL8RMgQ8BN54MjGpE6HNhZW6os7QsgggRMvjebO3/BkOdLSLpXo8uGFG8ENbJi7/0nPen0Y8BCPQhrUyyKd+weS9A4ID5QBhqQsiOp5WiyzBxEnlZ2hu3F0pA5/5pjBGz1Wt4UZQIbX1O/0wQeOTNrjv/lMzFeqHz58zTmLBDD8uth9tRgkeiUkyJWNmUL3kAze2IDAd1XJleKR4Dke+u0wtqA4UVODcW3yVP4/Bad/C7Y6RP2dWlZSmi7zQNsY3WCePImRlGVb72ORi+uBnTqal1Q0zN3nhBS7wjnVGmdMt4lRbd9d/ceCSi15jFOiX1w2IDtQRMMeLTgnvNiWwdBFPxeVUH6chwXN4jIQFCHyp1J661G6GDsNCo/pn5UOD4DvwBq5VX/Ref/qm/IFBFwtc89wwcTcSMy75Lw/kKW/wtDnY3/lzJbrE/q4fWsLrzL/jkVEPiefInqhzf3Nh621/+O7bl/3gkvSIAv+c5zyv0dHWskNu7ZNu+/CH03133+vjrTjRhAGsvJMMaAAab+LEmg/0DwgAXOJVMwoJV4oEA6LlOWAPwPhOJwAcouCeRDwaG2IYKQW5bGzAitNJrBmuHnXjdiF87EYiHzE1rj6uGDBxDj2MhSBzECECaoHiWeZO0Q/O0rfrprzUizblPsLC/VJ3yfAzFQjhYJaw0hBL6LcCiP7ptuGiDVte3WNwhfrivXMMIAUBEYZG0NGcAVPlDMQNnpnx9YvBSWDDbSaPSrkMiX7QfwQAHNmL0HczphL3qBHhpW4LfnBO1l7c588j0IIfBae79o4MuxQqNPJArv6AK9qwBnPfcWWC4ekHghbjElh1rDYj7Swagu5AVNvcTn9117F0anbJsTrCjNGwcCmBf9qDrsAGPskDHvJPzi2I+XdwgrdJGJgN7KnTwMAKOniMQUwUFAJHefoTS8CD32ibMpy8OzrUK0WgmF91MpWIgrNQ6zljUZ7DVzn3G7wJVvocPeM79wP3PHc+fQ16ijt1H7r5dGAq1cWnaeWfKIeMlpmy5VlghmfJ41c+n4+61H48YXwMujf9XvvG9l/+/vs+jlX+rPSIAv++971v/aorjmw/8OB9P/bwgw8bOZ6GwyrrOYxAo3Qey1zsbBfyutSxWOlFJndMCaGJAZBtayQUBsyIgEMIXC4YjEExOoZgMXeO4CwsyD1XTTE1BtHl7kkSHLcoMX8fcda264EwuKvUQ6iAYDMmEG5kMBRMTR8gCnkyYB0qMEZwqcDQTycjVQJOedXt7xn6EQxbexG1Rc8gO8JHGYSaynnxAwtSWP7apivfgBOECgZxmKKLwT0TWPD6GTXouwXB9/jIfvOUD5UDLmdWAn72MPiW2qE+2soZE9gswDCu2iM/8ATeQtBg0qgu8puZ1RaffmbYleiPBB8FhbX3Cy7gFz1C4fKF/rMgieO9GYEH7598cDLddey87ocyywWd9kKQQjFDW4cX+o3A5AmFizWj38Af7RB2xaAqv+kP3YU+oSTAKx5bcxoZGfE9vEo+WQDGSDyvIRsa6E4jwwMWdm/w0XMu85jqh19pwAoQ3ACcGvKaefG923fb0S/jnMu9iPzGN/mUeO6pVX/3naxOldUHvXff46ZgqXsGCq+F/ruf4EJ4Q/5WNzf/7x941Vvvp6bPTY8o8KSe9oIEbumW+kZ9FIFBk8RUWhxqQTzsFT66DwKZP+/tLWUjouH24Cp5masIQrzO5oewKPGCSVbxDQ0NSZHgLl+09iCWqSWYf2x01O+Vo8MQjgFCEJMrABBHonxvqddWHryAGlbs8WkYGVwSHDARFoe3chh5+k5/EHSsr6dylAdmikERDvCIVXd27dV+3q4ZVQxkTwIBErwqZotvhSK8xEIT4Uv5CGc6VDdbae3CqX3AN9FUygoAwuk3gFOHGjCzQXju4zLzI1xcBIxpq1jbkC+PdRb9x2cuzCAFQbSAiz4BG55BCDd1ul23E7CR4haMHMyHsJpZgTuDl+9mOFncyIXwMRYQyk6y7pWH9S3yFNJ8pZZuu+9EmlmKMxFirwGKkPEUfTcGYXJqU9sInO6gtAEImKAFnkeThJS80JyUu8N5n0l80AP6yewJ4R80LJeXU1eRnZ09PsOBWSg2IY0MltIOn3gT4mE6q14LJjSUEsiFDBrl3pSVE03qWQaOaRPP6U8WSgGbUUc/s+Qy4Et91jMrQCkQ/+Cx2uIeKIBfGQxnINtei+qjLvqm0Okz+vwvf/yejy264OekLyjwT73l2nptdXtkvVZ7KoMDdADmAVlYXAiBduT75ZcfSvv27ZX7XvLCHIiNsIAU8ofAs8yROA5tG2fKoUAYSGF0nk6AGIi4JQFhw8zY8HDavWuXtRadxZuwhRYiGDR0XSIcygflQn09fX3xTmwhwYplk9V/sVpQmBFigrlcl/J4XbfKg26P4gqxzL9auQkeGDKQiVbHu8nieTN4uJcwpipUP1VWz8ENSgUGw+oT3zIyHRZAbj/9VB4svrW4PmgnF1Lu+S9j8Jz2dEE3fNEfcEIfKYcgez5dv6mLbMCHIoJx/Ymwc2WCbwUCWlQmBD+UAJ/UeSFdUhewURa4oAVw8V2/HIfjtCLoKEH6yzOR28dccZadKkq3338i3X96VvlUDqHhtupCEcG8DJSZiWFmYPTzUAZOuqHeCk5KCgf0QfXkAuoKlYDZcKssI/UINL9JMzOzid2To2Oj9gI5ctzGQsAeOXRASkBx/1pZ7ed0YaAseAZeA0cGxNel9Ai+0Ifv89v98W8ENhRU5Il84bmojqx8dEA8qjqdT3gIRRD3Q2Z4v17WVpYHb1fZ/mtre+v7/+effyRWvH1O+oICf9ddD25cvm+vFOH2P0WwaAwGZES9igLQdxrj3XC8fYZttaxoi4UqnIZasdDgfrNpBrzQAeI+D8zpr1wp6zYIi8R5eiyUIM4qMZWHmyUksy+fTjFPv7y8Ym+BchAZQQT5QYzoDh3nHWIoCoQY5aOmLyDUrrw+IQQC4hV52BA9x0rmjIVC46L/zMkHkelKRliVReCx+upcNgAk+KlN9xm8wS3EAzIA+kdMC6yAEIKnZ3AssPEn5QCcViLqM2WAFUKryoypeBSw0E4IstpFCSmfmSArFiFMMF5cGYPou4WMesin+yhc6rEnoDxcVsKCPywJ7Ub9CDZtx30DZJgvDav0n6CQ8Ou3dL3KNKVjkwvpYw+cSaxIjDEJQ+c1+cBFncTU0T93PvpGXfoZChgMB858QjB0FpwM8IILWqUcfMBoO31gX7236YrmeKwcgY7XtyH6UjdToq3qX2+pmMrLC2lYLj3GCjgI9egzbVMXOFDTlgFgvzS5P8AH6ErkBef2hgSz8QUigd/PIkQlu76qXHgSDGhHHZGHhNBj4Dw6L28YPLh+X6pTfNTUXPh3L3jZmx52gUdIwTVfIO0YHcftuapWW93PghoSFoA4BoEe5gikwUHPeTuegLEFW6nUncYmxj1lwOk4ECIW3jRLk/Im0hZbaI4MYsMNiGMKiPldmIujr+Fu3GF6zZQcWpi1+7HwJhBP+TwcgGERBgjOQA+dZ8APTMLUiBOCxg0jUPdx6+yGqz5cOqw3Soq193guPKdOEkzId8YacmHgOcoAwlmI9WmrbfLBjLHSy5ZHbaJIPIoqoajL+gErogP5RbKsLV2qwiTWV4SIP/QF5fiSw0SG+BpKwINouuF61U7cz4Rb8MIYOMeUsYCrvxbwPA/4VjEMDm24DBUrxUfgLhQmv1SRPhm994Ya/yGMuumygSMONWXl5Vx5PX343pPpxDRTp1GnlZTwRL3gEh6xh5IlLKKVvoWLG8IF7QJfSwg1eA0rSr9DoOgX+McbEyT+jfKG1+DFfDCR+vy2mfamdP3VB9PVRw4af/fed794oT31yNKzh5+EggxjEPiHZsEjIaS+p89QCIH7PMRAkUUKHAInzwLe7AmEUZ053vl5sZ74zkwS1p12jRAbCxk+eapq4a8K24Xf++P3fvTzRufz9A8K/ODo6OrggBz17tJz8gZYJknjuF8k3hbLVtfBoUEjjsMiRxR3s0CHXWhsPkBZxK4mCbwIRAcYIc1jZAiCsFMxmpYyFhR1nG2KeA3MgXoJocpCXBICQB2hdbNYFgbSxVwkbRBjI4xetugywTi2wPqirIYBZHIhkNz3QKPK0Tb3qZ9PBndyuDyYpHub28TQuP0wnLwEPace5t/9WmPXi3CrXikUrDivIkYRimdTq8rauwcu9zH6bkYQ0OqRP3NBjBRz8CHYxLQhNNGn+OQKRsOzQrgFg9qCQVBC5ONxXiefIfwXBc64w4Mx9vjIGDB+uE7GFagCQQfP1BEMnRxucZrq2lYhffrUbLr72KSXfdorUAraxTTohZTBDX7pBH204Ou3+yX4aT/CJ1JAE7QNYeMeCpwjx0hYUXtfKoCXaq9T9fFW2HaZ9l3j42nXjkF5Aj3yNlo9wDx1fkah6h57fcCAt+j29F+uQPkRQpt/D9c/aKF7Ihp/4Jrn+f3ITz9jXMvYy/JA2+DPyBP9C0NRq9YCdiVgCusufu9oU7vp14evLP3t7/7uBy9B5menf1Dgz58/v/2zP/MvGqNjY9/brcTWSkYIYVQG7zhjDPgQdi+ykbBzgiyakJNDGADDcjJ9QGIHGh1ESLm8NVbAokwAHoLQNbQoF0scIRT1Ia4WaOVhkQVWhpkD2scqgxsUAYgC4dSHF0K+5ibBray4QyDe7cgiYfkhIu0jaLbI6lfkYWVdHPgAgzHAiKbnXXgMIvJySnbZwVzAiAVBSPFeUFbAi9CHgMXoP8pYtwRbXHgnQof6oGc4AbpJ25QzIlR3/MHwYhvBaaZWHrtwSuSHycgPLFb4uh+xYoQteDpYKz9QQkh5lgtGnlSr7+XxKPhW9Urx23kEGxAxAEU9uStJIovdeYRdcLIykc1TeGWn51fTbfecTlMLy4EL+qA/8EZBhNveDLjSPVtO1UkbvMUVBQWNyMM96BRrH+AfXvIpCy9BARd4bXb1BSubSBw6qDbzj+6RF48Ub61bvNTR3pyW5ufTwtyivsdpPMT7vEUW5c2IPUde4zlSP/WALQOoRJ2BqAxH+kofuE9/3Bc98jiLnwfNrDB033TTPWUz7ikfF8+pw9W6/wg7POny/qMt0Xlre6peSG96/g+94WzkfuT0Dwo86TlPe+Z6vVEf7yx23IjVYzUTp3guL3McEJa2YSs/ODSQSj29qb+/3wwbp+WsWOhQECx9BPlYeggOAxvpsjxhQWKaLR+gI/lTPWK7KoJJWx4wEzJZnsuiDFsSmEtEZNSSIsQ3OZI5Z53aYBiYgPsgCWIQEqAsgAVrwLoCT8WpYJzVzpxuKKTOrs40IGWGFcflx1PB+uMW2uKoERMLouoCB1igfKALJQDzRLucjgqjMWfPvuVwWTHkFnYl6kOw0BBRt8IAlK2UnPvMMxiCYlm9wBoMFkITSijWS+QDepdabwaL6DsIoQ7/Rqh0DyUWjB3PLKC6LhV8x5kBrmFEsCMECfecMxQs9LLunzg6kz5zalrPqS9jVMGCYqdG2qRu+hkCEG3y2+9zU76AEW+FwVSsKi3JzZXi5X4o7BgzyZU2dcBv1OmBVNrUc9pn8JTjrHaMj4o+TV5aOzU1I6VdSPv37/VLTKamptPhw5epw7H9WNUJR8AZeHNvuakELPzPH+2TJ8/npMdZVn86J5/67yKOg5YCN/JZNwddc2/XPEzBeCT6+sUsv1dPjXf+6V/c8Vm74z43fVGB/4u/+ZvaD/7g81qk+V4cCGXZ7FpaXlwRUXntc3vatXtXzJ2LMCB7dm423XfPPWlxbt7xOJ2oVcLKI5wIJP0B8RCObbHcGBwasmalU7GFEisFY8bKIu+3V30gA0UCkloleCgOYptgGMEkiwDDIYDA6LBBBGWRDVaB39wHaeSjHpQZHgfPmDFAsQAjhMOKscyXWQgUBMqFgxM5pwwrTT6Yn/Y4AgzioARam3GjQ/DBG4REYVgZSNjbEEj9hgr5nnwoiKVC0CF2CFQIGrjDcOftMQjKqDJZ6AOIYYyFvlooMoHP3XfyoYxcQZYulNVNlE70J5QDuARHF5SHrlwQHe8rn9jZDIiwU4cP6QAPtu7Co4TjzGwlffT+s2lqUdYdZZjBkCspVWcam37gTn/RxwwO1eHBQNEKRWMPUDAjbPaSgFN/VJofeAKuKE/dViAqB5z00TNHKg/t2TBzYN8ueW3stIwZH45b54Rl+GV+YSEdvny/8RyVARteRigTvK4IaQRx9kk2W2/BdCGUMH2yPqn/OV+pgOAPPhdGTIv8N1VyURDewrIzYE2iv9QFHGB+u6X5l3/0FW/5lB/+AwmqfdHUU+y+WxbtvZxYuiAhXlxYDIspJua4K/ae42YDxLFjx9Ndd34yVZZXbO1HFc9zcikrnZaW2GUnhnKHsEJyr9ZW5faXVR9nc8n1lCBAEFxQwgSQiZUQiiUU22lhadkdZKCHOXnW7HsxhCwzhPY4gkfGUQwQwCxpZNN2hBVYySblDxcNYadN8YKEmfenVZnPjLg/I4jdQCk62rEFUTmYBgUCFhFO7jH4WFXMulKVUlS8tb7BqLMYk8rhBCXTUAlmhhms+HQxV7/Eq6HklSyrrZUaG282hTsGmBAsLJw+9R+MibVHzhA2+oorndXsvsAsCBLfuWd7qLIICMxuZkVY1ecNpk114SVh5cEDkNInGIvU1EBx4LFwD+sOftWG4EAQUKKuOxMsvrOw5sT0cjo7v6yywBTejMv6CrxZQPSb74RwxrOuCOcQaMRMf2qLPhjXPAGADD6UtAc2dd/us+qkPA0bJl0YEi76T/mZuaV0/PipNDgwmA7s3y1vtctjUA88+LDPd/BLMEWbbTXB+BK4sKVXKwxWegAzwyn185mP7fDdys2SgZdB//0f4LqO/Bt5ubgT+Aa33IuxC55hiHz6MrWBJ7w3vMRG4b0qdY+r+iLpi1p40jv//D2LB3fu6jl39vT3nD13VjFhtiVWwIxPjNnCw7CMyN/9mc94y56PuBoalpAvexkgWpllr8TFCB7CKZHx1AhMhuVmNN7711U3GhrrZOsu5oNZ1UNZDQ6zQNNz0mnsh8fy4N5zgilnqcfBEAgsgiBmkWIR+Y389lZ5BFISaFcIBBycasPyVQ7OJORgj7waNwwwMdqYY68dNuieB8hEbBb2YJXZORceAeQTpIINAWSPAZaO10BtrIcggac2uYzUgUsJafkP5ckzlAzHMcVCFZgnYwp9blk6YI5gABLuO8mWXJeFiQpVDwoFBgumgi95pl/6ZwajrJ7ziQCAawQEbMFMbI2GuYJ5g4kRFvUklKHusbsP3NEuOMeigT/ycWrv+eW19JGHJtPkIrMg4MVNGiZbOD6FX1xtw+Yugnt+6U912sVVPo/n6Dn0Bl8oLP10ZcAZg2soI9pgsBYBVRt6jmUERoQT/oWm4JvnuMoF4eaqq4544Rin1zJoR53j48Npx85REOYywBrKJhdSQ/1Z7UKmwBew4/kFkJQNlz1TAhRwaf7nedAlPB/qUi79R36EnTfLwG9uS8/9qUvN/NpLXvnrf+VCXyR9SQJP6lGYsLSweJPaHwcyLAzCwqKb8R0TYhHWm6+mEydOeOXSwcsOCihW680z+GdmskXRJ4QgDqaDaMsQTJin7hFUGMexnTofe+4Z+FEZue8wAgTKkU2HIQyxGwhgkIgD+Xn9kqqM50Iyrm5uMTzCLnhRBowb0LbfeOpQIwhAf/xGW2ARY+DJBPGYGmEwj7epcraZBF3lgQuiwBRYF8eNbgPBa5Zy2EzLihGJ19s6pGTEnMSNDDB55ZvgokxB9RDzI1AIfOAGYQ8hA4/UCVcBK4KKMgCPRqj+hbtIL0JQuR0wKqvqDNxJQAUvz8mMlaavJPoJ7SgT7YHhGH22UKssyp6lsrY63Oee6yAPVyOpy+mBs8vpjofPeWktlPIiE8BXvQzAQmcYH9pa0A11hHsX4UeQEZAoB11sKASLMBZ9zxJ5lMn5ckvrEA2FJhgtZGrAoYBhQcm1pPlF3rjUlPbs3pmmp2et+Kn2hhse51F8qrVwqQ4LrOpw+KH6DDP1qDwWH17jt5WNnwUNqcNl9Y185Mndd9PBKfoMB1LcSkJlYqZrTd/1WzzD/bZ2DgPdvlPU/K0/ed/Hp6L8P5y+ZIHfeeD8bGdh75AY8xbO94bZh0ZG0p49u1O3tGIwenM6Pznp/e8oqbkZEMemBQCM6RA67RVV6ixEhqGwnlh5z6WK2UAcxGFxBOWZM8Wtt8VRRYQHIqXHD4xtJVZxIeyzc4tGDvXBECAVTY4wUSdCz33CAbeve4wH0B/qMmuDVOBUfzzK6zZjgBIiwjwwPkRkjpkTUOiTBRICqjAWC8EnTuc1TsSKTNlxAs5KedVnx7Num5jeLj0Cj/Drcp8QTn34UBHBKvkBMt3B4ioLAIJUfbFSADo9gA72QBAeyngEnQIIbzCWBdT4iXsIhgmmZMWs39wL95iialO/3WdlI3vQDcEXu+k3MCDohC/AzPfJ+Wr6+3tOpeNTC4YHrFIPOKduj6ZLUQOnV0rqu30QC1IIC/XGeESEM84rWlKOfnjhlbytMCYBL/SCxrQBTvgOXRAy8APvKBN61ahBAaNsiN17S6U0OXne7V5+eF+67MBOEOTyKBrgp35oTD2uTW34lnCIl5UrBjDqJvjP39QmA41Z3yjDsxB8+sy9ULTOSw36hzLGIHHAK6FsyFOEFnr2W2ML/e/83Q9+4am4S9OXLPCnTqXtI3t3NxqF9BSBM8jZ8zApc/C40TADxxOxIu30qZPeSsuhlbEgIgSG6TmARTFABFwwx85CKHE4iELj437hvkDQnAFhdqyTd08JscT4MDZEZSECCgFNzgsNib+ZEqQcg3AgE6JB8PAsYrAOxvIbO2StEQCIGUwBc1Jk269WIu6HuMS1FgSVM+MKNuJpYIdI4AOiASflrY11cWx1S2tTYg02ew7wMMqV1TTY15M6paUpCwPD8NQBlWHgXJhYqQZ8Xp6re3nsDFsEzLK+ukGMieKJZcA8VaICSamFWF+NCj4FYwgF/eG+/gNoJ+oPvJOiz1l5XfTfQpTl8SCdfvOqaGCUMU+rG1vprhPT6aP3n5GLn03hEfe7HuoN6wgN7Q0JMIRRCDPdoQ11e4BOF3QxAEpRDiUO0wtfEiJonAsNOLyguNQXysM3KHuUP+LGOQ3MOKmUlDJWmV118i7FR6t+p0IxXXP1YdEePgrY6INB0HfDeuGwj7hHHdAb3PstQX6QwYymVB6KuSiQ6QtZXL+AQgFHGeWBGPrKJx5lpVI2zsNDCA9oq779kAzLW7773/zHk775JaQo/SWmvqbWO9Y31//U2kvAEucsr/BucAmcgGEUcdAnjyiJ6DAwMfni/EKqyoqyBthxsASTGC9WoSHk4QJjFX3QhYSYI7U6JGhcTMv5LL12XhbJFsbYJUcduPuiq+EBkyGsTQ4FWEmGFsTFQplwIq1YXLDiisdLMcnHM1ALElkYAxNi5aEG5+2hNBBW+gPS8TjwVhiPiNkBiuMZEJ/FqTAMBLI1E5czvBcpHpUF7tHRYdWZ0vmZRbXdnPWDAz7lHqvvMA3u7nYj3FDvVBQ+GQCrKOxAqVVRoKpkXXVyHDb7zBEsn6rD6Lhia92SItaFEHqhTwgA8BL9IuhedcZFHbpwze2Su4zK6rLrrnu45aFYEfioO9pWXn13eyqPhT+/uJbuO7vgfHg5IcASAlCFYIgmKHoMBYIEvv3OAOGAvCg4aIqyBUf2gBBW6KwOAKO9KvCj35TnkzL2JnSZ7mow6BKsznQqMyQ+k14GBwMATF51qHY83iT6jY2OJM6qj7PjGJ+R0lQ+dgTSToQDapNKdS8MWVheFCQPUDhc8Fb2T2UD//ErhJ3vWNJI8RyFxR/lA+d19V14VI4L/S00/rSrse/jUe5LS1+yhSd9+tSp+t7RoYbc36cI4f0Iw8jYWNq9d6+PLsbSoSHXJEir5bI0aounsiyAIqRAtJD3D/RJuIMwXoGnTzoHRsOlZ+6Y0fYOCwDP7L6o837xn5BrFy+blwb5jq/VAu3nAgxSwjrEYJGna/QZYUJYdSMWLCoh6Jycg2Lx1JmsAgnNT7I7qLbyQamcybAeKAvaYoEOXgF5cyZjTQKMR50oNawT7fIap5GhHjMWSkWPXCYsBV4QsNErsRtldd9tUqdwgWWFXUhY/WAWi3QwvnGJtwCOqEslyccz4yfwxGWBkoCYsSWkzoo9EFAWYgkm8CDU2yrPc4dawiHhlB5Z6Df1YL6ykT58z+l03+kZCyYhCZ/AS2tuV/lt1fWbtr2bUXhBjqA5z91fteUxBTJSRvXjnRjvolPM+sRvLuoGN3wHj7jh1EPC2IAX+CD/7TbES4QJsbS7kLplXK6QO9/VyX58ZnsirCCp5gwO0BgCTpvUw+/IFHn4tJIjr/IEvrnPo4wexgjfg79IF+pRoq8MguMVmq+VxwOW241jCot/4/tf9dovuG7+kdKXJfCky6/pOdeSeuTbpydyUi0vm9i1e7fPrUezoaH9LnlZfoDs6++14IA0pvUG+li8EmvWIQyj7FDzUsQ2t7AgRYK5vmqvAGYBOfmmGcoiZGQy8cGgumKmRGPqvlGn23gPEMULMiSIaFS7o/q09dQz/vAwmOLgjTm9vRxTLBj121OIgtP1KtE2gyZ2RUVkLLbnvv2s1WvwsexYhTiWK3f7soUbAgpGJDFbMNjb5anEYFYJneDgO/DTK76bYWEI/XZZYNanwPL33PU3QwCnrIhjSWYnxMD66T5aKfjKFItDDdHGLfEoLKNVBoVQFrofA4hi3KwsuRmZ97vzlIE97igUPISyXPmPPXA23XbP8VSV50AiP3VSNweShOLUXV258CPpCB4vA8EA0J4f6B/NOr++GJ+66DOKE4uNUGFsUFjQGtxTJq+b/lEeK8muzQgFQpipAwHCy4FPKce7B8fH+9Ngf8n9BZfUDb8SlqC97YVBEBWwV6lPZXV++mXaZPBzD8VLMkzKCzxclKXevC53U195xn36gpcMn/OcdjnrQDLxe72Npv/6++/7OIj6ktOXLfBHjy5sffeznrElK/nEcqUyyIDdsNwfmAFL67hdAPLmEE4zVRcsNEEohCxGWVEMjI76nV4IowgAbugomjemyNakEMQ0qpu4jgvLjgCwjJcBNXYygSSsByGFkSskWlsG5lw/YwXUDWH4JJmxLSAxLQbz9PeWJLRs6RVTCDa26XJ8MtaMUhYUhF11coN7NIMicB9UH31FXuyuAYbaC6FXecEOwzHtBuMO9nQm3jxLRgQCuKmP/1ASlLMV0cV3BN4usASZ++Amx32URPjUtuqC0cnCf64XxkQRiGldVvntYqoMdRgfuhv3JDj6jjJGmKFbtMMV+OY5lp17uPWrcvU/fWI+3XbvybRQjZORcnijLUABDtoO2KCVatCvEH5BaqZGEemH2hEu1Va4y4KF8RL+IJv+I3zidCSWySL4pKBvhke+qrxhNg8RBys87e21d0C94Kau78BKv3mTLp7X2OigcWE4VYjyVIgnghK40Cf9XeA3pQvelP7RLnnDG1QWsum/i3hQ8kd8z3k0cB6L1HIvmDZisHLrYT389Rf8zFsfcqEvI4HtLzu9+Xd+7wOVavk9LQKC10Ij9GZ4CY1IkpoFbF9XWyq1CzHqJAs6GmIG3HoG9VarFcWlppgFACsJwj1HL4LEqHyMmntkXhaE57ya1wNGFoQthwudXYqVJZwMDhopKoPQERKAXZQDC4NI1A0y+bR2x8KZeEEwGIiYnLBhQ8qG+0wxMsfPCDCzCXgRnLzKDAJuPXWFV0E4EVsXmd7jhYUwJooDdxWvBeHABWbzCHPztpjSubzMg4FD4mkPIAo3HBwBo0Bg+pCP5osNiN1UjjYRciX9x/5/7Ck+0KpwVRYMK8J7ZZU6scRhuQGVT2JG4vpLNyUhdjAotaIwmpqkwPRppmckXM/soqscu/3qqpO1AeBkdbOQ7p0sp48fnUxL1TVvWmlV/9SScYvLzEU8z+cFpayE9URwaYfpMniCPJQORcn4g/gCl1w0gdcQQEIyziqkP72lHtMZZQyeEDBozbiNKlSng8YhqMzoSJCEd/ruF5uoXEcnp94InfrOkVzgJ28fb5X27enoty8yw8OCxYpRv60YuQ8W1T33kX/6tICD36xOfvCXJ3iaZx4fIOkTmSELOAmF6Hzvecmrhv4mMn156SsSeAG+VV2pvuva666753FXX+1RThYubEmYu1qa0lhve5roKqS9g12pIQFilJm16D4YUJ12PC+CoJV1wwMldNvzlxkSiXVBHkgCKXUxMT334RHSysS8EJY19bhzEJj7pHjLZyAby04dlOdevr+d8iaWbrYIZguT+hCzCRJ4MYTHIxRGeD+ACI1LyLLfqhQWmten5oiREBYEnY1CMG0MvkngVT9t46bDiPSHOnj3HINiBcHJu9DlBUtgGYPQd8HllYVIpsoyUNPW2m6CI/wMNIEHBB+mYtUFb+3Fi8jvbqmfm7rPq6tX5CFV5QXV9GBNSsQDbPoeZ8xtW3A3hXI+iaiJz4VMOEzt01YIvqij2kNpoKTka6jr6lNTW6o02tOJSkpnKqpb98ClMqoa6lAfRBtWUuaDcz4bXoqQmmxh1R4KOFZYtlmwoBPK166sUm4MmIJzSKhwi3Lhpmc7yNQH8K9G3bbDjIw3ol3GhmJFJopl//59hhOFrazqk3onPDOguVlvSpVyuNIopPAw4LE8Vhe2M7xT+IIQ6x4J/qbvQMNzHvkrDfoi+anL2TPEm3HeqBPl4hWPqoe2wGt9e/tuPXpXU9Ot0dCXmaDoV5Qm5xZOXbl/z56t9Y2nNGP5ahKEhfm0vTKfxtplfduESFm82oaEVy4xAyIbtTihNqbi5GqLyLF4RQoAZKpDMR8bgyp0mJVunrcXAgkFzBx2a0KAfTwRrws2oTmEIpSKbnhgkPiYOUyQCFEIFxA+j3qqLu5hQWkbQjJ6m4cgwMRiIl6mgdfBiH7uFvJMFZhRYQqsDYzDhYriH0Jvhlb9dcrL6tvtVNEQiobqrqXllYquFZ9db6uOUoOnlA8PASXHK5yplPo8faf2gQEw/Cn8eGDIZaJNOMKRMEV13wIsHMLQHoXnAcpRXhQegiqIPAgqAqPKGvq9nV28ZbKpWbRRmUarwpzUmha22tPkRnuq1GWls5d/Li8vSSHGoSfABH4LaoMb4B/akwiZwDnCiZcHjQJPkceMr2TLpoufPqtd+REQH6mlewgFQs9iMH6bNuo9tMKA8Aslwwsn2LdB6AY6+3r7EoewoDxQQJy5QJsdHV3pwIHL085du1OjXtVv0Zg6hFcrXdUFj/nKYCPRbAgrP/jOh7nBz8jrxH2A0rNQFFGEL+DDz3RhlFBksDZlCaPU///2Iz/7m+8g+1eSRMWvPDUqKzMtW43rNtdqO5cX51NteS5NtDVSf2ucjLO8IkFraRfwEEvaVoTBijv+VQdw61g/z8EWCD/dJh9xJnOkvM+ut68/FUUk0AbyQIpPslV53CyEt72jaO0IpnD9qINnHMSBJYYBuMd3EBeWJp+bhYB4BEEMpuWU1YzHM8rEunXcbN2H0ZQXTY/wIWHE4rbqUkIU5hlTiTAXJ63gngYjYMoZU2DAT/eoULdZQMQ2TUbTZ+eX5CnUfHoqg0hxxp4EQ+3AYDBDhCIZDGJ6GM744blZR3ikM3A1zMNvtcuYClZ9U59b6gOCj1BbRTHwhiCpPgS7Ibw2FIZs43Xlgs59tbUsJjx1XvRu6U61zuG01mhNHV1dqah+QA/oCY3AdRxZpvYRPP12+KPEAGoIZig/8O0LJS9c0lFCofzAkRAqBASBj4HKvLfg3sqcT/UTUlrp65+o5nwYHEIzPqmJ8R/a84o60Zll0rj5ARMbrXrT0579A6nU25XKC+cNo91qPfelPxRZ5A+YmGu3Ox7dcp/5Hsd+K2WfLqOLvPCAeQG4BTjPTCvRiSXA9Im+o5SUPirP91f+9/tun3FFX0H6qgR+plydvnrv7sHB7vabd/W0th2WC7+jp93HQpdXWQDTlFZqsaZaPbOLhoYH0TACHcZq4jqxgijc3pQqIF+EYOQ/YthACOUgLrEzSMBKY1k57z7OlWeqDdcfAQimwsnFInMfxoEwEWthIcKymHDKz+XBKLwH5cOVw6XHuvOU03n6SqUL1id/xxgMCuw5A2Cl2ZLKOIKZFeKqvYbq5bMVF131E4JwcAGzF12yPgg21ryivs8uLdsSdXYIRgSeevWMntEWSge8ACPMyHgDI85WEGLmuCeLpOf6MK5pW4CrLjFo8FxGg3riXe5lNu0oNOFloMBQlvfB9uIleR9Ts3Pp3NT5dPL0mXT/Q0fTibOTqW9sX+oY2mHhA8/AB27oc32TcQzRQ/iEqVFB3AdvatJwxiaqzKXWd9MZEdVvn4IDDYTLEHZ5bHwX0BZ23aMtlF5QTnUgcHpGgq4855m3JgsP9J0WehTvg1v2dqDQ8QDhJeriUFVc/oX5xTQ1s5RuvuW5qVN8WF2ezugLD4UCAhaSlbFhFBT0xd5YKAYjGWTrd5ZdKStHNqXgJxQT0PGdGY+GQ12e4dHJqFQlRm9/6f/1lndFqa8sfVUCT3ry1Y978IY9pSfs6mvf39Om2EcEPj+7lBarm2mhovhXMaTokHUl+fVSDMTxumF3FEQIWWtYfxEZYrJVtLJa9Ug9LhcxNIJuZnEtkdCyaFEIwc46BJ4XV6JYIBqCDaMg8CAUYtCG3W/dQyggIPWGtZBnoFjRAzP6C+XCXH+8ZIMz6nsUQtAmjEL9uKW0RZ5YhKOSasvxlxQTymBTeVE4oc3jzSD53L0KpiLvTm8vJN6fzqwAFnxmYSmtKJTo6Sqmbt2jjwiwwAqGE06D+SQU+rTFV30okTZ/qm/GEpF5sJi8VjF/rAMgVCBMsEIUbDWFEwj13Px8WlyM12xxTPjcvO4JlsWlxbRcXtFV9stCWSI8smt/6h/frS6wsWjTNPCUmS7eWLQKDUU/4AVHQoAFKx+AikEqwZAJO3xA2AN9wCOWkXCJyzTSc3CfCzUelrlB+cBHeDzhVbBwKbfG5gKVw0VmSqsoYQcj1IPQQxsuvDL4o6OtaHqfOnk8zS5X0rOe94OpvlFT6DhrngN+EnxteoBd8QHt4FGAVSOc9gWjodVvdSHo5rYjtIv7lJQiY2BYOOI3/MM4BvB71Whj+4PF5sar/+iL7Hf/YumrFvg7H3po9cVPOLzVqG8/aXtrszS/XE3L6420tL6dZsscVCh3T4jckmXnKCcYkoMkWLnF6C4dxaVqa1NMqHt+66WSrY5HRmGmOCEHAQRBWP0QQgax4nw86kAIvQJOeZkrDy2f5C2wF1+Ik1vEu949hy8yIaC2GLjiqteMqjZBOOUY+WfwDkbifXq4hBACRoEQMBAKKrfsLBSiLPQjxMBT4DeCCvMiZBx3zRgF39nqSN0oAIGrPCKH8hMztij/1OyCY89ezhpQP3lGOyhKYABeWB4GEmrVBzEYYYOZKIQGdudCMWBoWltDOdA++UiEQYxTLC1xhn+4x1yxYIbpQ9qLC2FkpoHxyiEJ+8jeA8YBbTNYSh6/C0DWiQsrz0EjWGdoimCxuInRcy+AEk3t7eAdoADEAwi/xymEG+qja97ZRk+Y6gC/qgcaEC6R9NWpKI/J7zFAKNV/ZbWiBWe8Wouwg8woGZSUlRGCjlCpreCHrTQxukPh5GB68KGHUt/wSHrms5+TOBVnvTonvmsP1AGKvtAGv7PWXIfv6RNlAJyk7K6/h1UnDxTUF+HA056CAbrFYGScyiPwJwuF7Te+8JVv+7JW1T1S+qoFnvQnt99393ddc+B6McE1i0vVtK5qy5tNaXWd/eddaWudNfRCtghfKka87UE2WTspNPBvAuFOE9ODcLaswgQIsRGiPKAK4bEQKT8Wl7wMeBm5YiqWlqJgiLXR0rj/bV7Ig/vHaHNYWVxuiI3QhhAF4QAGpuOZ6WCB7JCwx666TbmqDDQaBgav1IFgTMIGdgHK2nuEnqoEOUwE3GJi/lynbiDorBSE2T1VhYIS01EfCoklpVW502j8kix/aHkYggHCmA40cwhWfEP6ADGD/1FIWEwYToyu9hhMQ4g47BCrA2z0mV1trHXAM6qoPQtYhmMwDrNiWZ2cH6VI+42088CRNLLnQNaniGkZRXfburm4NO9nCLxxJyHlk0Fb7kNblEWrFDFKPA9T3LRSwCEodA/agWN6RB5bQv1ZkNUu9YLL3hKnHXdLyctdlxcCLnD1gY02gJ81Iig5jAN1eIOUytJ3lDavBb/+iU9LV1//BCnB+bS0sJie+7znyYPpTLOTJwQBg7biJXADoIKR9sMt1w8Qzm/1jefAlScrLf0h6KFYIz/043688z5Wg/KcEqrsT1/yqre91hV8lelrIvCk51139dHtpqanCfyRDTHDloSPTwjEy/m6EAQhGgtDH1ivzGuU6SQEx0QRTyLkCC4aHKsN40ccDzPhukfMrWL+DuHsSkMsWY61tU1ZljVrbU7MoT6QT2yMskCw0DJoTwQXV5M81IkQIhgwFnVijSAExIExbVm59IfQhYUINzKURzA0ZUj8T5/4hptuoVT7iA9MwDPH7eofMOGSI1vEwqw4IxZkc89wX+w+DEvLCz4JHVSveUUYxj1Xu/TNbm3WNnG943hcfF8SFgSSRpSAlXcFVBXDLq7wWmwYWWV9BRM6n2rjK8zpkEs4Zhpv/1WPT72j46ZLTiNogkDzurHJ8+eUf8tHReEt4HkJZOMcheWxGOEWj8ZekBWy+gLc0Ni9yJSZ2gB3wIH1QynaOqp+hJp2OkX//r5eh4IR/0KnGDexYKkuddn18YnSwIvDiqK8MdcBT2e6+rqb0tOf8V32IE6eOJqedst3pAFZegY1F2bPCcfCv0kQPBFGLJQQUMdFXwLXuq0U/YmwBFzzLMqTgBPFA0+jDG0UGo175O793Dv/4o6veKDu0vQ1E/j/7677p1/47Kf3FNo7b9oqFNpBzJoYaN3WUlZMSMYlxmUnzsd6Md+MK5+/oggmYJCIDkMIduQxvYMGxk3DrcP64pp3S5MPDA5YIXAPNxPLVRfuLrjaCJCQysVCEBYJjY6N+A22bMphxBYS0C7u9wWrCakEMwoH6xCj9BGbWlD1mQ8Ykt/KQvUjQHzm3kAwaLjQENsWTBeLaGA6hJWyPI3vwdDUgYtZLq/qqqWhvi7BH31HMcJIKiB4YBZOb2W6CMsabVAHjIaQwDQoAsfsCI3uUx4WA36Ux5JCIk53CSsVzBfbasFOMLUVstqzhWd6sak1Xf2kW1JX35DxHF4AOENRqZyYvyrPa3Fx2YwMgyPghFkIPMIPnYHZeBOu3QfVQ8uU4X4Ip+7wXZhCsHxPn7Rh/Ok3Co13JCBMDv8k6MCTx/30gnIe7dZP6M2gKvQhD9O7PQrb+M6g3sSug+nw5UfSe//8f6c2Gazvet732hh09Q6Z5oszpwwnuMkVCnACi+v0J3hUJlL26T6pDfBBysup487rkEmGBF5TWlGff/NHfuZt73Tmr0H6mgk86buuuP72m1/6o0/v6B44sLRSTRUJRWtXbyoNj6Zrb/6OtPfgFamju9dTOJ29fZ7bFQ95DnRVVtkrzHQR1xFLo+U4JmtEAsr0CVobhuB5WcyUx4Agk/EABv5cnzAHEr2CSsxu5tFzPlEGxNAcVEhcTX3kB9GUYZDNawP0G+ZmOg5aIeRmHikAlBDwsEYA5s3rgEjAkxNbzbk8fTK9RVwECYsOg1qoxLQ5w2IlHQaoHgqzcIY9/sO93Yo9W9XHlBYWq2l+UYKk/jOazoo4RK1LVlJg6ELoYXTVmQm77/kz4IRRWZIMrIRAS8tVfwIkcIflMcRKMKhBN3Oi6PAEhib2phuf+VwJtxSavBTCJ3bA8a542ufYLAY0mW1ZWV5yW8ya4H6Du20JpMAybPTdW4j1DG+EdrDMAAMNcI1JCLd6FkKre9CENlCo4I4EbYCVBL3pL23Sh5wuKMW8Lwzu4VkcOnTIx1wxaNk/OJyeess/SXfdeVu67YPvV3udUgYD6cCBffYEWvV7eX46bdSWMPKZ4Ktu4ZhE/40+Lj0E5otWPHgMJWllpf7zJHiLAVTgigFq1fd3Dz1u8BUf/AeOnf5y09dU4N99553bt1x/47GlxYVnHbzy6t6diu9ueOKT05XX3pAm9h1KvcM70tD4znTg8itT7+CQkNjn0V9ONwVHdDReWrApixNvrmEqjFH6+fkFMz/oY/UZ7hOr3lhwAXNgdUBwbIuVQAuBWDVWZXlaSPm5YAg2I1ghqB1CBysEUwcGNGf4Ymvk9pYUihKuKloZ4kAoCMcnzGKXXAllQnlgQ/hhsHxgEPeaJiRyqUNCEd5KaHmUW74bipVgZnrBtyaG3Fyvy6XvTOXaenr49KSnzVCMeEes2OP8PBiK11FTlkbgO7rg8EFfcPlJ5OMbeABGTt9ZKa+lZYUNKCYrBOegvL75q3oMU0rRkScUYSHd/OznpVHRFM+KdQzRLuUJbaJfXj2neJiBz/mFeVt4K0XRG68tX1kZSkplwZ1oAV0Yg4FuDskARBe0QrDJG4OS4XGBLz59jJXaph0UHPE4g7SEE9yjKywHtyIAUpUhNOD4cbw/85FCvf0HDqXp86fTRz7016Itg4s1t/+EJz/F9XZ0dpvuM+dPSDmHcMIP1EcbeB/mtwBbLWHF+dQlWuAVmHfsFQZPkcgD7hhE1vdTinhf8cofesPp7PHXJH1NBZ70v9773jNvf/s7+tvbu28s9Q20zs4uiGGa08SevRLEjtQ3OJhKirPWMi02MzvjparhwoT1Zn00xMXNwnJwEgnExCVFgCEMyIUp+Q4BWYCClWdUn91dti4SImJe8sG0ZigxLSPRHKxJ2bDK+lQdhA24bbiNDCBCCQQGhqIKiJHH+8SpXJTHLeaVRngGPt9N7cPICDnW0vDpEwFEibXLWlOOwUU2EBGGoEzMsIKFU249jrHNe8RY6dWVHjwxaXzsHhtKE6NDabC/zyvFmDpbWl4VLBwh3qlyATNCnsfw4AorZ8ujFGsNGMfYSIuy7kyxkVwOUdBn7tEDB19hxhCm7VTsGUxPfM4LUl2KlzX2Vqr0WXnAD4oDpd0igecV4ix/ZgSfA1Bya5279tCD/LQtNWRcYdXBW94uNAGffKefprvygEP6Fq45SuniSj7q8biJnodilUpXeV/6Y6kvsTtwQTcU0rnJc1YMMzMz6ezpk94my3sIxid2p8PXXJ8OX3WFPSaw2NJaTGvlciovTl0QWCst/Qp3HfqrXzxQAYdj0gAIPMreQq9+bW5hxPRcMKNQ4Xv1oSp8/OZLXvmW/+GHX8P0NRd40ht+/T9/6N7bP/bMz9z1yX3LlbIYpFfx9qhdvlJvTwiTkFNbW/W8PANq3rCCwIg4dB4GANncZ4AN4WIgDiJyaIEo7KkdmAFty0INrKkH0VQ3CIeRYAKEmfZgghBkhLvTgkubnK4D0dmMA/GYh6Z+GIlFG3wnUZ4yHGDBkdZwILvWsNCwsa252iRZyFQOi0QbxNMeXNM9mJcxCg4P8Xl9eCeqSw2pjZiW8xSe+ru8tJImZ+bS7h3j6Yr9O1NRxrSI2yxI2+RK98kNPT87m9okCCMDPVJ0cpFhNDGm24QJdc89UBu0TeyP4FZW1xUirEg4N4wr8gAf35096zfMKZQJZsWX8gpw5/df/yTRSkxr5YSSUFnhBouJAqAONjuRil3dHjPhsE/m95nFYOQeAQjLiFLiEj2kKBxSSfGhPKAfeAEKcM/ALJ/0g776zH19EveiJGJVIvCrPwIKpQD8ef8YQ2Gqk7EfhzvKgyuOh5Wv12fXZUnKf4dwXurqSUeuuzE9+VnPFg/3WiECkQeF9Tk3GVaeMShxiNpRG6a1voBv5UfJOLQT/zj8yTxCPjfVFjjgGf3Ec5Ni/fuXvuqtP3Hrrc72NU1fF4G/9dZbG8+46aZPXf/U73zOjU95et++yy4Tc7anUk+3OiN3S0hG+83MzAvxRb/mGQ3IuvWYKuEtNUXFSrFPGdcQIuOGemPFxpoH3EAY97GcDMJwuUtCNIIN8WwpzDRCPm6WtC/zwOx9RxAhtK2FEG6Lo+dlhRAwCC4nosJUFnVQ186dO+0JwGCs0GKHHPXg1jPISJvAmAu2mZPvKk/daHfDp/5i7XIFBz5iNZish/rD66gY3CvzaqH1zXRoz3ga6Y335DMXTd8px+DUYlkWvrWQRvtKZihg9kAd3Ke2zdTYGtUdCpCzBTbTwlI5LXofAvEi+UIAMjYNOdOFA+zDL3QRco3tPZR2HLxSAo0VJS6XMnUf8IRCYTBwSR0IMEqBmRi8IE4uIlbniCmYnAsBteV1e27ZysRCjbuu+hl3QREGLckXSjWWM/uf/gOneqT74AF8M82LUDn0kiKKjVWEB3ECEfRCsXJabRkFrLwsrtojOu/csSON79qbrrj+ienKx11h3KBKABYowW91aU5WftrKjnbD48xhFJDGCzwYyoABQKHZvxlHgqdiP4bwKyW8Wq2dTo2NH3/czZ+cjkq+tunrIvCkd73//dNvfPPbNosd7U+Vxm+HMd1xIQMXmDh6ZmraI6ss/wyXjJiV9cMcMBmxLARBGeSLQGAmn4Mvoc3jQL8lRnlwpTmNhjygXOS3iwSPIOgwEqvQWGll5ZGFFeSFWbEotAeTwsC5QmHwEGEYGRmWsDPlVLNV575XQ1m706aISx1qE4aIkfMYQScvislCoT8zrv7h0sNGKIxQSHJ31S/gJAPtL0igCU868WjEyLAbBoFBSpYxn5lcSIf37kjdHQi6rIcYEvj1n3kuLHAIP32lf5yiywq6itxsvCTwiPWDDs4EsihnWCWAUmzE73gGR254chpT/E4IhbDEFCubU1hKHHj0aje5/MYvllyfrDzEsoMTeABhxYuifoQJRQCsGAfqBQ/UB0zhvSFusRsRZYuijYRSbrfiAIfwCX0wPgUzCTjYJwH9WKpcKslDUx9pky6jpFH+9IO3JI0rbBoY3JFuesb3pCuvv15lWe+PhwcuXaWUWEeqVpbT/NRJlUPR5Rd+gDKhxdSuaYH1F03BDQOzOS/wdmGPjYiW4qnyxub6a3/0597+7mjha5++bgJP+g+/8to7fvHV//4adfCImKWAYKP90IK8n5uXUOSDWRJrCzssCTMQkyOUaFxi54h7ECvcOgQi6kKZwgBs+8Styut3AtEwvb5CKJAMg3Wy6EbfUT6+lM1MqgvGsJbOCMUVI/uMrDOAlJLfl6/7KC3yckFkNuuQcNdJMXCIOif+j0FFGFtdzZ5jFRAyKSIstgjPyaRss+UebiWr7BCymfnldG5qPk3Nr6SqmJMBu+n5pTS3wvFbhXRg56AH7sxkSipuXIawiwktzMTvit0pzy69Zc45j/UOLRJO+mB3VJ95JeAX15v4HUUsu5SuefIzU0khGt1AAaFksMThbUGnwCuKzMXBoRSGvRrVhYnrID7u7U+d3UyH9Ts8QwHkghJLbNk7wdy9whcJK/Wwio/7+uq6yc54BOWgK4eEAj0KlnsINH2AzzAgbErqkbATqkELvAA8BzxK6uQeimt057503ZOfla6/+WaXJXzAM+LsBdNQSTWk6spCWjh/XMAwUBfwoNKtbKR4yAn8eAB4HeCWsRr4gt8s9SV8qa3Wtjbrm+986b98279x5V+n9HUVeNLrX//aD9Rqa8/pbO8YgwgekRbDISy4VbNzc0ZwuN+sylLMq3wQmnswGjuZYtoMoY2FNFhvXma5tLyS5heX0+r6mi0OI67UYyVhosLEzIXDmDH944MzM+G1eyeGQRGwQguFwaAdROIf/0G0XDExpZKNoqofMQVHHmJXXH3KOqbHXZUSAgayoLxw+bCiMCRWn0E79yeXL+W1q+43ziYPGnXLBRzp60oyMB4DIYZdksWfkbBWauu2hOsKceZnF9Pu0T7DA6y0CXPBnAg97dIQfQU+ltKy5gFhsJVD2MWEFna6pET3gYPLFl6M2dZVSldJEBqywsG0MWBHPxit5zuuP8IGLhFcEvjwtKvuAWOn6iEc4DShor6jaKq1qjwOKSHxB68PI+9GtkGJMgi68WqghE/B6ZBN9/j0LIna4m1HhADUQ72hBCPmRwnXZUTgLdaFwB+8UgqBZOyA2HxgaCzd8l0vTE/9jmek7l7CUMYcGF+IhVKwAgk7viF6L82fTxurK+YUeBphR5GY5s4bfMB0IkIOnCjE8GAYgNxurK+tfer85tqL3/OeT8QBil+n9HUXeMXzay/7iX/5mUq58t1LS0vdEAyXEovGG1g5oM9rhiUAzKfWquW0qd8QFaLk1gbis7QUZiJWZwXaclnMgdXQc+JkBpVgCpgIngChDPAxtcJ3NHxnJyeWitF0H+aEuWGm9tZspFe/YV6IxjPMMcxry6fnKCvzG38U1z0sBGvtgZWtoSw9xf2jOIyIaxvCFxf3PWUopoSZY1ZA7dER1Yf7Ti6OsO7h/PpiW9o51q/vIpeYRbfTjoGudERu/KCUwYpiz+H+vjQ6iLsaqxax7sAG+ugPDE39KEKWnXJiD3SgfZ8ebCURisJw6wIc+oiSwPtgU1PvwGg6+PinpobK4CUh8PQJYceNR2FRGjxBKwt4ViN/WNIO3gab9b/Y0Wmlw+wGU1QoI68pV3sUA25zgAChLeAL46A+CmbaBndWrPpj2hUvwIO8ggfvj0K40Yxr9PX2pImxcSl3eU6iE6GCt1erTlYhDg4Np1ue8ey0e/e+dOr40dSqetq5JKj0BXyqSa/hAEBwwPbZiuN4QgrBZpwDm7Lo+7azBvzwJ7Qh9GOcg3xSvFNbG1s//tKXvfkoXf16pq+7wJPe/JY3nf2xH/+nNbmStyhWEU/IugmJMDqWt8gIrvJxfPXSwpwQUDWhsOxeXCMmhUFZAgoxK5xDL8sBkXH1ITjWJxdATqrBalEnCzyMYGEfTc4BGSxb1U0zC4oF68xziE7K68O7MK30H/VSCCWBVkYzIMQoMEbs+/r6fZ/dYSxM4T7JCzvUjkMSOFuMTL9hApQLFgGOBxYrGcqILFgi76LrILaWFVb7ai31l4ppqL8rlTrlFdUbaX5uUfVsp0N7JgRDvBAE+IHNi1L0yXfgBz/0C6FCqYBX2kWZ2VojNGqLC4UGuOCQBGj0a2zvwbTnmpvE1OA+jqZC+OwxZYdZIqReKyBPDZyxO5I+Y+FihiXqRSi9rJX8olNnsVtCwcai1siri/EFctMv9hxYyKlVfcJzw5LynKlMRtmhj6rPFE4YDPcPha2CGBrGgGKQmEMzwtuk/f7+gfTkm58sXquk9777Xemh++9JJ44dS5cdvDwVO7vtrdg1Vz14C3SEacnF2cm0MK04Xjj0OBW9Ew38SS7wqAtcc7wb/AaQ9H2jvrmqzP/uO1/8+j915q9z+oYIPOm33/5bd/zcz//iuLp+Y2trexNWA4bh5RXE6bxpFVZnkQ0Ci0uPcHMoAcSL8+FlBYQoiI01cVwtAsDg7LtGyBAamMOMB/LhWkebgXBrfOVB6WARcrePUWprfLWNB8FhiRAYdxEihsCrDhE6PADqQ+jDmlEv9cBwCFPEq1hZrDoWixHudcMNg4b7jIBRb7h8wMdvGJ3QpoBrj8KCOcivNnETbTn1nfn7c+fn0tjoQNo5MmAr5NhRVzCkCCzYXTe4AAb1DyZnvtkhh/sTjAqcNGaY9A/RoZ9CQYbjlK564i1paNcBhxfUa0FXAmYK2aKrznaFaaaH7rKWImhjv8j0tqJQm7xEBK+Ai3IIOvgNmOSZCV+cgmylqfagJ8oDvKqA2wNu6vN2WhRA1gdgpx4wAb094Kmb1IPSK0uw/Y5/4YF+7N27P91005PSp+++J+3ffyBddc016Y6PfcwLsPYeOATBU5cUbWtrhiMl4FqZm0rzU8f8O3AgRCHl0EAf0MO59Rt+YYEUfKC7jfrG5n95+ve95nUu+g1IKMtvWLr88p0/Pzw8+m5bdyECK8BLLMICSFAYBW3rTK1y8zY3sBBhtdG+sQBiNA309XpgBncIoWbQCVcK3IJda3URlDKMfJI4pZX6WdDDyjBOlJmbnZdCkXJRfjQ8p+0yrca6fhgCpsNVNyOa2YIJw01FgehTZSWTZjqU09Likpk0Vp6Z75yXWB8lgktn5s5iXSsWfXqUX/0M+BmBrsZ9mFodQ/Hwog/6gAKC6QVRmpqeSW1y97uLsprKx9p7EBbTejB6hEB2yVXGi4JQmoYfqxyWHSa0/AjeS4U+mNqAuS7wgHcEfAiulQjPnS+YGcFpUR4G8nCVUeo8Jza24lE+dh+CBzyQCLUk2ArDyEM41iHalnr7bQxQOhyVZhgNTrRHnwyX7kNv4ECx5FuUoStCxUo7e1RytaEF4eP0zEyaW5hnoMwbrYCZvrIA7OTpE+apg5dfkYZHxj04fPbkCfV51caGdqwIAcUQSOiNRxSf7kMjtW8wLV54PfA6Cp8VgAw6d4q3OGux8edPO3jFL7iSb1D6hgq8kLpe6m3+qdZi28fGx0csAPmUVoHdYfre3TuYhkYmUntnlxkHq4nrNyR3q7erywRoEuG2pZk9Ci6CY52YVrL7JoRCvHx1FYJv1xME6zkeA2/MITzw+n0pGU6gyQkDM1EHCoVlvcTmMCd1I8jEXJSBeFhIiEtbWPiqXEQ2BeGqoSwYWbaFURnqYHASJsTNhzHsyWBpZQHwKGgDhmD9ARwTrijKEPdTsGaWDeHlpNuaPAvWNjTLui0u19LRU1PpxPnldPT0XJqcVR/X8oFPWWcJOlcoqwxnqh/BZB8+4wy2mkpm2EBFJP1AaASklNpcqpaXBDvbliNRFzDB5HwP5ShhE91Q7lTgvogOXAyWtQg3XVLi3YqpGfv3gBb0Fp7YnkroNTg4LLy1hVeGMKl+YGIdBQqOeoEVLw+hBXcof+gPnjnKHGGkDELs+4KPGygEx+16TkhG3qnz59PpU6dF85LCP1Z5SnErP7vq7LUIZrZ55wdX0n8ucEr/Sb7nr6hIwjQ958rywDvgcn2z/tHaduOnm676oXxu8RuSvmEufZ5e//rXl7eaCne1NDfd0j/QP8icK4SGMTz3Kg2NlVlcXEyz8zNilHDX8JA4rNLz3kIr8V6pq1vPwr1m7XUeu3JBUAZ/+MRaInywCAyJ4HgFnb5fYFQxDFrc88MmTlYXikDfSSiCfBkn1jfiSykX/WGBvBZAeVEyVhJi+jwuJ+a1BcSi6g+iY6WAibp4huWHcb3kVr+lFXRP5QQgI7u0F4uAhJ+VFcPMizubm9v8nvOFci2dOLuQTp9fTNOLnBGwnQYkVFhywEBB5YwXoU5YbfrD5cEy3fXSYP3Zm5Gc80nsD7MWWotpdPd+H+XM0lkUdpyqq3rcR90XTWzN9dtJTSEwtO+fdBr8oRBVDzjH68AdRzEwE2IFqzLllaW0vMQruUQHQ6U4XOVQuMDEDStRwU7iAyXLjEmnjAYj78xiQBMGDAkDURL2CnWBby/y4r5wUpX3t2vPHvFhl6dHP/WpT8udvyxde+MTvCCn2CmaC1bwRR9odW7yZJqdPKZ7QAc/xQWvGZP6bvhVP76BhP2htrbiTzzje3/xy3przNcifUMtPEmIavR2tt6luOjnxErT/YN9aWxsNI2OjCoWHfOupcNXXZWOXH1V6h8YsBYGqexxZlENwjAyOJjGx0bSwECv5+QhAC9SxMrDDGh6WwCIoh7iqrOKj1FpD1SJKRE1WzxlwdVnigqrBCFZ7roid39uTm7fei2LKxmlZYoplr4ieBFPB9PBUAgT8Tzfw42OGJY6sVKM3sOoJCxrWFVdAhJLhsfjdlQvsBFvU4atxlxVCQZnpWPRWSTCxhTWNjCvi7dC2z3dHWlifFBCtZ3Oz5R1H0EN5QIuc2HH/sCEgSehUJC63UwR1RVScTG4ReiFMlM1aX76XNqsrbhvhB/iZuMb4aZW/pHiuQqY2d2aBZG8wIDU84fXhGCiKFE+KNSu7pI3syCMeAkINPABl6pzGd6FYPzqRq60IQSKIh/9Z6yAcI3nLbLWhFAoGAwLws64EQuBuA/YzImvrysskmI69uB96VN3fNxe3pErrkntXhoc7eGeQ1PKoCAt0Gob5R40p3/8n+HZOZMV9ubm1tTa6ubPfeDO1U9R1A++gekbLvAkIWu7p6f9L9bX679YrdQqHA1Nwrpj6Vl9d/jwlenKq64QgcJax9x87KculXrEBM1eNumXVIqwrMQzgkUIx9Yws/AMRs1kMIYIglCQWPXFM6wqAo1Vs9snAfIreZtYMddIa8xVU5/q9YoxmFUptyq+7zsRCnAf8lrodZnwuoAE156XL1rR6B5KA6bGrURZsabbgqM2rEz0ycsiMYwS87S6FisKYWgrCCkB1h6gDL1YSbBMjA6m3lIxcTAmz+PFFhIWcSZeUA5/zpQk40aCbiur+hDwEC79VhaftaYvypWqsrgrM5NeVGJGF8zUki8fDoGIjUDA5NkOt8sgLWMYTIkCP55AhGyET8S0hFatLe2ivyxph8I3KTQW5fBmGeNaLfE/awKog3cd4Al5ZaOQjrDTPoqbNjn6jGk6aAFN6B98hLCjLNkBiYJhmW94JDBMIz344L3p2PGj9g6e9JSnp8NXXiUPk9WB8hasQMMzA4sxwMyOSGGBm7by4dWRUHZiG4cd4rFyo6nl3w4d7Hzfrbd+ZefKf7XpmyLwJAlKvbfU/vvC72tkXTfRi1jgxYVFWy8vXBCBmC/HAiLAxFCMMPPy/unp6bS0vGQXHyb1mXEgVxWiGCAuzOH5YTEAlstCJuEmDwzT7d144XrDIAyMIUAIccSFuH+y+BIaGJQNN8R7WCrW4sNwntOX0OYDYLiMlLd1U5/scdi1zQaa1DaCh3IBnjwvsxAsF2VxEtl4ZiUk5mYJrXxonyDEG2tyawgjs4BmpRyvvMa9Z3DTbQmjWEeYGOVGG6rOwqzigkPKS7/BMd95Bh7922CG8PpynhB43O3l6fNpvbwooQ9BskcgJeYQSJe9AsHG+ERuPT0+oDZQpMTnCDhTdMTrtvLFcME76UNvn+gSA3gDA0OeG+cd+x6/EawMxm7aw+kwfulbeBMxGs8ZgXh0wBW4pw/E+uHB5cty6asVUSbsfI6Pj6U9e/enxz3+iem53/+i9ISbn+YNSjwTEwrPaoS+uN+qq7rmtSMIPHVc6Ku+UDf4Q1ltNbY3Ff6/pru2+oe33HJrrEb6JqRvmsCTxBxSosXfUnz6+rC+rMRjhRXTYtuxQEMMAjPrZ6rKbfUbXsrlVNXF6C3TIqyQY1kr1h+hIzYk7seFskUQMyBgG3X23Ut9yGvAsqDtETCIr9sOF0goG3naIhpuZFhqXHHOj8Oysc4dBYMSsmVTWa8C9OBXKBlPA+EpKA8WnBTM4P+dB88DC4jrzlQeA4n0EcVnt9u81SyBl1XRb2J1sa2ei7mFF04OYnqJPqKMaBO8YYmwvF1dHQGj8nmkWp8sXmI6T0ZKeMEa46ozoIeQYtnVf1v2EIbc8vv95kqIfU2Ws7a0IFzgLan/4qLwCMBX4MxeCkSjD/pD8BAE8IEnx85EEr9Zh1GSC98j95m3EHPsOEtvoSObbXbt3OPxmq4LO9xCOUE0PCToXrcC3Q7lTigkxSjIrLhRLB57UVtSAVaYnLfAtmt278Vy3S0rmssuP5IOXn6lBP2p6XHX3+S97wXhFXcf5W56Cga6piYl8PKuqiuCRTecgr70NQQeTw2+afxyYav9vzz3VW+JvcjfpBSc+E1Mv/Zrt27+q3/9+k9ubm3AE0/x0kcJIUK9srzo7bEzsubl8oo3ybABgmugv9+CjgfASijcr7pdz2AiD5qJIRCeYEBZIDwFEQJlgFLBWpkxxRgmpp5BLqw1nIoyYdAMJsezQDHkbipjAQzq4GGgDLAwuKu5grF4WLiDBUgwpqrS7SYzM/DhjdgiKBdwwiTATz0kGNZTPhImdSGtYTkl8N5Npj9CEqwPDM1CEpiRI6tg0MEeCUkHbjPWXLnVNszHhQIETuCOT+6HVUJow7ojMpSNewiw0CVLXPL5bqX+gdTWqVi7Nd4kpEfOqyr82z3XJ21EKBECCoz00QqC/qr/YWWjr3xHQTHoxRJbrDgveGTRCp4a9ZAHDDGCDo34HcItvOo+7baqPlYe0ia4pp9OekabQIRyUBWK1QfS/gOXSekMyZOSYLR2pLGJHWlVvNgnXnPYKaGGRp1FVolKsW4V0sLUiTRz6i4ZhUyOobkqNvWksfkUr/xH2Zg3PP9lv1Ll9jczfdMFnvTGN9668cpX/OtPFAqNjpbm1ieynXFleVnxc1WuHPvnYSIOrSC+kzXoKsrV6zcz8owttRz3hLVy/CbC5kID/llth+YPZoMpEBLcLhhaSBBjkB9OJZ5jNx0r2WiDN+CgELybSvWsSfA5MAKLzGk4CK9XjMkK8N2j8qoUZg7hFWOaA5vMuFgnYIYZsJx8R7HQvoVCdRgWJZjSi4sEL1adOJqNM4zQc1Y9HgpeCUxF20w5VuQlgJcuPWdVXocXm0ios7aoA2uGosEqhlVH8IDnkgsAVCd/wGUloPK85JIBrP6hEX12e81Eu9xxrKfdepST+yBcq+8oAN3Q7xD2WNWIhXQL9o6IqWmRexyRRRnKun3op3aZNoMGy0vLwgXLYTvS8DDn6cnT0X0AphwemPGnglYeogsvDGEhF8LNGAuCTx4sPx4a+RjV37fvQFqu1NLYjt0+baioEIOdczGbkCshwoaCvDHhcH1Twv6ZtDT1oOoLIwEt6K+/q26FNf+5pW3z9d//E78mN+Cbnx4VAk9685v/49rLX/4zd0q6OuXi3YRlZ5nq+not9ShuHh7s1QO0NafeFECkBDDeOsP8ty25GMNz3CI8cZ4ZQPdIHgPAzWd0XEKPgFoodZGcT3TCWrTLauJFEA9j+cOih+vtXVy2WAyexXw7ngajucCGgJBQOlYAFhZi7liNhpfA4pcQfEK5cO/jTHr/1Ie+6B81hWIK+EJ5MF3VksZGBlM7qwMzwaUvfAJrT3cpDfVm1p1KVAFwIJDAfsG6q066bVcfAaTNLD8X8IfA4/6HF2B8CX+Do+MSFhbXKI6WwmuT1ed1VVZe6gtCnZenLgQspir1LMOTnwgRCC39Igwh5ieBXzelvIVC7P3nTPnjx48ZhyiAnTt3mcas1mPaEtjZm0FfwRUCSv00FGfdiblYzKO64q2znHTc7lN1Ga3vY1vszr3pqsddLze+NZ05czYdPnzYcKGAoEF3N6P6hFJqa3k6TR/7WNpYWw746RD90neaXV/bfEvzZsvrXvDy/7ToTj0KUpiSR0k6fHjHXLHQ9bryavVtBQRNDMbU2JLiRS9MERKZm20SQVlBtW/vvnT11dekQ4cOpl7FhINyMbHrWFIIjVBDBVsWu75Y0nhOgokhIpYSRrP7TP0FMYwkpSbmWZKngTuPO2uLq7J4C5RDcBE4Vp55xZbK+oRayvNhDkDgY3qNKSJmFry01W2Loy1lsgaSd6xPxKgxoOZ15mI8CyMMpedUya666bkleRZdUkrdqb+nxx7JyIBi0F3jaddIX+rtIqTBaio2F4ODy3yaj0+PxKtew6DnqEVDg5Tpm7qi5P+yJLyocdr3mQVrxK5LqbI4n1bmZ+z9NAveqCOUCF/CqseUo82jKsaqNjGOImtuYXfdEb50yaoyoEe/eaegp9ik8PuHxtLI+M40qFCiTUoGBcAW65WlFY+xYL0Nn/DEVKqnDMG97gMUgs64AbRDGflsO9EABQUvjY6N+Sy7XXsOpE4pzMmzZ630LchyQ8JrBEbOzkPB1tXvU6myNGnlAqboO32h/o2N+lu3N9Ze94JX/uq8bj9q0qPGwufpP/3Gf6i+6J/92B3b1fUOCd8TGG1drVVTVTE8QobgYeH6Bgc8yFPq7jHTMG9+8MDBNCQ3ryaNz2Ie59cF43kUX8TG0nggRULI82BktLPyiHBYeASNzRgwP0R0jC7hxosgdndSfbj6IdRBaFbSeZ++6mewizYYL2Caj/UCzJlTj7IaDlvvLDnO1D3PTqiPMC+n9QpIW25+W8noYkR/xctotyTkJbn3CkM6WEAi4ZCi5EhrpgBj4AjLHnXYwusK6xnCrm67j8GsWaJPvgQf7eqhB+X0R528JqyHc+pYNKWr3mhOPSPjUpLhNaEsgBdrTr+4oBH9s8V1m1EXdVMG2iDcLLPOBch9zix4SUqNlYG45ufOnfNYyuzsnPCwbDwaz2qPmvFgwLPjfNVBV2ibAUDaRkEQKsUsBttjeVvsZWqjL50/Py0v4rjo2J6uvf4G9a9NSpIjwNh8pbCCWZM18cLqcpp8+COptjKtZxHOqSq3Je/yzS2Nzdf9wE+/ec74fBSlR53Ak/7bb//26s/+/KtuX1vbaJEbfPPGhmL0lSXHajAwhEQoGcFm4QqHI27X19Oe3Xs8rcOabCwuRIcRzHQqA1PDFBAZykOkXNBICK8FXvdiMCymvvwWEAmXrZGY1MtAFRvjDcCZWAoYV+zpHX9YFywL1ornOYPhumPB+c5lGPSHlQE4FAVMSBnDBjPKMvmhLrv+goFFRusoE7U/1NulfHjZUiCCPU54wfXGS8jceJQPSk6CjjIBVoQZYed98EDhRuUfWQWqXfqp/0CK7iDw4QXA1e1Yy55+L48tSkj6x/ekXllg40BlwCPhDcJid1hXvkUYtz6EUG1wXwJOPugCPfG6TA/B6/e+rzIQGYOSWFng5P7szJw8vyUrBJQkXoQFX58M3IFXFJvbUh+gY4RnHJnGm2Q7jU+e4x0OD40kXnqK4tm1e3e6/MjVqbd/0HVQBtcfD6xa5USmzbQw+WCaOv4JwUlYGP0GhcL/m1o3V375ef/iLQug69GWHpUCT/rN3/zN2k++/F9/tLlpfVsCdjO2AcGxZdZzGB+hQbg4ox7XFpd+Ytfe1Dc05PeiL4shvPVRwmetr7IwAkINfcLSRWxM3I6gowDMILLqTLngOcAsCDUvesSKIyiSHteXT0fBpCgAPAlg6ZVbCJNyj80inkYS5AxaMTbAvmy2aXrgiD/VMToyko4cPuI2KvJoeFMPBymyqYN8e/bsSf2lbs9YbAt+lEEngoKAqy/MvaMMmJFAQBF2D7apblboxXcstYQcQdCFcJpZBaf/9GmB457+kdQ71Q+USig8eSs9wnVLS0ca23c47b3qejG9rDhCrMsbiBBs1UM1FKROW3rh2ktaCU/0yHiTkPGMBKwkaM2sA3Pt3mBDHvUVj2JiYmfaOTEhoSXu7vXAJVYYHINflsriptOOl2KrT7FOgvGd5EFZfjNOBAw7JsbT465/fBocmVDYsCMNj457FgLlw4AwC8HY4cZmLpRmdWkmnbn371J9jUMvQjlt17eZJf2Vrc2OX/n+n37To2KA7pHSo1bgSe94x9s2Xv1//7vbegcGan0Dg08UU7f56CIzUkzrMIe6rBh/B/GdCDcwMupjhfcdPCACt6XyUlk1heZmtBYuhvBYUxgIi4rm95y96vTUk0wZcS4r2CgLAw0PDaTBQcXGElZOoiGeJz/KAleb3wz8DPTpuWJPBs5oh9h2aXHR8TKczwovjmLCvUToeQsOS4rHR8b8miSYWEAoNl0SfDGXv7pWFZydZn6sG31moPDqq641g3JUGBdCgpuOYDNgBVzgyKIqD8WSl8ENDhEEBA6mz4Udj0n/RT4xM/1q6F4OPzk7ewZS98BoGtp7ZTryhFtSQQKEFbQFVhb6Tb14RaFUor2sIae8LVx45zE8QVNoQt9jsJOp0fDSlMGLcZgvZwS9u5sFPLz2ed3z6dSDV+S9CIIBDw864yG6Xt0n5ELp8aJLfZHSLPotRkeuuDrVNuppcHhMMXy3lyoz8MuOPRQr4yBrDA6ul9Pk0dtTee64+4THpt6UG1vbrynV1974ff/yDV/V212/3ulRLfCkt7zlLVsSio987/OePzexa9dNAwOD3WhZpLIiyz6/sCAh6UoTey+Ti9mdWmRV+waH/ebPHTvZBNGaTp89bYuNlYQxEWrcvzghZ8uENcNKYBjM4pglrAtuPULMqjq7pWJSmIhttRyvzQGQMDCWBT7G4+gQQzFTsCkm5E05U9NT8JWtPIIIAzMFZOssZmMgibfr9Pf1iCGloGS9URCMG3BcF7MRuBReAyAYsd49pd50401PSjc95SnpwBXXpt2Hr00DOy8TNYk319WfdTEzljwTrEzKLOQWRgkY/dFtLj24IIC6o98hpFYGFv4o39Dv7e2W1N7dm/Zf+6R07VOfndq7SvaAOOMeoQrXPPMI1F/XReili3bQG3kIEQoTC58pCNHUMx0qg6Da+wAuXfm0KmMzwIngc9Q0R4qfPHHcHhEDptCC5dmh+PBwpISoRxfTsYwTMC7EpqsYM2D2pj0NyKUv9Q+lrp5ewwY86oxDENbtg/ul2XNp/uSdaX7qAbDhsluNxpT48d+++BVveOuhJz73m7aC7ktNQclvkSSh/H4x/humz5277La//dt036c/nWZmp9OV11yXJnbv9WKJgtw/trT2DQyLqO1pYWEufeBv/yr93fvfl2qVigUHdxhGIPbD3SfWZUcaDBuWj6mvYBCusIQIKwMyF0+MweUj7iMKRmlwki7HUqFkhgcGvEKugvVVG+truP8IfquEvMtCjutP/Iq1HxrosxJZlGWfmpz08uI9iiVpe3ZuxgoL5cCBEFdcdU06ePjKNDqxQwxZ9Og9Yxooo3nhoybmnz1zIs2fO5HKvBJJMEBotqAwcq9KrQzwJFS9+yyRcL9ZbONEZxFIfeV1UpsU6yilXYeuT1ff/PS059DlwjcKVMKuftZqGxYAhNceBJcqtxW0oMbAFtYVtgPXkTfazcMr8mHZGTfxu9slaD7cFHgEA+M4KupR/iblv/22D6Xf/73fUTgj91+Czmk1HrdxvF21oqBovc74z7bwz/HYdYUIUjJ6QByPx3bzU78jje3aL4HvTy3tXWnnrt2qg/P2uryOY3l5IS2evUux+31CBOsEGInfPCrG+fkfecWb/sw4+xZIGXW/dVJ1o3pjc1PbWz99xydu+uAH/g7JTUOKufp5o420M+vOsdbDoxNye0u2trPzs+n973l3+tQdH0vrq7xpJV5ugdaGCWAmXGWEACbkC8cpsTLOp8goVuf8PVtFEdphhZ7zPrZY7BNHWbNhpUcueUmuJktBOdzDa+Rl7aurvHAA5g6h75Hw7lR8PjI6mvoH+u2tYKVYPDM7O6M8bWnv7j0+AeiMPBTeMkPbhw9fnnbv2S+r06c4etBeCu/q61MdnZ28Jpm3jorJmyVUws26vJCVpUUpu7IXMqGcQnhkAVnrzoIUubzr5aVUWZp1zIp1ZHFJV+9g6hvekQZ27Epj+w+mcXlMxe4elY83y7DPHmVZXd2wcmDQEHwisOAE4UVhXZwdydpWQuGGEvBPpxB+4mzOzY8DT4ERJU0Mj6B7elZ1h+eS0l133J5+77/9Vjp14qj7xMs5qJcpWcZ38AbCykuhSCECB+EOJwgRm7MkmVV8Q7LwLKXduXt/Gt21L+0+cEj9aTNNKstz6ei9n0iLsw+lrqLCQOFmbWPtdpHyFS995Rs/EdB/a6RvOYEnicl2SvO/dX524XunpmaamKaB/Jw7xjptOXJils00IBeNNdkwyMLsfProhz+UPvBX700r83PK0UgcOFmVe0esm08bNcRIjLBjVZiH9WGHEggGw7BgxNgIKy73ImuwxUy2+lj4znbPiaMkiBURXqaRiOO3GiwTlWDg6grrWJi+3lLas3dv2rd3jxl5fm7Om4Jqtaru7XU4cd+997oevrPeYPe+vWmEeF9hS0d7pxVPh9xq5qaBhXg3PzkG4cFCMrhIGEP4glVDMBnUYrYBE+94X9ZS9s4WDzxY2RU75DmEO849hBql6PX/wi+akUUoq7zfTgKZJ/JyIfRcCHB+H6GmLRQDQsm9iNXD0qMACAe4x0GlLKhh/IK1F+GiyzoLJuBkdmb6/Ln0ydv/Pn36k5+QdzMjutfSiuJ52uCwEhQiv6mXsRgYnmlelt0ytYiyZboP7wr8FBWu3HDjzenZ3/P81JCFr8iyP3TPHenBow+kge5mpkEbUiF/NtDX/MofeNkbzrpj30LpUR/DP1K69dZbV1772te+s7m9pTQyMnL10OioDDJTXWJya3f2WHeb0dh1hXvHq44Gh0fhJm+a4FAEGIzRe1x7GBOlgfB3dnRKYNnGyaIXCYoYjSWaxNw+BEF1ecRYTEcbHKiJo8r0F64o2zKxgJ4uEizAgDX0oJry0S7tsFmIRT/k4x6x+/z8vOeFw50v+DfwEstTBuvtVWX6QxHg6uPOtwlmYGGcgDe8OMHd4nSsMEqG+oCHvQe4v23ySJiiQlmwgy02rnT6YgUdePS8uBSY3X4LK1aWwbiLv1nxeKntCAsb05pctJsnLH7+2dKC8iGu1z2FGnwXWt0P6kdYSYRmsQ8hziLgxJsYgWe8gmW1W6laWbFyYyCUtgkHGDS0QhbeWQfB2grTWc0xcNorgQdW9mHgFYLP9raWdObMqTQ3fT51NdfT3R99fzrx4D1pu9ij0Gi7Wiq2ve2mwfLLv/Plv7Fk4L7F0kUqfYumer3+MnHPL62trk/MzZclFM2Jd5rhqhLTsqINgaenHOhwfvJcOvbwA+nYsftlFe5MC3MLFjhmmbF+jIrDXDA1A3cwAZaMNfxeuSdLw8Wgkl16tUGIoKAukKlnTaqP5cAMDJUkPB3FdtXD2XnxKi0GHW2t9Dkw2JdGhofS8NBQWpRwT547my7Hku/cLWu1lo4ePWqhh1E9oyAB5WCQQbmgWMFisTs94SlPSaW+ISs7DseIfDHdh8KyANELfaKkbL2ZV1Z++sxcuM8AkGBy2TLzXZ/8bmTjFwLZeKE2j4Cr7rqC+xWmt+Q685uyTEfG4FtusbHo1GEMCQ48KmL7UBpsRPHLL71YyFkkgLLwKyyganFZRt8JR2KpLfGzhFTKjvUZU6dPpNs+9IH00IMPiP4oQ1nxtdW0sDCrECc2PXlaDSUgWGgjFlih1GN7LSEeSg2lSgWPP7Iv9UrHEFbU2ZnYs+Pc5nbh1t95xzv+n4DwWzN9S1r4S5Ms/Z23vuY1fy/muU5EHW00msW/MRDGyLi4w9qbveXEt8x9swSUUXEO0kAB+Pw5aX+EnU8LiqxDLvAwGCO6WIpyhbPwVsVQCK6YWIzDm1xgSjZT5INVCFVYEzZQxBp3rE24zwxYMa/MiazA1OXv586fF/OzQKQ9Tc9Me+koRyePj49bsbAIxQLf3yeL3O797719fYrxz6beXjb69ApyCZRgURMWTpgXbyAGz1pTi8p5h6H6gzCBH1x/vgNvLvTAnVt1rLF/811XrAQM954BSRQP36kDAQpXnSkyCbEuHhoWwREWnuXN1B2wgi+f4y5HgEFFLD808LSdbuJpMaYQo+wx2IbSwEPi3fPzM1Pp5PGj6ey508J1vMKK48qYVqUPRYVh61LK8AECbcWkPvNmWzbrMLgXsxvx+jDwNNHblTqaODexaaupsX3nVlvHj/72O37v6/YKqG9U+pYXeJJc/Eldf9xcaOxqbm/ar7iyvUlauUWxHlM3aPKNDY7AiniSOWwUQB+DfGKEhYV5D9zkU1EwhplA94hsYZA4Gy1GiGtyJT2FhVVXGQQZa+jlu2J6rBGKgjrIH+vXeec9b9sJge/2SH2fGYyjmFg/jiD5nfera36P3ZCsPru1du/ek8ZHx90PBAOLNDgYq8B4ASKeA3E2I8utcs1Z6mmXGgFnDlvCTVlbdgSSehBw5cM1RvnYqmcKKoRcuOBT7Xmo3kmK0FOL6rqsM6/AIpZnMNJtqM18gUuuKKJUeER4NJRtaSV/CC3CzXf6RU5EnTYpL7mVbojpr1YpCHVRWZSDdRKy7tSHGz8zfS6dPHncymBsFM9nMy0oPGJshYE5YCI/xGAEHyA40wAFj6piRgQ6UB84xSMc6+1Ixdbmla2tjf+13r7+krf+v395gr58q6eLwdW3eBKDLCve/DFp5H810NdxoqOzqcHpr63tzamnvzuNjQ86jmMVGwxabO9OXZ09XnDBkUocm7RaqaSlpWULIK5jvG00c2uRXIQf5tU3lEHsopPVMCPhKseKOhgc5cE9LBTPie3FxhYw6mMQjlkEPA5ie5gRIfec/OCA2m/zqa07du5KEzt3pusef3264cYb01Oe/nRvLCkL1ssPH05PeMIT0pEjR9KDDz+YluXe4imwkwyXnUE5TvjxhZADj4Uys+YZLJdacLvySCWJT/7p0m3f542nCDs5EEAvMVZ9eEBWgrIheV2gDHzF+EGuCGiPOtnLr3qoV+2jG9iYwnvbeeam83Z1tbTI8rMlvYDiiOXCMYja6XBot3AkLZ7Onj7tw0775e2wcpGFUtCEfnpkH+UhmBFuvDQEHTyEspLHI6C3NrcazU2FEyrzC2/8k4/8+Ft+/+OP2pVzX276trDwl6bXvfZ1n5CL/9fir0MSzzERt405dA6EYLCHQSgYzwNeMiEsgIEZTx3nhYAsQZXFkglBSO1uekAJ5mM0O1xXzqIjhefAqS9CpOr0u+6JncWM+cKaWGIaQqDqrCz4zkg/sS4VMp+Mu87Z+FgX3Phdu3Z5TfeOHTv9m7XwhBL79u91ubNnzyjmX/RIeodCgrqUBsrqyJGr5Nm0e7UYQuhz4jLri7uNlxPCLpiyy0Ivpg9BjU8EH/m1kGTCx5UnBBUvfX0N7wYFohvqDHG5Lbv+xdqF+I41p7hjdykN5yMPbWHRqZPf3NQvKwuQpYRiaVOZ/PnGuoTdONVDZQJ/a5Vy+vSn7rJbzuEoUiGmN1acE5A54YZ+Uw6vgAZQVAxossAKr8mKoamp0ttZ/OCBXTv/6a/+0V++LyD49knfdgJPkns/+7pbb/0fit9E0a19ckP7sNgwZZvc/K7uTmn+HjPV+tqmXXzeZ7daXvbCFnjOc9n6hBEQJlw9biAoCDEChIuM0oCB/FziDJMhtGJPf4+YNlbAmX/VJi4mrwlGCXFsFon4e1CWqkef4frXHWMCJ4VOnTqtcrjpij17+9LC/Hw6r5ifPdyECXv27EoPPPCQFMU+hyscmgF8DMi578BEn/BYxOg+MVdCbYuOcNM3XQgE0oeeE6hKmdQpxe8QTETUKxUZJhBew0tQPa4LwQzh5DvKM/CHYpSw6z6xfd4m+KZ2PqkXC2/lqHI8In7H+lt5kFOWnLAJRQ2eULoINHG8zLPHQRiEszcn/DIWg0LF84pwRh6W8OM9FipLCAe9t7a2T/aVet76oc/c/5O33fPQrBv7NkvflgJPktAnCf0HX3vrrR8T1+yStR4pthbam3FJ1euOjtbU29+r7xI68SKDfDNnTqXG6kpSFiEG9obxmGvGfYzFLIzaMnqOlYVZPWAlZsZ6MPiHcHmkV0zp8vrOhQXFLIbFY9FLLMdlFVeHFMJllx1M+w/s977sIcXn01NTaWVxyXH85LnJ9NCDD1roV2XJWEuPcCzMzejZOSmk9TQt4eeobY6fQuiYo8bdZXoNgUbyLgoY1jhgCXjUXwsh+fxIl+Dnu/oQVlc/9RlCHL83NzkIoh4CrzoRZtV6IR94JrE9N6Y+Q7nQjJ/zeYn7Tq35hZqJAb3Ma8jaLEgT8dWhhBqgbi/SkfKZnjyXzp05mThvAGVOTVhtBihRDIzB0D4KnpDK/aWbTWlFodnfbm1u/vTtDxz9Qzf0bZq+bQU+TxL8cxL8PxLr1De26uOKzUZasRaiNe8I6+jsEGOJocQULWKu5XMnU1FYYUTYjCptECvFcMkbtga47DALDJSPTHt0X4LtuFn3sJQwOMxPCvHnj/l4xfnKy2gyYwB9suo7du6QslCQKrgYaIRBJycnLdD333+/LROvspqbmUZLeHS/UlnxarphVhnKa8GLkHika667PtXWVn0c1PDwqKfpPKjoC0FH6BDK+MTicd8j5bpCKV68wq2/KOj0hWmzWi3OB8BzIFSgLhRF1CNIhEeUacynI7jhPfFc8prhJnP7PycJDbbk1Jlbd+dS42ARmFGkPuFY93j77/TkWeHslNchsA6DVXR4TrQ7NzvrqTraZKAxX2extb11r8q/tV7sedVd9z14hia+nRN4/bZPYpZNCfkbFLO9SJbmdze3tybRdHJqU3dHWxoZ6U+DIyPpsquvS3svP+yjodqEmVKxxc9bWzgVtpgG+/sUe3fKVWchjRgdFpQSgNmJAxkogyntHooZsbTcx/3nwcU4EUFj4Ch5FHliYsL1VKuy3itl5+fABxTK4sKCX298cP+BtEv5liX0s2Lec+fOui1O6x0cGkhzc3NmZDaG0O7effu8kvD06dMx9oCUqoSnuiQA3oEmuLGUhBgFBssQrEwIP+ty2fjKpS4INla9qQMIosqoKr76InYHZ4x/5PPvFnbqhuNk1QGeEflHEnYSt5tRGipDMed1fp7FVCd9Imxh8LNXtBkeHZWyIqRqT7zNlxkFxmwGB4fSjokdnsZEOZMq1dXJlUrlvzdvb/3QR+6+/4133nknSwe/7dM/CoEniUka7YXCvWLyl9frWz8nIXh/fXu7DDP19BQTb8DZeeBguvqmmz2g1iVB6FHcW2rX1SkGkqAPyloMD/R7BBihZxcdGzF43zrWxmfYywMgZsS194EO4krm0Nmr7t1j2xy9JcXQxICRmFoKgcVBUkJ2jYl3qY898KpU/1AS9XTq5Kk0Ixeel0Ig5JyGg8vO4Q14A2wXverqq9Mtz3yG152v19a9PHdmesqxKkrmgnDhLyvZ49B3BEfiGTcvJN28JJGXJJDUH8rhq4QA4m5TB3dkd23ZwSvCnk/jIezxqbay718sUcbl9P1C9qwO2ueTAcB2hWeMiaC0S6Ver4cAxywxZsENsTwnz06MT6ThoeEVKbv3y1v72e7K2j//wKfuu0+1fnZnv43TPxqBz5Pc2PXO9vb/KZf8xRKA19Ub23fIjd2aGO5J46MjacfBK9LAxK7UJsbqlAAOdnelHSNDaUCCpQggdcpCdEvQGDRiAwbWHKGsKLZeXllxPMmLDhg0QpARNp81L6FEALBTWHqvb5eUcADn+emZtLS8ImsUMwnTU+fTmVNnJFgIapOt9bOe/ax0YP9+W2MO5WBeGS+BZb6V8mqa2LkrPf7GG2XFimllZT4tLy+5LC458bxFVmxNm57WkhJCGL133odjKAdCq/8Q6rgQbOwq8hDlGW3XE/fjgigqHwNt8rIVeoS1dyK/nymX/5OCU55mLDxVfknpczNSHwt3GFRVWNSoq95YuVeSIuZoadb3s1aCaVKaZXxCnlW9paX1jq6u7l/ec9VVL7793nv/6H1Hj35Tz4j/ZqR/dAKfJzHNYnNT05u2Npp+XEz+Jgn9/YP97Wli757Ux4msSVazQwLYhTVmRFqxIlN2ElTWabPKSzZGVpaDJEuqEYFgpFkolTJg5J44G9cTixbLd0N0EDbmkalzaUEu+sxcmjrPm3RWPCh47NixdObMGSsG3HuPcCsxZ89gIWcAsF6/vsHOsbY0MDRst9X3KxWYO83PzKYF/UZKGTBk4NEw4DXIFccdt1BnAr/NJeEEQDwR7vMcIZfMGAcIDz8cV0vAEGYUX7usLDF5mzQi02coGrLSVy4X0j/pMynIgoXedX1O4lZ+kWLE/xEyKnEb5cfhJd4ZqD8W/3DIJYI/OzercGjeU52VauV+5X+TaPFjf/jn737TH/zBHzxqTpH9Rqd/tAJPEjM1OjoK959oavql7aaml4k531zf2DjR292TBiXExTbFu2IkzsdbUWzNoBjrtxmlhxlJtSrryAsWRFgTgWXArqUN6xLMSqzsAT9b+RixJz8j6Ex/sYuOd72fPX0unTx+Mi3MzVtZMKjGiTgM3t1zzz3p7NlzVgLUgQoY0DPOAdhz4LLUJkuPtzAtF/7hhx5O9z94v+efmebDC7B7bQkGIlxwLsIQXXom0FQ3ikkAeYwBwYw+Ajvl+IiBvrhP99oV8rR1SODbmVu/xP1WXuuPDAcxC0A8Hr7BIyVlv3CRvhTmZEAPJYKe5RRcAee9BoRlSysrx8+eO/fmqamZnxy7/PJfeuf73x8nV/wjTl8KTr/t0yG5+W1NTR+WkXq1hO8nK0tLv9HUaDrVIUZiGC4EQhaZS5bb/q8Sb6XFVceFxx3PXwph4VY+hJNBIoSOwyuYCvL0koSMT7wBlnp65FiKhE0yXDV5D0XF6ZTjTaooF15uOD8/K4+i6DPwd+7e41NaOks9snBtqr8v9fUMWMjwHvbsOyD3dmfatWevJdPz7kzKSNBjvjyEHh3AoB4KgRPA6JrlG02khGznYgzoIb9h/Vkzz7oGW27lU5V+xoW3Y3def3gBPMeVj1q/eMrzwaBc/H6ki7YQegZHfZKQro3NzVPFzuJvjAwMvWx1dvbVv/vOd9526623xgqpf+QpcPZY+qz0O7/wf5bOHD1xo+Lb58zUNl8wW63vX6yspjVJhFfhyd0t1xSrS7DM+GJoLx3VJ2vmHQcj7PJzPbAmwfUiD4UE9czKkyem+EI4SCgMloK2S4h27tjhc/Go14Kmdll2e/rUCb/w8NAV16hEs1/3xCYhXNv2tmLaUH1FleNwDAaqvPJPZEbgkUhH32oO4eSNqBZu3aWNsN6qlaxcysRSVyfy6wNYN+T+r6/hY8jCd/B++OyZ70QCLwqj1WdeCMrpQbj6l+b4/JS19Fkpv/cPlWS2BJhOnZo8/tEP/u077/jobX+xur1xxzve8Q4ONHwsXZIeCcePpSz9wvfeXDq3sn3N3MraM8u1tR/Y2qpfKRdW8tCcUABL3sDBFFSzrTfCTEKQQWyxI9bXs8wWwSJmZ3ss8T3Clbvn1EF8zVx5T1dnmhgbTVdcccSj70wvMW3XI8t18uTJtLQ4m65+3PVpdNd+WWm2eHaIirjfKJeuVGhl26uEX9+9Y5CwIZMW3F7bWLVH8niDUrj2YY09726Bb6hOhF939Wmloz8LvOL/9RoKoZE6iqw5+HxxDIHnLAHe7iKBx8R/DROwUKO8Kenl7Xs3Nut/MjdV/ZtPfer+z3zf9z3lMUH/Aukxgf8S0tP37OlYbWs7LAt1c1db6/P7iu1PK9c2O84sVtPKJtspCz5wEiZE6D0HL9Fi6g5Xn1NsGXzjzbe8pYYXJFp4svpZaIPnwBgBi3YGB/ot8D1y1wklOCuPE1epg5mEiX37U2fvgOvGnSdsYJqPOWmW8TIPjSJgEQ0LdiLmzltTy6J6KAH95xFzYJHA60EMOjLlFa4yVhmhV7ELiRV2tRq7ynj5BqFCXvfFlAs87XQovr8wcv9lpEdiTqw5SYpHPkbjg1KUf76x1fhIV1vbA4J/zQ8fS18wPRJOH0tfIP3SL6XCJ9559d7eYtvVKxtrzz2zUHtBuZGG2IONlWdhB9ab8JdRdISXnWqcRksMj5vPOnmOVcaiM3KOkBGTI6wMsrEDb7C/1wJ/6NAhryBjkQ+n4PBWnd7+odQtd53TahB4trgSk+O6s8OOdf4oAN7HxnNWk1lglRBCBNyzBlj0zMWOeD0UAZf1Q9O2px35zvLWS9Om3Oc1CTxTcAhz1G71cSHhtaxJJAlzyGPF8mWkvE4SyjH/Xd/emhOQ79Td90qHfEb4O6Ur4ovH0hdNl+L1sfRlpJc8/tDQ0cX63vnN9JTm5sbzdetpLQWJn4ScjSvzc/N22RmN7/LBliVvW8UlZs8702dYb8SEPCx/9dFbUgYDEvirrrwyXXfddWl0ZMwKpFlCzOq77lKfBFvWWwrGq9dkOhmMw0vAxaftFll9ltHiEfBuc0+TqY64+E/NSgA9gKh/ubXnkzEF55c0YeHDMn+2sG4oLieG71D8zsg8+oF0aS6W066vs1lFngeLGj6nji+WKJGrEiknJhQ/VNhu/Flhe/vDTa2tJ9WPR91rnL4VUmD0sfQVpyuuuKKtvdE+vrqxuk928znNTU3f3V4sXslWWR+TLKHjNdcccNHV3S0havaiHIQeFx7BRAmQ2PXF0VwDsvg33fSEdONNN/m0WkKErt4ev+SwvbXot+oQcTPdRsmWlnZ/95p+u/cSFV1M/zEtxnx1nEIjgls6ic9x1/meiyIzESzAkbFUGcqy5+CRBH59k4Mn2BnIgZcXn10q1sw6bMj1ZzWimv6cGh45Ycdz5UFSv+8TKO/ebir8RXOjcUJCfl7XY6PtX0V6TOC/hummyy7rqaY03NLefqDQ3PLc2mrt2Ztra0cY/PK8u9xuPjlgAwuPICOgeAIsiCHWZk55ZHgwXXXV49K111zrI6wcFpS6/T52Nn3IwFqQGRDE+iPsxOw+j90SisAi4IqdCStkZX1gpB5Z4KVgEPgQfv/EjKZNfWHBDQIPY5BHuuLzuIR31TcEAwc+fiFXnYM9GbDraEcpZDcfIT2CkN+vvr1fX9/T0tR0TMpwTv34tjmA4pudHhP4r09quummm0pblUpfuVze3d7R8WwJ4rN7uks3dpVKhZXlZb9wAoFnzT1xP0clc7Ydp8CwPfb66x6f9u7dl3p6Bzzq3zM0mLp7eyWArR40k0T7FUkMyuFFcPnIKgkrQl5oQdBiqpANMgidbluAmW773GR3Xhexd/zhUlNGIvk52XnLDPXmB4E8UuJVXSzbtcBn5UM1hIDnVda3WerT+LiE/K8aTVvvb02tpyXkS7LkZV1R5LH0NUuPCfzXPzU9/vGPL24tL3d1DwwMy5I/Ue7+MxSrP03u/C42zGyub3iAr0+xO3FzQya8p6c3PfM7n5X27N1v97/U35+KiuFZu99oMAVXUkxfcsyORDIVR8Jj8DZbiZUFW/9wz1kgg7B75B2rrQTxP1eiLPjZEFijwVQhAv/ZbMKhIQ4R9OwLJQYfmfNnr//nGnjF5Gf07EPNqelv5J/fLshn1Yaco1R7TMi/vukLU+yx9HVJT5fMzQ4Pd2w0NxeLXV27Zc2e3NzaenNbc8tT2jvadnCuXVexmBYWFj3Fxnnz/X396enPeGbaeWB/6mjr9KAZ5+OzqIcTbRDIer2e2jjAEmsuX71ZSgHvIdmqS9hbCRdw0+0cKDEK8PkCT/JgGe69nvLcg3tKfGe8AbffdT9C6dxFZ5whF3QZ8bOy4Lep5EdS0/ZtLY2W04KZly6u6TMWLzyWviHpMYH/5ibw3/L48fHW5q6ulrbO/rGhke7HtxRab6itr183P790bW1trZ+XJvzQS384XfG4a1JXD69p5lVVsvYM0EmYGaAjmMeS27XXPa/nlzeA1DFoR/zO5cM/MoH/3JQzA0JrgX8E7vAAoy7CBRJZ8mxWBo3GvL5+erNe/3SjufmOjkLhTv2eygSbPed1ff/8xh9L35D0CCR9LH0z0wtf+EIkqblzZqZw1+Jic8vq1lhnZ/uRZ37Xcw5/x7Oedbilo/NgZ2fXPimFna0dHU249Ag4kn1hKk7xNVYfS+/Rdgbt5OVb6JUT/RBLbT47IYYW4Myif+7kds4s9a26DHbhjH6fUJGjkt8H1NL96yk90NHUdF5Ztu+9997tK6+8ckt1xcaDx9KjIj0m8N8aqUmKoPBTP/VTTaVSqalDgp7ScFuhsDlRaGve2dZa2Lm9VRhvaW8dkbAPKzzokzgPFFqae1vbWrsl753SAUXZ4PamRkPGuYkBeAQeYUSu2Rde061VXSxLXZaVX9SDJemGma2mxqwE+rzyn5XCOKuAe3IkJabH0Bn5tf2Y5X60p5T+f53HKG5ip83o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8" descr="data:image/jpg;base64,%20/9j/4AAQSkZJRgABAQEAYABgAAD/2wBDAAUDBAQEAwUEBAQFBQUGBwwIBwcHBw8LCwkMEQ8SEhEPERETFhwXExQaFRERGCEYGh0dHx8fExciJCIeJBweHx7/2wBDAQUFBQcGBw4ICA4eFBEUHh4eHh4eHh4eHh4eHh4eHh4eHh4eHh4eHh4eHh4eHh4eHh4eHh4eHh4eHh4eHh4eHh7/wAARCAECAQ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gvry0sLZrq+uobaBPvSSuFUfiaAJ6K8N+IX7SXhHQXks9Bjk1u8X5SyfLEh9ycbh9K8C8b/AB48feJWkj/tJdLtWyDb2YwpHuTk/rWbqRRoqcmfaniLxd4Z8Oqx1vXbCwIGds06qx+gNeZ+If2k/h1phaO1mvdQlHQQwHYf+BV8UXV5Pduz3NxNOxOSZZC3P41VZmUcAYpe0bCUFE+pNY/a1QFk0vwdJjtJLdjn/gO2uXv/ANqrxo+TZ6VpsI7B0L/1FfP5ZmFI2apNnM59j29v2oviazfJHoYX3s2P/s9WLf8Aaj+Iyn99baNIP9m2Yf8As1eEdMUoLZ7UXFzM+ktM/av16Ij+0PDVtcjv5cvl5/nXYaH+1b4ZuGUav4fvtPHcxyedj8lFfH4OTzTgMNnNO7HzM/QPwz8a/hvr+0W/iKC1ZuiXhEJJ9PmNegWd1b3lutxaTxzwt9142DKfxFfmAgXdnv61veGvF/ifw3dC40TXL2zk7FZCw/JsijmKU0fpNRXyT4C/ae1yzMdt4q0uLUYBgGeA7JfqcnH5CvoTwF8TPB3jSFTo+rQ/aCBut5TskB9ADjP4U7lXOyooopjCiiigAooooAKKKKACiiigAooooAKKKKACiiigAoYhQWYgAckntVDxBrOl6BpM+q6xew2dnAu6SWVsACvjP47/ALRmseKLifRPBss2maLyj3A+Wa5H1/hHtzmk3YLHunxh/aB8M+C2k0zSSus6wAR5cTfuoW/22/wzXyn4++JPi7x1dNNreqSeQfu2sTbIlHptHB+prz6NyDk5OTk+5qcTVzybkbRsidmC5xUaksSc1DuJfnkVNuVBnoTQog5O4dKZJJ6UBuDk8U1F3ZatErGM22IG4zQctSlMHb3qRI+w61aZjGI1fmx7UEHOKXlTtAyak8o8E9aTY+RjFWlHSpFjYttyM1YSxnddwiOPao50XGlJ9Cujc9Kcwqx9jmX5mQj8KBbyFT8ppe0RToSRBE5U98CrlndTW9wl1aTy286HKyRsVYH2I5qo8bKcHipU+VcYquZMzUZR1Z7z8LP2jNe0Aw6f4qR9X04YUTKB58Y/9m/E19UeDfFmg+LtKTUdB1CK7iYDcFPzIfQjtX5wwAs4U9zXo/w9j8TeHtTj1bw7fyWc+Bu28rIPRh3Fc9XFxoq8tjrpUJVV7qPvOiuH+GvjuPxFZRW2qRrZ6qBhkz8snuv+FdxXRRr060eam7oznTlB8skFFFFakBRRRQAUUUUAFFFFABRRRQAVi+NfFGjeD/D1xrmuXaW9rCvc/M7dlUdyam8V6/pfhjQbrWtYuVt7S2Qu7HqfQD1Jr4B+OPxO1r4leI2uZi8Gk27FbK0B+VV/vH1Y/wBamUuUqMbkvxv+K+t/ErWmaZntdGhc/ZbJW4A7M3q1ebhOaXbL6VKitjlTWDlc25UIqdBikf5WINOLlexFQGTc5JoiiKjsieAcF26dqbIzSGm7iV9qnjUbN1a2MFK4z+EcU5TtpxjOM4pjN2HWkWlceoLOBjJqw/yLhcbu9MgKrGT/ABnpV3T7dd3nXGMAE49ahyNoUwht0ghWSTDSseBTre1lvZ9scZbnsKuaRp9zrV8IbaNsE4z2UV7J4U8H2+n26AQh5cfMxFYTqHZSw6e559onhEqVmuELN6Yrp7fw9LIwWO2Eae4r0i20eGPBK/pVo2sat8q8ewrmbbPQjThFHm03g8OmGVc/SqU3g3y0baBXqv2YE8L+dU7u3wDgZFJXG6cZI8I8SeH3tQzKvSuYKsDg9q908Raas0Mm4YyK8b1qzNtduOwaumjO552Lw3u3RnsWRw44r2T4Z6jFcaciykbgMV47Lho/etrwnqkllNhZCBnpXJmWGdenaIsvxHs3ys+jbS4gULIjlXU5VgcEGvUfh/46hvnTStUmVbnpFKxwJPY+9fKsXiqRRt3mpE8WSK4dZGVlOQQehr5/A4bF4Grz09uq7np4iNLERtJn3NRXjHwJ+Llv4iKeHdamVNSRcW8rHHngdv8Ae/nXs9fb0qiqRUkfPVKbpy5WFFFFaGYUUUUAFFFFABTZZEijaSRgiKMsxOABTq+c/wBsb4ovoOjr4K0S526lfLuvWU8xQn+H2LZ/SplKyuVFXdjgv2hfiA3xD13+x9Lmb+w7FyEAPE7jq59R0x9K8wPhgiDdt4rO8G6ksN0PPbg+tdxqOuWSWJCspOK8+Tm3dnpKMFGyOIk0mKP5eMg1KNPt9o+7msnVNUle5YxnjNUjqlwuck5zVRuZSiibxDDHb/KuMmsaNc/L3NPvLmS6nBck4otMNIXP8NdUFocNV6lhYfkHrUqLkhfTk0gb5C9WLbaqhn6nk/SquZxRLPGsdlvYgMegrMH391WrmRriXvsXoKSGAk47ZqGzeCuTWMBbDvwD0962dJ0u61a9Szt42OSOR0FUrOCe8uY7W3UlmOBive/hz4Xh0mwSaWMNOw5Nc1STPQpQsW/A3hK10ezXfCDLj5mxXXRRKn3VAFSQR7YxgcHrSlW3Vi0zdSsIeo4poX5ulP27jRjGanU1voRyAdsVRmXgjrV5l65qnKKT1KjIyNQt1kQ5HNeReOtL8ppJVXua9omXk1w3j20V7GVvY0U5crsFVc0Tw+WTa2KmsGP2oKGxk1XvNv2hh6GmwS7Zlfspr0oq6PnqknGWh31noOoTAGOMkEdasnwrq/aFjXpPw9vNOutCtZHZN+wbs120KaewHMdChFkutM8Cg8Pa5Z3MV1bJLFPE4eN0JDKR3Br7B+DPjKbxT4bSLVI/J1e1ULcKeA/o4+tcGlrp7H+CtTRpo9H1KK+tMKV++B/EvcVaSjsZ+0m3qex0VBp93DfWcV1buHjkXIIqetDUKKKKACiiigDG8beILLwr4V1DXr9wkFpCXPuegH5kV+cnjDXL3xT4ov8AX9SdnuLyUyEH+EE8KPYV9F/tueNi09j4Hs5sKuLm9we+PlU/gc18w+hFYVJXdjSOmosWUPHBqRpZH4Zzig4IHrTUX56x5UbKoCQLkk96ZdxqkJarGckAVT1mTYipmtIoicmZ4+6WqxbRfuxzyTVdRu2qDV6L/XKvbFa9DlkLKuAqrSzSFQMdhimvIvmnnpUbSK0gGeKRUS1bj5CT3FW7UCOBmb7zcKKpqwLCNe9bug6W2pXkdoD3yT6VlKVjrpJHZ/CrSraKUaheMoI+4D2r2LTr62wFWVMema83svDcVrbqiXyggdC1Ol0rUEXNveKx9m5rmnK7PRglY9fguIyMBlI+tWDJEwwOteTaB/bFvOFnmcrnnJr0CwnZo13cnHWnGa6jdF7o10ALUsoVRwarLJtHNMkulYHmh23Er7CTvtaq7MpJrD13XobKUh24rCHjmw3lWY1j1NlHQ6+Z05BrjvGefskqgZGDWrZ65ZX0e6GQEn3rG8VzI9q4VsnFJ2uape6zwfVRtvZMDoxqpv4x6mreuArqEvP8RqicV6dNe6fN1n+8Z1PhzU9SghEcEzBR0ANdBH4i15BhZ3P41znhZ1DAEZBrq1SMdQOajllcE1YSPxd4iiIxM351p2fjrXdhWR2PFZpSEt2qSGKA54p8kg9297Hu37NPxFlu9Vl8MapL/r8yWhY9GA5X8hmvoWvhHSJm0rU7bUrRyk1tKsikexzj8a+2fCGsweIPDdjq0DBluIlZsdmx8w/A5rWCaWoSab0NWiiirJCq+qXkOnaZdahcHENtC80h/wBlQSf0FWK8g/a58VHwz8H75IZNl3qDLbQ89QSN/wD47mk3ZDR8X/ETxBP4q8b6tr88m/7VcMY2z/yzBwg/75xWKD8tUFukxt6Yp4ucEc8VzWZtdGgDyOaXPNUxcr3IpVuV3feFFhaGhFwMmsjUm33BJOau/a1CNzWUCZJXbOeatEzZJaAm5JHIFW4DmZmweKr6f/rnNTAnc+3OaswYkiKUdj1JqvGcN7U683Ki4OPWqytkbc5NJoqKNXTPvsxPPQV09gNQtbYNbxsJJDjdjtWZ4G01tU1eG3VCVUgtXvEXh+2Fsi+WvyqAOK46ktT16FG6PFNbbVbdov8ATJCX5YA9K3/ANprerPKy3UgEYz8x616LN4WsppQ01sDj2qO00H7HOxs0MaHrilGpG2pvGhroP0C4uVm+y3XJHGa7LTSMjmsGysYbd/MJ3O3WtGCfYwC1zOSudKpu1jduTtjzntXO6rqSW8bbpAtXL66YQkHPSuVv4nvgy9aqMgVG2ph69rWnsx89iw7kc1nwXPhaUbnmWMn1qx4u0aOTTkhghYTDrgda4uw8Ps1+y3iyRr2JBrZJWOScpJ6HoVpZaXsD2N0p9AprH8SyXVr0YtGa5qyW90zWdsTu0OeK6zUVa8sAzKScVnJJHTSUpRPKNcY/bnOOpqimOc+taHieFodQb0zWUCd1ehSd4nzuJXLUZ0nhqTDqM11yNnaSa4bw4+bjFdnF91aq9iYos8ZNSREBarfNuIpy5A61V2VqWxJx1r6E/ZS8RGWyv/DM8mWhP2i3XPRCfm/U18478Guz+DPiBtC+Iul3Tvsglk8mf3Q//XxQmRrc+0aKKKsYV8fft/a1Jca94e8NRuSkEDXrAHoWLJ/IV9g18BftW6t/aXxx1iFm3LY7LdT7bQ38zUVHZDSueMfZ3FBjbHGc1pybSPlpsUYJ6VhzD5DOMciqOtG2TcetackY6YxQkak5p8xSgZgMm05zToHCq2etXrqNVjJrNbaFrRNESTRd01tpdutXI/uM3qazrFwCavW7ZjK5/ipmZUvyQ4BPaqsbYYYHWp9UObgKPSk0mE3F/DB13OBilU+E3oxvI9s+CGjrHZvfSJ87cCvXYYU2DiuV8C2a2OkQwAAYAzXZW6rgV5ru5HuJcsRrRAjAxUJhPIxWpHEppk6qFOKbhZEwqamBdR4GFXFRQrtINT6jMocAGq9uWkl+XpXPLRnox+Es3vz25JHasK2WTziF9a3bx/3BFZ9jtM/40IaatclksxMobb8w9az7nS/My0kKsexxXUJGrJwKqyxbcitLtIwio6nJnQoRJveID0ovbWOO1KqoFdHIgxlhWTrAURH6Vm7m8HFI8L8fR+XqD49a5kH5feun+IMgbUHAPeuW5216mH+A+Xx1nUNPQZlhu9zdK62LUIgv3q4KFm3fLVvfKF+8a1ZzxO3TUISPvCl+2xFuHFcPHJOD1NSefKG+8aVymdtHeR5OWFSwX0cc0cqvgo4fj2Oa4gTzA8MfzpHvJwCNxouSfpZ4I1T+2vCGk6tu3farWOUn3K1sV5J+yTq76v8ABiweRiWtp5LbnsEIAr1utUAV+avxcuH1H4l+Ib7dkyXjfpx/Sv0qr8xPEkjS+INUkPJa8m/9DNY1nZI1pK9zGVdoG6rlqgaoSOOamtW2mufmuXy6jb2PaKrxNtBq3et5o4qk0bg5qkyrD3bdGw9qy3UrnIq+GycVSvSVrWLMpobC21sVetGHWsuNjuzV22k5xnqasyRFeZeVm962vANus3iS3zzt5rCum/esK7D4SWvn+IC3XC1lUlZHZhYe+fQGjuEjjA9BXRW0uRXMWsbxlcdMVtwSMEHFedzWZ7UkrGk93s4FQ3UzeQze1QDBOT1qQ/MmDyKqVS5EYRTOeku4+fMbnNaukSw53ZGDVO90lJSWAxWWftFicLlgDWaV9TvjKLjY6bVGgWM4PGKx9NkVrvCnjNZdzdX1w2AGC1a0SGdLkMw6U+pDsonXxfKAPWkuFGKjWb5QaZcTCtG9DlSdylfPtBrl/Ed4sFs8jEAAVt6ncDk15x8Qr8pYvGG+9WduZnRKShA8v8SXZutRmftuOKzRuwDT5eXLZ6HmoyTsx3r1aKtE+UxE+aoWLMfPntWsqKy5rHtSeBWxGAsQ5omxwQ9UULjFOWFCOlMY8DmrESttrK5bQwRx7enNRPElOctuxUUm6mmQz67/AGILrf4I1axB4guw4Hpuz/hX0JXzJ+wjLutPFcWeEktj+Ykr6brphsQFfmL4mUQ6/qSZ5F5N/wChmv06r8xPijG1j8RNds248q8fj6nP9ayrrY3o9TMRizY7U+TEacVmrOR3pz3GV61hymzRejfdipXXK4FZkdwBgVOtyPWlqikrk3k4YN1qhqynbnFW/tIIqnqsoaIVcWyZw0M4buDnirdmRuzVJX4qzZkNJg1u3ZHIlqPuArOzZr0X4IrH9tmdh83Arza54due9dz8I7vyr5hnGcVjUV0d2GspH0LbR7tuK1VjAQZrC0q5Uovzdq34WEiA1wtanpSlYytR1GK0fEnAp9nqltIBtkH507WdOgurd0ZQTjrXBvYzWU7qGcLnjmsm+Vnbh6KqI9FNxCw4kUmmSwwMu4qDXArPewjeNzKKsRa9ckYLMoFaJqxu8K76HWtCmflUChCkbnpmuYXxP5fynmi31pry5AiQk55qdDJ0ZJ6nVbyy/LmobovjvU+nRO8YZ+BU15CuOKZz+1jGVmczfudvzZrgfHK2tvp5urp0Zznamea7zxLIsFszcAAcmvnzxNfNfavMzSFkBOBmtaEdTmx1Xlj7pludzGQ8HJNGe/enyjMYK8VBg9etektj516u5oaeis4zW39n+QYFY2kJucGuieXYgHHSsZs6acSk8ZHap4WwvNG7eD0pn3azFLQSXk5xULDKmpWPzCkABaqTIsfTX7B8TJB4uc9GktcfgJK+nq+eP2I7Xy/C+t3mOJrlFz/u7v8AGvoeuqHwohhX52ftR6R/Z/xy8SfLtjuZlmjHsUUH9Qa/ROvjL9vDRfsvjnR9dRNsV3Z+S5x1kVmP8sVNX4TfD/HY+ajGc7aTyzn2qycYyaQt/s8Vzcx2OJXKmnotSqA3Jp3yilzCiiA/KeBVe8clcdKuu6rVO7bcOBVJ6hNaFXovIFTWgG/d+VRsQYgaI5PnC5rW+hxxjZj7n75rb8D3/wBk1MKzcGsG7bkYq7oNrJczbovvryKiTVjopJ8x9E+Gb/zIQS2cjiu00y4+UDd1rwvwhrUsDC1uco46Zr1DRtTVhH82TXDLc9lwTR2U43CsrUdPS4Q/KM1o28m+IHrmpQoxnHNZuNxQqSpvc5lbVrdPLZMj6Vn6jaowysePwrtWgSRTuAqjc2cX90YoVM66eNaOEOmtJJkR4rrPDWlw26biAWPqKnFrGX6cVZSVYEPQY6UuXUmtiXU0RfysUeBgVmXl0FUsWBFUb7U1UFi34ZrhPGPjC3sbZx5mXxwM1rGNzjk4w1ZS+KXiJYrNreGT5m46144Hc5YnJJqXV9UuNTvGmlckE8CoouWrspQseNia3O9CxJxEufSqyZY+1Tyn5eelRxEb9oFby0RypGzpibFB6VbLlyearWyttGKm2tngVyy3O2CsiQNg012y1JskJzTtjHtTQOOobc/dJo6U7Yw6CmiOR5VjHV2Cj6k4ouJxR9tfshae1l8H4JZFw9zdyy59VJGK9hrlvhLpP9h/DbQNNZNskNlGJfd9oya6muyKskcj3CvCf22fDbax8Jf7WijLzaRcLMoA5IchD+QOa92rL8W6PDr/AIY1LRbhVZLy2kh+bsWUgH8DzRJXTQ4S5ZJn5boSUHQijucdKu+INMm0DxFfaHdKyy2Nw8B3dSFYgH8cZqmSOT61wWseqmmIhp5AzSpt2iiQrQVZIgmwTiqshGcVNOR61UdgKpXInYHACVAuPMpzPkio+PM461stjndrj5ugrrvhfCG1EsRuGK5SYDyhjqa9D+EVnulaQjkGsaktDejH3jqte8OebturcFXAzxVbRdVmtJRb3OQynrXpC26tajKjOK5LXdFjmmJVdr+orkk7Hqwasdt4Z1eG6t1XzOa6NJlAGTkV4na/2lpEvmAOyA9q7PSfFUNxCsc7bW71MZCnC53omXHtVe7kGNoxWDFrVuVwsq7fU0y41e2UZ89c1o5In2TRpvMkSnca5nWtdjRjHG44681ka/4lTDRQNlj3rmo7LUtUJaIMqnqagtJITxf4wWyt28t974ryfVNUl1K4aaZycnpmuq+Imj/2fbqXYs561w4VR04ruoQXU8fG1neyLEOFPrmr1lg5zWenzEc1owLsTNdGx5tmx0vyghqXT03TbiKbJ85VTVq0TbUyka04amtbsuR6VaG0k1nwAirKk7etYSR220LMRGCOKeoQdqrIwp4bI60iWixlMdBmul+FWgf8JL8RNF0jZlJbgGQ44VV+bJ/KuTJ6Yr6K/Ys8Mtc6xqniy4j/AHcEYtYNw4LNhiw+mCPxq4K7SIm7I+qFAUBVAAHQCiiiuw4gooooA+IP26fA76L46tfGVnCRZ6sojuGUcLMowB+IBNfPcbN3Nfpd8bPBNr4/+HepeH5lXz2j8y1kI/1cq9CP1H41+bN3Z3Om6lc6bfwmG6tZWimQjlWU4Irmqxsztw8rrUhJbqOKY5Y85qWTAHWq7OiAktWCTOxzViGZ2HFVZWJ9qdPdLnjmqhkyS2Oa3WhyVJc2iJHfaBT7eOeR8xxlia6jwZ4QuNWVbq4X91npXcTeHbHT7U7IRkcZxXHXxap6HoYPAOrqeYG0kVFLjB9K9c+D1nstGkYckiuOvdPMkwwvU8V6h8O7X7Np6r371iqvOdtXC+yOxk2iMCs6aIPMMirV0dsYOaZAfMcCqepjDYsRafFNDtdAQfUVk6h4RjkYyW+UNddp6KQFOK0DEoHAqo07nPPEuLPJrnw5q8JIjYkVTfQtYc7WdhXr7xjngVRnjXO0LT9jY0WMujiNB8Gp5glu2LnPQ11rabBbW+2JAgA7CtKzgULk0zUOYjjoKtU7IxlXbdjwj4zxgW+7ng15MoY9ele1/FSxe6t2VeoOa8ckTypSjDoa2pSVjlxFJvUI12nNXYZC0dVhlmx2qVJFQ4FaHLy23LSMCB6ip7d8tzxVFJMMeacJWxwKlpmkZJG3EwweasIw2jnmsSK6ZetTrdGpSNPaGovXNSLyprNiu+eeKnF2uKLC5jQtYZri4itYFLzTOI41HdicAfnX6CfBzwrH4N+HumaMqBZhEJZ+OfMf5mB+hOK+Wv2Q/BJ8U+NT4ivYd2maQcruHEkxHA/DIavtSt6UbamFad9AooorYwCiiigAr44/bj+Gb6bfL8RtFtmMFywi1JI14R+0n485NfY9Udf0mw13RbvR9Tt0uLO7iaKaNhwykUmroqMnF3R+Sr3crt7VCzM4OWNeh/Hz4X6n8LfG82l3AebTbkmXT7kjiRMng/7Q7j6V502cHtWfKkEqkmMUc461NYReZfRRjozAUyMDbmr2gBW1u2B6bxRNLlHTb5kfRXhXS47XQ4FVB9wZqtrkDP8Au8Db1xXU6bCF0uDb/wA8xWTfQq17gnORmvCxELy1Pq8LV5Yqxxr6fm5T5OK7jw7EsVuFHFU0sVaTPpV62zA20dKKULGuIq88TUu1HkdaqWbEODVqVt9rn2qDTcMxBHNdOxwp9DesptoU1pm4XbWREny/LVj5sYreGxx1YpsttKMGofMVn4FVxu5HNTWyc5NWmRoloWolPTtUN+vyFVGSauRgBM1BPjBzQ9iE7s818c26pE/y5JBrxHVbNjdlfLwSa+ivENsLpyCvFcBeeH4n16JdmQfaua7iz0OVOJ5vZ6LcXG7ZGdwFV7nTLi1J8yMivd7fw9BY2zNtUNjkkV5v471fTot1rbqsknRiOxrWk5NnNWjSSOEj2K5z1qdNpNUmyWznBqZJiuM1220PK5430LixhqlWDpzUMLg4Iq2jVk1YtK41bfJ68Vp+HdAv9e1yz0XTImmuruVY4wBnBJxk+wqmmSeK+yv2TfhS/hvTB4w12Hbql7GPs0TjmCI9/Zjnn6U4pyYSfKj1X4UeC7DwF4IsPD1kNzRJunlI+aSQ8kn+X0FdXRRXUjnCiiigAooooAKKKKAOI+M/w40X4m+Dp9C1VFSYAvaXIHzQSdiD6Zxkd6/Nz4i+C9c8B+Krrw7r1s0VxCx2Pj5Zk7Mp7giv1arzz45fCnQvij4Zaxv0W31KBSbK9Vfnib0Pqp9PfNJoD8xGXAqfSmMWpwMO0i1u/EbwX4g8BeJ59A8RWbQXEbHy5MfJMnZlPcVzsD7bpWHZgaiS0HHdH1loUhl0e2bqDGKpXB3apt24+T+tN8B3AuvDFo6nJ2DNTyp/xNT6ba8ytD3j3MPO8UOhj2P61HdKyvu6CriKVJ4pLyPdFUKNkdPNcZDKDCRuqK0ZlueOlQxZVttTx8OCOtK92U0b9tJgCroZT3FY9vMNo9asrJu4710QOGpFlwsoYVZi24rOT3q4jfKMGqMnsWi3y9agm+6cHNKG3cUuzdVGa0ZnTWwY8jNc9b2fm+JAwX5EPOa7CVQqljxgVgi4t9PtLzVLhwiqCQaz5Lst1mkcX8Y/Ew0ewNlAwFzKMf7teDu/mMXdy7scsfU1peMdbuNe1me8mckFztHoKyYvauynBJHnVqrbHAYp3GOetFOPStTFR6gsjqeOlX7WdWHzHFZ54XJr6O/Zf+AVz4omt/Ffi+2kt9FRg9tasMNdEdCfRP54qHG5cZtM2P2WPgvJrl1B4z8UWxXS4WD2VtIP+Phh/ER/dH619hKAqhVAAAwAKZbQw21vHb28SRQxqEjRFwqqBgADsKkrSMUkVKTYUUUUyQooooAKKKKACiiigAooooA4v4ufDTwz8TPDraT4gtcuuTb3UeBLA3qp/pX5+fGv4N+KfhbrTrqFu95pEhP2fUYkPlkejf3T9a/TeqmsaXp+sadNp2qWcN5aTKVkilQMpBpNAfBPwO1L7X4f8nd80Tbce1dmVb+13z0213+s/s7J4Z1ifVvAUxFlNlpdNlbJU/8ATMn+priLm1urTxBJbXlvLBKo5WRcf/rrirwZ6OEqaWLkMIYc9KLm3Oyr9rEu3FS3EOY657aHQqjucvJDiSnCFshh0q/cW/z0JHxtqLHV7TQqqCDVu3+tBjA7VIiLgY61olYymyxGPlJqxBGepNV4vlIHrVuEg8VojmkTphRSxjLHNCLmp4o9xx7VfQ53KxV1BttsdwwD3rxL42eKVjjHh+zk6j94ynp7V6F8UPEq6DpTybt0m0hV96+YtTvJb67kuZnLyOSzZ7Grpx1OepNlVG+bFTwEnPAqBOcnbipLdsZzxXTc5+Yk3dqs2NrcXl1HaWlvLcXEp2xxRIWdj6ADk13Xwr+D3jT4h3ijStPa1sM/vL66UrEo9u5/AGvtX4M/BHwl8OIFuYIRqOsMo82+nGSD6IOij3600Pc8k/Z7/ZpSE2vif4gQhpQRJb6WeQp6hpPX6cdK+q4Y44YkiiRUjQBVVRgADsKdRTKCiiigAooooAKKKKACiiigAooooAKKKKACiiigArI8Q+G9F16PbqVjFK+OJQMOPo3Wteik1cabWx5D4g+Ft5bFptFuVnjHPlScMB6A964zUNJ1Cxfyb+zlgf0Za+kajuLeG4iMc8SSIeoYZFYyoRexvHESW58r6hasGBHSq4iHWvojWfh/4c1EHFs1q3YwHaM/SuT1D4SSDc1jqikdkkj5/PNYvDyR0xxUXueRtHzxTWVt2BXoF18NPE0AOy3gmXsVlGfyrLl8F+JISd2k3DH/AGELVnKEl0NVVi+pzMKnI3Vdhj43VrR+F9f3fNomof8Afhqt2/hfXt//ACB70fWIiiMX2InJdzKhj4XPrVi4eK3geRiBtGea3rfwZ4kmGE08pnpvbbVPXfhN4z1hFtY7+002Ekb5M+YcfQYrfkdjllJXPlL44+IhqOrNbQn92vXFebRh2XKI7k9lUk/pX3Jpn7Jvhea++2eJtcv9RbOdlv8AuVP1zmvWvBXwq8AeDykmheGbG3uF/wCXgxhpW+rVtGDRhN3PhP4dfAf4keMzHJa6K2n2T4P2u9yiEd8YySfwr6h+FP7Lvg7wuYb7xFI3iDUFw22VdsKH029G/GvoAAAYAAHtRV2IUURWdtb2dslraW8VvBGNqRxIFVR6ADgVLRRTGFFFFABRRRQAUUUUAFFFFABRRRQAUUUUAFFFFABRRRQAUUUUAFFFFABRRRQAUUUUAFFFFABRRRQAUUUUAFFFFABRRRQAUUUUAFFFFABRRRQAUUUUAf/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AutoShape 21" descr="data:image/png;base64,%20iVBORw0KGgoAAAANSUhEUgAAAQ0AAAECCAYAAADkRILdAAAAAXNSR0IArs4c6QAAAARnQU1BAACxjwv8YQUAAAAJcEhZcwAADsMAAA7DAcdvqGQAAP+lSURBVHhe7P0JsK3Zdd+H7XvvmYc7z29+/br7daPRaGKgKIgiYGsIzcAS46JslazYLkdRqRwncWInsWMnLlXFsV2WbEqyQikq2WYpisKSVbJKYiRGdojWEEokQRIAATQaPbz53Xvfnc883vx+a9/TACWK4gCQANjffd8753zD/vaw1n/919rDN5fe375tt9/7e//V5WphemeUpo35i7mb8wulNDd3sbywkJbn03yam5+/kdI0pYu0fHFxsXzBPRdcN51M03g6TnNpwav8fm8yHqeFQuF0fn7htFgspVq1er9QKKX5ubnT8XR6usC1cwvp3vxcpV+cprf+8//7Hz3MuXh/+3bb3geNb/Ht9/2+39dIqXhnYaFwZzKZ3LmYTl+kWe9eXKQ7cxdpfQoiuBUXCmkBtBAhuA7wSAkAuPwEGtD4/Hs+CRoX/E0npMQFE76MRsN0Ab64LXC9qZZKpVSt1lKlUvHCNJ1exP2mxXbKRW+NJ6O3RuPJF0jzLRJ8azJ/8dYP//CfOPWC97dvze190PgW2b7v+75vu1Be+e75wvwdyMFzC3PzdwvzFwDFcHuqdl9u49H4UnnnkoxgHrBQuRdCkYEC0ETQGI0GARb8jGsBHcBgIRXmC/maqcABgPDp+UKhEKDiszzmNX76LMGoXq+nUrkS1wBDkRfvcxvDUrzWz/F4lMbD0aFgMp4M3xovjL48KvTeKCxNf/qv/dm/di9ueH/7pt7eB41v0u3ll1/ertWan6zVGp+o15ufnJ8r3C1h0bMlR/lR/Ml0xJWZNSSUVzAoLBRTBetfr1ZR5Ea64KT3CBjjwThAolItp3KlHGyh1+2mbrcX947HkzQcDEPxC4DIXACALss0DYfD+D5PWgKIu4xjQiKj0Yj7x0jTQjCPeq2uKxPXe50e0Bj2MhgOSGeQBoNenJvgAk3CFRqm8Vw3lZYn9xaWpp/uzQ1f7486n/6xP/H6+yDyTbi9DxrfJNvLH3t5uzAufHLuovCJ8WTySTT6bgXFrlTqqVgowRZQdCx5oVDkagBjPAylm5+fC8agApdhFCr8aIgSo8hD9jEW3s3zxiemaPkczGCevVSqpMXFxVRD0WULUxBFxiFADACPISAj2Kj4xdJCMAUBIk1lJgIRnwEgxfeYh8AzD1uR3cCKUgm2U4xYCgCjmwPTGAz64e5kFgPoeKzfTb1RK3XSWRrNA2Kldpqvje7VFqufrjZWX680Vz/9I//ej7wPIt8E2/ug8Ru0fez7PrbdOjr95LQ/9wlU/pNz0/m7C3NFFL+SXYVQ6mIoGyQCxSsCHsVQ9ouLIfso3I9iscy1NKNsQEVH4VVnYxihkYCKlEK2oPuhQkf8gnRMTzYxdyEILKSFouBQIc1i/J7nuvEoK7qsxmO6HLINEsxuzjgDxQw0LiItXBlAZebWyFoEkQLpBnjASnRTBCABZIirNBoMeFY/DaYwkXEvjeZaaVQ+S3O1cSrVSqnSXEz15a175fLip4eji9dPW0ef/rH/9H135jdiex80fh23j3zqI+uT0eT7L4bjf3XQGX73hfGAMQo40SJXE+5IqpTqwQBycNKYA6wC5VTx4QmhvFP2QmEhMw8Usddt42J0UiHcClwKFPgirLhMoBjXRFxjvhhpTWAbKrPHgID3niWQzAEqBjaLMBtBxi3OkwH/BKYRwCTrGI5Q/kgLl8h7eI7uxihiGDAa7iUrATYWwHSquC4ZDOciDV2VXr+fep02acNAjHlMBnApAHChk6albpqvcqw4SIVmI61vXk2F8hL3DNPp4dOfHg66f7FQLv+3r/+p1x9FZt/fvuHb+6DxDd5e/sRGY7hQ/f65i4V/uTBf+J2Y0MKkM0njnsFLLDHWvDhfSdVKIzWbS6leW0yVciMUWgWXLEwmuBrDbInH4y73XXC+HBa82+umTus8YhzhMHDDnK4Iu1uBdMqVaii28Q7TdZcRBBixZXDC6wAAVPBytR4xD0FANqC7E+yF36YbDEHg4HrBITMNnkV+iqQtSPl7AqjIQDIo5edNYDy1ajWVyuQf4LMsGTwADsCvD4CMZBzBOrqAxyDNlUbpot5LF9VBKjcrqba4kYr1pTQejLinD5QCkPML/32psPAjqZj+u7/xR//G+92938DtfdD4Bmw3PnGjMun1vnd+fuFfmqb0/ShMZe4CRYZRpCEWeAwjuIDCAxjNWgOGsYJCChwVGEcFBlGlYeAVKFwOQvZRuAGWuIei9lHAi1TGNRn0eqnVaqHtuB4opS5JAStuq8oSdF+wwvzOTCJ3qxoDyW6CcQlBIoKVAtgC1/P9gnP2nkxRZq/RHRngPggQAo6swrwNcV0EBy4lf7gmAojAwAEBRuZjPuZ4psAgcMw2gaRcAcDKJe6HQXHeOIfMo99np2wDAHJEuVOC1ZRagEY7zZUBkArMDIAVaC/mSwkPifsn1JusKvUvBud/a9Lr/pXOyuJ/+/offb2fn/j+9vXa3geNr9f2iVSoPyh/srhQ+pcwnr8fS9pQIQwGqqhzAMaoP0oOgqou4IoUseblGspVhlnUUYB6KLLdlfGHUoUCc2Qw6GJRzwGPDkqqImO1sfTdtr8vQkHLgEPRmISMgvsq1Uq4IxGzCNYBaOB6aNlzb4fxh6y8shbTWICJyBbs6RhPcDFQZBlKFWbg+TbPky34XUZhfESXZQR46PJkxuLv3Cti5i27+RGcvFcQnG0LMA1dFc/P3BWBQwDpARrdXht3RaCEaV100rgA2xA8asM0Xwe8ANy5Qi1N5grhKlk383Psk16a4975hUJ7urDw37Vbwx+pPX7rb73+Oujz/vZr3t4HjV/jduNDN5YLpfl/a9Ad/S+6vd66llmwKBQNYE75LMAeUN4Jio5JRK1TCWWbv0BJ53AdokeEzxKKye44ibLxBOMLKJIWvdc7T532aRr2W+EmGOfod7uh4KbvNlPMsPB+BywEnDlHasIwdFMuUOAFFHtOhsFzvH4GHLISr5YtqPQqf04z947M8iPjULlnYLVgfIJnXHo6bNllceiI4OR1uZdkLrtFOBwz1uFz3f3us/zuuXBjAC0BpNNt4R7BOkY8d24I0+imuQYuWh13rFFLFws1nBMAGdCajHXhOA/QFPheliVRrulcJXX740PI3p+ppuqffv2Hf2rvMrPvb7+K7X3Q+FVuWx+6cTNd9P/Xc+OLP1KcliqNyhKKWcAPxye3dwOhl6ZL0UuhxHmA1VRKj4AX58soUS3AwrENZdwSu1cFEDVZZdMq203Z7Zyxn8Iu+rgg9mhojUcABko4U0iAKoNAtvh+F1TsEuWSrJT8LqLkDsIyQGoMwy5aj2WW46MzGHivYBPjKOT/qLvn3DJjAAzYoxeGvMs6BIu4Lj5lDip/Hgw2+1yAeZHd+D0DCz9zz0uOf7jlQWTjiHHolg0AjtEU0Fjg2XVBg++LxTShDuBDUU/RDT3k3IhrO53Ubw/S3MVCWtzYTEsb6wBMAHd/oVj4byqF8h//6//JX38rHvb+9iva3geNX+G2+7HnX1uYG/3b6MbvvxiNC/3zbloYFNLm+m4qQZlbg7PUG3cixjCn7kyNTsylcqGc5vg+BUyMZVRxSWq1xVSvNVOt2ghrjlSjOHkEZbbmKpKKAzUfdIwscv8kDfD5AxSg9yqm3909p0ZGDwqf0n/yyTYfcYjshpTCXRlxrTEMXQ809VJZs/LG2AsB5xI4SCrARWDxuwpvcDSggWdZnnlcG7eMK1msLLdAYNA0hqbzfUp53GKch6wG8DNmInA438VEZ4FcXRvdpNFlt2zUA3UwKeDmNUZpbjmlYYU6oxwenwIqU1jGFHA9PzxNh3vnqTBXTddu307bt3bTQsU8yngoc5ofT6dzf+NiPPmP/sof/a9+OjL1/vbL2t4HjV/mduO3PfdJLOj/gQr7XqnzFOs76Q3TqN1PpWklbaxv41tPU6vvlAu7RKXbKJruAYYateATS8rvSqWWGvVFQKPB90YqCiicUeFkBSqXPSYq8HCEwvS6sIseV2hNYTAwDbtAc6BUZpGb8auWOiu/AUhZQ7Ws62OQM7su4WKgxM3mIgyHZ3s/CBdxCe6fm0e54jO7MV/LCnQxjJ/42+PeY09MuEA8S5Ih08hpRrbimhhwxvW6bBdwA09ZJ/awDCmPAAF6xPWkyBlq5BIM3fKAs26wjhF/F/OAxiIpLU3TqMgngCPIzk1HUVfDbh/0LabNtRtp68qNhCfIU2m3SJ+6tp75LihNxt1Pn589/eOv/8nX/0Y87P3tl9wum/X97RfbPvGJTxSelg8+NR2P//3xaPTRSQg+QoqLoeVcwDAuIHyV+Xpaba5Bnyfp+OyQa/qhWGWse7gbsAFZxhxKXcYlaS4uwy4caq1bIMOYx7LbHVoO0Mh+fY4HaEEHvQ7A0SJHKil5QOlDAblYkPAzQAJFzcoseMylCm6IbksR8FpAoQUQ0zbW4FBz4ynzKrfP4bggUQXIcq8EFhz8CSDhz7y4+TwVWfBwmLrswxhIdLsqTvz20hmY+V1ADAAMxSfvKLigZ32YT3s+hpZXdeaePJfmEjhkPVFPXMfx8bgP0+qH2zIpDlNaok4aHKcxxhe6TZM0z44fGAym2VyhvldhROanQJmoA05H6rgrgudEl3LUpp77PzceTf54cbP4/3r9j77+ftD0n7C9Dxq/yCZYPKkc/0Gc438fd+KOYyDGzpnoIaj697gRgkHFHUUvOc5ioYaS1tLp2Uk6PTlAQXOXquMwdFW0qrVKPTUaizmmgAXX4gE74SZoqbOyZcV306e3C1J6PoF2X4QVzaMnZRxepxKr8F/LMlRgXRfngBgDMbV5XRnK4cAsYxuNJi4RQGUaug8qtEAgA5KBFCvVVIIRGatwEpwWWevsI3w2N4IPsqZKTFbTlRkMZQ0Caw5+5jzJFLgpyiYgjlIP5uTzEsptjMMTGSjVZhmUAJhZlOXxOWV7onBpRmPYXYDGIA3HgzQtkhdclXGlD3AM0wX3Ra0WqINiBtlSSdZilnG3FsoAh8FRwU3WA4uhbLpZVdzEam2Jss7fGw5Gf2JQPP8v3wePf3zL3O/97b3tuf/Ri5/sVAd/Dev2h0vlMiZqLgQ1BiqhjIqZc0G00g5QssvQ2AG6HhBsb0YF31lLOhnCMJBKg6F2hXqPltiAoZbOmwSPDBICgOMocm+IR1T+6cWI69BWlDAmhalgocCZZYQFRtlmlj2nlS7zloOqujEqpcrqpDET93e3202dLiwGBuXxQW/ANShkD3oPUE0nuEHkyeHlziHRPVGPYx5LKJ3xCgeeOXEuB1tlSyq3W+SffBpw9aGzAK358lrBQRAxz8ZhuCLSzGAx2/2QSWXXLIawR+1kYLIco4Ht06U6+5yHYXD9fNLlGZFX20CAyvsEppIHyfUwBG3czG6wEt2aqXGTbot26y2nudH30mp/4NZve+kr7/69r7wfMP2a7X3QuNzKLy7dLCzO/xBu7x8rzBc2pfMO524s1rG41Yhh5EDjfHKIta5HpQZwVBxdqQBjjRE6o/xS6CFsANWKLk4VJMc3BIZL5UHxTCfOwTJMT8V017UxGJljBq5jASgENUe4BSNAQyWaKa6bWOHvWfdokfs5GW5UxEG4R2AIa851ull+V7GjhwRQDBAiLXtn3O3W7Q/7JJN7PQQiwc+HCVp+RgDXe1RegZUE3ht7wV+UgXPmN4NGBjqB1jzrKpkH68N8mwfTjsCm+aLMATzUr+dy/VGPpDWFqQg8AZpzdm+TTskJc6ThOFHORYamlhcwksjEd0HYXBdhHYIc4KrrggsZvVE+02D2dLhaWkh/8Ob3vPhd1377nc/c/3tvvz/SlO03PWg4enM47f8HaTD9S4jtawpwzK3Aerobm4v4BAAyQQAXiuW0uLQUe6UOc2DTdXFMgfMychR/koowBmw096s6EgVBRyVwR9j5bhesoz+XSKseM00FF5UKFyCUzPuMbSj80n0V3icCFPyL3hk2YwOoUe5OxYqHYrPJjmbMw/kgKqjbjAmYiIoc4yrInwCkAkr9jT2MyKeumYO8xjHrdQColfNgL56jAmfQIV9sue5wT0jLcSICxyz4mssueHAOcMgA4adAdamsl6BhnmLqP3UpaAh43utucNcSmVeLJme7GOd8ywLniwALgFQQDC4cbWoPEy5YP6Vem/xBtKZTu2hxCQtN8tYkHcqDe1maq6dKsZnK/F7wnnY/9c5apDW506yW/siLv+Pu4vYnPvBT91//8m/qUaZZon6Tbs//rvXff/pk8B/3W5Ob0wssn0LsCE4EWWHEhmGJpqEg9UYT1pH36D1A0WJtCP1zfGzXqnBMgDGESgUri34OzxD6PhSfa8NKqiyFPMW9WIDF1OppsbmMEtaTQUpHh8o6elj3s7OzsNyOPRAs5shNn2c5L8MxIGNjByhotrpZkXSNgtHwW+UUJPwutmjte2iOFtpnRfkEC5QvD8K6HMsRShvaGN2uzRrKVM7DvUtl8ukANBjS4vJKqtXrce9goHIbV+FZ3GcaMrUMGrpbOAvktY/7Y9DTfFqHbt5nGg6V1+1yK3D/iN/dXivAy/iHTIusB0Px3rzUYG4n26GPe9Kf66ZpaZDKi/Op2qjC3uqcneCCHadevwO4257cwz4AaEb87vfIu+X3HPugB7D1M0Db9gsLF2mhOp/WdlfT9bs3UmNj+fDsvPPvjSqT/+Y3a7zjNyXT+F3/zsdfW3++8Zf7ncn/dtAaL19gVaSxCo9W2xiEimgwU8utNTTYt7a+nnsMuCYspwFEFGGMAJYrtbS4spaWV1bDyg46/TRBIO1u1V83MBlWF0U0JrLYXEw1g40wGC2rlrLX7YWCOAR8BaV0LooukQO5FrCwDfJQwX0xsKrFl8mUjK/o1pBP2VCsvcFz7Er1uOyl5G7AlnP2qIQyoziWcTaC1eNkJOon6D5lFG5iWDfK7PocWn2Px0x82U+wG+4ln7NAbsAXn/ZKzBiM7kB2nXK8xvQFihlDcZO1uGXGg+NAGYJxXJ6L2b080/PWkWBj/EcAkflwmLoSHLmBcjj6dcCPHqDTlwmOBbI6gFUjbwZUUxp0x6nfGqbuaTd1T7ppcN5P/VPZxTD1zkdp1COfMJMxe+tZJx3uHaVarVhb3974PYPO5PesfmDlC08/8/RBZPw30fabCjQ+9cc+tf7ib7/xx6cXc38G5nuz356mk/0zLHamzNLq4RBpUgIRulKtmhorzdRcXkzLq6uphHCqQBcowYTr9PsFmwpMYW19K2aoGiztnJ4jfJ100TcoR3JogYqgwgka9mqo9JpOlSwCo5zPozDnIhDZbrcCfFaWl1LD4dI+E0n3mioKXgWkKihM3nM8xE8X1HEWqYBUZRdEqoCJrKAGa1AZIzALIGZwnA+wlC2EIl+6G1M+p1SS5XUCmXNBhjGRrJO7OwUC8iIQxPR7PlVytdx8z8oWA7Uok+eCJQBe1rV1kV0M4zyZ3cjEAozJh8fMq3UXzAdfzLhGriuvyQzFfHje9UZcFwS0CFAZTXqxItiIMthjUqgskkfn9xiTMb4EiAus1FENQ1Ck7kx7SJtN+gBSsDCLM70E+iL1L7APUnNpGca5tN076f3r5bX5u5vXlj9zdP/sN826p79pQONf/E9/7/cjRT82mU6+Bzmcn6Dv3fNhOtk7CYX0D/uKkudxA3bdVZq1tLSGgCwtIlSOoUBYw/JreXFH+HModwPWoEXv4/cPOh32bhp3eAB0FynNCoESzLon64BM9ucz+1DgIxCKxa/VVXpAIaynyjHg+kpaXlyMYw5BVynt6g2A0NLyXVZSB0iMjSyTnyXdKZ7jXBZXzqoJgDXSRTkMktrdOguayjbMv6NFg3kANHWur8hAIs/UA89vshug1XJ3YEWCiXEf03Hch/c7sMveEkFEsAjNC/KR4w4+L7O32QS2rwEOmEsMXad+O50WxzgC2FgPpqXyGvuILlnOmYaPkHWQTNSLvVEjgQd6YBtyIBWpt3IJhsj5CfmJZQFMB7mYRt5gNjUAhDJ7ftSRPdrrgu3g/kKRdioJMgtphLtpD5Pd5tRYevKVh6882z/+Q4WluZPx2fQ3xchSquzbe/vEv/GJxupm/T8r1Ct/RJ/ZwKLByO7pKB3cO0ptmMYU5ZZ6j7BkkwGUFGtjp93a7kbavrablVWpREJngUHQIyi/8Qhpeh9BCgvX5fOklYatHsgks8gxBgU81s+sYtWKCByKHEFLvivofndEpQrtsn1+qhwCmrx71rtgWnYx6hpJ3g1pyhi+eh4F4LtMI64F3Hoot0rL6WBSpy1nj1JWSmme+wNoOUBg/UTXaz9/DwVldzPIqCvg8oBVGIs9DkPqzYFu9gKtrG2m1bX1sN5tQDPPa8kB1wAH8iUAyEAEKNOSKXQA2dkz3AQby3Z2dkgeR8Go1F6HkNsGAkm3a/5zUNcyGweSyQTwUBfDC5jTRTst1GjFZUCkKK8AEGh3mYfxFSe3xcxYS6bRuASPBOtsPz1JR4/3YR1D2CVuX422qti1DoAl64378NEc0dunnYewsOhZm5//bwup8j8/+zZnHd/WTONDf+Dl15YXaz9WWap/Lw0aAqLc2n06hAmcH7dDkBQIhaNUs/eBKlEJUdzF1RWUYS0EWUFXMYNlILBaPpmB9mqokiHoDu8WLC56w3SBMgUtv7RWAky2lBy4HAFq4DNCA2D3TOkFDGMWIYRsAkIefs5tANUCt8ssajAAqX6ZvLmIsDGQVYOTHtdl4bPZxLVqNoI1mK5spDKLe1y6MsY+jHl4n8wiFBsNFzA03yq8A7ZUbI/pOnUBBUdlyjCWYDUCiT1GujAyr3nATxXUhXjPDZFHUC6x18WOzaN7Bra80E90y3Jf3MOfgKZ7NI+Ccllcx2HKxn22Beesu8xqzLc1JnMR3z0+n+qrjbS0sQKTK8cyBRGfof0i+BmtF0nE9f4J3MaUcrB4CsN0mQHkgvsL5SJloz3Ij27nCACO9uVKy0YOXgYi/2BleeFnB2eTb9ulCL9tQePO9974t/Dp/1J9ub5dsmtUrcNKGcQc4peeHZ6n1nEHgRQgClETIQBaewSkjiKsr29E/EFZFDTstej3saJaOQRNa+zoxEEHa9Pupv55Ow3PejEnxZu0iiGI3Ks7IkBp85r1ZiibUKBwxvL/KKBKabemvSKChsqju1COAGZ2GaooWknritKUigi0isefxSvzu9nIsQvjGw2+2+tjsDLcDhTaOEcdILGwgk2zkUeGmn5NQIFB5JiJbCgzl6xQMBjTCAA1JmGAU+VTcaewqAwAMhmBQ1dFBZXBCYjGP6aCkQDCdboUfpqWSi9gXJCe7oygYlsJHDIfe1KCRVzeZ3s4QtQ2Mc4QueNcZhqqsH8Z5Bzav1BdoE1tV1ceyyAcICiCsZkHgdIu8JwnFwjSgAB+VKxd2TH5j+8xUpW/6Pq1LHwX+WU6fuf2RajIHyzW50vD9vTvRuV8m23fdqCBO7K9dXf5L88tzP+bJSS8DGCU6nmUYggdFqbf6qejvdPUx3dVwO2+U1DmEF5jF9V6Na/SjXLr487PGVuAxgMYDuFW4EJAODfBlZGi9k4BjHMo9IBzcl2sUQTxEGLpu70J0hwZwdLiUmY4AIUWPqZ1o2AqYqR7WRYVVOVfW5NB2PuxEEBRBxQWUfYa56KHB6G3R8O9DAipUJZVluBqXgKLTEMQqFRKgEmDdIqxiI/AZsyiiZvlfJjFeiM1SD+CpeSkgDIVuCazBBWE5/BbsBNYBKki+VKxBYoAAO4RqIpYZWen6u54vV2toVykZR0KAH6Gi6Gyo5CChwFJLonj1olA6rMzuAAkDrrgvIzJ+jUNd9PI3dp5WULdPt0k3bCEizJV6TkegWPaxDKZkLLhpMGiAVOAQ9YyY34hN1SsedMtyQPKdFEBOZ5pHRu85WuAiDEnnjnP4e+Zr8797kKz9D9MOpNvK3fl2wo0/sgP/k8/NRr0fqzX67/axfJrHRzR6chNBw4pgMYezmEZZ4ctxEUBw3I6IAiB0oIY6FR4avXFEDotlsOOhwCGwOGyfcYhjNQPAZ3uWTuN2zCL0TQVAAtSIiFS4lkqnspp0NRjaytrsIwG6UxCcPWR7dKUVcRyfeTXe7T0S7gWa8vLKHAVxgvzAOxiDgu7yu94ENMs8DsYB9bQ4KhduyqQUqwrpALkkaYqrS4RVpPC1qgTr8W2BqDYi2BA1zkpsYanz6BOy7CQOvmpoqD2ILhRNEBimFrnsLVWK4anZ3eKE9SLQBQL/gBYPk820qP+rGvzYhDSzXyqdO6WRY4ga7BHxPrjoIQowEVXJQNMnmvj2Azdo5mLM2Mw7j5XgJZHFOb4brZ0KQAxkVUgcPGgYGAGXnneZKQB4LkOFAP4HXdjb01204JksAMyPCdGB5O/CPpyDT8ibwJa7KbFNRTrKiDyry1UC/en/enPW+Zvh+3bAjT+w//6X608/9te/C8ePN77wbfefrd2eHgYSl1v4LMbxGJX2VyHon2iW9LFJ0XgUA5p5rwOaliSTHUrpRpKtcgx6bZDwp2rYHcn95RcKKeCRZlElH3Q7kUvyTyyI8MQNGQnQXERaGQsBGp5aRkgWApBM0jpGIqxk68EIuRSwDBW0bTXQoHm2Yp9QYurkmPVdWlWllFs3JmIUcAoHLdRxr2Scdjr0oAlNWAOi4uNcD3s1YBxZaAhXa11BGBD4XyhkmUFWCvOes09Mj7P56oopl8rwr603rCAWC0cK+unyq+LFoHULiwMt2oOZQL32HVj4CoAr3WhYo4GdqVa3wBbbjq+Z6agcsrMbCftv+uOeHzGcFTSPKQ898D4LAOasirjN6bjZn3Hf/wWd1RqkkhzJdKRbVjZPsOHBLDlOFXPgGZnGMAxHSALQ55JG9t7Nex1glnEm6EAgzEumM+PwXcBGuY/PxesivzLTuYwChS0AnD8wHx5/uZ08eJ/SN2EhfnW3r7lQePf+6//8N1Wf/K3O73Jp2QHV69eTy+8+EJaXFlMA5RyoQwlx982Qt4566azZ1rGKYq1HKAxX5ZpYEFpZK2iC7TUys5EleIjCSoB1spRnE4ZL5eh9uU6ioVFdOBQx5WiuA6Bkpoq4Aq6Cqr4aEUdECZgaJEWUXxZhkE9hVKLLqNoOnCrBDNB2EsIW4W8LBmTAEgqKL0ugy5KCGRYZPOV3ZEKIODuwroGOFV+g3l+DyvMtQKFvUDeL52Wpgsgs3k0xnDyhDqZjIsG5QFgZcBCkDP+EUAGGAdrIb3ZCNQYdIUCCax9Z+Wi8JC3cK9iZXNYDRWZZ8Ci+NZtuCPUh/kLhefTvAke1t97bCP0n2txCfLgsuzO+OzxBNC1jfk9A58MHrih1K3xh4Bx05ZkCBwLAAL50yV0vkqsOVJBBlxDxMdNuHbIMf6msI5O65T9BEDpptZpKw1wbQUNGYVsSvYS68DyDPMRSylS+AXkythYrMyuy3KRXqtU6//i6q3NH+/snx+QyW/Z7VsaNP5Xf/YPf/fkovSjw/HC7V4vT8vWspxBmU+gzipmGdDAiKcxFuT4SSu1Do36a7VXw4evqAwoji6Hy+8JDBUs8HQKIPRaKJhrYOQhyYWCLztuhjLaW9Jrt9Ow20sXDiFHwLKB09VBaFAYAcQejkVcDWmwzzNIqbui0DUAky1HmaLgGiUVtaqbobuBsuocoT4Ry/C8wKc7ojIHsMhIFFKUQ4tZBFxiDQ8ENRSHulCp1UbzJLuIyWTsui1adr9XyJM+fgCI4IOwx8reKIEAp7uUGYKT0TIbCWDiWQFOHFO/Jyi25fatbrovcyinvQ5VAFFAllXpynix9zomQ6CZMQpBQ2AQKIL5ofgxJsPG5j9/Cxper4Ja5ujmpp1nsRIvtPzGNixjDlDK/zKTnKdupVABdOwCqss0lhz6T1U5RmcKy6gU8orwfdcn7bXJU+QithgGL4tlD/dWl4c2moOeyS7mSxk0FmBp8/PONOYYeS3VKquNpcV/Zenq6k+dPTp+5zK5b7ntWxY0/oP/5//yB6DXf3WcFpYRIYQxT7Jyfoaj+mJxFYR2fjpKg24/HR2cp4NHZ5ybhuI2G3kOiULtaMCSgTBoOM2dfL/p0cFe6nY6KES22K7xKXi4ZkaMoOy2sa7DYAZzMFfX/gwrh2xpebRyKqyDtRS4OuxkeWklBF4LG67GEtbda7F6AoPuhj0gFb5XOO533Q17TYxhCCoGF1XoCt9lKREsjXiE5ami6PrwlzSf7Oi26ArJLKTzrpJlHlQUu5UNBOcZtoAE18pIBAJZCLcHK4g4CXWpVY7eG64xXmTg01XBDMxWKWcoKmV2NqxAWMI9MZFZMNiYjEre7fTABBSTe0koFDXPr0GFL+tH5AjQ4PcsTqES25siw7Bt8/EF0vQ1B5kpRgNQcIHMwV6WI3qv+BvzzOkCABWKDehQlwY1dbNingkMwXbrnsNIj44j8O1qYb68SSAVXAuAy3yF+m9iRGaMyadSTrAh0rSbNsdVrDc44UhGRR0gR7XmYonr/0BltfoQxvFz3Pott31Lgsa/9p/87n9n/9n+nzs8OS0cHZ/SuL4LhMZTXjhvwwPsKBp2WuvWGaXOOfQZ2XJtiPDdw7raa6KFyD6/Ccge9h48SMcHh6G0Dr8O672g8uRhzS45d+FaE1iqAs/tn7mGJ7/5ruVRkBTomRBr4TdWNgAdLDYZs9dhqdGI/M2T1zLCrQsis1hgLyNw9ozEOAuuq2qtYUSCSgQ9Sdegp+nonhjQM2+u02l5wu3gOEmHC4TmBYjIquyGjZiK9/Lp9Y690OJ6jZZcFmW8xbr0mEonaKiEVQFFhiNoWHec98KwvpxzwJTA5MPzKybtyRBIZECz6f7TaDPBSNAWTHRbTMu6E1hMVnYTbkSAoO4UVJ/8CRgChWkF4zBgTVmDTVHuzDC0/rm3xucLePI2+GC4KLqtMgPByb/JxRhXx+5i2hDZ6ZydpdbZEflsBXOoLuKSVgHfImmAB+GCkL5lH5MnN9mGMmX9RK8OLHU8mKZhD5eGOnFUqcytuFCYRy6/HzJT6J8Ofjxu/hbavqVA4xP/4ScKN+5W//TB/sH/8YRGPTo+Tmenh+ns/Cidt/E7R7gL4xYC2EVmR6mGIoaVLtYQqlL2LRE0BctRjVpELeacfinCZZ//+fFROnryNI1gLvECZpUEBqLiX2hKFDFo/xjgmMJszveP0+C8E4qlUCvkbiqVgiM13nY17OZyCK/jJJpY5TLPFCRiF+T4dPEYxDDV45pG7skAtIyJCHKOGTEmEmt7knfTE+xkCwprgJVPRGGii5JzwSK0uoIZx1WboNTkNV6fSH0YTPTa6OXRBUJr7MWxtB5XUWU0VerSfDicWnUroYgCZ57U5gpZDlevccz4BYwGELauXcR4zLOaWGdH0Doi1+tH4z5Ap1UmvTDX/COPgoEuh+WxXi1LuCbWFfXqp26oabrZZS44+NtPwUnTH0zDYGzkNqdtWjg0QGROjyzyHMHKq2AukR5AA6DY4+MorsZSMxWqGABOxn1WDLvta8bNJ5XLcx3PkeWAR1GGPIiwB3MZ4z5fUO5oAcrag8W2Tzvfg8t5hyT/Oilm5PkW2L5lQMPXG54cHv/lXnfwBy5GVDx+p91i8WLigr65PmsXhe6zQ2ERWuMB+uN1lGxepcdi9Vpcg6BXHV+Asqil+sZcjB+e1084Pjji+xglwRpXy0oV/6T5jqbEz+230wQ3qHNwmjrH5zH6U+lTKKTTAkwACILuG9S2AI0qbo2KKIg1tK4I7DzSg+FSLvmEriPsi1y/bGAUV0bXRhfCuIgxAMeQlKD0KmJYWK6PtSO0eFpa6slzAp0Ak1cXk4XATvxOWnZ56kY4TT6mqXO/4mpwVMgJl400BNGw2KQJIQr3QmXUYgskOZbCOerGT6+V0agUukkuPuRwlRivYV2ML9IAIDB/phmxi1B+PrzXD4+oUWwC0Sx+obL7ac9J3qhrfgsSdm26WSY1Vc9GZRYwvC8AKe6HZ3gp6V9YZMphF9EFvqXPlIVEJVILKr6g79gMZy8bMC/DMnTpBMxwZ7jH3MjQAkDmaHNc2OjG5pnmNybVdScBHCBn3NfD2MQweOUTmSmWiq/ONwrf09io/7XBmQNQvvm3bwnQuPF9N7b70+6P9fu9T446NML5KLVOO6HYFZR/aa2JAon0CokNSFPSqEa5O+0eVm8Uiqfw9jv91O60bSwUCpdmXot3DhDAGAZtrm/zmZf3d1RgCAECKNW2C3c47EI326l/cpaOHz9LQ7tcYTBhsnhu+O+XSqdPv72+kVYWl8J/t4ejDmAIFEgUkgvlR+yMZ7huxWIDd2TRsRK+IX0pWIbdobomBlGDESDQWrYYkAQA6DtrjWMCm+yJ9J1/IQuZzclw0ppRfXs8glJzf4Bb5BOFMv9s/hY0POczMshAuWdMBnQQJHK8hu/cq4siQASw8N38xVoaPF8wkHlFXIjdAKlKFoO+cE9CR1FW8wokBBDoupi2J4Nd0I7mJ67kufzHP3falzq069MyyBotn7pv3m3vcEsuf7urtN53AUo7RsZuWDUg5uHwLNsvRqZeXicAtjEy7XOnG8hOyAe3eN56CFeJ/LnphkVMifLnCXG6O9wDWMakvgosc4n2XIMprizFFIWl9dXU3FilrZs3S7XS9688v/Sj3wrzVr7pQeOFT63dvRiP/y4NeNflMlMfi9VR0S+o/GZa3V2iQRBg2UasOK3w0WijhXR2MkxnxwNcGFfzxodGGFWi1nkLkOhipR2S3E3dPso/PEdwevivc6kGEKk8ioNrZRQLNdyFpYgfxNRw2cijw9Q/tbsVv/pSSRUylTLWsUConGm6uboWi+04c9TRmSphUWuNUNrrUUKZlwAHAaPeaOSRqEtLMKFmgIBjMvKQbsGB56ikpD0DDD8FQxXe/IpdAiI5CXCIrlGVn/KobLG4MCCqksTwddjTTKlMx/zHCFKYSZTL9DgmwxAQZRseD8URJNi5JNhSfMYx84MCc8SAtCBWby4FU4qRlCia1xpLEeUjXT5nbMLzpi2TiGsvgcLzfrqpsG4eE5iCXZBP4xg5sOpLny5dNu4xvbhe9gJHiPeviN4Rm8ggGu+kiUqkHByzMp0mf7x/FKN+x13dMIEiP1sQNTVZmj6Lo0qVgxlDkqkItvUm7bi+FHuN78ZHnFFbpF3nYS+6QjxqfTo///uvf+TG6wdf2nsSD/gm3b6pQeMDv3ftk9Tmj0+Hc+sjDNMIwKBdg5Kvbq6ktasraaFqN59+qNaDcwrVdCF1z1I6O6KRR66mnVKr1U7dVid8eOdJ6NbMRSSdBBcMwiEpuik0oME+uy81wLevv5C+67XvTq998DWApRe9KqdPDlJr78QIWCiQChWCFkqF9SYdg6jrK6tpFTdDFhBUFIEuKaRapwvYDHltwCLsyREwfH1AwzfH1xejR8Q5J74kORSTW1RCu1uzO4LFRFhVDlQ+FDNoNYppnCCUV2aC4pgnlSrYF5RZhQ+WwTGtooLuRDbT9TrTUtgXqAutvq6WADXz/QO8uEZXQAUJwCG9iCWwabkl/OESChz87/11u5651yn1NpOgoDW2viKPALqQYBtFcdkEN++JvPoXz6M+SMBqtL1jkBlpeczfuqFe530+1+s8Z/lUeGNSKvRIf4Usy86sb9vIpRtVeO+TMc0hHqcHZ7ih7TR2YSW7ywElB4SFvyO28ADz7liPAD/yaRnm5qeAQzEtrgEYa2tpcWUZAC/KV9gsqUDIdciCAkSeG+x/4NaH737p6RcevBGXfRNu37Sg8eqnNr67dTT40fbxpNGGMQwG89D15aB0G1fW08bNjVRexJK4VH0JoS3pZyMB00LqQPDaxyjJWOWyaXKQ09mo/oq3lVc4R7s5yvhCodUPdyk7rXpYSSoHIXr59gfSb/vYx9PO9nZ68PDddP/dd9PZ/nEatmQuCuVXLZnBReMMjha1q3Slbs9HLZ9DqIpYrxpMY96eCDImg7C7UmVq4MJUDXgCHjIMg7BZsVUElcPnZGByN/MqgcodbofXsjvgCHscAKIgCx4CQfjh7LIhQcBAsEPrBYhIh+fZ+xGxE8qvSPtsQUUlibTMAPm2zPFM7h8j9LoIMiGtvJlU0UPZ+e3uJDbZQNHBZwB2rDlqzALl1nJHQ5Burkfqj5/eH9bffAuMlCG7BHznfDAfrjfG4DFBw93NsRieCyC9BA3TM2+mE0FU0p1gNOwNCfeuUg8X0muHYxmFPTjW1lzqn8NY90/THDIksMR8FsAuB73NNyAhqvPP3jAXL8rLFw5pF9w8ZKGJAVlcWqXeFyNfppHXfNUVtk1lhtbEXGk8nv7A7it3vnTwxoMvRoG+ybZvStDYebny3U/e6v7N02fDhsutOQJzffsK+xbUHVdhHYu8ikI2nHxVTU5ddvDUaDBJz5600vkhwjCB+oEIMcwXW2cAcXl5JTVXV2lIlAIFrjYbaefKjbS1ezNtbt5Ii8ubAUzlQiWGhI963bT/aC91OmekgwWC1j97upfah+d5QJdSggCr0CptTJVXWRDMJsq3DABowT2PqMaYDPAtgp52nRqr0EVwjIWT4/Lcj2b0sKiQCm227roJ0ujMILKyZKBw52J2lS3nI3x7NnJHflS8PIbEezVzwUK4Zo57kOAICGvpY3apWsPuRy4eikzd+tsxDZEnmJ73qZyOPTCdWNxG3fcmLtYN8JjMx3tGWnDqr8o9ZaytFtvh5/GaRUDJEbbBNIy/cL3dqtniZxH1WJxnj6CmIBJ1ocIZnHY1Md0O5AVQDGAlH573OoElj+3wsL05eTSp/ojuieWxC1o5sXw90pOV+VwpZ/e4lXrng3husUx7CFb2qMe9ZpCKJV3dHo1GXuXMbmHqgLq2HhaQBUcUu9Kb7dJqnaVuV7c4T9M3LmdvHsyLqi1+33Mf/dDfffi5N7/plhP85gONRrrbPr74MSp1WSFu4N/v3rqeNnY3YAEoRHUBmgdwLAsajuhEQWivM+jjo3f209lhN12MEBoFXQHGmkSQqlaJ5frmaJQp6Vab1bS5s5nWNrbiDVyLzbW03FxN9eoiig3F5/7SXDFViuW0tcl1UMwqinqyd5QOHuxFl2wIFJuUVItvvEASXYfJLAIGrrZlLMFekgWEybeY59GdABbXCw5VmYUMA9DQTZEBhAIJFqSvwIcVFzjYVeLZbzd/I2UhzNJ8Py22ShABSq/lLxQRS6yLEuAjm+I+AUN3Jih23GYJTILf+OkqnZqm360i5tiGFJxrOK5CSO0tp9epuJEWwCiLGI6pf9wzj50fH6deqxXdt5ax38sD5LT8wYEsB88TLMIf4x5BP1gSyvdVIL28Juf48p7L9UwBoFkZBe9ZHQosLsATcQvvJ192C7tws/NEHJAV9REB5QYgCiMC5GRFxqBq1Fcb99a31xcxVpVlZG9JZipwU2eABqWPGJfjXAYDQAnDMh5mpiTLCpDHhSkVrS+7iedSzxjZ0IWIqAcX+HEtVNIZTYYl8vYvXnv1+b/79Iv3v6mA45sLNErpLk384+j4prJakQncupm2rl0FLAppSuPqIy6tNtOyTANrriI829tPD999nLpnNKiTyRz9gMD7ioEmtF+wiIE+CguyqLhNp1iS8eWal902jeewc6wVDXwxKaRmeSk9d+359KEPvJZu37pNQxd5zkF660tvp2eP9oOJBCixSe8VRFfMNrDpHBHnijgZzB6FCwTTmFvMRMXSKshaNde10DXxNY0NAMNeCgVdXfDDTYaRlSPU4z2l8ZDK4RcVJFbZztkJNyT/yMdmVF5YCEsmqxBKpPH8jlSkyColO1oW1xjQDHZimpf02zxktpPzpUK4h4LynHyxZ3I+5HkOKtP1cQWxk+OTCMTG0nkooPVvnEFgWCjobjq1XorvsexyzJ4hUETchbJk0MibeRG0XJVNq51BQ3DV9SKvXKMrFD0nsAHTolIiDRmHo0wtnzUU402ol5hiQDuqwK7zYSzKwVlSRUGj2ETO+GlTgDWkR9qkZ5zJCX08LOpScLfbfkF3U1YWTMq4lK4gBiLaQgaXF/zJK4TZJrKhQanfb/8LG8/t/LWjtw++ad65kiXim2GrpW2U+u/iUexi5EHwQtq4ciXt3r4V3VMqqIGlufkxVrmCxzFJ++8+SW9+7ssxetORd6J4DBYq0iC1elpZ28jBN5WVBtKa242pgA8HndQ5P0+Dbi+1jo9St32a2uwnzw5TBabxHXdfS6+++B2pVqqmo2dHpH+RlqvL6Uuf/WLaf7iHXiktVCBpxUArJFPxdBUsJ3nFgjmA2kUszdfPLkkIsnGIYozM9DUAi0vLWLZmKNYMfGK/BAeFbqYo7m4Ku3YtYi8eU7G5NtjG5Wcc/5rdMRPqivUTywTEPRxktywCQb73Mi3uyUDjJfzmU8WLJ/PbtHRHtPDS8VBuQFNs8aSWPMCLFHRVYuQnoOC7YVz/02udGBeraKFospZYoBgKbxIyBmMG5sntq2BlTi7rINK3+AuXYDsX+dAN8Z0tno8iRhqXSn25czQDIcd91gDWMRx3L41Ij7wADrpf1E0dVrDUrKfNK1tpZWMttYddDJjyGKWL52RGBIshD8aEao0aMliNercnpmwPmq5PZNM2NdBsewP4MrKer6bA3KEASEj0tpUMrM6BLtOLH1h9bvNHv1mA45sDNDbSNs3+4zTr7RBcGmp5fT0AY31nF6EACDg2nnRT6+wwHT99mt75+TfTV37urQhIuhBMAZQOpYkeB9yXxZW0vLIe1Fhh02e30QwCxpvQBr0IjhqbGOKrds76aXvtWnrlzgfTh15+JW2vrqf15gYuiUvpLacrW7tp3Bmln/77/zDtP90LQbTLLeZsKLRIkIFLR0jGMHBAwKnqFwCGU8rFGJmEYzUWG0swpbW0CAsyjhGWmHN5YNCl4lMt6kcEI0lbhTJ2EMrNLo2OjYtCsVF2v2llVUB7LsKq+WCVnF0rHnEL0ne1snBdOK5CckINyOkFIrAjzOqVime5woLLPnhWXIJBNX8Coc8WCEKNVMy4wOHiKKF1TVre62HfFeNAOp+r+qroMsBgP1xjvgI0sPAqIU8nWzlfmeGYzdlvz0e2uddzAMfIYea+VjKPKtV1nN3nU2IsCNda37kLllzYls4ZocDt9lk6xZBMBqMwTq2js3R+gkE5P0sPkb3+BOZI/XFrpAeEUWaujTILYrgzsMwGBsG2lb1mIEFOkRG3LD/kgbb0fSune8fp8ZffTe2D89Q9pc5OuxE7ax+13But45MfWFhc+Iujs1E7EvgN3H7jQQP9KS4U/i6Nf9cGR/TCT17d3EpXbt+OiucwR8fx0pvz82dp0GqnyTk+bGuCv1lMtSY+InRxbkH/HCUulKP7slxt0I55kpSCUgNMFC5nf3I3bsMgTfv4nr0xDKGSXnnptfSx7/gYVqWajo/2YRgHCJ7Wbpre+cqX0n//N/9W+tLnv5gVAAWM94tghQQMhUUf2RLECuFYVmMXFwBUrHSFIggwjtlYBZAWASLjF0btTUPAETC0mmZSZXE4dsQ0BCPuV/kDUPgM+bxUmtwLggLy279QEAvqbuUpoO5SdRRetyTcnrg/K5rXBENR4TkSVjwewnfqIMZPcHymmAJFuDqm62PQeq4KdzECku64Ib68Ol4qNRikLmBhV2jEHjgXafNfKG4EEc2ybMK8CRo5GBpjb3iEVj1KSL4CJC17lDEX1e8BBFp+7rUHxHJmo+NxU7GosivqFcWPcSu6NDzDshm7cRi5o3xPDo9goS3Y5Zvp6aM9cHWaKjAIlV/gzuBoqQU9WBagp1Gqw0oMaNsT54umIwBLkWRbMYbG6uZAjIsBYMyPkx7Pj07T4Kwby1E6oKzf7sGEuzHhctAfNmBpn0rN9FcSeBIF+Q3afmNBYyM1inMLPzo/t/BhBUVBlAI7uWlj92rauflc0FWDQ73+eTo734d2Ul/jBZB4RIP2sCqTVFuupfpSk0bTP0S5/IbwRHASn9V3iKi0jthTbCCDadDBNTltxdJ/wy6/ewiOgo+gDce9dHy8l/b3HoalPD4+SF/43GfTm59/I50engVgzMY5hKVAeFxUVyWLkZkISyx+q0UjTSmuLoZujMO7V1bWYlxGCdCQfcQgJAV2pghROXnL40AEEoX/ElTcQvKQRIXukoWo9MFUeFZ2UTKLiPT4Lyte/k4lRL4V9EjLw3x6PoCA3e+hlJ7GAnvMZ+ZAbQ4+ekiGMRtJaR0IGvYejF1wWdqPSyJwCx5eRxZpk3YMp45xCuYtzLbpC0SZRYDqoYyeU0GjpwUFnE1Q85oANzbBJP7nmLtxE0HGtK3fcCEv0/ZYBkLOU53m1wlrqr/gG+m50voQYJvM4a44PmOUNnc30+6NK6kEg+xbHgyCgGdl6h45iGtzezNtbtkLV+ca3/qf1wARNKLuBG7qMrsoskYZ6kJaX19NV6/hju/upNbpKc06Tddv7KZXX3spffBDr6T1zU0MaGN9fW39U8VK8UfaR+1uZPQ3YPuNAw0AY344/zdpyO8WMKIxqVQb1NGDG9eup6X1zRgHMJmi+J3D1G4dZuHpzsViOiq74yy0nFUabA7hiIUgERobq3V2FounOGCnACNxYdkBtLV1cpxah6epdyaS9znvQB0tMM/H0py1znjOKK2uLKV777yd/s7/9++kvQf2zOCLO/LvEjBUsXiRkFO9KVIwCcCi6jgQmYMCLQhiXRxh6bqerhi+iuvVWFoJEIvh7V4LGESaVoAph/BnPz9cEo9zPrMJs4sAkq7uV0h+bPn+UF4+oz7ZAxcCfC6PkYLXxfNUEo9fPjM2740P/6c6LxXTerU82vucS48Zz8i9DGF5OapbMQBEXfHMgVSu8WmXq5958BT3sHc6zsEYkCagAMDGxDb8+hx/MaCYVw3PgOQ54x92dZN3wdH8o4D+zerOLCtPcT+ApVLrRspeBWiPW86IfZCm9yFhGTQEKFiDJTQ/1o1TCVx6EUxOSxtNjFM9Dbi33fE1jyNLi4EopLW15bQFYCyvLqZV2LFA4xIA9pJsbm/gKvv6zSqu2jDq0WeEG1NxcF8tra0vpZ2d1bS8XAdMW2lndz196MMvpVdeuxsLSt1+4Vb6Hb/7n03/3Kf+ufWr13c+Ptdc+Mv3v3j/N2QVsN8w0FgoFv48jfIpRW9GF/3UIi/h7wsaDqeW9A6G7WAZw347zU8WUg+G0T7uQtul7NmyOaiqWMtMQqHotfvp6TsP09Gjg3SGTzrBcjTqsJZJP3WOTtLwHKAeZyVQ0hzW61oI5wBGu2O3YDG6Vd9949307DFu0VGH5+fp4QpcnvegMuR2U6mdzl5DSOxOdbTnPMqgYrmwjSuQNxCQtdWVeFtbuebLj/LArwAFhHe2BZ2WPYRSz5TDbKos+XqPq6A5+zN3JSubXbwBAN6LckWPiBnh/viIp7CZKFsolmnw3V4MExIoshXlmV42S5N/OamcX0mQxzwX+eE+3ykiOLgswYwdWGfhJvIZVpr68xkyggAHFNhxHWN2Ac70cvet+TEf+cHRq8Jx6yDy7zGf6THrxMs4rkJ6b574lt08A5uuKeI1AXCctx4FjbHjK7DuviOiVF0ACEoRcPclU47sNeaki9UC6Fpt4zS6osgrMlNvlNKuQVKMzDmG6sG7j9LJszPavZCu7G6lV155KV2/ejX5przzs/N4L4y1ZTstLzXSNmCztrGIjJTTxlozvfLBl9NrH/5gun5zJy0BGM5bWVlrkOdBOnz2CDA6v14cV179uZ/83F+KRvh13n5DQGN+sfBv0lb/rnKXrUPeZwpUA5VXd3dz9DlYxkk67xyEgk/a09Q+cLLaJEBjYR7MRggdYedoShdL0VK5BN/5/kk6FSDC4uE06ue6QDBWcI7rtdC+y8K5AA0ap4igKIf6s0d7z9KDr9xL3dM+Tk+FBrZXpESF5dGlZCYELwtfjsM4Z8OVtwQcCAs7CsuVdsE2cUs8vxgvkV5K5Vi7M7MMgXLGNGafbn6fbR4LsCDNrCQIuGCrK3KpwG6ZfrNzPUQlbxbqF2xf8zvOqWD5ewCUOz8DSHiW6Uvt+S/nIc6q3Dmd2bDtS23MFh4giHEh1Ll1L7j2UTrzLXjEqwk4J2gMuW4wBiAsG+nGyFqeZR2bJxUsHsl3mZbAYeGk9xnIBJjcDrPd/Dn+w/StL8slaAiEecCfT+I+8mYvSoDGPNeV5lK1Zs+Gr5wA7Lj/FFZ678130/7jfWSLOnJgl9nju6BRQqkryFG8T2auknqtcXp0/zFpj2hDx/FksHei5AnyeHbWCiPjvXNzumeUmbI3asqPiywtpA7u+GjaCyPW67XT8clhOj09SodHfJ6cpS989s0XDs+OJ5Pe5O+Qk1/X7dcdNArVwnfRcj9CjSOHSAL/ch85maGhFMxKo5lWtrejb386MSZxCN07Sxe9i3T2hEo87YXPKMWzu0ol9nV587gmjWUnsHEfoNFpdWici7QY8Y5p6tNow1aXQtuIKAYKXm0upuUN57DAWqSnpDfnSksQiEkf4ZtwfIIyAxYKoMvV2U2oTNvwuh0qfqyHiVC6QI5irhDINnJvyWJ0wRpXcdr7EmzDtTP1tWegoaIr7KG0fBcwZmA6O5a3rBR24wkYAkecUVEu99xDkusyWEicznXsprKo8B6P6/lzMJvfVbB4rvd6nv/i2aQTn9yUR4ZeAhW/rQfjGyqzu2dUOC0zB4Jx6MYN7FbknMFHx2x0up2oTxexUYXdfZ7dwrptPs+Ro8GeOBETyzgW+b7EqPhhXkyDdN1s2wzmMg3dJtdQKYSrQG0CMLINy6o7Qlm4Pcc0ABjKJovodHWnABfLFUHRM/bTdIE1KAIqdQzN0tpS2r26HQzj+NkJivyldO+NB+no4DjtXttJH3j1pXTrzq0MaNR3C4ZxdtaOkaK2rwbOGMaVbQykbib5co2STq+Vnu4/TifHh7GKnDWTFy3CyFTqAPB8+goM+Oj45HvmqnM/gV78ui4d+OsLGrW0PR1d/G0aYjkEN8uiUhlde1oBqWkdJVvd3kpl6Npg1Eqt82fx5rLuQS8dPTiUMARKK3w5Cu8wZSoWl6S04KxCqByK3WvjwiBABivDXinQPCcmjqHEVay+U+unHBy4IAxZWZhiRbrQ5RaoMUb4Blgh505gCXUbVBatU4wkVMBRLkeNOj7DgVsRJCQdrbRuinGMPFPVZfKK8erCxdX1GHXoSEoBIzaFeCb0l0Op3U1/BipZyAUWLrLizAC/3b4KClxxqUgqvhfPQMfde+J3XOvPDBDGTzznd/MexznvtR4PoPLTeywjX8KFYVex3ns2eYwl/mV1WPQIOFJXugVdQCLcOurS10AKHL7VXdDgyigfEsADDBL6siXUeMR52xkQ4vE2Ndf5HOUng7/lNX8zVmTm/B054jO7LjITGMxcXoUsxlVgkMJFMfNogq/ltAwGKaPbmrQrFXhmDaaJvDkCee3KRlreXU0rGJp605dGC44o9EIROe2lY9itIOMI0OpiLbmQksH6PsDp9IXFxZU8hggXXMPSabV4pLNrJ4AU9dFuxcRKXxuxtbmRKnWnP2DYYN/FUiU9gQH/3M99Ke3tHwGEC/Ow7e9LS+kvT84mv25T6n89QaMwV5j7K+jnayFg/kfDOASX9ozvWg/1wdF4y+urUEX7zI9S5+Q4dfc76ejRSeq3RiGwRuKHPRRXAcLVUIicxtw5b9PgjhxcoBFQ/BBsBYRPBM9nGaSsLzbSAoxEq6YVqgA2c+KPLzvqI7x8tk46NCCWkEZ3lJ8KYpdZ0EqEUYVQ6PKaElggFEzGYRmM8Mdby3hG1ZcLc5/uyfrWVlpcWeOYCxXn5QDdFO5In/vtigvlVWH/kc2rc5wiA5huWbxblvutF+tRgZ8pjVpuXlUwauny0+OXisXvXP0zcMn3qPye/wXXeJ/3U2bvD1biUQR+Fqz0eLA/vo9VdK51wptgIfOIdhPQ+T7ATXGW64h0zFM8j6TNiwpm+iO7xQWTYDf5nE/12llvU+SRFLw+AqWUI493IXec9xluKrZ1rjyoqDHT2UTZSBa2gUvFc7gxuqdlwuVaIdWXqvEi8J2bV9LOrZ14fWePfAXzRNEtmwaP2g3DYpdrbRlXGYV3urxrscRs45Jzioppe2c7feClO+n5WzeQFdzo08PUaZ+Sl4t0ft5Kjx48TW984Y30dO8JaWDgHCVaKsBU+umdh0/Sm2/ep90xgDAvwKyGUfnufr33F9JZDMD9hm+/bqCxUF74j6iTf4WaoVEuG4rdhtct0Ye1ARdof5VPKjrG3+t1zmOFrMP7gMdxJxR8cWkxrFmseM09Jmlazjp1pKNWS+HRoijQnlPBdVV8tM+KlaiqLvo7n9p2vbrOZxfLM0Rw+9zPrlXS6ue8KbCmZGJZQGUAjvr0rVzOYDVYZveZFtku3xjkxflFrE2DZ7lM3/rGTow9sQtQYDPJ98AB4fcZdplmBc5CP9s8NnNb1DIFZwYIebce+KOQs0BhjiugCJ6/rHctsrt1/96zBd9QPrWWD44Hs3D3+KVCmsfQcH5zJi51d1Ro7IKElpzPAA5YWhzjegdb+bIqp847IUy2MeRaX53o5tD8nH/yTt2RIxTSQHOOPfgcldKyRFyDPMsiZSZRJ+bVP/Jo8NlDEReKDJJfDni9afoCrJjJar4AEf4nGe6lOnyxUtzj1Hbc1rXt1bS1sxkB09Pz03RyhvHCHTYLbgJODHyj7evLzVRdafK5mAq0McnzaNmpiyILqrqstM9Fj5t83eQ0dTutGM+iTM4tVGHXF7Go9YjzxdpCmmBbnh49S8dtdIHnjpFRXaeYk8Mf+dytlcrbvYO+ywZ+w7dfH9AopR9AYP9kRAf5Z0FtkxBi/sUgIYED3C2xU4/Jl++cn7qOQSudPD1KbQBDC2YMwOnkWgQHacVCMSTi33yllJr4ma40PZ4OaBCO0aJOZ55ZQR8pG3CMhF200mZb38C5AVDfGD9oD1IHIGm3Dbhq6bJ0+BluCgqla6FAmp6VKNvIL1CmDT3Gc+1JETBWHfnJ85aWobVrmzlgC/NQcaUlOZ8ADWWLNHVP/hHQmIGIWw48Chb++uo1M4urNc7353r1qEoTz2OXkVhfuTE4TrmjTSKdXNb4znWm6fOyyyKQYBvjtpyeoBXfBRTu9XrrydtNwyD1+JLxuc0ARLDo9nqpL9Og/iMmwiXRjio2zx7BBLzevPmnYhp7CYbh0zAclk9D4nkP6ooE6+E+jUikx/FZG1rXAtCg3+Ua8hxVIhzwhYbUDZkrF1B4A5Jl2go3FjdZpvPo0dP07Pg44iSxsjnHlCtdnXg+aecV0oqkQ1sG+Gc32vzIEO2OrwNECwtj3JlTduMcrjHr2wCXcEXW0taWb+Bv4MI0yAt1CJiddgbp9LSLO+NAL1yi/iCAmUTZjW0tfLi6Wr3fe9b9hq9w/o0HjVK6S3v8KOJSKldReJfMQzFFXBte4FAslDKF2Zfx+CYu+7mHbazRGYLVAtVBaa9XYR0hOZ7DQmEpSCisjiAyhx9ZaVYBDTSRi6WECro/FAzEPtiBAdba4mKq+IIgh/ZyjdTVKeBDKGDnxJW9XHE8D9oxpzPFzG5JFkAHcOmWuNvofipEASDkcaneSJurzqBtRmBvc3snYhol2IfJzZTQtBUuBWDmlsQ5Pt08P3u+28x6apG1vMEqyFdc5z2ci2Co6UrTOa+yeA3/rHprPHo5ZmtsckE8M54jKLHHqwUBFNuIo3Eu7ufPI4ZYLa/0PBgPfyqn93pD5J66Gva6lz0nXIvCxVvnsay9IW0s09DFIhs+2vTNiwFP+QdncmbdTJbdMkkJsqUN6eE+XZjMavJI0nGAsBnxGntsxjCcACHucyqB16jQYQzMgOElq5Lyem+M9sUAOXbDwXuufK+LJegEMOkWYkQCOMmEwJflmvrmD/IJe+B+8tXrtzFAvVTBtSkBSGenR5SjkFZWNiOPtqVMIwavwbDXN5pcm2ci3390kPaeOrS9jyFFJ3CfF3B7NELLGKH1zZ20vn2Vz93vvf7qrR99+Pl39kj0G7Z9Q0FjY2OjMS1f/Njc3PRqCJrCh2C4SrNWw98qgJWtBQ+Lxp+/tT5KQwQhpXXKNo0Qy+fXUFYrnz26SWNQ1kJqri6nzas7aWt3Ny2vr/mOiWgI03V0nzTd7i8tfckd6+/zDdApxMYGnIcywk3RipER8qAlybQylNVskG+VPCw3GYMXwH7yYr6CklOplxvNtEEe1leWIoayAnhs7lyJhXYEg9nupuI7QUnJ88/yq6Ch6P4Lhfb3V92TvOQceUIyY1wDv4IVeP0lUERls/N/gEg88z3Xx3Kg9mih11sWKbJ+elhr28drVFB/q3Beg7JNZF/sGUAxANQPKebna1F9oOW4VEjLE/EMgNh2tkeg02vH2Ay7WnswEfNhO4VV9n4S4e641zStmwB+jnMonuXmehW5G1VrzjEyHfGFAHwV0QFdujl2vwocjgsBLO1BATREoQCauJd/lFdZsty6G8Y1fOWBUwTOzs/DRXN4vBMd2xiX9jFs+LwDuBrvKgEI9oJwfbsNWz2DueKGUA7z5zPt2u0O2+kI0Hh2fJieHDwDPIfRzerSCC7A/HR/jzwObKDU6YzSW+88TXuPTtKwq+EsYHhX09rGlbSyvp2aS6vJhbNr3FuvNwrlyuL3vvxbP/TDX/6Hn/2GLVL8DQWNhfXSDxeKC/+sr8PzjVOChBOJ8hJzl4rArvVQ6u3ZMLA3s7ax4Cv+XVgvZLfaqKSVnbW0uruZGquLgMRijK9ori2m9Z2ttHOLioTauUaFgGCUutHIC/XamDO/uwjTsLtVaxZAgiLFkF6wYXgOeGBdzc9sNKL5jDU5YC42rONHXFnbiVjS76IWmiJozSbsNejyBmChW+JKWEsrK2lr+0rEMnxWJM42q4MAS+uBY/72mgAHyvwe86DuVNqshNL/DMDGD1QsBUyqrrIFyJBW1Bu7F8YRD7qpVJSLhgh2FM8NhURRUDSfbR5UHJ8haAgM3iN4GAcgcf6ZRgbOWHjXvACyput++UEaOR3rXpg0SNnt4/oJ0peg4YI4toVAkuHQpO35sHweyczHLReD7yQuuCExpG85LoE9nutxysezZnVm+1iOSAsFVhbdXE/DRB1cRs3Eb0cZOzcl1sFwchrnHWchoBqjGPZGqXXUSqfPUOaesQkS4j+NncHz0yPApAVLRkZcc8P5KvbqKeTDISDjixTIQ6fvEHXnJ+ka91LLLlkM3BAQ+spX7qcvv3GftNq0B+wYWV5aXo9AuvOq5g3ew44tZ6wmRhkpw/JwfPHaOz/9ub8YhfsGbN8w0Khs1/8govJ/NqhUWiqn6lKVQud3hbo4iRRfIMg0nOamwWbKM1MaG1qE9nx1qZY2r2+lpZ3VhFZiBbhHoZaBlqap1MT/XIZZVF07w7kcZZTHk6QFlSu5PoKxEJ47QQCKvpogy1dy+T8XDcbnSd3TFtIjPXUxX9wM0vNdHc5INeiplVIQVAKBRsDwbWcRreevUa6k3bW1YBmbfK6yr+CSNJaXcUtq0Tti2cIKOlhMJWWfsYk4xzV+12JyIpQ5zvE5+y6I+D2knd8RtFRZBBD+RZ1ylkTUoPi0m1hLK5B41s+ZxY7tsg08rltir4eAJJiHgnLccoYrVoDpAaIqbzATlYlrdLfMj4IcK5KzmV8zY3e05yIGQTs4rLyPb94xtoFCm9WAh3ierg4MwXgL9SA4ZECKJNn4grXJvRaCQ65XH2Rdmif3AD+fyzWyjQA3ywcYCSIBfJwWFIJdRVrUMW0br2vERZjD3TVNYzC+MU1FnfDpe1/1oWJgn2unIB+VcjPVqstpY2s3bexupc3d7egxW91wqT8Do8gPTEPGltm2RmQuVj0/OjpJR89OcUHa6bzVSftPj1KrNUAGjYetwCqWk+8rjnVQqGbdpuBjlCGWH6S8NB6fozs3Pvzi0f2f+dJPWlNf7+0bAhpLN5aWcQd+FN+w1lxfSosbDoVF4F3hiMq/AEXtwsyCTeMrEPymFsO6RVckxwLV+TM4teRqzmvNNC1qYYwcQ/XCCkExXSe0plXw1XnGD2rQfdcucEah4JOF0YCroKLK8MQsFPit3udkObtsz7EQ7ROQHRRXCRQ6ZV7/33UgnJdiV64zWJ2IZuzCnhIV3wE6myvLaXdzHWaBoAgYuCVaiKLT8nlG7KTpaNaiXYCXwq6CzQDBB/oZoKB0vLd5zrJkxXbjDq7Tb748zqc6omKoXzk5rzFNmMRluh7jVFzjRQFagpc//Z+E8j3UFWl5LNgYv+N6rsuuQwaLmGmbU8sWDwX15wyUfKbf8tvI7N0ohgwIGm2U0fUsZl2v5sBnqNgRa+Cgj43jsanYiC4/TU3lyz1dHhNsZAPmIQcpM7hyHemFe4WFjx4e5UdFszxRJ7nu/E+5c+arQwIqGDtBstcb0va+ZwfArBgkracmxqC2uJwq7L7vt1JtwiiX0srGRlq/upnWZMUYHIe19wewCBiWz9VNVFadg1SrISP1Da6pc05wMm7RD6bsYsS60+aPzMJAjA91YGfnqTc6g7GdcW2b+uvGOVmM3dSTi/HHr3z0+b/4+GfeOo/Cfx23bwholBarf4qG/O7F1WUqbismitnT4cpYxijGKGcEkRQzpcTWumyxWG4fgdA18BV/YQEwdU5ZTgWo3aSLT5wHwPgaAgdxlWAK9pgMqVSjyjE7UaGP0um3Y9kQcAVEi6Qexvs5AQ1XVXIVLS3koNNNE2jnPBZEt8JXIspAFECX29cvV+F9n6kqoGgpZBEI5WF2sa4067CM9bSxgbA0XVynlsoO7uLTFxbJFgIkuDaCoGaRLT4vhVdFC6vhocvrQ9F9mPXkceotWAHXxj0e5lwop5XK7n2+ctJbtOyCctztJ+dDYUI9vJxPlZZzppEDwMppviZ6ClDC9+ILM4UTquJxsAF++cO0MkhcsiV+q/wh+GzhJpC4+fN5XWj5qYOapOqcnwGTi/8Gk+D+AFNu8nq/RR2ivHl1cTPAfYIezzDnMlnzZ714rRfYXgJGZhvZQgs4pq9SxxPMtwzm8rzlc+0Me4x0SXUloufOnfO6hAXlrzCPG7qcPvjyK+kjH/posEUywi7Dc/5UH7nsklfcYxhvfRnmAZi4/m2hoJxgFOursIm1AB0Hkvm6g3KjGgDcOjpOh0/2Lt8xC+MxPsPuFAmDuuOxXcgGaWVstM3FpDJ/MXf9yWff/cvk4uu6fd1BY+nK2idB0j/p4KPNq7tpeXM13BC7Lico88VgkrpnFFpDZCtFxfLPgB6MQgDQdZjSUDZGsY6CAggGsewmi2j1kOaHrYxQ8FF3HDS5tljnOYCK7kOvA907xgc9jQCWAhfL7kkpabQCAET2eH5udF83qGAZ4Bq2O6lz5ijUVjo5PU7nZ6cxclFBtu9fVkIil4KMsCFkxRjLgQvF+W3YxdUrRrI3w63x7VzS13LZN9LXAItZlV+6G2bEevAI57Tu1ksEiRG8sJ5sYS3Jgyo+U8oABY6FosS9XuNl2Y1RmYxB5MFfodJsWYhnTMQbsjJbHj9RVpRNhXNcS/SKmD8+kcTYAzjEAtKIL6bhRVyvwuYeIVP03pzn7GpZDgHTeR0CvLEMezDsXZBxIPhcF/fwPP/eYxrkMfbLc36aVpQ5P4Fn5DIEGPE9g4IulX6/j7fsMFRZDYpm0DfqwGdFWSweaVDlyqxlDegDUJStPko/GLT4PuCYbEEjBGPFVV5crKW7z99Ov/23/Nb02t1X0zoM4vDkIIbKW5+DkcsaDtNC2YGFS6kMcJBZ2kaQQ6amMFvUMTOQWowYVjZ9E167hbtygOvy+Fk624ddnGI4z7pp1AYwHK9BOcIYw4KmQ+rPNmKnhl7eefXOZ55+/t03o3Bfp+3rDRoVGMVfHw9H6y5Wsnn9airUfbMWjYcyR/NCvwbnAIi+Kkrrsn5b17bT7q0r6cadW+nFD72Ubr16Nz336kvp+Q+9nJ5/5aV084UX0s6Na2kJ5uLU9+55H8WGadgl26LiSL/uCLymE9yykCnAw1EPYXQxWEAKy+CbxhQQFSgG8uDiGNSUPYywcr1uO4179gxAbWU5UluTYneUpltM76aRTEeg8E3uOZiI4MAobu7upitXdoxkB4OJhVcAtfcmp/E9gCAENachIAkeES/gGl00FU9h99McGNuJiWAKciiKxVBZaEQtLNdyIpRmpkhUAXtobzxDxRAEFFZXY7d3wAKqwKGIUVLpvT0g3mceVTzrLANXPNHj7BEbME3BwHzG9R7TQufNayI97rWMKntmW5n9zWIPY8BDa+y8DMvonkFiPhhHqIDPv3y2z4rFj9hmv6OHiLrLsaIc1zBd0/G3WUcAg+lohAI0TJt7A6TZ3VxdIcpEWt4Ur3HkPhnu9KKHEbhIpdoFbHTKnmJlt+/44GvpO7/jO1KN9js7OuCT+obtOE3eR/cAmxFgoyGMGcw8M1xyA/8XDm33GTwtynoJlLYFaTjOxWn41tegC9vpA0KdXuq0XaDHGcXWDumy+yIxRzJ3jjCcR2320++pvrDz57r3nzk+4euyfX1Bozj3H1BRP+BXuz/XUR77vGOMPwqqFS0ulFOlUEY5pqm2XExX72ylGy9fgaEsptVrm2n92lZa2lpNS2srqb4CTWs2+Gyk5e31tHltN11/7na6ffdO2tzeIl2FDvekDtNYbgaVk7KqlFp3p8uH4gEQdmHZXy47cEHh87OjEG5jGjZe6/QEMDpPF4HUtDJpS8djQ4AcfSpgKAihAOxOQIt3miqoC74ZfiVdv7Kb1tZWw71xMSGBwzwJOgKGAKJrovKEVl8KvJF72YIAZp7dFHgDgQ4mUpisvwicct7eHBXKXRspNihuHAklCIFkC8Hn3+ycCqQqKLSmaeHCEvM7wIv0cxzHdHimhb9UxtyVG0+I8oeyyS78zt+sW9Z7o3xsWSG5h91NPQ9w8jz3ep5/tGN+pYH+vD0QugAqUa4LAU8t+ipomDefkJPN4BOuBn/eY3wmXBvqIfJjGtSfIKjPL/DPAGuWX7Mk8JCSV/vYOO4XYBXXuEc7wRZgHsVqSjXk7vqVK+mjL38kvXjnblqqG08rpE7nMB0dP06LtWZ68TYG8MatZEz+pH0cPSYWeCoz6PbTueu6tNsRp3Ach4H2iElwnXmNNicPLlVZrTbSYnMlYnZAMQxG0MpB0rXN7dRc3Ej1xjIudT0mW3aOzlK/012Eq9c6+6c/Zk19PbavH2jESuJzf4FKxr2fT02UfnlrPaEhUdFT6KAC5TiJBWhdZWkhNdZR6PoodSetNLiAmsI8/IsJTCIsMq0lc/QdTZiH95Ke4zSWcHuuPXcjXbl5La1e3Uz1taWwtqpEuDo2duzSRyPcKjoCMq+b04LynePWOJMS1wfrNoQqu2T/BQpqQNR3cI6gzHn9BZXDuIXugulky+Wq1YKAVtHu2K31jXTz2rWYYOTYDAdxCRzBMhxfEiwjC7DpCTaXshnl06poBaXrCrPPzfMlsiIHoPA9uy2h+qHEgmOAQZQ3K6gAJMUWFiJ1rvOlx4KHAGPdxDlvucyPx4K9XNa3lzl+IUCB47P4RL49lyPcKY4Fw/Muy8ezBFePz7bZdx9j12t+XL5X8I77uWdAfZ/7gmTqwCfFeBNuleIHm2JTJkLZTZM0okz82Q7+tp5kNQbJ7TGKpREsLfnX35fOyzLc3cyZIOSnoGZMQ0DL9UkeqPOoP64Z4N6YdgVjFotVV5ppbXk9wODBg7fTu/feTOfnR1Fnvof30aN3kTeUd9RO+8d7XJfL2nt2nu5/9n568MX7sNsh8uLzeC5lciyHrky45OTdYLEvnDJzLka9tr2RF9u2gXlO1ff/LtoNaxd/HZa7THoVixB1jAH/6HO/9QN/88nPv/N1ed3j1w00EJS/CrrfjiZAaRswjSVAwyAmGhiWftDrYElOqXio2hxougDae14LgoC4+6aqaCsrhEbSv4wBFJwtGtCkUo1T9IakR0NNpYElBImb/Iu88KdghaWJ0NqILOF/8sx00Sa9Yar5FnAa3zd9F3mI3YDxomQEd4QFGLR70TWsski9w1KS1Uif7zIHJyONQTbfceFCwtd3dwCNK6lRz8v4OelKd8PhyAEcdgWblgU0HT4Fn6xPKpBpC6r2qgAUAM1XmUdWZhXSfORbKOl7919a5agHU8tbXM/mvXEZ/6mk/pqBTZzwvMCg8pIHh0EbRM2vRrhsHdN299rZrqKyRTdlnLctTU95zscCdEyD7wFjca9sIiu/DCH8cnxy27ZjVyyfsq/Y+PCa2dwX82hSs/y4WY5cLu2K3cFl6tbXLOb4BaUmjzlP2eUTrBysplHIsCMAxxNDJn2Aj8v1tOmatTduYM0X062bt9LHPvLxtNRYT42qY28ysPscl4qk1LgsmwDERTrvn6bHh/fTO0/fTUeuCEcROqe99PjL++ntn303HT85Se3jFiy3y3HfOTxCTu2NK2G0kPNON8Z9KIthQElgCGu3ZycYYRFZxOUplR2oqAvsnCbnsFBYXXD28mJ9vtJofuedlZ0/f//+fdH917Qpjb/mrVib/0NU+L8Z62NQ8Q69rS3b7bQaNFPXxPdV+i6Kcm0hrWwuB1oubWym1Y3ttLS6EetaWHiFT2pmwKlPhXdd5q/L3m4FVacNlZDwZ21oxC7AITZMqEJBq4e1cEFaASNNfdP7Cf7yCajv+026CJO+IFZ94MShMXIyB+MA1QELFxs2sOSaHKqgroDPlQkoS7nbshi9Ox18S4OsayvL6fa1q2l7YwOA8F2wgIqBU3ZdIF/5l9fP0KfNrCHcFO4VWNxlEbPv0mulVmWNPzLgn0qZe4Aop0pjaQUGvmdrrwJLzbla5SLfwU64J/A7LDRVJRPge8QzuEfltU6zu4NC4WrkYGgGYB+nssksSDieFywgtksrT24yQPDNc+ZP5uEnt82RAZ8na3C8jGUwvVixC0BwkFS3i5JgXYcem5WBa0wzXJJo33hUMCZrIOrKB/DdPFsOh+1bv64cZq+dkmI+YkY0iVleQSZGiPI9EuS8SylEnq1SymBd2h537jyfPvyRD6eXX76b7ty6iYGA5W5ew/14IdzUM9zbecq3uryaru7cSDub18lDM/X6I0BwmJ4eH6eT0246enqSHr35NB0+PI7YhHWpXLfb3XR8fJ5OD5DRDi4QBlL2EjO1ye8MgMMQoku+8hH+BQuyHTgXeRUwkJ8Yn0Q5aegF59C4qFCxsD1aKbQe/9xX/n+c/DVtv3bQaKT1hcnCX7+Yn1aCFZBRham+BGVaXSLj0rExBVJ4oVJQtpX1ldTczK9IrC+tpEZjKfqiXbvAN78X5uzago2MAY0uSNw9p/KmWA+7LUVUB8SgAKSrcCuuwQgUQp5xIYu58K1VvvDZobznXNzHU4Facq3ZVIFQLc5DX7uDdPjoID1j77Xs2UHEEK68LkQWdAO3eMoh5CrPeDiJORQKWIO8b62tpueuX08b66sAg4pvT0spYhrxBrIAktyoMyUPBQhhUNGycvidJ+RzCIs9AOqDdRoKy1ntfqbt2Xpb/gyWioqHOc61MzdGgIjuRxWQP/9Fon6YFkoX93Ms4glY31i+X2HV6l1er1XOQEKacTfP5X7z7jYDLZ8v2MyOe7HfgwlwbraFe8YW8QdBAhDvdDqp5btHeH5MCqONPed9AmGUN1Avbn0vH1Gm+E8AIo/Uj8Bs97sUf/b6R1KKvFivfrdcM1cwg6LxENIhazGWxtgYoHt4eJAe3HsnHfE5X/AZA1jAWTo/O+Y+2+gi7T19HLEvydTp6Rl5KKZbt+6mnZ2b6eG9/fTG599Ox49aaXg+htHaxrlcyqysMl61wL3dVttYBFkwn5dl589xTo4bMYg/jWn8Dr9Hv6I+ZK0aI3WIayiX7wlyJTIHQrpxycev/pbbf+nxZ97+Na298WsGDdD8zyPMH7Xy39up9GqzHm/Lzk+gUSiAjWh30dP7T4M6ulaBrscFFWBwcuIQcxoD808Du0tHbfxG2ly7kVZXt/meF2fxMTG6E6GKOQQ8wwBSr3OEC3SAoByDX06lH0blCWZWppbDylU53eZA9HFvLg3OQfw+6SjnfDjfRSEL8OA5+WqLxjfaKM9lmaZqtQJNbabdzc1gGk183RhrAkA4OEfAcD0F6bKv+stdrIgDwmAerBOVTWW0UP4FKKDE2d3wqSqg6qFQs3vcKwNELtXGey+Bw/QibsBv91CSYGlZmVUM3aJgNeTHa/KzFMgFmJF5r8TUbhXb+4wcRN0pkPFcnsxx24AHRj49H9bQ8lC+DCKcMO/s/oUws7vNlNVrYspAKHgv9bouzoOV5ZhsLsCK9GQ8Xh33xD9/xe1xLFK6TN+8WDbrNXpKxtli++goK1vMVpVRRT6pXeuBurG0/nOPAYGAf7QphsBjxtyGE1/NkN/Md3R8kM5bMA2svrNYY6IcSTbqK+kEt+PTr/9E+vzPfimdOVN7xDOQuahz0rYUgqEA5VgeGapl6bV0VXoxTkgXRMbgeCcnfTotY+S4DGdyI06lUo51GcTVcHu98cEpxlO9M7hqJwA1WMKtvvPwM1/5Na0tmmvvV7lRntem07n/Uiv/tY1mpZcbZdwOQIOKdPSm75KIhVWfnad3P/du6p23A1XHXSwaFM63kI1d/KZLI3dGsc7i2YkDVippbf1WWlu9GoBBtcQz7AJzSK5A4ai4ducYincczOTiogtl9KXPKIikRMDQ9xOlaSz/0gUnLoqwkDl8ykGaG3OM/PgelfxmcARaxY554CErIVQxxkD2gaCp8M50ddr7zd0r0XPiKl0Ci3EMWVW4JQicFiBchEvAcld4A4TIj79VZhUXyQ0Bd5uV12/vCbd1jODKHPiPU5egwudMEQMwPK6i8TtT2BwMDUZjOvzZVgptPI+DcR+7zwrv7rJtrYS4K/KSj2e+kZ8bz/yaz9kWWTQWMbvW/7nXTevsV8HXJQFj5isW1hmlp51WavfzPCXzZ7nC5Yq85Of4F/kkv1+7+fwAV+uS78ZJNEAen+3eFyNCL+vHLdJkl9HFJ+1jl3kVuXWg3tbOdrrz4vPpxZfuIpOrAUQBYzzGN+UtLi4CJAOAo552tq7GSM/Ts376Bz/xD9Oz/WdR/FkwOcfbPHTZHuw5WK5rat6jdBY1xi9dwG7iN8+yY8H6Mo8hQ+iY5Qw2h15EYNkh5jASzwXg4obJbBZKhReuf/S51x9+5u17UehfxfZrAo3F5cUf6vcGd2cVYGVYEAvt6t71lSYIKclSgRViLBDWvJxATKhb57ib3v7c/fT0rf0YiXn6pJ2+9Jl76emD4/Ts8Vka9ApQu+fS1et3UDpfIgygABKjkROBcF36J6nVcgDNEce6nMf9AGHtYo3RnhUq1IqDXzts2e5RxTnWZJgrQ8GL6eywD3BMwwcWAMLyI8RO4XaClD6whVMAVf4MHPaaYKVBd5fwc+r7res3Igjqca9x+n2ARlXX5DIQCuMwEp+FROXMsQe/m1ZY8MvGD2W/FOiZEs6+h6Lw3c18hYUnDZ/red0SPwP0uMy7c9q0BWlHevyOJDzOl0ibP4HETcCI++IvPyuENCwxt/F/Brx83C2AlvStsFk+/B7nOR7jIPg6U1SV0/Rmv6NXA3rvQj3n7RZuSi/G4AimMoL3AJG0ozyzjTQFcUHROjB3bln5cows3yfLkDnF6feeO/t0D7AxDS52hTZfHF6uwm55yMnZaXp68CR1B+1YfiG/FKnBc11VyyHi3TQE6JSPc9zcVtuY2UX60he/lA7290JxfVeKrlJ+bi6LRTEQ72ab6zrphtQWG6m+upgqPMd5LbIJyyDYuSKa1R+LPpGA6di20Ts06VHOC+TPQWI10lcWLt1c9vGgd/PxZx/8cDzwV7H9qkFjaWPpNUT0Bwc9AzJZAMyVleGnQ2DjrdqARbxYGWU3fuAsUOlZH4bROm3Hu0uGvXHqn09SG2bRgZoqd75a0Wj1zbsvpArWm6pKgxHWp3vMNYc0yEHq9Vs0QJ/n5YCdAk8uotGqsW6BWVFYzTGCYcWpAgruqJA6pxepfU4Fc9bgmahssDauvoxnyDRMT2GTZdSgkCsry9EA9vXrnmysbqQ7166n9dWVuE7gqDsMGNAw8Om1pmV3ol3JMwWPRkZI3gtkWnUcV4CCjZAPd+s0vivMfpogxzLTyIKeA4/5GpXLvEWN0C7e72C1OdytYA/eq1uBFfd7pHmZbmYXlh1rFdQ991yZTuRZVsC5qEfOBbh6rY0W7M/dMirMPF9LeCnUFjArpjUeKcRfBmkBA6XCUruWynm7A9too6COr8nKpZviQC+/m+1I0yKQGj9yeeJ7VkjzIdhk1qja53RMz3uCYbHFNZaZ3SNRHq8mHV2Cah3gp53tBtZtW9tYwlVeTkvLSzF25xlA8uzgaQTrlZHhYBLuqEHQN7/yIH3us58LFuVzYxV2WELUr/mwfmUVfPeY8RiBU4NVRe43trbS9o1raWV9Dde3GTKqERRAjP+FVeBe2zpck6gGyzeL62DclIGoC587TO2zk5vl9eLrrYetXxXb+FWDRm25+kPtdvduRME9oJAr0zac/xD8haqDrDhowAZ0Hbj60OFJOtk7Tc+eHiMcjt2wzFRmH/CgUPp2VoprMl557npqrEH5dEF6J+lUVoEbMhoDLFSKz5YJzE9BYAdkjaksjqlbtWYFK08eBDOuNXClUNvzccH1/dZcOj/Ka0LgOQUCS5dVOpfvM6YxHpE25QmBI6P1ShVWsRgNcX5+Emk36w1AYyVd391Oy0uLpDMfQGJg114XV7Y+OzuPvefAJQQ/eiNoUAU4FMuKM9ORB8DDciELCr5fjD+EQPNdofYevygofkGNOc+OUHuNIOc4EQUoAsU5sfj0mHLmZ2YGHvM5pub7clUwld68eUzBNrbE8ciXAJ3rK+czGpB8RJbYuCeENbMd8+3DQqyVEQHYMvM5Y1RBn8m7MSQVputLuVHA83Y7nXd60TVrTMFyG/uI8kRB4oHx4bGoDfPjZ+RbcMvnBTfXCp0BhNvEcnsd93o8wJCCmW+738NQII9VZ7CWi1gjFIaHjAGKp4/30s/9zGfTF3/+8xieYxS6npZXlqj7+bSIwfD9NtOLhfTOvcfprbfeChYVdXL5Z/3lFb9yHca6JJZB/aE+BFHHZ7iOqq/ZiFdpmluupVYpm+WjHP6TDfNp0eeNl3Cd5YnRy7IazlvGEbLomianx6ep0+7c7O/1flVs41cFGi//rpdfKzdKP1hecgBTppcKoJsZjv9AQl/LT1YpEA1GhnsdEBRW0Try7VQqjgLGjtY6v8S3m6k/NlpjZTFtX99O5XoR0MDi9M6oSOeRaIF1IVCkMa04LKDgVP1gHAujGHUu8WxfMiOtDJ8O0JK2xfsnKPK4i1ty4MI8MBoaxOnqNmjQP5uGyh9jLWLlKqfx0wDOKxEgDKKet84BrzagVAZE6unKxnq6Bmi4DqiybHlyJVg+0neAF4Bj3q0rBUEhdvEV51zEpUhRjM0AkEKotNT8DhZCg0e5uUbFCUsY9Z3VNHoCuEapCUDgu2tF5DeAqUxaXa7xetkAe+QulPlS+LgnXg8QO/eoPB5TyUgnXB3+VHjvii5Zgcq2Zw9AIM8xpJ3vsTYFj5sBXGxec/kMraxKHMBovVAe07RerB9nvrZ73dTyTWWDXoCFcSJdMctvkqYV6buZV/IR8RL+8S3y5/dcTutJBfWNd3btk0/qVkWL4O5lWpYjl4fSsjsuwu5grbi9f2QUGRukB4DB/XsPoi5uXN9Jzz1/C9BYgSG7kHApgqBLi9tpcWmN8ozT0bNn6ID1SH1FgJ0HW0ekPZsbJGjbqxcYzjnLLIAePjtOh3vP0vHeYeqetdMAt2fokpSxqt0Atg5T5/eQfE1g/hcyMp4lqxE4rFcNmIH4Wq2ZlsjTytr2zfXb117f//L9XzHb+FWBxsZLmz80XhjenStPcR0WoGwlQAKLiHUrN/ChcEmcBaiAOo3dWIPCYT8yahHCR7UFUDj/IcBCykXjCSLR0lSiQ7G1Fr7b0sV/h30aHbfClVbH/TkqjwZtI2xG3R04du7gmUmsNO6IURFaBZlcDBAChIXnp1Etne5NU+8UECnYJeogr0ylY/0HkD56GmAtE4DNxqsjrMuujoTiqwzPDg8jXd8MvtJYTLd2rqQrO1sIFS4PjXx6fp6OT09ijVGvd12PGHSDv2QgMmZvWgecQzLDugtC3bZTmwU4Fc77FNysjFxIXrKCKvhZYbVU1KuAx7X5GpUvW62ZImidQtm9hC1ejWhgjN+hPB4LwfWeyFKwCh4QAm0dxFRy7jEtlTYCiz6PewKw3OJmIcoPWvrSzYpVsaKonA8l99N7/ZrXAzVNQU4XxfpodzuwjHZMYotxG2E18/oYpjNEMb52ey8Pbpd5mrkokUc+ZXgCVcSqLId1SJr2osRIXJXtMg8zUA7Dz32CRryiETa5Ajj4ikVlYOfKVnrpAy+lq9dvkD/spGu3FCqUsIAxqqetjWu4ybW0/3A/Pb3/CDe8Gyt9jWDZGlIZCIXPMmiNmmcSih4ujllXCxfoBQZuhCt9/gzGvX+K0TtLZ89OMcDt1AM4BrhC5tsp9YLUgsC15Dt21uONfvVmI6by+yrQSrUBe3LaRf3muz/5879itvErBo2P/b6PvzYc938QAkWdGsFFwexORSEcm1FdaqRiNVtLqbhgUK5lH99Zpo7Wc2Ut1/IsXKJy0DPSQb7YtGgX4br4drRnT/bTs4fP4mU1o4EvU66KQzQu19muUtqBsZEWzxvgDhVi3svq1kbMKBxP8suNFuaqaX5cwzXqsXcjL3leyGUVhGIAFCNpBuWBWjoWo0aDX9/eTbu+r6TRDGUwPhBdrfiYi2Voac3xI2UAoxNAoaIaAJWVGMOYjXx0LQYDexQwaPgIRWi3WliT/F7QIazDpfBcqVsf2EVfPKY+hCILgJTXtFRNlSErmz6wwodwh5niH+XJbEEg4QB7KBYKkAOSKpRtSNlJPAaXyWpUMsFBpbm8T1ByzZDQd2mYaWmhVWCBnjpRQW1z03LgmxcHa+GY5wP8yLVKHyzKbi3PR155pvUEEAlOTv227M7u9BWGrmSl1dWFNcNljInpRACeBIIh5MwFO1PRBRb+RdlD6X2W5SEXurWRX86bgfgtxY/vGSzcdFUtn2MoKrS3668swJ6bi/mt8a1eKxUasG2XPmispLWVLW6dgx1hwJyWgHpVK4uw0Jsx0vPnfupn4t3BI7v2qY884Y58CBCUR5AI4EJOdKPj/Ty4cbrL8cexcF8wao4iMDYYhpZUbGsHR/qelJXNzbR78yaAdj2trqwHI85jQgDHcTfaXUZVa5RvfvR3f/T1z//4z/6K2MavGDSaN2s/NJkO70r3gUQNRjSKzAGPAUWt5PUj2GPKeqOUNndWKdQFynFOndLQyot9ziitdEkBsFtMGsjZaHRf0UdVoAgILX+LSytp68o1XI56WAHfiOUoU5eiH/TaZGUYVN4px8sbq6m5scLtWMdRjwpGUPqVdPiok46fnkcDzhZS0QIruC6qMw+iC0TYivju0N16pZae57lrNcFqHJOSbl7dTXeuX0/Xd66mnY0NAKMUin4OABjE890rvn7vCFp5cnScWmdYhNMzzvVSp8UnCuELkmO1dfx201VJu9zfPjtP58fH6ez4JH538O1lIQaQs4xngbbO86bLwK5SfM2fChwvQIor8i5rMAg35nOmZGFZEVSBO5SKNjAvGTQEc54j6AVYyRhlKHrVnCYvwYLyY3iqwnvpUqmR7KG85C/S9oIZqPl3qaTmZzbfRhd0AGjEW86oo1YHIMY9mc3JGRjM4z4tfeRDEP5HthmYBFDwrAwEl5/miwybxnsBWvPDPTktM+kVl4VCDi2PrkmUi3tMZzDspWK9wt5IfQS/P7qI9n+y9wSG1IE9FwGPQTo4PEp7e/vRg3LvrXeDRUQcUHmLtAthBF0F3/JZTzabAOraMLGmDHk1vzKt0BFBkN8RGzL//JsvXqQC7rhvfmssNVPN6fcYPE8bADXCvbxaT1d3l9P6ai0tAXbbm820ula7+ff+6k/8itjGrwg0nv/EjddokB+0lEZho9GphEDzEAIpaS01m0u4BoVUbRZTc6mCQqEIrWMaSWih8XEXHMVWKtRScS7PERCVBYk6LMQFSFy8xlcvFlFsg4ormxt8Lgelz8xEKonfPsZnAzgCYgCfCjRMpLW7V1BzmPigdZH2752m8/0Ox/SksIQwDRvM+IPiEZPRpoDORSlVcWN8r4WgUaCMG7U6LkqJ333KgkB32+n0hPTOc7Cug2s0ADQcSXqBVZB1VRAmu1wFRuvpHCB5+mQvPX74ON27dy/tPXoMoBxl14tzrgGikrr32ueAivMNMi13xTDfgyElDyG3rAF2sqM8f0JB9rdC/547w++w8NzjdYKGwTdORJuFMpCOKUYbIpDxPhCvQ9Dy0oCk63nqXIENgAnIMKu2RYL9ObYgK6BjUWYDpHz+bFfoZ3lU+HMQNedXJTCW4UpeeZKWr3Gk3AZEKXe4Jxz3JUsO+PJ9KSqNr8R0M08zNmF6fInj+auSIUDIdjJYhFby3VMeF1wjj9bR14AQxVMkIznLYzDUsUa+hnFtfSUtrbtWDEygWOWc66xcRBfsuota1xrpPu395Xffpr3fTW+/+XbytRjmW5CMMltepyxcypp1aO9MuUZafHeC5jwspwkA1JcBAdxhQwA+x3J4vS641zfIUw2Zd9QxdJ5zORAebmV08Vr3Q1zslLZWYcguvTk13tG/+V3//He8/hN//ZfPNn5FoDGaH/3QZDi+G8vaK4wBiVGjfCLEyKO00xF0vtjW0Z2+7Kg/6ELzDHzSAAsIkY0YN/E/rHrUG+LzQ62ggI5uM11ZigGrgkOxaaja4kqkjRRTn1g+B3bBIqiRuHbBmAoVHHNeAmAqYbUMFp3hjnRPpXxF7i2lwTkUEUZAgg52CaEvcK7gS57ny2EB7OnQnTACU0J6XGujh3Wx280Gc3HiCdZEybt+7Wr6wAdeTrdu3Uprm1tpeX09La2tpkXyohBVESB31+6wm67ZWIygnqpn/74xEP3cU4Tq2cF+OoJpHB0e57fFUakuYNTD7ekLJCoIz4/qi/+oS4VD5b60sO45+p9dALeZdXJ386jpxPX+hULLNlAcvqvg3uOV1kcGH0Eog610WtARoLSaOVmAgXwIOvaEzZR5hLz4PUZ3cs6ZnipOBn8foTJn6xrXwH500+xBMSBqsNhXIAxwP01rDPt019SEjKAkPue9mA97EJooryWIhyDt9tjkr5Yju0zmWnnK7ZrLnDfhxupzXI9ltMtzZX053JOKM61htK6ytbq6Fi/2pqTxprQy19Yxemsbm2kZhtxvd9ODdx5ivDoAqjIDuJJnY2jBLChLDBkgf4WI8+HWwt0d0+NMaUdXz/OpS6Ruudvotoc6s7Gzna7cvpHWr15J9aVVDFVeFd96MKhsz5R6tbLcTGtL9TTqZJbrQlPKFiB/8x/8vz/7y2Ybv2zQePkTL79WXCj/YK8NxT7Fsrawui0asU/GfCPZwN3glAjoorH4pWdnHPOlRXZd0UCXA61C8ER5Gk3AGGJR9PGl4S6aMx5NcxCNShV564uuMVq7rCjSRni6+JP6Zo7g9L0l9pIUqqDy8nJaXhPpazy/k46enKTWM+jieD6Ne3kNUHtYRGkbSjfFAKcuUEnAwJXRfVCow6piDcAjITsCdgulSlrf3AYYNtMBLoTMyNmt2zubqQQ9nOrfKJ+kr9uiMK1vbeCibSFE6wiZ4AGt5VxtaRGX6wq0cQ2LVUxtLI6zSi1Do7liTabj02OYCI1LPQqQgpmLr8RcCgUcxcsBMwFDJQwtCYCdWdf3NpUirCnX8ud9KpabQGGZ3T2f6XMO1soMjMtELwPHOUtWAAjuNUYTroNWE+F0gWCDmC2oukzs9NSeJgO82Q3S7ZBFOOrT3efbBratQUrZlLJjGwmoBkONb7jUXvQ6kR+fO4uBWDzzFeDHPivvDDxmWzShn3yx7AKF9ZTvs+7y/dZPXO+Fl2lZZmM+Udfl+bR9ZTNdwVDIgl1i0jYZDAV4GUMXo1AFLFwJv5qauFGLtcXUOunBLp2Zjgwj+y4Z6WBBnxH55FEC/wj3b8wez2YXQGI5wehCF8bMu5t5Rdb4ISN3HMeiDAeWX69jlJBplI17BEKBGlbBfnE5VursCKZ8cgJr7sqqb77wsTuvf+knfnmjRH/ZoPHS93z0P1vd2np1Fepfkb4DHi5FJq305Ud2JwkCzvgckJHwyV1ZyHM0eAHNs3tWQc1Wispgd3yF72R1voGFFGBCYakQ220ehJSalezORLC0CC6kGq/x93mXinEBKhfrjs3P63CeH5ymp289Sud7xgja6YTfTkGeMwCK4tu1aVCpOF9KjXIzVUv1VMJVcnZr9OejAC6l5rBm33ZuwLZZtbtqNTXX1tMp+X2y9zTdunEzXQMw1sijGVZpg9YjYLRWCJp+rL8FEmccaqnWt9bjtQsrMpK1lbS4spLWfLPW5qo2Jq+XSblWAaet3WswsQbWO7uDnbNzgMRJfIAMwh/KrQDxyyh8dHv6R/0YvAtFFxT0jxHMHASU6yl+XhdNTB4VsEvgYRMo3FRU/rG7sC3WFEV2b51jrTAM5+RHN+uE3RiMvrhxhWAy3G8As40bd8p54zun+Pkuo3iEe3awvx/BYGUkViYjn1LqcMuQI+Mauiu+VCm6PwUn86h7Q6Zc7cu1WwPoLgvi52z/6oaMfM1P6wDpQt48yPf4x59p226e5f5gVYKlaVkfGER/G6S0R0K3pG8A/PyQJ4zS0mKDR03S0/2HMKVT5AomsLyVjvfP05tffAMji8FrdTG4zrS2lyaXw7qPoKtvd4NtyOIMJJs/dSCA1Sxk6COPMi5klbp1TFGwFXSAjCVXUo/yKHMYaYPY5tfuYEQDpZ+LNnKOkRMr473D1er6z336S7+sOSm/LNB4+fd9olGYK/w30+JcwR4PI7QGERFhKtPKZaeQdklp9IzkKwRT18TgAmevNpar8RoD73Psgrwx2gB3wfdIII+p4gtyKeBsZKBL5vkimCoWWd/NZxnwjDe2c7Pk0gVzpNYu91cB2X3u2f5JevzG/fTwncepc9JN0xHuBOBQBX1d06IM6NVdrKRcY2/ANKCbNK4IHCMpyZeKHpFuQMQ1M5w4tL4ENWW/gCo+QthpuXRtdzddRfmbOovkiSyGwoQV5LxAIWvKwcpcVzFizwvZYtRhtRAzZX37XL1ZBUiWAZVVAKoRbOLo5CzAd2VlLZ7vaFl7dmbrQ8rSTM/qDvprulYuAhaqAWjkgC+/uU4GZ/xnFvvgBM9RCDOgeGcOfGbXQqXtAganx0fpiHLvPXqUHj98mJ48epge3rvP90fpKVZ07+nT9OzZ4eVgtnY6g2UcPOX6/ae4W8/SKZZNgxITqKhTHsxzphEMPj42tnMezFQwDOOAUZKVyF76sMtgGwCfdFsf3XyrPDHIT6VDQDRKs0/Lbg34GcJjWWmA/M3r2T3nb87Hdz69I9Kgjqw3Qdh2c/5UBEP5PsQ9FkDPz1rp8GCP8u0BpOcA51nEuEL0dXsLFY4P0k/9w59Nj+8/CWbt2Ap76ZQ13H0FJspi2/iOFJdSiAeyCaKyKvMqWEU7IVvO54klKZEDjXab+m674LYuu3NMaNowC9ST9SUQdnBvjRP1DNQCfpaljtvcrDc1ULc/+Ntu/LnPvv6Vdjz4l9hyzv4p2wf/J6/9oUp55c+5DD81QWYNVrlGBZSMQk9p5NOTY6zBMIDDCu+hcL4tammpmW6/uJtWr+JLFbQiKXVVRphJz1fMdXA3ulQO+8IFDY3Gar3aFK6BW7J17UpaxCo7wtSA1bjvQJ88xn9iXzdsxtcjLO24jHw5lKsPFWztIYRnPVwXEJaGk17GIC4EwG4sR0zO01gek8GMUBIbyF4U/ZAe1uP44Bhlya9nXAS07ly9lnZ3ryf4Z/rM5z4XQPGRD3wgfeSDd9NyE0Xmfil6F8AboNCqZCwJCCApfFoV10iY+gwsRwxy4tkCol3RMh8tQ/i7RXZlCQvi+DjBccguoKovlkPG0W+d4wL5VvNFAGUJYPGVCbVgGAbFjBXFuqSyOhWDXWWNrr0oM8LHp+xIoPN5CqbT/luh/C0ELa/8nrt2uSbEhrzzp8IaXzCbwoAroblHQ3NNAJZjcSinyisTcgEjdCQU3YOWVzdH/1qgjhGo0UXoC5db6RhWcgxLOTo7SUd86rIYFOVBXHvJaARsfuc5QbQzu9mM9UWddGiuLb91z88Zmwh2xR7xGcsQ/3HsEojcTSuvj0Kb4AJvXd1M15+/keZhjY8ASlfIX9sU9Kvk8yztXN1Ou9d207sPHqd37z+CqY7Swb2j1HraTgNk8vyoFfUcTcFuvsKQAErKcI32DOCmTrxEkHDogj1GjoxVsIKRIQ8OalTPnHpQ5L6ihrnuZMkqBqiJPrqWRu4SdzKbc1IatQVcJvRJF5f7BZ0+n7DQ/93f+qGf+GPWyy+1mad/6nbrd1//iXKx/l0uJ+YahNI2K1Ul0Zo6IMXxBEcnR1gJlBjBMFLvSDWp2s7N5XTlpY3U3FxKNfy7sTQb6++K4oPuFPehG0PL24cdFHkaSHjeakekeMvp5ptrARqIXwCW3ai9807qIdAuulpbKab6TjOonWt8XvSo8i55ao8TtkJJCAW1uL4eIeaZ8D1iIRx2TERWBtpDC4USOZjs5PAkotrUeGpUy+m53avp2hVAgwb5+z/902l3Yz197JWX0ne+9kEArhkC1x9nf90FcvO7Pqkn9nPyqyLOQwkvAJG+FvZyPEIfy6tFVVK0ENVqKVjGGgxrFR91FWtQL9l9ZlmoN/Ljy3qcFzPh/kf3vmKfXdrytQnLzVg1bRMGtLiKj9uApQEeQbMBGnSAdLIL5QhawbffaUU3bxuX8jxYzQCKi9tonZChLnXcdo0LqLAxiRgpqzLp+ghGpKsySnMjjkK+ovuQv3A7Li2d3x1bIGjkTaZg9fKfOGrbCKI8O14pwDHdLuvIwXKHMB1H4+ouyTxa1J+9K/HeXUBDgDItPx0YKFPQeud8OZKWtuC8opABQVckf3o+xnjw5zN1HQLU2DJouKASdQjAN2G161c3UhlGKOMYTzvsvQheGl+4/cItZLeUfvIzP5POMawxiXG8kHr7ndTax507gBXAgK3HGZiFJhaRz0VjeMYjclnUM9mIS1IKFEWAKlbol7Zyf8gAACT7r8q2m8jWkHalzgwqC8gx4xp2Wo+uWJjsSjWtLtcBj1IE2A9heXtPn+k6/fzP/ndvfzAK/UtsZvWX3F741I27abrwJQfsXMzhfrg8Hm6EqwMFoiM0jnfXUiqIp8eHMVjJyhjDBLpYivnKKF37IP77tWUyjN++sh3X674IBLQZCj5M73zhzbT/8Cnoid98QhqkvQz1b6yvRcUPqTjHLgztfuxisakUX6i7dnU1zdWxPFgn18Rw1N38sJCaxeUIfsbS7rYPjVNgD6sPYMXrBRGMmMgTwqTI0BY00jmg0SMdldSDNQQmQGP3WhpCH3/yZz+Tnruymz76yivpI98BaKDgVAoCDJhR/m4HXxyl9I1tBgX7TmKqL2JNiukAKrl3cp7aKKC44hgPWYHdzOYHxKXoF6lemEsrWIrtZj2tLK7Ei5dcIcx1LsynQO0ktDG0/v4bn0/nuAHry4vRBbdAG21du5F2b91J9bX1VAY85hHk6EJFebvnp+l0bx82tZ+OHuN/4zroioSeUD9jlHfM8xPupGNfIrgGeDkGx5G04eogsBH8BHQV/JABlE026uxf61mG54LPsSQATNLNe2U6KkQet6BrdDl8HFAw1nEGozg9PQaAMSRkIxgEbeCgOeNWZ9Tx59/4cto7Auyg5eBLWNsQaAohCGSfHTmjDf1tHCsGnFlIPjUUWvEYWMiNARrIgccEGNOxXBqS2UpsMpIioF5bb6YSilesu8JWH7cANxjQqMA4N7Y2AN1CvJMVCCIP1g33Di/S+TPctse4Y09OY0SnLqYszHzHi6ebGMAV0uV5ApydAhPA2lXybTsqNaUSDK44Hyvh27OjUahxjwtxmz9f9eGwADsYNKqyeg31FBT2LfjbV9bS1pUlWPN69Dwe4Ua+/c67qg/MOP3Wn/mr9/+B1fhP2nIr/hJbfbn5b9fqje+Ot5ChLC7wYQ1Lr4Ii0SAG1bRk+tpamjiOMLhIr/Rc36oCHVrZWAohEBl9SUylVEdYSIskHUW6tNpIpSrWhmfQxBR8kEq4OzZ4D/A5eXaQDh4+Dpah22HvxNWbV9Iu+6SgsCLIVI4xDgObG+tb4ZoY3bdHxFcoSsXNm3EABdxhtwKG/qLPMVbic6WUIXyUNSg15zeg/xvrm2lECz/ZfxLvOHEh4R2ATUHOrycQBrmVMr43/t9gFQp2Sr73EfIxynX9hbvp9t0PpnJzDYt5kW7efZVjH6RB76Td6y+k5soWbg6MB+BymHwRQPO9sbonoYgGfMPSa52n5G8udU8O0/B4Ly2gRGXAa3xykI4f309ngMnpwwdp7ytvpL0vfiE9/fzn0rs/85Np742fT8cP3k7dw33Y2yC6keu+G3djNa3sbgHYG2lxA7aySLtg3eag5y7uEosddX1pVY+25D7AMhaMVmlQXGNYJaSv4ghFAEwFsA4jJoBiUEVhcHwru2Mf7FlTIVy13jVP1gC5eG8MbEEWYdDVxXnaKIIAfATjePpsP+3DBNvkQ+AKrAvNz1Q/6Lj0XtnkgQJFgIGGgk0gyCNLM7vwfjdjPZ4T8NyMTwkcBhmjbZFvwUUA01URKHTLY94O5esBhmfk125ie8jyiOOAhJh0VnZAGMBHgtF2PCHqxaz7rJj3wy7LEkoMdMaoYOTJ2JhK73T9eBcLd6tvJZhvDWZa4ni4apTRmIfv8XHkqB16Yxi4M8odfGjgWNZUo/zOUn+6v5/O2+fRq3dRmBvvf+H0R0n6n7j900Cj0Dnt/leD7nCxWkagGlgZFYOKLYKcsVAuFSlSO18josFTFBFKdkaDnrM7cs5NK+airI2lMtTSV8thYqk0rauVNYLmzZfxtaBYzmx1TMOZ1vjsLHXwE88PD3EZTiP67PsvZThOyjo5P0GQh1SkwEVxBDNBAcYxxj1qH52nTqsdQILERIV6nocGNfe362iEoNByQYc7BkABPc4ZO1CA7BVaXVxO2xvbARoPHz1MG1j+O7dvpa3NjbCAseZBMC9EBMCUGZ2dn6WTY3ffmTGXltc20p2XP5ief/VDaWVtK522oNmwoWu3n6M+Cumdd+6T9hO+O9weZgI4Om5lsV5LS9SJrpP5VgxjIBVgZlevvisSQHmfpgKWrzDup6p0eQFAGbTTXPskpdZRSr664exZGp4dpn77lHrA9aIc67dupaVrO6kEk5lvNtIcZbnAUExVoiL1g+sXUXwEV8prr1VE5FEMx0r4fMcM2DPlsGXHF8gODOpF0DVyjATbDiopbR5zWVR45IdWi/MCuF3qBsJjvVBYZQewEOx9daPHDOa1AZO+daGrdAkaqr5PyTJJiuxueZxJjq+ojQKIz1FTBZXoDSGvyoCxLgHNO73fY8qV9wbb4ZwAWAIM3V05nFzTGBgXylwFYKOjgLoT1L3XgKlgL6Odg3VMuVYW4RorgnRtqRZpyU58WZgsTZe216EedEtgvvaw6DKWLlfwipdSI2j2tJQB9FoT95y2sVy55w9jiNGKrukBhrDNd7KpEfZlZOrf0yf76fDwGfLXTQUYe7kJMagW77zwav1P3P/sGQr6i2+/JGhQYb/7Yjz9N3oGbxB8G9pVqlzvcrY0vxZGBVQYRli389PDdLC3l1+/b+axSjblZIpP1+undWhdc6UJUhZBPCwwDWPQj8SjoUROx1zU8O0a0PKTQyhcG3/fc2Q3hn6jLNLbFrR8hKIUKwtR8ZneIwvkZwpT6J/gO6KsgoWCrSUCxLMAStu02qQVayqaPudlGD1AI9JBUAyMWvGWfb25mLY3tyMucf/Ro7SN23Tn5rV4z4lvUovuK9LzXv1V6be5tnqWllbS7dvPp53dK2lpZR1wNGDZCLdl/+AMMFnHH26EcFiOrSs7gFk9grbP37qZrqDQxkgcmeqiPzEyEsURpK25GBKNW9M9eobLAgCTX3KCpZngT/NbajuBPdEmvp3cIPaY8pad8fjcC6l+/WZK1l8ZV4J9gefol+s2xQJCtFcoI6A8AuQ6jtfBBWtf7mcAs708Rye+me48Fqw5gx0a37Ge81wbYw8YFwQ73CTybvBTFigbtEwKvcDtyFCPdxFod62juxbcAWLW7IAy2jWfx6vIeHU9BQJOss3AQc4QXZSAlLEAgUCXwHlBglNMhgulFtDyZlkDZC6/e89sz78BIZd9oO5dlcFp9r6FTfYgIxdgvC6zTwwcjMEBghPA3IFvzki1x4O748/ubVm5ZVB+7F1yaLmBTmXCYy4oJdOfsycRmXVFcid9yjycz2XBZVNjYxrKhmXi/t4ZZezmhX0Ep/x+IF+9wXPn8AYapdRAJ13sp1yrV8bl6hce/cMnPx+F/0W2fwpopP8Y6XtZK6Gi9Wg8/UcLO3BGJnvvtJNaz3xl3F7af/AoPTs84GoaRp+DioidBlKpQjXJ6Or2ZqpD9aWwuTEFNWqF3e+yApfyo1xhwY/2TlEIWAlApVtC04VgaZl0UeqLWOE136jdjIaKwFG7nxp2p5ZqNFYfAQZgqEQFKfvjGekNEjlKUsAQ5AQMFSP7sqC5DcZOEQANmMbWdsyvefOdd9LOxnp6/rlbaXV1JeIFCpTsKyZxYTV06RwA5DqhlRgVWodtrURXsqXIlrqaTlC0cyxojNnAUvnG+QasbtjhGJ+vvPRcWt9YofaoH5TLKLpvm5tDMBV086/V7kPdH957F+Bz5CR1YNUL8PWlVOCZc+StD4PqOBhJxZwvpgoA1rx2Iy3U69SmVJ2NsmuBg9rz3TqwG9Tg8LOnh/nN5gh9D5erDaN7cnyeHj47Tm8/fprefvgkvXn/Qbr35Gl6tLfPvpf2Dg7SIa7l8ckx7kU7gstTlNU8Ozw8B0tznMPvuowuMOzb+R2e7/RwV9+O8SeXiqixGQJAMcJUmaE9Ayv4z89QPrag67S3ZQkrHNcCpLRRBF7ZORVldoteHuWB55jGDHjc3WaA4T22cwwf18VxQZwAjww8wTgjr1hw5MxgrO5cBzdgQplGuAqnGERl0thKvKqgDchioAcx3R0go24NdAZTIl/OHpeByxR8mHkyD7KjzNhxv2RpriCGrqYRecctGfczuLrAsPcak7EnyBHU1eVqWlxfgvEsp+byGi5hA5msLb/1d976C1GQX2T7pUBjfa4w92eoOey+NZQbQiXvuqrS/rN0KL15speOnh7gjpymPgpn/esryRhonVzpiOJsqbxT3IVqrZmuXL+GkuPbcdY9utwosD4y/gM7AnTRCx+uUqjxnKNUKugr5y7d7JtO09JiM9WbNegZDAjFMDBkDKB/hmKQHxmPQKB/GxTUhqSRnZVahzXN+uJVSBVDJVThlYrcBWnu9cEX0grpb29sgcyN9Obbb6Xd7Y1094Xnkit5ubKTvQIxpDkElXsMnmGhXaow4j18h/AiYwAM+VQZyzR6jbo5oD6PUD7L6JyT85PT1OD+j77yfLqyvhxlLTuOBWG029m0VwAtg5QRSOTYCS7c57/wxRhuvbK2ljauwoKu30qNneuptnk1FWEVfVydfZjAE1y//hwAB6A0treh1k71RuipV/PuJniGdcc4ONfm9LTNwXlczJW0gHDZObZHnvewZB0XcVzcRAh3UnUFNlZdTp3JXDo8b6djXLQuLNRej5G0u43Pj98ftI+at758GVDEnlCoYB3swQzZY7AcZVReqlhVBzoNHccBMMpaLL9yloEiK/fXbpYpgOQSEAIEZILIhL896bNka+ZFOXXL6eXN7wEkfA9A8Pclq3COSKQNcMg47Nr0+lB079HFTAZkHYpAPcDyfA9xr5NBMrp3qRuXYvC1Bu7GMBQ8YJt7kSceXKij5MYuqIcYr0H5Td+Bh3bby+qHgw5Gw/QFHctpPnSxyLj5QT6NocQMc5hFY20pLW1uprX1q3gRGCKnhYznbt/+rTf//Ft//xd/4/w/ETTmC/P/Ohn6PRamCjqtLK+EUjnaLIIxoL2IbcUrXPqFmeZbrTagTNhg4jQmoDmGILq8MH9STCm97KAfQ1tHQZ0sjG/DmlJ4FWc0FIQmMX8DRoeVe5YqVFAIEpbqYuTYSae4kz/8cud7aDlGWMEWitFFyC8c2AVYRCQ9KiwDhgum1BswkxAGQIgGcE6NrSNQKLQ2pgO9fJ69LoswhS3ckwauxTsP7qcN8v/czZs8eyUmKDkmIoRQXRDU/KdA81OXTrDUJfEVez3qUsvju1ZWALw7N66na1traRnfcgkrsLVYTzc2Qf+FaWqfnKSTA9wOgGZtHWYAQJ0dHcJgKmnZniUAZEJ9PHn4MD28fy9WErvzwovp2vMvpfWbL6Tla7cBjd1UWd9O1dWNVCQf+0cn6R3AHgc8XiWxSPuAnqFy+uB2rcrQ7ArWv/aVgBu++g+AHFK2Fm7VfH0xAGJaXU3rN+6kWy9+KO3ceCGt715LzfWtNJkvo0hlZMkxMtBh6sY1LRsIvXEl1wINdxSAli3IAgQA5US3UGVwLZNgnrBAh14bN1GBBAyXTxzEPYC7ikrelbvYLr/krnab45KJsIXccr2bii0L8WSwq/g9U/bsykQcgz2AwHPcl+MgyBTtOi9j5qAvBtNF4aJQVD7YBKFwFHmEf65S16Y+ytRpM9ztiIcVK1h4x1Xo5pKYbn9sAAo/C3X0br2eFmGcNZTdzZHKulXGOYwdORzBXhMH0PnOV5fRVBwjEM1z8mhT8kIZBTq75zeu7MKeb6TF6gp6M0zPYIsPvvJ2On4KL3z7+O/Eg/6R7ZcAjbk/TY3vWnAbL+ZyQKGMSpeqBo1oVDJqBqIHxcrWzyPFGO8OWKgwnneJPOdXxHLsFOIYinu89wzffilGiQ7w8/KqXFQO10uxomERLMFDUXYpvW6rl/YfPsN652BWBClRJKPL9uUbCDJG4QShMf6gs1aLF1QYjaa1cQy+AbuVNVdVylPybUbB0JGf+p3Seq2dYBlBU4WNjBkIraLsjoWoA6APHz9Jy4DZC7gnyyiprpOCJkBE0JUvChcVk4WFvBpXsQFVTgXF1bw0KPYoVcn7zvpK2lh2TAbg0KzG90rEFIqx1KAxDafUt86OAYkex3MPhWl3sejvvvEGAHOYnr9xI91+/m7avHUnreB6NACLmusqkO8yLpaD9ASspy4mBPtx3VMHAulK6SI4TmOMZi4gyFWAYQ2gsQ2l0ienJ2lEHW/dfiHdfPED0Y18CtVuwGzsQbh/7176yle+HKuSlap16s4ofSPtbO8g2IV0AthRQVEu9UswCOvP7qcyIKj7KgiXzcvvRnUWcB9mWMW1qwMYWGksqQO8fE2i8Q9dkLxR1yTibmKmOUufL56OtomdzZ/x0GijDBaZ4WQAEdBmAPJeIJQ9rvO7Vr5Cm0L97VF2rE5MkQBQvDfrBnIIcAoYIdPkXwaxvrEWjHt9dzet7ezG0g9Xb92AIW6lOgapjDHxhfJlXIjV3WX2VdpyKQBeF/ba9V2AfA1Xv5Gc7+P8pFjICdk3kK8R0/2OgV8wEQOo9po4s1u2Zm+JM2idpHmCPt770lvsb6azg0MAp3+9tz/4U1bPP7r94qBRS9uFi4X/3ALbGA7i6uCSqFjh2znxDIHlbLgdorFdRa45YFAzFMONRtL3lOIq1LFWxNEpfhvuzd4pBeynnWs7FLpCuhYUsLgYReVGwwkXaNWQ51egZo4VOHt2HmzFIeH6uKZdK1B4hL6PH0xC3CuFh/bpEwIq5qdaQxABniboauVpgXRD260uZetCFXsBHqEwNGzOv0KNRRUJQ5jm0y7WdmltPR2hPGUctw/cfTEtLS9GIyhYCigSGsJoGawj6bVoGQ3GCeXVPLnw8CpWfnUV8FT5USaHyBu01Krq0jjAzdhHDYVxCcNFBGkJFrJqDMfgl+yA/J49e5be+sIXAMlJevGFO2nn5p20dhULgsJXGovsS6mAEtsTorZ2cDeePnkSlrpeb4avrF/sOiZODmysbqb1rZ20DNA4vP4pIHlK+5VhWdu3n0+b12/GxDrDjAeHZ2lIoew1cZkCB3xt7uzEQCdnCqvsz928Hu+4HRkXs9sZd0phdpxAtvRZcRXyFa5bXsLtxPe2Pc8vh5cvAVyyK18S7dwcp8g7/0lmpFzOlDuSMrXLLzPQiJXSbB+v4Vq/e40KbIPZvjZOSN5le+uCGKAMwKctNCQhmwJKsA3aHWbgKwZkB+HeWIfBLviN/GqATMdnRRb4z8WanItzfo5bj9zN43q6gv8cqnNRhGkBsNXFWsQcqsvlVFuuxGhRBxFubW6lF164kV566bl05epm8o2GxiiWAQAHH7ZanShm7tGjvbXU9r2q7ebdwlJQ58wcARYP3r4f7GLv/qPUOXMUuWB5sdq4Wf6R3tMhKP8Lt18UNJr15vdD2f+FWaX7EBtF398M2v0m01CRzFzMrfA3l3uNFe6nNFNLIu3so5R9QMKBJsGBua91dE7lJyjSBhVU4XoaXz+EZ5mwDRDvQ6XBxpbb5/Fl1AFEsOw+M14qI6sgSV/rJ+swTqG6CihGixc3mmllG8XkGc5PWcKiCzKuDHW8fxR910aZ8zyT3NNk2VV4N0FDK+rPK9BuabpANhn00quvvBTuk0ElayszE3NDxWuRyGOkwv1Sb9MqaaE4HkPWg1EBmP1u3O9apBXopqfivRrUX7zOkLrJwTtcJYQ0Zj9irWUZjgfZe/QQpvHFtIn78AJAtg7DWNrYwjV0pKzCWOJ+AV4gxvVAWPdwZ1wZS0GscZ2T5urLa6mx4iS6NYSukg4Ai70Hj1GaWrr5wsvp6p0XqEfYCvmUofiCH3uKDo5Pk0vhyR6dcakyOdrQKM6ta1vpues7qcqzraUKebaFYgIfbFUmq1JqCJy+LQuUbXjcOvONYyrrMiDlAC0Dow6Ic+/S3r73NVcxkkolBkvwO1KhfCpuKqu7RsyK9jqV38ax3tWrHNviz89Iy19em+Vf9mz7RfCUY9Ee0Q4FFB15wYjoOsUzYwjCkLaBBV3KhNfHyFxc5AXctVn7WSYD4naVnrdPYkcag72o7BeFES5KdsGMqV27sh0jOiejbgTIHVS3s7ORnnv+BuzjGsZ4BCgNMLQV5F8DOQUwkW3q0jow7xYs4ijoju8tdiAilU1auouWT/ArfLl3MPhJ6/Zrt18UNK5dvfK/qTfrr9XsymGXxlTq5bSAhZ6vkKCIai3zz/9Ur9nQ7Ggw/owHGEhUoOxPjtgANeptbrISmgGr0aFglVTDei4UOWm3IAVUWaZzKDCFs1Lzy2211IV0+PgQJQMQOO7U43hfCQ1ikNQuQgNRMp71nXWE/Fpa2V1Lc2XZUSEtYdnN87PH++ng4UEa4seZ11ip2TgGDTwTiqzkmcpZ2VbqOgp1dfdqxHZG5P0lrHqAhlZIabFS+KcFjVmHpJMj6bAxzgtKuknhgvG8OVkI+0LUp8AlsGb3zEE+EeEHQBS4CNzFvVyvwJK+j7RX690vfTGdPH6Y7uAu3XjhRUByN6ZJl2AzXEhd0j6UQ3kRpAb4vqewk8PD43CT7BI2PrKKFavgFjgz0lGjHax8g3SM49i7oqI6anMsOGNNa/rkALgTt/af7oef7YCk04NnaQSg39xeTy/c2gEokBOYQZl0K9SV5RUY8xgPmCLPXAW0BAZZjzEoe7dkKp3Tc9poEnEr28NxGl1A1oWHz/ku41BOQhkuN7/7S+mMhZvy4dgyG9Ca5j3uimMzsMiGb7bbbrP7g3lYj+Q9D3dXHxxBa/clSklqyrlBymDnAJpK6DACvmRZpg7sVRE06jVcUBigCtzpnFAmDCnXVmr5bWvqlqve+WlPivLhS8Gmkx55mIvpFna9NzGIS7j6xvxcseu804/OgZhV7btTYH0OcwiVRz/UvTwtIetqDPVPOZxgeSKYezEZDo4nP5JL/tXtFwWNs7OzP9NqtxquUhWrKCHEIxK5WOBRopar7VAHeWl7o+0WSlz3YE7DLlrjA+ggxzhL5hw/4Y3m1Up3KKzX6UcHjSddvxsMna02JGUPReZPy+34kMlgggXcj0ivyiOISQ0dJWkftHGS7asbaQOwcDKbvQkGOkX/04OjtH9vL50+PkJxBAkYiWt6UE6fMwt4hd+JwAT9DPNB1lFaG+XWjduhWAZpd7c2oeH2jIjQXMcmNY10yFsGkizEYcmoPwFBxbdrzOCVSmwwz94jwVKFVbAUZIXOSHl086FonnO1dZ9lfgWh1slx+srPfibNjwfphQ+8kjZv3k51qKqvhZwvVRBCA2HOILZXSLqcwamFm/AYJmHel2Aoi6uuRrUWAEjzRBk2NtdjDEm53oiuYgf5NQKondU7l4bdbrDDNRjCar2allH4DVjc7vpyeunWlfTCje20WClELEbG4BiRguUA1J1U5VvJln07GSxlmTw4q9keIWNTbhHDwZXS6CyvAVzIm6NAAzBwR89gSi4BaNW/p+DKIwd0QW1f7+FknLfO3Gwpy+ing/q8Psa6+Be/8/Xhxnit7RttHD+jPTwvcxCM1SRaNtjq+cl59DhpwFbXNnHjlkJnXNNCmQ4lxcUeuc7tnAywQDv3cY1b0T6VSiMma/o8n1OG2ZcwmDXq/cqVHdjETsR6hkMMC+xRGTnYf4zXeZG2YMLP33kpvfTiB9LVK1uwx3p67sXnU6naSGXA3xiVLqX3xDgOOx14NrUUsUpHuTpgzLFPF4Xp1cFL4/8s3efk12z/GGg01hp3x8PxvxuDk9j17x2m61oGKmfELNi17FHp6IT1mCffsPHbab9W3gjlDp0JsMib6BgIrVKoQPh8c+zVZhU65msSeZ4KLkNBIRDLYB8q2cWFg1Og71C7Z3uHadwb8XwUG2vnqLgocKNIGWoojJXqoLQjfGhHlJ7CUJ6ljgsUt3BHeI5WzICawCjSzwJcM8ahVXCfBdEUQAt44+qNtIXPXnHyEkBVdxk2GlFGEYPFdNcUOP6MR8QoQ45rlexF8LsjJx1vIS1VSa0Pa9A4jRbIaHhYW3YV1N16V1ise4ilVc1+kY6ePk5f/umfStvk6c7Lr6b1K1dhblgXXId5nodkUe8IgfmXASIwukPGNQ6ePI2eC12TJVySFZiGwBwKRvpD2tLuUC2jPUChWDzfawoLupQC4DAGna3ig1/ZXGFfTo0ywr5A7nCFbLtgoCivYy0FPRVBsF2EWTQFCsoZA8l8NnVmXRm87gE0jgRWWVcBNGXRMRyCxlmARiemzAdIaJx8Dt8zW6QMtFsGESw25Qkg4NPdb7KLDADKZr539hnrgs6OcX2waevS+2wn25SyOG5EoxXdwBhY2Zb3qvhlgNQ20rJbHkeFWmcXE+4rYOBQZg2ABsNXdShHDv5zRbAc4B2nKzub6ca1q+G6ObbphTvP8X01el9Oz7oRNN5cB9gLlXhj/SK/x2MYfGmcdgEO0ysW64DrFKAmT8idQxrGww7PKaXd57bT7VdvpesvXUlXXrySdp7bSlee38Yd3Sndubb7t9/6+48fUPz3tn8MNKCHfxBf8nsNgNotZXeP0VaDh7ooJRTFBrEFovqRQytVBVg1aEbGGrWV9NztF2MI9dDAmJWeWykqk7rH+vlJ5XO/E8SMW7gIjahrBQegjHqgcpf2wJ+jAidOiR+exjB1R/FVEVQtn/MbfHesDKO57nBaqB60OiadtQGIrlOAQVJcm3nYiWtRDAEN55g40CiEyrwgII5ctFHdFOI8OSt+Bvi5ApWN9IFXXklbuzs8C+FAMOwqi+i6CsWn3xVN/6wv/XNpvMcd7CMY6RbUjSdAHV1SfgmLu4riqkzxSj3SFZDsaZDdhnArgAI0baP7YuD2K5/9bHry1tvpQ9/x0XTz7ktp0fEbAKldfbpW+s+UENBAcKlrJzTJNAYo3PnxCYJ3ivvhCu6baXVnOxiKjSVIT1DEAq6h1NZqkCkZGKxCqQU051foYnhSK6rcuDCwq2/ZDew9ulau3i7Ili/jNc5Xseu+0WhyzDkg5lVjkgHDuo5JbALE2UlQdachuORh23y3W+n4vBVsw2Cum+0XwG39U27lTgYX3d4BHLZI3uM3ZXvPRbF+DV4KinGRxs28CBSZ0WYX86tuSTYQ1C958z4p/RADJ2P2HgPgMgzjP8pH5EfQ4LrCPMYGPTEeMRq6WFULuZmkWzevp7svvhIrm7dw+YzR7e89Jq+jGEj46ssvx+LWxnX2Yc2f+8KXYqrG2uoyOvdcANUxhrLVPkrHh3s8u4KolGGCW7HOSZ/8VTCs9dVy2rm5lm5/4Ha6dvd6Wrmymmpr9VRZLqfmGnq0WvWFaKm+0nz4uR/98qet39n2j4HG5GL0H2Id7wgOKrYrjBvJdUqt1s8tACX869wdqZJZwetrG4CEXZbDaORO9xx0HQEICKANRloCB55KtJwf0RAwjenApenJ8BYUqqkgXtCIIPYCDYByQPxQFgR92A4K7+sEGviDWtKFKvlbasbAlym+5Yi84fHn/QKwA9HL7FOZz3gu9TvD1HLJwkuXxDIoBAZudWPcbGh3wSzGoigt0nH9Z7bv+u7fnl77ro+HYE9wp6SPbgETCK8CLDAIEqbtb63aDDT01w00xvqmHhdE/M61YAOpZMuYlx4g3zS2tj8mIiF0ZCqUoXN8mj7z9/5e2saNeOVjvyWt7V6BuUB59aOtWyudT+c1CDmCTqTBve7nTjk/OEi+tHh5eyvWOHXFd11J12nQWpueMRyDwbH4C8owQlDdXYjYtWCnGgfSdlfhjHVUw8CofNYKpBgFmhrLoSxOsDO6b8DTupOdOe9CQIp6pL51EXsIegfj47KKFQA0zz0ROLrpCMNw2saAcF2OGwk6WnD5DLJM+dxnbawiR9qWg/QDMKyVS6AId4B7/eE17rP2c//qd59l/c7BmgB02tJGU8aBhBivoaHVLQq59x7Kh3TxdOofzA+WUV4MEBoCGsNhK12/sp5+y4c/FMCwintZQz6c6Xt2fpR2YRu3btzAgFQigN/DaDpGxLailKndPovBfcdnRzzTAZitaMMru9fTtas3Yx3aNx9+JfVTB0Y+TZWlQmpswFyateS7z0f6f5QpyibgUpfWA3ktfP5H3/ivo+Iut38UNApY3P/bZDxGZe32wXICGFrxAhaC+s2AoVxQWtoigMOSu3jK2SnUH4EYwBCOTg5ivcNY7RuULtrjcqlEUXH8Hw3jU118ZzRJFcDi7ne+BEVuclzlNNiWkd6pei4gElP2yDZQgLKiAvPFGOziZCGDfVJVdAyJEZ1QlinPZ3eQl+uYnh210umR3VzkjevDWvAMXY/Z2qAKnXlWGKxEhzhHhvlPYHH9Dd9Y9dydF9PVm7fCescsUS2QQkh9WOkBECiF1kh1jRXPQ9iyYLueh+6dwmuPivc6iCyvSpZBg5oJ+m9gzV4PAdP69pxdoW9/8Yvp3htvpI99/ONp5/Zt6hl6H4qu9UPRI+vWs3fYhACkVcMJi+T4mGdP9wMQNq/sJl+uoyvkWic+J/cOkH/zC3jEmBfyYHfdyL13jqvTRuoGtKcKQf7YpzCZCaAsDZ4CKhNHKraQD0eCAnoxvB6l0H3TJTPI7bgbFd/nClbGtXRNBu1OvPDHMkn97XI9BzQEDNcRVTkNCofAo6ACguVz2UaHT0epI91cJgseMuVzLoFEOQtZuwSIDDK0z+WnbRbyC0jEd/Y89gbgj3hRlmtKm6YF0pUVUqaZAjri2UGDkR7MrVJeIs/lcEHG0z5lAHzRm4uBQxN8V/FxeuZqYBheu9l1Rw4O9tOz44OIcRkw7jmfBXm1t+n29evpCqDvGCOH7B883QstGQ+n6QtfeSN96d030rPOHu5SSiWMbKnqoDvAlXp22QsHqhVd+gI50RC0aavWCa798bPda79j9b+4//qz3EXF9gtAY6G88D0U/A9Tx8nJOFptp0MLHEhiZgg0hhZKt0KrEkEdFxUec4zKUbBisRIqXh9vbENRgfz/1Y3GUmDDInCih5uwurOafufv+51p67kd0sKlGOf5Bl5wAaUz6BgTdmAPvlaxfWiX1jyVUAM4EAjps/m+/IMyhTKT+3gjfSyq8+w4AEMffeb7qrAxAhQaqO8dIGLUmjQdHCM4CCiW1UIojA6UaVLpfUDSBXAdWeqoWYUpgJC6UqhC+ELgaCSER5BQsHyezwlazBGvCyuJNvschVfBt56iy9XrvFAh5yOUgAP7jx+nn/r0p9M1lP2l7/hwqiNImclA92FICwqzro1xDe7R6jqC0J6iYAm0D1mhbnz/SiddQfCW8I19Z415mPns5lLgs83Mg+0WM4M1CLSPCy4pE1R6bi+BAoUVLAQQg23OuswgQtlJS9YgUDg4z/Lnrj5Kb7mp71gFDXDo4DrZG+PatLaDw89deEfX5KSF+4kb5Or0ETciX3kQH3kgnYghkE6wRHPPv1zjfPIxq1e7fkN2zQNpCByec4u8ccx9YQHQRLkEi+xGCaQoHHWhqxZ1jIxOilQqKlOCSbkKve6hQKm74rNqBiVLdauSWybIThHX40Z67QMvpxtXNtCzUTpvnaaHj+6FO2fP0pPHT9KTp08ACtndKO093kvv3rsfCxOdxQLBbdoW9kGeqqVaeuXuB9LzL3wABr6UhsW5dAZDH+HiOCO6VMojUJ0M6UBJqGP0BLZPnqEfe+nseD/1AOthC2Z/OprvPZn81NMvHL0RFcL2C0ADVvA/K9VK3+OAEme+GViUVin4VnzQLRphxi7sjTAm0Kg20zoWyvEOinUE9bhGV8WW0poqCE7rdrp6uDNFg2lSO/yrlXr6Hf/C70w7L22mk7P9QNpeF5o1cSUvBe+y/3haSt3T+XT8sJ9OD4YILvkE1MgNla+CIgTkS0DT2ruc39gxGD0qpc09UPmxQ8XJYyhsKDEuB+jsxCifEXlSUSizc0XyEGC2SJd7AEB9+Jfv3Ekfev52GrXO0+N33k6t47OImai0go3uxyyWoODpgthTpJaSzZwku18V8BlIzOj0bMv5BHS5zz3Dxlws5PvTn/7x1KVMr/2W70xrV66E32zeFHrrYx5hzgvv6EsL7k4S0y2hPgyykY7T+R0ufgjbECzWHZQFCAaQCWzUg9/DEJDxYELkIMBEpcdljaHPPDfrWQYR3dJwYfkdbhnnjeuUa77MB+rNs5xsGO3KMyL2QLkFH8urjLWOTtiPgvk0VoxnOF0e0IBhCBgyDRfusd0NKFsvLtuoJXaLGA571K21rSCSR583A2xPWa5oI8BgBhi2v58BJgIJ5wRf5cN64Yb4FOh1xQNskJW8hAD1hKtVLjdSvbYcrp9AOoBt+Szjf3Y5XzgpE9ColdEFmqx1epQePXw31uewR+nmjauUXTe/l+7fe0QdpRgI9vTJQXr86DC6VQ1vacwXcc8dw/Hczdtpa2s71lV9sPck/eyXv5CenB6mNmzQblzboIhsKAvOATqFlRw+eZLOD56ltgz8rJX6J93UPeqnk0ft9Pit4/TonePD8en4b0alsv0C0Ghu1v+v1cXa1YsyjWaN0thSxgANc2wNo4ghgFjrWAqPw8/feS59///4nw+r8c6791K8M4TzujLR1TohPeju1Ak0w0uWQWX4Nm7HTvzW3/Gd6fmP3EoHp48phGsqHgMY0FgEydcjFudF5Wo6P5qm4ydDWAaeI+5GYwm3xOnJZgtBzatZa0lRDlDXacVTWJDvOTnaO8DP65KmAiFocB9ldHKboBGKgcILkkq/7EVroiCE0HGtVaIr47U3UK67d26lmzevplUFGt/74dvvpAOsv7NT432asIuIB5iegMFuGll+yUf8yIAgWMQv8hZ/cS5vKroD1ewdUIh9X8Xn/+FPpAe4Jq+89qF046WXcNHyG+sDgPiMbkCa1/fKBFB6nPvDQgok8QzSQ4gElaO9vRjg4ysVXCQm1hyJqzJwBfNAFow5hHWlnlR4YzECv8pkz4f1Zz2qYLPjumgRxwFcHAxmkDeu4f7sFmQj42b5BHOH9HcM0h4epeV1XBPSMgjqhC9fUHVCHbS6XZQGUEJxZSGx0hWyGcaN8jrdXBfFXqOoF0vEfwJ4GAbKRcvEb0Ehnm2eot1lfXnLoJHrS+bpXZEQim/5HY9jGW1v2yBmPEv3fYnSPO4if2NYl25IXvipnc4wjEeHT3ENH6SnAMW9d7+S7j28lw6On6XO0FdR9jC6g7R/eJgewirOzhyGoF6SP5jC4upO2rkKQOxcSZubW/GW+irPdUX4o6ODdAwAvfPoYXpyfEj+ZIrWKa4dcnpCWx/uP8GFeZSOSfv04Dgd752mk/12Oj/ENTkZ4JYY97MniPpZKCwOjwd/+rI6vgoaSzeWlsvV8g/ikmCgaUDqRWBWQawf12eIdSoQQKdeRwSfC6xQB5ccnxxiRXwPxChWoTaIpsDGbEItpIjoLVR+sekKUUvRvXTjxavpOz7+ctp7di+dQI2cNHbh2hvtUbr/9kE6ekRl9Y1f4P+5ns+4kMoIZIwOBNUVCKcQR7ce6etTG3IqjOeCYZwft6gcGgL6rdRkv1fBNPvGMfLKXe9ZaC+6FNzsx0J5ASQ3LZiCIwW8tgOqX7uSmviTDu7agNZfMSbQaPC8p+nx/Qcg+H50aTpc2JGsea1KoxQ2vvWRhTtcFR/AMxXImetkvQvWApszomQvvo3r7c9/Nn35Zz6TXn71lXT3ox+JYe1uAdJ86p/G+h4oafjUKgJ7Zk/GaygnaUtzBSuVxuX+Dp4+Tiuktbq1ZWoB2ubRujIz4fNbN4IudZgV/nJOBunqFpUBhbyCG785XoftxFoc1psWmetNyw+/q2S2QyhwlJnnUgoF3MWXZIAGZ5XJeFUA7ZjHZ+D7A3JRfwCVZTM4GO/OtV75CxeHfQYiLoJkj5Aula6V+bY85se2CbYBAHjMsnlPAGbUn8bDPOfz5tLK9nrPC466glaWQed5vrt0gTEgjVmr2wr3JK9UVsR2mU/HJw2oS+qYNGVhiy5A1ShSxrO0d/A0HZ6dUAbqroDhTLie1OfK+jbttANzaCATjt+oxEji7vl52tt/TLlzD+DDp3vp/oN3YRXt1G2RHrJ48ORxOgGsnL8U65ugL8OeOk15Jhga26lgoN5uftfOiRGl68Xl0g8PjganFvs90Kit1z45nZv+K3YHCQZ5NCcCq7+KIsssSvOldPPqzbTcWAH5UAR8JVe+1gocnZ+mR3sPsbBdBJXK5vlN1y1cqlHTlwLBX6FSiPd9bF6/knbvXE0vfsdz6ej0SdqnQHMXWr0aPizg0ytR2BJU6SIdPjhNvdYQvxXXgUaT/mspVDItjO6IMVJXy6KG08WASjgdxjyViGEgTEE9L3fzYqu7hkH4mQhEaBubIGEDKhQR/FNY8imEDuHmhxTvxpXtdBvQcAKVgm9+wtXi942bN9Lt526H0hgvaGEt9h48TG+/8Wb6ype/nPb39xB+hAgBl067+EyXPPqdDAZT0KIIAXZ5ytqMQzzbe5q++NP/IL31sz+Tnnvh+fTixz6amuv4wMZvEBLLZQ+MoEHmKUy2gvGiHdK1jAFCtq2AITNDgSL4R8EOATvfybHhqNCa65+wzRTHelHBORSUPO4JiIv6j+MAlIzCNSZUOruvHdrvvJlZN7Ldq443Ma+hsEqFRsW6vTxmALQDk7C8jeXFeP2hbdiFYfgCJmMaAkcH42XAOobUkz/bZ+ae2GbWr+ULFhONmPNrWWMYv8ptHpQhPsM1Ecj4VLFz/hRfgYPnIAvhgrDn+tQK55hHDIjTHSUP4ZJFvTsS94L2dUJlflePMQVftWhXtTNiyW0A8DxtVvEVFsv1VKpXIhY4RhdNw67/YlEFdqj/JkZqmXvQD0Dd4LPt6ftfXNR7Y7VJGxSiG/re/XcjRjFFJ2PWOHux6Kx1Z6qXqNsKnwA9z1uAFRmgDYaEOygA+uxsYATxwd8HNL6Ya/FyW727/m+NJqP/IgJYVjoVqevhLmugHtJicyl9/GMf56aL9PpPfDoN5kbRd64Sx7wRUMvunrnCJF29vZluvXAd9GzQ2L4ecZSOD31F4wgKjEXecGi3jYsQHO+nQasHsjWouGWoOCisAiHg41YntZ4epx6VEpPOsOTF+XL0kviW7FjAVvGOAWWjsMT99iD1z3lmDOPFTaDgUnABxoEnCrSAYW+J3aIzYQ3Lw7V+V8acDWrZFMawVOTJdRfrVOonvvOj6Z/5ro/ESl4qaoAGgGQvSMQ+SDO6bUlf5XGyXnSV8UwVwC7DXn8Us3MVOMHGadKOhpyNe7DSL6CofQC5feTM4Ce2X7p+98V08+VX0tLKmheFBfR5xhZc/aukD02eYmyFZbsEDZVT8J/QBiMsuCs82dZG9gft8/SVz30u3Xvz7XTn1VfTtZdfhNEVMBQoF3VsWsYtzFeUld+hpACPdWxMQmmyq17QEPCsMych8pAAXxU4AIt29ZyKmMFLxqPsaASm8f6Tx2+/HWNtbt657QNhQsfp6OAg7eFm7j07SnvQ+GPOX5CGcSbX6jhFVlxBTKvuICvdFcdNOFhvVk/uTukoA1zWs7KANkebB1DQ/rE4kvEgvme30cmGKFN0rwp6eRQncAQIGrvIzK7U8NWMgATgMFdZSGN3GIWvfziDMYxTn+vIL3ju6FDz6TIQMnGgCdmvptWNZYCjwT3Ibp/ypRFyJVtbg0EvI/N1atYxIOqOYGesypgcunW+ly56MBPqeAwztSsasxP1jIAEA7IXVJtSKJMPmhNtCLAbDQvU9zyMA2OQMuh7j4bYBbZP9g7/TwefffJ/sR7fYxqVrdq/jNJ8ZwSPUD6MV1qAFhmDMA6gtOpXP3jwID14/ICKsZ+YgpZrGY2oLmqSjMyllc1auv7CRqpv4YZAt2QVV7G815+/nXZvXUkLKPtg3AMIznBDjiNC7kpDS9D8K7ubETW279pRixM+ATz8bAVVysu9PWidSgIts3C+eHmetnU1JF/F2DPq2x0gC8ZVyDqAoWALhDIO560IGGFdgn1oRfKnViX8V757Lz9CIfMP6oSvWqmbAN/13d3UbNYy8FD9HrcmbFTrUasuk5EO29uwvLQU0/JX11bTOu7M9uZGpLGNJV1C6Io8Y4QF7Z+f4M8/S1380T6fk845QDRM6xvruHN30/ZtWIyri9uolM3smfdSoYLS2mOikmvNM/ipoDlX+W+2PoVdthHYxqIZq1HZhwCt63I6YW3ReTrWx+yP70Wus85znZisdLaIAqJkHFIMcryG+xBSV64PJdOCc5+bbRB5inyxm5bpXrK6TqsF69mLgW725tiN6OQvjYALC7vKmRPVMkucgTzqQfs6Xd7V0f2MJfh4xhglMj8+htIHuMsWszHJLt17jIG0LIeMI7se/L7Mu70moWaX7pZKO3u+BkI2FohgO/J81/swIDmG+QrMrkY3mTjWqBflCHZoN8sF7gry6yzhJddmaa5SFtcYyeNfchBbo0cefa49MQ58RAdHuB6+P/YMRtE6eZoGuG0dF5/qCOYT0sABwqC6JuhXl3/QVcsy4zo2saJXAImD+GAccwJjJTMl8q1eXUwnB+ePTv8KFfBV0Ni8e+V/v7SyctPFg828Q6wHHWMXnKTyrUSnvw9d49AxCa4aLoLx9BAgzouyzsorVUHCOSz5RT9NqXjfoO5utL2Ee1IAgScU+Pz0Wdq7/04wig+9+sG0tb6c3n7nyyRFRnGyplgx55441sNReEWU4mIsSOCTQsFCKQyw9qax7GCX3Qi7lTOLmjuuQsSNFxHR6Faa4KegZEFSKBQEy5OFOatWZiYKUlxn+QUdvvvulGu7O7gnu6kBQ5BNxP1ex1+msz5B+blkKZRROunuqFK1K9Na7qNenFjkCFCHADtVfn1jNW1sraX1zfW0trudVq9eSY2t7VReXAoFC6XXQqkY5EvwC8XFWropFHqaNokU3gMxw1jpRIms22zxpe+QZNLLgcmLCOaeHD5LJVhPY2OTsmOSyGcBudCqR7em2k0+OBAApUtgGbNyCSrs/GlsAoDNU7TJZd48IBBxL9pGbeT5EIf7MAkMk/NQNq/uYrwcvTuISXm+GkPXpCVLM9BNqrFEA/Utq/CYSmq3pN/jBUQ8zPqPzSYhPxXaK9wkZDOmP3B+xjLJuFWaZZvvbratwBdGkXJ5ra6Y9eolno/vKGBMAuOgZXVsjYsYyXQcFNgfIJ/DTugWakoemqlSWk2V4iJgIANYSHXav15fQU7sXkaHKG/ILIbS1y/arep4lyksZdg+w8Ccp97JSeqdnYWxNx54gZs/vSiE4Z/ArJFa2kBwA5QBtenU1yOo+gCWvYHopGudyLSkH9MhngNgI0ifHsHyAaFypTY+uXfwZ6M+/M/t1odf/GOlaqU2h3A49sHJRI7Ii3iAiIuiq7wBtmTDdlAxFFwrxy3HDRIFtx8emo4yOFNW+oUaoUwUgEZE5KjkC/z9k9zVRwO+hI/uupEG5YwJHDzDwvL8aG+FFIvquAxHdPrbwVtzBjv7EyqsC7WiQboCWl42zk+VwvyRawTB+x3JOMyCrXCw+332200BC6bBPVFGwZDPACjzQZqOYryJQN9gtw9dqq7gRPch11mGrDgKG8JIveRr9IWpS8DCJf+ikRA2hTUWoyVddxHflZZU2gXqrwAwLbi2Bse9VvppneoLm740O8cKtOg0EHl2RCg/It+Wz7JE7IB6kc5aD7m8MEt221QwcEalCwINUdCnDx+kJ+wnp8cwQ5QXy9XDYlmnuhIxEY58G2z1pUoLWlt+CwJzuo2YL/13LuCfgos7QkaM4cj8VCTfA/v00eN078tvxkC19tFR2t7eSjvXrsb1uje6VDGoCwU6w0J3ZBlotr0Upn0KqzzH1fM1EabpgjQxyC/kxv0yXkKdGLB0YWa7Pa0Ug5S2qwBuQDXkAVGIlxFF/WW5iPFH0PgsC5euDWWyXjNbhTOYH+XGW0IGOM9X5XBkcNLAJ+eK1Rp6YbfzGqCxFOvp+uLowbgT0wqaS2shRy5X2ToGHCifbHqE2+4L2Hunrs87TCcHZ2n/wUE62jvBpetxniKNVVB7roxLZBmL5SXJu0PKC+UGuzPKq3jqgoZup7uAUqSNIQxdAAfxGHQ03JO0uCzj21x+8vm3/iMSD+xNOx95Yf3681efaUViFB0VKU3zJc9HdvccHqPkVrrCp/SJ4PhzxhSoqBAAdpXZab0bNxbTrVc2U3m5Fov+BsIlp+46r2KZyqGB2XsIwP03voy/tJ82Vprpwx96Kear3HvwkIZ3WDKCRv7mL/ANhzTAsJJqC7AN3SeM5sxHn4GBIDdWIPkd8QvBAn2QmYjSQQcvwWJmfcLaI+RuGTAy6/C712UrosJLIbHM7K4o9d0f/lD6nu/8aNrd3gmf1sFbQd0zPCIwuVfBc+aD1Kk/2Vh+pnXpNebXfcZkfK6+P7nme/bJ9detb1ewEqB1B4JZhD+dF8+pOfQbYQ6eRD7yMnSOOUGh+Z0Xg6EeoPoaAq2w5ZNhqGgqpzNKfa3BsO0oTwEbheOaIfXc6g1T22UEKIsKY7BM9ujQb8sYwCdQICdWba5jW0/FlOHoDtHm3XYMiDOoaTDdGEcDI7W9sxVv12+4ghjpC/zmzbk1fXtMAJNnh4cx9uDg9DTovsl3UaZjrHByQlbP4OmDdA/2GjJG/t+TWTayFGxM0KgDwhol19M0IGxbhYthG2IcjZXpDuc2clyRXcqutEb7ooCWOYKZpB0GA6VzMNd8QZ6P0vHndAbfntcdt9MAt8TBVa5t4exuLXzUEXI5hUl0YA8LjZQ2bl9JOzefIx/FdPzsID1+923c98PogZIhJEBh5KtMKbM9S74dzxHKhlR1j41DuTp5bXUx3sZGBUTBI16DLNBQfCJ7kor5MaA+B4AVUrUB2FyUyUclDc643tgfdRdjcwRLTp+3T57/2f/H/+ctYSmt7ay8urix+ocofa5gLpYlOHHJKcs2ug0tbUP0QpEdMm0lK6AyDKmeCup8Dmna4sZSWtxci8q0K857VWwttXTSZziM+PruFcDitdR25B+CqxV+ZE8KDRZWW4WbLMBCaJi5KoWBXkUgD6ECBYV+Ff2rViVbFjeVxDEKLgcfVJ7NhvraXeWz0d3CyrC7WQ/e78aVkX8V2Rpw9KFdrrevXwv3RIZhnVisXNG6U3m8QgiUn/zOEXY/s1Xzpnien9zn9TlP0lss+3vKjBVij7rTXaNuQsCtI67lDuo5WxNpsowjjw/JZXELvYmdMphP7rUlw41j170wbmBsKd6rolyjFDXo8trGRrqK5X/hzp10+9bNtLuzHYOJ7IVwBa4uQO+b2k7299Ipbs3J/n46fvo0/+a4/vbxHv42181TBt+Buw1AvPji8+kDH/xAev7uC7HSl4PLwtW5BGfbTEPg+JG+PScYmROUy1W7lCHHjAho5wBaD+MhqDo4qoUiRWNkMQiZyFsemOegQNlt3owr5HaIWAv32TbvMTjq0XPWsUoXgE0elZvoufEclSXrU0HVBwgP4AJoAPgupNTrt8lzC4DkO3ns4Vb0zk/S+fF+9Fjt38cd3D9OE8C8jAvoVPo6hoAmCSNhUFdWox7oUiws+AqCGqClXLkjY4CK+qdOKPP2ngyG6gLn5rl+wV4+QGSaYyhWSe4NpAzo1RzXjEdF8gUITmEoGHpXrxcH4h3KpIeM/O2nn3vrzdCW+nbzU4urq5+iBoJ+aelCIEHDWFuQijt7dhzKJ/KG4aRFMq3lWwgjysv93qMD4lLpscw+T5AKWgm+QcuuJ+8yQu0wZicr+SoEF3ZpNuvBHlbX1qPCnIW6QKGnQ/IyhlqRmIu/OLzYKdIzJY8CsfupoGixo7tYwLB2dO4uhSwsOj9DSKLxv2qJZumpuB5TAPztDQqewqXgOULxuevX07XdbcpVpSzZ8od7xr3ZTcvpBAhcphcAImiEopsa/4dl5jvnI698GsgL1xALmBdYzmCr0BbL2U3xGaY3Az6fEQPPTNdj/FmqPGrX4dukT91mIMyMh0f9gi1otLEknuc1+vXKgXn2txbXa+wlq2AMlhHu7e2NdB03TTB5EeW/c+e59MLzz6U7z99Jz79wm53vgI2/dTu3cD1cL9b3itpTROZDjqzfYFqx89s6Z5c12tNjr5PzTHyxj12pWtUayi+DOkN2nu49Sg8e3UtHp3l1OuvFLdrxa+r//8/bfwBtmqXnedj5+885x87dMz2zM7O7szmAC2AJYAkQILCgKZug4CrSRVOwRZVYclBZLpVL5aJdlqxiySwWzDJBGgIpmbRoExJEmCTCLsJigU2zOzupu6dz959zju3rus/3zixAQEgLvn+//X3fG054wn2e5zlJwHBmraBr4+LkP0U6tISOEk1Qts4Z+s93P+0CD1B4AhJxRVvWgiRPwJRrNgyebS7/B6i6rcAeoHGwvwv9cI2dCsFpHZXXAy0GQC8umIPV4LvxrX57JXUxoE92XTNf4xPQXwWsuqb6KusnPFd1yp4tA+HulteFBZcFjTJuhkaE95utMUMdaY3sqcYuZ7G9iVuHS5KAPvU2UUVEfSZj6/O1x6/c/EJSmHvPxX8bifu4MxlJJmgrMaI0xjH4PNzay+Ii5mbrJnDU6LIKUxUri/O0riubLubhiE+H2QoOjiKUcAYMVWSVx92ztjfciQ1TC5dEYOjD79rbPi7bq5iOBzwLAjq4yUVDVAC7hSlcGGU6mV/AqWDYOmVA2THV1STnmmfKbLYUzFa9mvjvKrbPeAiYzffmup+2/BbbdxSiy3OziWkMYKIrgApRM3aBVCN0PuupQEp63w8z/NUql4os0w1SamZmVCsMyuxZ6pQxByhrWkvq2wX4KkAKXS2/wlvHR2gN6aoJFNSKwlbwyBRwTgWyLrdYy5Ja8l+tI2SGN+5a1/j5ApFmuEIYsJPX0M4WLQDEaU+UZn4zHsK66Fro3qRerlciyMM3W01BwaJZvvq8ifmvXk9BLBZl8n35anpOhzeekR3jrWOLT8YvVjbWytLqcjYgNx3pws2k0/DX0zoM9A9lWUIHMMXiNdKvQtTHuQaZqWO6XQ0s0+LKswQS4bujntWLWCKCg8WGvV7TojQmdc7JmfZKdHH2Ive9jsk4i4tSeytIC13QSrBR7s04CSxo6LnrEAPqaWOiu6fuZKk+aCdYOWbHeI0F9R0VWgsmOxmiq+7u5ngPt9LMTm80cMq670p6Ad8JaVqwhgiUMSuhK6ilyTee4zu/XctDvbH+dUmLticPv/LmzwY0nv+ul/760dnpDYUKNclf0BTCKcCuS+k6gm61KKOttIva2pedYI+lCcF5T+JBbAMpLhzsUmbZKIkK2tU1OThaXrrxvL5KiL6FuSnH7P5zY5f9rX1M2A6AY6gsP0IITiCMwU8VqKVglk1iSWSFTqIlDZ6xfIKG0+0tl78boWm+16DkuwpdlaY+0/jA+c59hftbjygS9buKuX71wnn8QZSYZ5Ke7/iMb0HsbwWmKIh1oPwqm65HFsNBAU5UDmjvrlgOkz483MPSOMgz1iHAQZkUSMdipI6kZdpagRm5x6dD6W2tTF/wkiu+55e4aVG0qmzczvsexqRcBEbQkqYxW1vV1lRXODNE2sCZdeOm7lamteNquOeLsuLpveaZ0AI6eMlieK2Cj1omzfy0eFV+lJ1Ygny3ftJLZcmGSbjHO7oonlgd63wurK2V+/NPysMnj8sy36lZZIwkcph+w19bbBf7GR0dw0Kxm7wGjQVICBreNeWIe4miJFYlGPO7Kg5KHHelAodp+2mLb7kb11PltfKnFgTdaXdsRC+KS9t3jCKaT6wELRUfB0g6uhxCAPj34ELAo21cOTfBtr5OjZCOCWQCIryczgrXANXF12rTqh8cHeYadSMNeyqzlAFVgpvWKnyQnvsHyFgGYdpzYrDUxhwAObMxrpbk6alTIXYzxiQxTuqPLB48+tpbPxXQuPyRa/8nnh5xVqiHiUs+Fcj8HHV2Qkuxs7EFsc9hOg0AAhSCEtmqxQ3ge4JDVEpL4xym0NHOYXFLuKHh0Zii7pj1nmdulBME227LcvK0PHP5mTLSN1i2NjcjKAZ8ejr1OfvKgzuPuEY5BCXSV4hiukb54bUDupz/YlkhZBV+UZgy41haJuuhsDZnWkoZjgKEcSbEoRIoOB5Vqer3GpSs1zy8rnty+fxczgFa/kYRBAvTjzLWx1Nev/qM1x0gll4hKpaW2FaZ8wSlFShcHEfwcONo88qAKoWSNIxZ2CORMpGupraL+zrnw5YntDFNmNwIs0eUnbTceNtq6GYEGBBE8/A9hcYW3XoY9NNEVY3iq/NMFAbBSV1tuXhX3732nlSz3IFtobHvQofam9TQnvLDIw/5Z4vuZ2iunHnw3bqFz5ZTIKVMCfhBE0HDNTQeLS2UW/cflJv37pUni4tll3u+m54C603T72cFkPrposWOk3FIQWbEtteeDrsw21BkQd98TadxL3U7XThJcJSesTY836EraVN374VBvKtrk/pLt3Np2qiTgW7p7S8sJ2htK641kQGRZzZ6DlY8V3oHdCt6kob6ol7YkJi+C2E5gnNIgBgZykA+Z9j2Ylk4j0uLEFM9WymQAPd6Sz+61duNO9bpEorwivJpJRk/GkCP3VTL1fi0NNCm8AnOwHnkk7LZmCiTygiN9sDiN+/+X9q/63/5XQPI0H/qo2nV+OFUY48IXtASDkJQh0RrituyRPBQUnsl7EfOKuAKnELEe7b0bo+/s7qdEWWOROsdoBJUxO0DZ6dmy9zkhXJx6lLpwVTs6+0u62vr5fzMhQSg0uJhYbhkoEKjxeM8j0xGawGDfqCf5qdwGTBSWBWaRP61NGpNeEjBFSwQcEFNxrdMTVhtZSVAwEEhb46ABf8i+H7nlpbG5bm5cnF6OgG1tMamq9BYd57zVDGjFP42rUp4aGzvj5aFrkD9rmvgzugyyXIIYgpEhhzbusFsMqEclLtledRZvkbwa9qayr6X1dXs7kxXm4Ik6FiuFCVltLqCQqrKxQgNPBafHTRniQ2+PgWEfNfHrIstTnZDp84J3JKW9PRIq837+tN293ErIBaQII8AFPdNTECpQUTp49vVKnzH8hL8aKhcuzXbgeKebCA3y7gidxeelHtYF3tYRgEzyqNF4ApnWSENelUXo8Yk5Jerz7seqWu8uji1m4g78Mm9VV2nJbylYAKDgOmfICjtlccmlhGA4LnacFVr0mvSjS+hibzKwtvoEZyqNLaReIoLCo34llbdpRDLU4C6AwtJa0O6curWODrYEdD9uBgOf9CqcAatgyejjy15zrgMks9kvfDP2JcLEwMKA+Po1RDlB1DO4WbSIIdngJVxpFi9vFdDECSphUTypAyoy6t8s1rIhzU565l6ae7vtg9eH3xfR9u5v2bMwbrp8zskPF2sEC9LsIWIJfM4KgUUkGpmy+Q6oxWsJOFs6Awhuzt7Evz6kc/+UJCqr792Wb7nmRfKxz74CVqtHp5xZ/j1Mj4yXtb5HMCVuXzxKr7rBgILCAGZu7hFBs/6BnvL5asXy8LCYohUzXxFzRaUfDkbARSwcp+yxDzmtA5xF/TLbQEVWuvHZ4TaF/n0SDqtw+8BltY187al0sq4AnD0wtxYGT7TUi6Vof5+90gr1joy8S+KT348pMLqiiSeQbmNLWXodqtVr71BMtJ0HZCkItfAnoSPpQKIW05bnyzM2zuAkPXyjMO9K41MpbG0Uh0E25Yue4ByX2XVApDnmf1LC6dFJCj4eAaU8UwWfbb80o1TYbXBSZwjdeOkbvrI5hP6cDZg+g4tQ3fS5X//UkbuWw4bilgZNAROKtTKcEPpJVrex8vLmbCWEacomWNUBlASt9msQ/oroCUeQ77d0NJeLlcSM+s0KpzmQ4UAFy6qRBTG5wNmlEd50aoUNPzuIV8D4ByNpabUWA/LHlrBoygMOuT8Eqgh053BUE74s9u1rhmjReigujpblh+hs2Nl2imTMcAe173t4+wlTQ3GdpXcsklT5Vxrm0aHxkY5ShyCugmMZiu/lO/wudXYWFpn3R7sbGcW8cHefnhuCKHKuwCJzgRcLRPyAE+zqvvpuX/RPvnc4I3jw72/TP0qCkEICyBi+d11FCQgFzCT6spWYT4FEDDsIpvAt5+9crGMzYzHVFJYtrBKfuBHvr98/NMfLh//+IfL+TkUH/Pquz7xqdIJymt+b2+tIhzb5fHjR2VpZQEhOSiryyswrb3MP5gv927dK9Ozk6XH3camR3nHMQb26w9k/USJIhq+i/odVfASz6gCKRNCgFarEaGA6X5KeE32PGgtFWjqnJe8bD0lcnO2DtO5ODubmEYvQhWlUKF9NY/V92ovCde8kW8IjUzUPIV+Li2oUhi8zNwdLI5EyuGD+3V2oAz2DqiEVMFU892Kq8C1fOZZLRM3X8pYAoVPS4NTa4qStcpgNRQgaKN5TF4Gr+3G1a1z2LHPeRpjOtrfTVnNm5dSRmdFmpSi5GWfdUyDJrzyowsTYOL5rGkCfxp61HwVJT8rPTNQjevNNb/Lw7ia3FPoM1ltfz9L1i2sb5SHS4tlx2kAgH5cCK0M+NBNfQVxAUKeWFcDmvr9Xq9bAdiA4JpAF60+Rxz34dcrczaYuhW6M/LfxsF0Pc3HmuQdCJLScyH5hGaiRAsQ+XrG6XgMXYUArPdsiHXrUVCfF+hjWRncPzIE4PgL3bFDPjn51Jon16SttfJUKxULS2v9YHeT8jjTdx/6qbMqhBbEcdnd3ikb6ysZdb3rPio8p/uROKAWDmkqN8qfm6M7gVKwzMJI1ClWeXiJmwNoui2CO+UhY7/cPve+ie8uZwefPbGrTaLysEGz+HoUNKYLiCMD6ihLJ++QOIwaGB0tl565XsYBhHO4HyKpy6APjPSXuSvnS+fAubJ/vFVGxwbK7btvl/c8d4O0TsvG2jKWxVL50le+AFjMc62zXDx/Hv/0cUYIHmzulwdvP4zJqQ+nuX2Av78BEB3tnZTtta3MxsxCsAhlVVBMxFaLJ30TrIKBtgyJapOWyt6M3vR6VUYYqBDwTpQIxigMCr7A4yEQmEeNeVBJPuZmpsr1yxdp4QQN8oDACoWtir6g1oR+ta+oCMYMLJ8C0oy/SMsAE70Xq0MlUEiNfPcNpKyWqyoVpidCpgBaDruca1yiMtcZwAKGdc0YFwGDTyrasqqQXsum0J0oaFo3Ndia7l0/uWdlFX+7tt0bRSF0YiCZIRcHgIlrfAII0pDySmzT1NpR2c3DdxTw2vKpaDEJ63W+eC3gxRdPb3kxrps89B3zIw2Vyg3H3el+c3e/WhqAhiMstSp6ML1d5MZ1OrQ2nEBW6V3jFMqFi/2kZwuZ0EpodwAWtTRf90HVBWgAKz6/ACFPbenlB+CtLHpk+UBAQjELaABKFWgrEFR+6yYAguoT6Tx1YlSrrr6bFf21gnjXXibXx21DB9zOoN3BiyTusHHBYwfX3nVgdvncWUe5V7fK7sZ25ueke/zsgDo7rR5aZAqIoYOT4kZVWjPOd3GciF2+8iMHZQy4Cf3QJLzwHjKmWxe3OnWhXtDNDo+x8ckyPX2pTIzP/mz71OXxl4Gvz5qBATjqFMER5RSAuiV9XVPC7tFTCtnVe64MjQ1lintnf19xBqo+3MjkWJm7PFMmL05kcNcBBb50ea68dfP1PHPl4nmyomAU1AWC7929XW5cf6G896UPlMUlTM6NjYxCXXiwmHkvbkM4iWuyML8EahpP6Smbi26GvEK9DVyBnQBZlKolKAKBRFexAhixMFQiWxM+z9kLYCXrEcCIBCi89U+F4COM9vBDwcjQaX4rCDPTM1gac2XA6LPpKZB+8rACKGjUPnVfEJQQIsoYCw03xDMTj/Rt+WvTzKaF7DZQB6oHEEH5jPIkPZVJl1DGW29SSstIwVLPgCQCX1s8A6jdCKeWRhVi66kffbS/g8VIK3W0n8i4IGl6ugKWSbrp3zvIy+CsAmNrbQtdYzG0ipRFANb8F9hSZ8oibaSl7wmE/vaoSyxUWlg+wcY6BYj5fYIF4327+eqIZIGD3y0rQwu3LiSMVbq0UBaWl5Kn8Yt+gGJkZKwMj4xSps6An+Wrx9NYQbGg/YNWDjY0nhHSUUAHUznnxzylQ3Vja8BX8NCS7O1x0aAuuVRdMVrHKl/VujWhADg5pm78SXPjBumq9Ab6YaNSEK3oFFZutpjA53Df1aeYJu0dPZTN3jBbdLcrcOazXexcP6UBOVFWkWEsJdfRsBdTejvG4oyyuBpafzYd052wW7puDp1RuvLF7m1KGcCH7hnpDC0EVPmYwDHf0yOp5QlgW3h77AYG6ipkHZ39v9m+tr31vVsbe585OkAMoXX6aqmsIOG+qmRFwgrVDoRd5yWQrZ/M23EvdtcTf3AB4ovPXC6Xrl8ufUN9Mcma9QhX11bK7XtvJ/PzUzOQ6FyY8MZbrwEcx+VjH/6O8vjh43Lv4d2sobD2eK1srm1nOPE0oOSCLndu3Sm7m3u82xELwwCZ4/wFiigQn54yy3+iZSwFSUS++qOdRo75gywhmEcEiYdi8sN0W4egK2ed/VkFO+ly7V1QKGVqairB0CGQPZih2alwICwCg7EJFckWUWWIlYHCSdfMvuUZBdCXEwHvdz8KI+C0QDCyCbxVi0mryDgSfijAnrEUpkda1sGa+JyLChs0s35UBdOWvHneDYqc2+D7BlubFb1DN+jnKF67W1VcBSfdv5j/UCEtt0QVBNLTc3AAbbQuHD9Rr8VKohjS7XfGc6rbVkHCi4JUU3YVS5r43TP767Su2/JlNKygkYFde2VNK2NxsayuI4cqCfSanJzGknUbyO64vNZRuguC8kvQsFyxEmUUhThD6VVx7+u2GCjNPj3Up9noSkVyrklWGrOLVnAkjYxfkLbkkWHqgIRAGBnxIIunnvy5P7H8NjAZMEHYtNrc03ZoyGn05G/8CZrrfj1Nt4eNBDRDXnUJnA4giPT3D5fB4ZHMS3G5ibpMgbGnNnj1FOt7v+yu7VE2lNzJj8O8C2B09+NiAYzaj27f6YxbuRMLu6UR1i3WVUsvbNQN8FRLkUa+sy09Le5yiC386+3t/e2fgUfffbB/ghmEUO6BUG6cHMJrviKgR5iHe2sQGaJ2Qg7MLX1bCTiMi/LMe54vc5cucE8GWfF6yHSXHtOCGaKi52fnQNOn5de+8Ply//6DcvX6MxnIcvOtNzMpam15s+zjmuiuKAguG3jzrVuJjzjoy/1gFdIEuGBsGNYSCFgUYVXhBAaDOAqA/lj2G4EJ+tveNy3vOVBHZTa2ECsAIWjmZLwDGAq78h6ZUOiqcEyOj5dL5+fKSNb3oL0QvRXMKIfPcUDYavqhHJRb9G6CzHZXJmKvAMIkA54ZZg4zO7CGBAMV2txSL9K3RXaEqGMxHI5sK2wLV81uhM3y8YKAl27bPUxU8rX1jVUhGKCkrnBlz43A4HyTzF0gr8q/ggsIwHBCXgSJcqjcgoZ99oKWAAPvLb90j6JTTmkVeqbelU5+VlCo1oSA04CVgcD44T6nEmqdtdLwnVg/Kf9RcZWuZcDC7lZ7Uhxl7DaNA4NDvF27J62zBKhW3FN8cKcvSBBP66K8AAbIgbzSqkjvF627AGiedh+rQF0ARlZAQ2kdSt5YcLXclF9ZwcUz4bCb/6SGta6/zVZLmLJQ57gwGCXdPR3l0oXZcmFuNnUenxjJzu8u07e74+BGB2zVI+9QNxPTum3AybKbxREAsANQrC9soTcHGd7gjFTf63AvIOovADpOyro46W1nYzfPKK/N6FBlyJ0TI4yUWXnTIucGMgOP0sjJG2+ffLm9c7D9z4C4f0phdd0Mu1CPd2nJUSpHzj1tg3n4svxEMCVIrYQTdy5ef77ceOnlMjI2QYK2JhbC+4qvrZGDclw5q7Zabsrz5u2b5fbdO6nQ3Nz58sY3Xy9vvP4mDOwsxwDXwc5xekzmcUkWXdcTX8zot9bCacbSG6xCyWC+lZBDpqULorDJIOsu0/t7Xby2BshkfA3sVMRXYGSAXZ2JQcjpFmDku4Q0PT7FZFtQD397DtJCXLlwocyMjyFkKj0gRLnqEermfYU+vSKcTe8IlInAqKi6dQqG/rO9AdI3CsQ9D2GjaQE03ZueC4HA/nuXwCOB5O+n6Z8aWOO5jDAVpBAixwwc0/Jp6jtZzKXhXHvBHhK7fX3Xah8DIvuAtFsthg6UwHkUCbxymr/TvW3VDfTaewFDrHGLXrVeThGoYNG65n3qFRrzy2uuTOX13FdAfY88fC9zTgC3fJKfM1tXkR/XzNQicZDW6Nhoyqi/rgWVNGONYQ2nJUZW4FUDqlZHhct0AoDbmIjgo0Uh0Fk+Tf4oGjIjP7MnC5/yJGBHgeMSSxdO+eXzpq/LYX0SF7O+/lk3ysB/WXtlYKC7bG2vAeb75flnr5erly8GEDaxpJdxu7V+aheoDRflVYFJ3xbfw7DB5joN7Noa+kV5W+6N45I6aGyd6uGhe9rTS4OGy+MiPh18GgA+3j8u2zTOMAip040xXemvVeFZ+aAMS0+tTodOON/LToej09Ob7V3DXT/e3dvzcgSWSqtUAoItVLp9ehFG+7FtaiteQAhcjcvPlhdf/hj3h0O4gA4ZHR/vlq2tpbK+Pl82NxbIFMCBQc6ncB1RWwwTGtD3IrGvf+UbCMFZGRqgxUB2t7d2y/aOyrBP4U+ovEOkHe14lq43mZLgE8y3co6GdBcy/X2FVuI5QExf1wE9+qJVMjn94FOc1iWpkWSIA41ynXIGWGCYadXnuZGbKlCucLalt8DFhacnxxEqYCUtAYyWPgoXCi4N09K3WnnHPCSegcIpTB0IrLu6O2pWS8NItfkEWCibQqvfScKkC31JW5Xzi4Klomkx7NPyZiAUSuaM0D2sNwNlKpLK7cQpu1VdeGgPoMikspXFsrG2hBW3UstHOQURNyfSypTunnbDiVlp9UIDGwPAkPysRwAH+oSeKp6C5m8FT7p55L4xA05BraWg+Ww9m9WmBFn4KNgJFIKGVoaLNCs3KyjLk+XF8F/QMFZhj9rO7naE3nJpUdlQqOia/faQtQpBMVCUho3QUIt1EPpLUmVNsJIHjbmuwiYmEqWlLvz20w4Byx1WcAgasWJaNPJWi038ptFBj2SfcQYt7a4erOZDF0he5wE3E3NMTXe59dZtdMeVt3TZPKVZVWBdkRq/APgBfVc3s75O9c+ANV2sg+oual33jQyWPnTK3fE62vsog2N9BJWnZWt+vWw8Xo7VenqKLBr/oP5QKPVr+JOKcDqA82AfPECX+ocHX2mffm7usxPnZ1+ewmSavnCec7aMqAg9CCutk0qgWQVIwQREFsL3D42VqzdeKk+5KIAo8A7lXl9/UpaW3i5rK4/Kzs4Kwu/0dgmGm4A14AAVo9MGf2zJnjy6i6CflKnpmTI2PJpdz3STFERbiAzSCcq7MzoVhFn+lplWSvfELmFNbgVPITJw1Y8PqPUh8tuy1JiF7LUsorha4HVbUYWXFgOGZ6AQSiKjGiujgoaPtyTE33y17153a3ZyAqsGgeF+QCPvaEmI2AgyikVi9rWSDJ88Y0DXbQJ6HWzUJ2gMUKbGyjB9BN1y2nIpjFxPua17zi4sE6wrlMNAmxbMAe6EGyxn7sLmOmCwluX+HRilNbK7vVU211az7qbb/D15eK88uHurLM/PF3cwgwjwtzPdtgP4zvG1EcQaSGxZaZS90l7lr66ScQDPWDjvCJ4NC//x3S5jrZ2c8FWBVCakvXVVyJt5KQEj3QTqI2AE0EnFdT9dffz+4lJZpYV1aUR7NeTT5uZmlEx+ObYjVgIy4YuOXg4v+GsAT/lFmkNPpwAoJxbVuI4ulAP0AjThoxPjdFese5WblEe+8k37Ka4Cz8ijJEQ2WrL2dvldHnb3dpWJ6XHyAiywMIZGBsro1Biu+QYP2NnQVZaX18sS9dvZ2oAe7m2Ci6Ycph4AOApv3Arqh87hhQ0VeVg3yyZPuJIR28PTE2VweDggqKuhlZExO4DGU6z57eVVZGOHOjtwssaRQiLllgZacNctkU5dXb2lb3AwW0+MjY5vtL/nuz/wE0Njo8+0262mknW6AVFX6RmEmA5CgYGajDKis8sWrh0rYayc4gdKfrsajw53sCIelLXV+5i/a1ESeWOg5xBhEOXGswJUOwSvimO/8snpbiyCS+cvlcOdozL/aJlb1c1ofMGYuhBQIdPMVHhlvq1WdQccNVqHP/fZ5WTgqMMVpqq5Xt0AWQ1zoYrv67ubnq2YrVuYT9pNlL0GKmVOtTYCCHxWQLD4NS1XIHfSWk9a4ypsuj15xzd42JbG1jcmOX+O1HS7gT4U00FYDg2P9QCzLFPehVGJ2fAZTppGq4w+Kx1zP9YNPEOopImrULtPq2sz7O5slo2tVcCb7/ze2lzLalyrywuA+lIExlXdXVvC3bsmAO4J3MXB0fEs/qPb0fTZW4ZKgW89LW+N1cTtAhQaX1urM2WFVtbdFlwZCoi26Bpg5rqKXtdNtfemgks+AQrzlXNaIauAw6NFdxxzoeI6YtVxG67mJb18R/64s7rlgB2hf3U9TcprlM/PlgxkijynAxIPHdVMPbQa7So3X/nhbxeIlhe+6/X0ZAmc4Rc8FWRQTmtfx2xYb2UFvkO/TFBDd3TZXGTYcg6h2K7evw2YO/rSkaJnLgV4uK0aZpi4MZuMsJaqNiRYG1p3B0d75Im1i4WtpWFjFV5AJ+W7d6ivDE+MAh6DoWEmNRrD488KuLXH3voWND+gMQdQkCUJJg1jCcKnyD/ltSdmYGi4jExMJggL4N5rv/qR5/8qpvUVA3Mu+HJ85nBsl1RbR+AwlWDm00NunlRBcMyEw2/PKIijDy3kweFm2T9YhpooLxWDQpShlwJ3Q6COMjVzHoUeoRDkKZnPNIc3IQ5Maesp26t7ZXURIV/boU4y8IC0yAPEc0t+Kyo41XkttUVWIBRov8s7GeeGwn2gonul6PKktTNP4RrCN88naMg9iaRQe100ry1JVQYFpnFRvK7A1UPlBX0RpAnHqczNlgGYrwtmK9fk4dO6EHFbbPH4a+8BMEZGAhrdPf0IbnfqpkmePWQtrmgroy2jiSQtvvBpLbynVaWghdk8J/C4p4j0qXMcTAqhBvRtLWzhs84mLZHC4XRplx+Ympkr07MXysyFi2Vserb0DI0UZ9FKC1Qr9RSwLEjiAvyWLtYvLa3KQ7lrDwc8ReDki7SS5CpNHY4sE0hR+vK9WhX1vdprU12DChoVWALQvKOC2tOzsLyS8RnpceKOk662dlQ4ysQln+92+Dz0FrTkg5aL5TdfFZ6H/Jd0Y5EY7+JUfgI6CEvmpXCanofxNIee+yvXOF15rG6VUK0mGyj1oFqJkJi8Y92aJX91vVDAgvQtXzaeQl6HR4czRsT08AnLIA31CYDQ65KY3dCwHFIWJyoiU7Ai3dHQq5mLYhBXFklT81M/pXTWsBmoq5unfIKGoKOdol5R1721rbK9thFQyPIXyKb1JrnwWBmzUXKl8v6R4dLbTyPX2V/Ojk522s+/fP2v89BcDbIZ4NEsQbhAPTfrPQWVnh4gJJTTpcaOUeL+weEye+kCZtZYZcKp3XpuC6dwamJSkI5RBK2vDIJSY5OzVLIq09OnoOn+CopN9U4BgoK/ddZdejG3Zb7B132j9w5NB5wivLyngmWfUoitIMkgGVWZ45RgzHVQk/Yx72VlJ+9xVv5LPBWh+p/NNT+8pqJEyH2Fd+37togVAOBQjrxUBZDrxlKmJ8bL9Jh1rUrmqUA429EBPDIje12o1LSCKrf5mbbC2rRWlTbmSdowK5aE6fAd7lGNqnRaQ6k3BY3rwncHBjlHxfkKTlLK4jHQShejX4ByRCR5u6COkwddVGdkfKoMj0+W4bHJMgAfu3r7qZPAwCkwUyZbG6VI+jdKFOml/jXwRz14J0KraxFgskdBelkvpImGqAp1MxbERWWMWTgJbTeuRawLPwUN3q+sqZaKVsCW62VgTs8vL0VxfMZet7pYb33G7QV1pRyFKi+0UKVrrDHSiSyYrGXn1EIzDqDV4RqyypGuTOIT3FfGrIVBbmn+DvBwai3nnQiI7kO1NAUFf/tcc4/M4Be0Ij8tUWnqxLU9LMJ9aLDoQEeD0gf7GeY+MTFWprOCWX9Z31ihbjSgbfukQYN8DtrgShweHAdItRYNatsVJ88c96GO4GMV2urS3kXZkQXDAee8wHNZoR1Xf2tprWyvrJWz9qelq5/GDItfuRHAHZZuYxNX2LoZD6H80aWT07324fMj/1FXR+eILYIC4grjCXry0rEDfHbPyu7iQdlZPYw/JCWGJ8domSZDrA4U/XBtt2xSiM317axVuLujcDiIpRsBHUOh+4PMsKLs7S6Wp8fbMJWKnfSX61feQx1pFwEnA3kSf2NtE0bDWE5bOZU8eUFU7ytcCoHXFOZ2rouqQUpk1rU0ooyeHLonCo8VlIHWIcDDu8KS5p1C4W8BQ+YHaVGQRoi4yWvWvyJ6FJxfE2Mj2Xi3CxO0uk8KRzV/M6kLRjgL1ThGs3VggM5P/pfmWgAZY6BVkPxrmZIvR6BTpqm8/La19TN50apohSmQBi4dGSrdZbaDcqR9X99ArJtBLIkarzBINhhrp7NHQavKk/K38kl9Q0Ny52ujMJbFvKWV1hAF49PyWS94aJes3fQt5U43c+tT4KhjWDSlbaT4Dh2tT1xFnhMM7Xqurb3jIk4zUW1habksb6wGXAI60CtkDG20/KABZXB/0gbkwlNLq7BbcsrvNSlqnEb3JO4hz5qPZYpr05IFv2t5NLN3G37oLiWuQV1i2bTyUSYE+oCU3OW6pLROPmtPoMseOP3cAWXumq9bso3ia3FJN2Wjs6sPQH1aVtADFxh2Fq4N87k23acqywa5j6CjspYZxoKD321EyFP3JdavdDGeQcOisEnzve26fOLJCVbNGPynsdUYSFxIzwI+WSNBw3VgrfXx8X7Z2V8rh6dbB+17Zzt/Y3NtbcSZib2DbqZs9WFiVjsGyTZPyu78IW+BmACKU3cdV+/ArM62jrJ2b6V8+V99uTx6a5FrT+vw53MwnIxGMN8FDWc8ehwdACqb8yj2GZ/4cXsQFbdnGIFefrKYAJf+retw6J7U/u2W4iIQEdQwSABqS4BK37t3eLB04Zq4OM45t33U0khLA/NggqZZw/BqbWg+alVUcFH5/F7vy2QDfQ7Xri17rnMGKHhMIfGUAaNDQ+XC7HQGGplOYwlkIVq+VytGZlbz3nzS1cq7ArNjLpxNmsAiiqXi+L5BWQNqVbEUchSb96vpWP1pFdUC+1cLiZC08pFOWTsUgBAcHCTnGpYOGKqujLNza2A67g71qnSugq7ymW4GMJFuBdmahxISWpBtgIb3FFgpbtk0n+36hPgIPM9Z3xZ4OEvZJQBqgLICUMBFevBbkJWnCdrxe//gsKytr5cnSwu0yBso2QGtLOnzfuoJb+0FcUyGboTgIY08tDhSWvKXQlWhBIUK7HVTqUpT62ZAsAJwncPkxcgYaXpE/qi/gdnMiwEIKhBBKdKxPNbB1lza2CBwm+d0he3aPy6DwwOZT+VQ8vmFRQDQfVvlUTf37T3cL2tre+X+gyWUVKtL66QCD1Tk7xT+dcUyyBIGrc4CSsczlMUM84vyIz9uTGUj4tB5g6nZttTd6bFeRmf7ysjseEZLZwd6aC2hTE+32jlQNtSDo31laMzd34zHnQ20d/af/Q3yGhmbnsCn7afysvG47GyvYhEcl6NN0GfbUaFtgIoK2kNx2qLYGwtrZeXeUllb3MT8dW7+BKhlGh0Z1js6PU4mmL0wqQ2fbXNtvpwAHE+POvhupLejDNHiuZL4xoqBmbOyvr4ZIiGK1JmCtwgS14lTRjoJSmWU6XZbOrlLNyDv7NNyHQJ6KGFaB6lAlQQLKSJRFVaPCJfpCSReg8hVKHTRABNBiPyzGKzMMCkEoApKFTaV7vzsTJnE4rDV8R1bfLt9E4dpuRg+78xR1/8weLeztYlPuVI2lpezgOzG2mqCgQp0Sp13qjAGRFCOpEN54v6YV+teBB16mEcUgrxjcQAKuinOSRE4ujqdm9LNp6NYa8uTOgpsCI7pVNIEHWhlTNOJXAikEi0NrDcfgolWQ/IzHwDKhWEyUxKaChrZfoI6aDFI57zDZ9IJXQEjaBjrjuu6Wi7qo4kNVwAZGped3VgZD+Yfla1dN0EyWOi0BZOBDpz9vcglNO9T8QJuKosD1QQ75aaWo54CTf0UOHVTLJLvGWtRYap7YzpnCTQ6KtYiSxZI0YppVLdLelW6+UB9xh4gYD28apYE1IJQ4XVN7FDw/oYjoNc3ysYmljUy2A4dV7Hab7/9iDwgEb9deasHHWnH+jg9A8wEELOFN44lcVh5OgsoryLuUoLqsL/rCne4H73KQld4uLu9UQ7216HfbjnXfZZtKQx0jk5MZRlELRPrJX3l5ejkUJm9NlOmL4xzX94eUq7Btr8xPDU+Mn5xNorXgVnjxKT9fSpia39iy+UwVJSop6P0jgzxHEqKybO3uVN2cEncl3UU9OyktZeKKsrI1FjpG3FYtEJnjGC7bGtlkNLWGunvHMc8U1F0Rxx0IoJrupIjlJEDlRHm7f8ROM5qPaCQCIrrZboeaVpIA7TuSg/FFUaFVwWsLWlV9jAHQUlMoHWtEaTGotFUrmYiipUikB9Kalp+99lc5X1eLjOTk2VuegrgbHUpt/Jo0iX3PO+MRVscByM5HmITE9G1Ue0KXVtaKUvzC9CmbhyVeQoKL68q0PryASkuN66Lefg9rT0CqmA4iK2ubQnY8q5lFih0VTyz52jLehIwfDeuVACi1i8Hwhb68JeRmq0/lcbBXnEztB4UToQ061FiKTq82SHY3ICXtNwAUg3qAh6krzJnCgDpaHqf8Ezy4Tl7kyyjlov0N1DqdPhHS4vlCcC6vbuVwWluWSg/HN3b39dbBjjNM3SiTOEj+UXuAA3TD2BYBmtofvCo7jkLCPJbN8nT3hJBQ1dBM73HeBTpVWLCT+5Z5rgn0MEpC1VubJSquCTWYlpeJ70oobQDKCB5gp+TU1M5jcesr6+V9Y2t8mR+he8oc3sdzan1MaBLOTDK9yHKMoBFpy6SljwxRoFbofUWeaWsvf3wt0frhPvoUuoLLx1gubm1WlZWHped3VXKR6MNL/oHx8rw2FxiW7rRta7KOh7AyHAZnxkp0xcnSt8QDU4HdW1rX2jvmer/8akLM3OD48NBf+MZTmhyxJobEx3RcqflwiRqk4C27M6mBOH3d5zPcFq6AYt2/CIDc8qdvRhDE0PlnJsmYYI7gOR4bx33ZAth6izry/h2e8cxkxNLsZfkAOai9FkdCmFwZJsrc9kKUSj5EQanxYcSAQ1aAIGuDb8+LTTMKZh0cIKnRXfBwmdrC9womkHPek9hasxTXavalaew+mzOiIEgZb41XYXAe5ZLRO+HHjOTUwni6gN7vVoBWkmS1Xe0lmo+mchGGm6y6xJ0/S4QMwzzOAWdbQBl4dETrLn9tBYn+0eAag0e7qE0WZ0cczJjC1ASgVbrS59ey8OyUuOY7QJGrBGEwRbRMuU7Z2hiOaUrZ+opOPK9Vk/hsXVV6OERdLJbshmCbpddfOsj6dWiM4KVtCiL11xWL7vJC8DhgfdaAVRzJM0AOWDjwjGCTmIA0EiAWF5ZLffm58sCVtkucvmtvRCO1XBmq4BhnX0nPI4cVyvDU5m0jh7mqYLFQkpe4lu1LJU1Y0MCjOOObOBa2J0ymqbvGwTVkvUdr1Xgqbz1SHtXayfOYBVUy7BOTpSGWN2A4Tbu/y50zCbkyKy9ksBqaKY16TyVuJXdzt51TA68lG7m4+jrU1x85MDd9J0Ep84NTmKV8J5yqZwm3EAZT86Ul13KTL3kC8A9MDxexsevlJGRC5SvjzTPlfHhyfIdH/2u8qe/43vKhz7w0bKzt0Pe9kQ9LZvL22XpydpKe990/18am5m60jWgwohcFgLAUJFOcEO2D4OGmo1u4gMFUilHxbl5jQR39/baZYmgUBcXNe3Dd2vrQNCwWhxOfry7Vtzf4XCvHYVY5fmO0tfv1oIImeYWedURfCAdCGoXpP3E1aSklhzUvbognPxKeaWAgRwXYGm302e3Bkl9I0w1bV70lIMxxynkOy03DDdPW0BP62Qr6vMOnJLxMimKyLNpNXgvB9cyEhWlnRgbK5Pjo60xG/U537UXxVY/QptyadHQkvT2Z2mB3sHh0g9YDIyOlxGAZ3L2fBkdncjI1vlHj8rSo/kAxsH2DrQTOJxf4MjOPa45oAtXZ9NYkcsF1MFdbjeR7kZkK+4SAqjQG+iLwDvakmccYyFIWjYtswgZddV6kVZaaE13qL+lieMEPF1rY2t9Pa7VrrEGxxvY5U5aruymH50FcVBM5abOf+iJBmpJKLRRRIGEMtoQCaLyTgW0bNvUZ3F1ubz94GFZ2V4HRHbiOlYQxNceHMhu6Q0geMS9aIGGVqwqLO/8bd0ad0jQ0CoL6KpgXoM3AXq+N6BhPKOxPqJ80NQxJFqj0qvKj7LfgErNw7wCRNDQT9t8W/y9/cMEdtc3NssKdctSesoX+aZXDdk2XhNLxeA6ZTSuwkP847oNTks/aqPtTNZO5GasTJx3dvlIGZsYx4qZLCMTzs2pOwAKjp66Mu6pMjAwUiYnLpThwTnqToN/3FZGB0fLyy++XD714e8qH3v5I+XZy8+U4f7RsrWxXb7yW18pCw+WsIr3H7UPXxn7i2OzM884c84WxnEZop+buBy7xueOKyh3Y3oOZlyGJrAmlxs/OwAFksSUi0kqwfjdN9iHtYG/2Gbwaw8njxbzaA8Q6igrC3tleXGtDI2OJO7hDEPDKC4qXGMVCCtWRoZdNwLcOuAJWcAcI7G8owDJQH04XZJjytrpdnQQVjNVBZWRvNkCCM3WVnclp4f5eSosKpp7Z5i2gmYcR2YlBX57rUbZm7kqVRCdAOagoqnJ8dKP5RPwRECSrgqbP5KiXlXQdCWqFaCy9LVoq/+aDZD4PjQyUoYGRzJYTcW1G1pl15XQbHXhGdMxYctgd/ee4LG2XjYWV8rW6loslh385W0EdH1puawtLNNarJRlrJj5e/fLBt/3dtxZf7W6Shsb8Nt5KYCPC9viNu0BBg4Yc5Ti9tpaWXj4sDx4++3y8M7dsoLbsIrgm0cbAO9+tZrVDjpyin+P7oZgQWspSNSFkXEJUHrJD0XV8gTidG3sAQhNre/Bflml3Hcfkd/CfFo8h8BbV9OJhebgJhW2xQd5LF8840IAko1im2GUV0XmDLiRnzyPKY9CWiK/CxhZfAhByOQ26GwaiX9w1bk3ylcExVpwz2cEQWUrgVA+PUkQxUYejYHkr2RQl50OHbj7bkLs4kC8wnvGSoSX2pBp3TvD1HS0UpUD8AzFd7/bnbK+4hyWQww3yqcl441WWdRTV16/MHepfOR9Hy4vXn9vmZuaKQNY989ev5ElKfp6RnCPsRwPT8tgT3+5ODldzo9PlemJqQC0saP5x4vl1VdfL/eQl32eG+gfe73tPZ/9wD8YnZ77y+58phltIZx+vb2xWhZ8cHMXEHALucHS2wOwIKRWLJsvU1C3t9+gtXEn8sxTwJSZPD9ZBid6aUEc/XZYMEQwAbAcTrowb1xVehtknC3jFPIMZd9f3yx7q7ulQ9DgUTectSWUuR4yJUyAobTTWCYQEvqceI2/9h6UE4YNdaFsEMqp37oY9tuDYQBQZZaBL20V61AZoaAop7WFaQYpeT+NLWdMcximsh5AG2eF1sBaLZPBPRH8wvRM+e5Pfqx85L0vliHcMwcaZTKULa2KQcmNaUSQtJcQdrv7dCEM6FkG4x1NPOUMYHQVp30sBy0IJ5K567y80VfXXJ2YrH6oLoE4enaAK4NAaxmSEWWsSpDWjjJbX1vZaj241JxWT2cULLSGhpbPQJ+9OY4w9dk6Z2U3651Ip1EspMm56TI8Po41QV2gE9ygHG3FofH6xy4Ik3EcmOIuPO1wca1Sa69b5YxlrZ5YGQZRARjL7CZYxnxWVlbKm3fula++9s3yAHDaAMT2AThjMg5nHgZQHSSFNCR21TQE8sV6qmTW8RzgbYPmPa3nFsfj2jhvicv8kuHyHGVFhqus1j15HEBl7C2NJbw8xNTYwrUwIEuuUVjvpTXnz1jHEflIZ5LjqGVLnAOT+qTttLilQfsAgHXuEKPhAFDB5YTeWT/0VGsDN4R0ndqegVp2jXcYL8S9dEg4Zd7fBewNoK+v8u5BAGZoDD0ddmmKtnSp6+6ODo2V9z7zAqDxPLrRj3W4EktwH1lcXdsu8wvrZXx0tkyNTJbrFy4VF8regM8ZN8Jza2sbWEXr5fB0v7x157Y697n2ufdd+mz/8OjL3T2DGQCiMDt/30FArgjuOgMKlOPPndsvckeR1FptfwilVeAEKYXCNTQcNuvy5/u7m/jj+zzmdvtHZXmewuCnWhhBRzNddTrZp1XYc4xGRfW4JgiampsgH2VS2GSwwa8gPwBjS6C8pqWgxXAVc2MKTZ+/yC9o5EXfpdUIYHDJQ0Gybiqs3x01aYvzbstRW60oNs9HoXnOVkrl8Z3kQYJ2V5n+FC7KAAIJnsbkpJIpc9Lyjxua4bp4Cltj2pqG0BZho8zVNK1muLRyLYXR6akyMTdXJqZmA0Su76i1YLReehh4dGWwjEuhvNo44jV6k/+0fmAdaTp6tg5BpkI0FI6vQFnhjWuaGJwVqHb4vrUKoG/sljaAdwL36dnnnyvPv/RSuXD9WhmZmSyj42NYjaO4WMOxLmJpCALGveCF5deClVYUILKjdYjRBWvgIzTQwpLett7SWLN7fnGp3Lx3t7z9+HH1+xFiadQ/gIWLlZGRm6SnlSFPpGEN/tbgqj1tttzhVSt/3YsaRK4tuaAaeoc2ypbypsxUS8HftQfMWJA8BJyhl+V8x82Bn+YdgFSmcgofFYSEJE/T9x0BPXKDBXHcTj7tdpOQJYDS1kk9aAAMgjuIy8GV1sOyOkept3cIFx5dSPl4DRmxt8T6xgXmN2KQ3+ahbLtOx8L8k/LowV3AYIUytcAUmRyAX8rNlZlL5cVrN8r06Bh1c6TuPnw03nNSxsZGy/Vr18vVS1fK5YsXysW5859r753r+Tjo+Kc0IwUJD1slTSwX7/DltG4Uvg5FpXVNQMfYAcQB0SNw+N1Zfo0Wo5mBqRBntiqfNNI85yIvMvoc5s8hwrlbjnYdOLYFcByHYRlibJeVUiWxudb42N6XiWk5NSslvuWtT2Ky08JThoxuhaEBGIibwFerNc87psk7aekUJM7GpfGIAKrMMEJ3obFCFE6PRuCqKQu4cd333TZQQBxHwR2hqMzInCxwYrqkk1YpZx3PUcuk9Ua9SSPl47cC7m+1XHNeqVPJR/BXjX2MTEzgt06X8YnpDGzz/gkuZegC4B66a936etlH8V1Xw02N5JNLH7ho8y4uyB5W5A4tSawZrDtPvERa/f7SP+SiL2NlfGy6zMxdLLNXrpTz166VmUsXSs8wbiqWlGBqiy1Q1PEVyAsts/QJYFBuaSe9PWLhtOqZMQXQxXiHCkfxYRQKQBk3cbHuPX5UXr9zp6zg+ggkDvyz/v24bo6JMf6lMgf0pS0JyDfTrkoDGHA9+XMvyXPWo4KMh+8LZD5j96jy0vDBZ8xDhbQ+uifG2OtEsmqzCHYWvgKEFyow+n5O6mR+6sqh9eA9B171DaGwXYAQlgfSk3iH+WthWNKMZ0mAVOuQ/LCutTL8rbvoMPpjR22faZnyvqc1JL3Ql9/qrQPDBpDJSQBhKO5iV9neNwC7W77wW79R3r4HjWl8dGEdBe3EUMfR3H/0dtnaXSMPYzAb5e6Dt8vy6qKA8kr74OWhT4HI3+0uWAq1BDJT/TpH3zlvQvPTbecVYAlRR67BlA4EnFPzysL1DTv4o/qxRstVbsHhcF+ldTLZQFC1+mAoAvR0Wb9jgCPBUMkLgcMUCdIAANJbSURBVAzWqIwZcchF89RsDKMVLJRbZigKMlsm+VwXRFVofSzWB+lXeEDx+AvSk3b2CeE96+lhGgqaR0ZWGvHXv6aA9hbo2yU/Ek4ZWmWK/8n1RgB3AUi3URgbGS4jmOkZWYtypPXiyPsKl5d5XzDzyDiGfLau8ZlLfJeGVSFoRfwNYy2A8ZBelLvPYfr4qlOzc7T6k634SO0WdyGiTmiScRpcM1reOzTKd/fB0L1E0bscuDNZpmhJLj33POd7ygU+J0lvxAAtADg8PVnG5mbKMIDViT9uN7oK3EujIkBIP+kmwKpcCepRT1tm6+RpneRphoHLYyvIfbt/pYu8ONo7iIXjQK7XAIzbjx7iEtpDBNDQUDmC0wGA0tszysJ7fo8cQB+BXyXTIvYQmKWf+Teg79EAdkCHz+aUxpZF8teBXTVmYj0R3JT90BWwAD/lrpZFmSE9AQPm1lG9rQbFg+fM55gT3YdOrqM7ULr6HZ4Nm8+hbwETBxPWIdsGcd3b1WUjLY89K1XmyNuOhWNAA2teMDXWpbWJRHMqL6TJc1opA4DEs1evlJeevVHmpqfL0jKuHiAwv7iI53AurvyjJw8Aka1ss6nLJw5u72/TgByWBw/ulTdvvorLul836R6d+IX2gYuDHz7X0fEZkdO+XANAIbJoB7O0lfUL62pRLnQCkpeDMjDaV8ZnxjFzzeQIApxl8Jfdr/3DQ+lBsQuNNrvs7YCGx/ZOOL8BIlOouuN5Hy0yTIGSEkpFFbSioCIvxWhMySA9pcqcEBQpcCDFW4IpILiYyiAtkc/HaojgSEGEgTo1QiNjFBAZ3gCHn/5OXpxaVnWFKughePmqaZCPh+UKaFFI3811rmk92VqMjw6VbsFR4Gg9F+FWeFN+a6Ms+6l1IWBwPenw0fqdPMjXFlPFNOCpq2BE37kTvQancXeyzytKNTAympmqg2PjZe7qtXL+mWfL9JVrZfLi5TI+d6FMnL9Qpi5cLJPnL5fpS5f5vITbM1fGZmfLAO/0Dhi3sr7UC1nQDegd7AdsHG5uHAZ3jQbBAU8COVUGFGuLbmNg4aupTiW8aTrQUsU/AZgbE10XJbXjmSgFZrSL4bq4zFv375avv/lmWV1fC12ME2jZDQ4OZz6NIAzXYa88a9GV7DLqkmf9Xlt7y+az1cK0SPVZQQB54lPuyAJlXnfOeqjwlDzvKgvy3wbM8so6ew4NbFZXp6YpP0zPowK9slnTy0OcCaLjMtkQG4Po7evBXsclc3Yr1oNDzLOO51PAlHSks703Fr128Vpa07fRFiz2AVoA44BGVDkF1wSers7UGKsJ2iHDrqm7iyWxtbWRzbMdHzOBhWr8zwqtrS6UkbE+8tgpDwGQ1eX1Mjw0UkYGRmK5OvjM2dL9lLe3q+dftb/8Ax++sbOz+1mLaUUTjKPwab1bjImpg+m9s72J6dpeh59ODUI0u56wQICRTqOdKGNHfFlaIAEAJXaUnkCwvWX3UFX4E9Ax4zJOIay9YhBKVNe9CeGprIxUaRQ+wSSrTPNuncsAkvNMZTp/WDkCiEQYxbeWdfascIuj+qEKcASHw/e9pkIowJrNHjJfIYxww2Cfzn60ESGLZWtly1QFJC2kSsDzKrkCoiWzA8AahB1zz1BfNXs+/OonrG2lkaryn/WgFRJ8uOCl+pyfunq1NfRhzWcF3BhO3X5SIaugq4vgKELpnnkI/pYfgImjLR2xqSvhSuXeT49GeObcg+M0DEe7nH7u75lzyuyckowBQRgNfjul3r1ClAv+o5C1tNJCC7KJZXjIw7incTn5RPh19RwZa5mNCVDpBJi3t7YQ2iflG7feKnfnH6U3wMbDNLQg3fBIV08FhaspSz0qcCu7zRG6Ui4VX1qHqB4hY7WM5HfkyLrx/d3NrnyVZ+Cnv6P4coJ3jlE4lT9DyLlaLSq++a7lMS9+ZnmFFCKvhky+d9aGrPKcQU5b9ZNz0EPL4QgA0GKQp7xgw9lM5LOZJsXE+rQe4pIAHA6POHLhHWjqkRmrWA9mprJbESefIQnlues3yrPPPF/Oz10qTx4vZcKbPVLn5yZLT297GcBDeDT/mGtH5frlF8sL118oF2YulfM0MNPTM2Vx9XF549Yr5a07b/6L9u/8sU+/DE0+u7tdt7az/kHszB2ohXRjlUN8oLPT/TI0jgIPoRzOhtUUbLUCmpkOPjF2YCzDtSTPIMKJrfUJaSlfTiQ7OiynmPEG17aWtxIAlfh2I8qcKI7CKvMsD0LodRmoWyIRVBiaoDBJQhlA0r8eAhmH+wbDLAfLyNiqVPJSZpIT9zQvZWcGh6E8CpxHvV1NSRXTEaH+zmAsfmuSVmBpCQpHgE2J4NDnVficvairMkir7RqiCqMtpkKuomga6+/HjzXWAv0sV0TMsst0TrNQKGuZqlLYCyEtMljI1gdaWBINGk1YV9UWXMmRq6gW6eWb6SCIgqU0sU4nlPNg13jHPt854ZUAkfkK8FPgy1oQIhW+ckevwE7LS3pZnxQ6Wi8zkL45rSv1UVHDB+pRlzyswu3cIseaOPnR+slvu/m3NjWZcUtu3ymv372dneBtOExH/g8MYrnCY9dKEYgr/W0w+OCI5UJe0qWCuzeUEcrPsy3qcr3S1RZcGsWN8Td8qVaullCln92teY4XAlDIyqHxIsprw9LkFdniUC48zMt8agOQSvBdIEHx+ZOmunhtyK6VOXmqXDuD3Bib8oDMW0nobqCz7tei/qCL++qSz2lV1IaiX+vewDZlVfccfpDFjw6hCeW12/4EkF5dWS+/8YXfLHffvluWV1aor0bCbgaAPXi4UJ48WSGNgfLslRfK+cm5APTi8kK5//ABMr1T5s5fLBOTF/5R+3u/74WRnb2tvxz/nIzsrVACz1D00+OKZnUDWjLvhbg9VkQCQFgoIWEjhDDNWbH7+KTba+uYQ5hC6xtla2UVs3M7oxoNxLlWZpsMtmJHkNBKkndaCoRQtLXi6crq1e+mZZGIMCT+G0RTQRRMCeZqy9nwh7IM9A6Uob4haF0tpsZayCf3VZwsGkP+Wi8qrWl4rwZBW8rKt2YMvuMFFFwtCKUrgNFq2SOWPO9nVVKFkF/824EW0nQcd8EFV9plfEAFpWsBh+8IfL7idxVQAU26ClxuILBaBTkRKFtIBZgyKTjiTYKqtP6OslTBvC6N4vNTJ48IOGWFmfBKc9YBXrtlV9MTfnnPlo9kk0e2AOykfJx1ar8gYpktG3SydaN8uiu1ICg373lEaeWpjQcWhsFwR5EaLHeFMQOxqSN0N8i5u7OTYNzt+/fLrQf3ywJ+d4CPNLVYEsvorYOUBDJd5OTB+5VO8i0pJn95qLpartr7YVwCfvGeh7SoPWIVTOKaBFxq2b0ugNigxBrypG4Gb51gllGpqbLUMBueF0zhbcDMdChDQANGWCov5zunW4J4xu3xPdJOrMTeAvOWn9zXApQfSQcL5HjvhMZ2qxw6oZMjI0ZxGRwfE96Rib2dBmoD6ryji+JCwmsAxsLCQtz3P/eDP1j+3J/9bHn5/R8IgDkhcBOjobOrF7dlIssl6mZv4M4cACrdPS5qfVpGhsbLtQs3frb9xe+9MXF2dvzXNMNP8f3tLrx+7QKmYHcCek6kUgFpn6kkymwnMb8UmlPQ8cBBIPuefjcm4kZCs2WIlkFgSKAKhuILRTjQ8Jwup57v0UXYBHWaFjCtfI+EVRH0F20FnCS3m3EIKoTPa+a5TZ2xl6Pd4zLYO8Q5IJVp1er6lY0rEgGRMRBT8NCKSGvANQXIz1gcXEuLQR52wYbZ6hpp+F5V9lpmBbu57iEYeSjsYoz9+ZZ1GFr0IQAqu4KiWyAI1BaKByJlCpc+MzTgezL2Dmn7jt2vGQeDQFHAKJxvK/aasBFNMrMOKReFVohq+asCq8gWTH5mGDiniwWbhgLqyGSj+W0ujwAYnCOrAJYCLFilRDUPEkTQAXmtHa76XHpBYmVUd8HWOCNY4Ztd8o7w3HUkKtetsvEHx4Cs0uo9np8vd3BNBAzXibDObh/Qg3vl6m7yyN9SReu2UqfyRXJV8JCC0kxeI6P8Ts8OgKq8Ci5NOVXwjLGBNj7fWI/y0jVpE8vgd3VvqBP1Uj8MdB9BbzPKPU7f1S3zMwruaeHkR37z3fcFLRqPc7q86R7lhnEI+ApyZOyHtJHnBusdNSyXjat53R5F9Ub+uSB19nBBpuSBMaMju2hDD9+yN7GbujhmyM4Bu2rbyhZgsGgwFECg9sWpE2Nj45n8NjY6AjAMUofj8uDJg3Lr/s2yvbMCDWv87OmpANr7d9rfc2Nq61z3uf/ILpzpyTHQzFZhr1y4MI2lcVoeP5jPYrVdtDgO/rKeKunTAAI/EJz0b4vkSE8n5uOlixezWreRfrtP7Ya8/uzVEHV12VWUfU+iIvwwJIvYKpQQVKF0Yowz8zLRiUtaNAYl91vDo9PTArGqhPgDkDnn6uODZYjTl1xw1i6uEBtFkREeCrNCYOtsQKoBFMtmPWS6rU4z09X0qyDk9dxrjjDId22FeFTFzEH6JEjeZ+mGtaBOoe/iOctsS6dQpnWL5dFSfxKxSr5vnqbvZxTee9bZ/E2fnFUCq2Vr5fejI+NGLqPoeiYH0AyXAzoYo5J+duOl+1WXEUGsQkvtHXWI3D7ls60bBdDKEODIp2kk0qUX8BEMtFSsq4Jbx5G4AJCWhgIrze3OtsvPtUk9XexYF+SA68hu6mZQzsDnwtJSebTsehkbZX1rPcLv2BytQJXHbl17TeSZwCe1QnkqrxUQkGjxKJTxOwJmi63CQMRYzAEB6J6uYD6pXd6Vf/Ii1+FF3D8+rXljhSiuiu2+vRrQQR6Yj+9X2aXuKRcH1yxIM4LUsqg4Kqlg7oQ771tK52vFxaYscdWou/XKWig9/TykdawbKhC0J66T2ePDgzxXK+xEwORHvo11qZtjMY0jGjYYwuKdnb1Url57qVx/5oVy48aLuM/DAWjjhDYmLl05PjpGfboBsJOyvrlVHs4/yrqlbpe6u3VQXn39zn/Y/vqX7h8NX+z+yxB1xIFJmsiubqzv+ODOk3LzzTsURP8NgaIyxiXKCYJ7DNHPKqFtOSfHpzmnyuzMTOYDDPYNlO3VzTLtpkJXL8Yn0u+ytXBkoyMGR2cmy+D4SPKT8DGfqbKmXpauI79jTFlbREeqiqYGTaFPCBSCOcKOVnJ0ZAT3pI8WvQ8C1K5SW359/MpHkL6xBCIgKn9L2KQu372mkKig1V1R3mABBI21gxB6P3lHOvywNBQLhpu+Za63FMiCD3xc1te34saNjw3HxHcWcBZGATB8ziPD8M2b/Pw0D79WMxfrI7RR6LVYABo+E0eyTLwr+CqEDqmv+3Go5MacdNNomVD0NmhlnMrdy7UoSgeAxOcxwCBYaO6ml6qVf+qpwFP/lIPTT4N89rYZTM1oyViEAkEFFGMYrpC+7RB2gMKVsx005iCtM9PkdDzAKu7ryvpmWQNQ1nd3sg7oJs+foOQZJNaDvKD0AkZWpJcG4ZUyYH1VWOSQ9Lxn/o3lIA90bWxBY/UgO4KD9QsdVVb5HdABKPg0LYPj1tr3G0tCulomzf59rYEAJmpOPg34O6mzWh0tPpBmZAEmUioerxaGwV3f51aAi0RCOzP1M1PuqYPpuNyASxi4F9Huxm45d9JWhgCLyQtTWIbSvPbI+F5Anne4xKcNIOVqq50L8sfRye954b3lR//cj5XPfNcPlotzz2AQPCHTQ3R0piwD2rfv3S7LALjDi89OO9DTo7KyvFnu3nq7fPOrr5Qv/vIXN37uH/2//mM1p3zqRz/5vaMjQzfu372XiVB2lT55slQe318gU+dHgDx7h7QY9qMflK3VvbK1tsu5z++jcv785XLj2WfLhbm5cunCJQrYndgBskkLO1KeLDzJEGyj1k6u0sdyQFLvUB1B6PyBhlkqnv6ZAagDACM7eikI3MuiPICGFI4ZzOlCyE5YyyrkXX2l270wYa4mm9aCAiPjFKqTWAK8o9JBWK811kH8U56riqI1VX12hTOmagSiKrgHMuTtCI7MSz5cjwL7RdHhiy7JHia6E5TsYpPp3Qqndcb0Vmh9ViGydWjy8NP3FTA/JYDgJQ1jnQgyPqtwUnYtDccH1HZGoOETK4mGimdI38E2poGZ5hJvdlylxChSNiS23tbFvDwhc3xw6JMTWkmZkCe0P5dxIq4yb/51qUetGmfi7iJwWxlR6kCtTQeZGcew5aXcPrdBK7ZB47EPqAsDa1ubCc45r8OeNxeJrnuzYqYjf6EvtDDeZRESTG4prPfkV23cquXhoUntc2EHhw1TE7ysdKeaqVeLx9DS+6ki9fNs0lLsXHc2w8e1FDi8l3gSeQZ85ANvS3v5Ex7KD55PQBO5fqrlRpI2inmG8sUlBD8yJgq3Rc5UVxL+H5yVvU0stvUdvtMQAvpHKJb8k7eWJHlTbvNN2ZAR241zKH/jUiMapIfL0jkEL8+VO3ful5/+L3+6fPmrv1qWnT+0t4Xe95bx8ckyOTFbJsZmsDyulX0A6979+2X+yaPy8Pa9V54eP/2pUO5j3/fiR8dGBz/+0osv4X/a/fO0zF24DPOdrFY3gLWRdsGPI+4dOfJQQihkoN/62nZxk1o3TLpz5y6/1yJ4N1+7VR7ce8LvrYzks4V3y8UD0lUgBQgDYYmuJyJNixiCK+kwCheIC5WBvCvnFBqlQMZbthrhp0XpQrjaafVwEjX17Nuvi+lWpfMz8QKFhPRF3whMSyg8/NaAjNf97hFF4rAcHr7Hr/qbl9LtyrOhSUtQmlSTDp8GVN3EWP96SEvO4BXlzizKgNK75TDdKog1P3NPK2La5gUgOvhOSci4GfOWFz7MpxZALCZ+6gooOAY3Y8YCHq4n+lTl4DkVJkFL0rWVNjfzIOGAr/eaMTN1Pocxp3MZ+etoTrLJe1oeKq7T9rUq3NBndXm1rK2u4ia6Mx8tPPnZUm8BFjsogEET9yp1B/jH84+zwbfl1tVxX9LsjEdL6dEAgzKiBSC/G6tI3lbQqL0nDU/lcRTT+vO7oadKFnnyKs8KJuGD16Uz13y2eb7h4aGTOJGrWAgcTWOiReGnPJMH8l+RqVIj2NAAmZ3WOjLrwEcDzSk/SWVwV6EOtrLFTgfkFZrtABT7GzuZOCojtcB7HFzHu+dSNxtXwKfFx3TJoi+GTqqxyTtkcOnS5fK+975cLpy/VJZWlssXfvNXyy9+7l8CFk/KyupiYkrYBgGypaV1QOJxFsNaA/AfLyxi/TnDOEHzXzg9OP3ZgMZLHzt/tbu784ccaCWyvP32vWy6LPINTo2U8enJMnPhfJm7crXMXrxUJmdnMuoTUclEIxkvQZeWlrFQFsNoQKgM4JMNDIyXO7ceJyhoYNLKDevfU0qDYHb5OTnG6dZRWP4Sb4BRWVMDQcjwXlsGCJIRkXBDYFG43MDXmavdnb204JyY/RLYVidDvxF0X6iKLhu9V5lqGloJ/giyc8j4CjQGRN9VKMvTCGOEDquApFIfU9WH93eEKNfMQ/BB8EwLBjst2hF4zoQdHR4KneKKRTG0fOo7jSAGODj9jLkbs6GW1TOBXoTY8qk0Bv80w1X66nLVw7qbLg1Q/Z1yWSyBWxdGILDUxqaoBvfNx9+V9j7MyfPSTGFXIQ3gCU2WQ1o7FHnT+TCra2VlaSV7kpiR07ul2Z7P4IYc0Bh0YmX10JBogT6af1IWFhexDN1YujPdqwMDQwBrL6/XQgvI9gj4K9tUACgqbQKe8Fh3tKFbtSiMk1XXJQ2F5QgdKyDErea3QKElY0+JjBT8TNNnm+dN8wgaOY9DWlokrYpmgJhA5ZG8JBPvNw2NBTbgKmjoHmnxqVcGnRVpg6MBjFMnGhqPwiKDdzxZeiiTc020FLLzfQd5KSpdxjzcYxarFWtMV8SZtPInMuKnQUtSEeidIW0D7dYPk5OjpX+wq7zwwrPl2WefowEb56lOLL/VMusKdNOzAexXX/9mufn2W4DHCp6BMaktdHz/Hx1vHX+BYpfyye9/PzTs/qsP7s2XxfnVECfLlHVRcDcUFr1FtK7erETucGKXwPeezBLhjEcaHD07gPEdPWVqagwgOC4rixtlaX6dm0/L2NgIjFI5SsBFYVMem0M6t0Ocnn5n9FF3rQo4GZOSd+xzdtak3xXkXp7Ttze9HvLsRRAR53Qz+Z75Nz0ouipJQ6YndZmIUPFsFLUlTJ7+dtJOXvC5XA+p8r0eSof8qcBma68gKWgVoKwPacNA34gA8q73FBQnC2lx1Ei9wochRRm9r7C/I4gCFGeEE6Ez/3wiSNz0iXryz2qrIHX0ZQWUjO1onRkMFHrUfLTwAo7WvSYRegToOFJvytG0yv62+zKTDQEMBbJRDhsAp9hv6I5srOOS7aMgCD0ugvV2bINjV5wB2j88XobGxqHD04zNcByAGzzrlvQisFkZG6Ax7UbJMyyacqvsmXnK6XWz11p1qH+AlWvSs9KwUXprZn2q69i4NlnwiWfc7CpAK1DyrPcCONJe2UMR9yi/dbIZbyxKT+lRy1jfk1ZSJI0Q1/2ewVetmIag6EpnniK0S0kKG0fGndq0tOENfHPzdUvdhbs9CDh00Ui5mNW+69NQif6+0TI6MgWd+uAl+SHjZpYGBbUBDgF2Gid0bqAPpKHcrv6+vb3OM0eJI7qK/cXZS+Hjrdu3AIUar9ELWMQicX9cN91y3RS7zEnkbx+sHdyMJjz78vTB23ce/29/64vfKHfvPEZ6sTBIdHd/m5ccUjqEgp3LPABHe7pto5U06ms//qETnta3y+HWAa3oIAh2HUQEqSGq3UTunOZgMf16Z8tqlbjaUFUClCEMoJoAxghWjQG5U5hky2JPihINOykXBOHd+GmYUlUga8CnD6vGIGg7ZfNP6VCRFSgtmAz0koMc/o7gIKReUmASTW8JmMKqAmsimoYtRExc7nkorI7VUMwUIAmtEgoazTP+jkK18owCcoogO3Y7wmitjRHo3LSMCnkEz/RJJ9+1aKwR6dhKRaAFcN9BYAPoPGsgNcEv6GimTR2+9UgZeda/tL5ck/ZJn/9TXP5Lub3qs5KSZ1MfnsqAuO462tMWTQtjx54RBGtrk88dp41jTstPFP8Y+hinsCEyGjE+NYvlOpN5GIvLS+Xug/uYyStRtgQ8afXrvJ9KM5Xaumd4OOVK1ytnYhXkb2PghtCWU4WUPr4vj0PHpFTr4uE16VxBXF5Lk1pHT8uR6QykU+mANXZa10zZR6kE3Co/juPQgqoAa/rZtIpPpELS+GrcQ0EDceFZ+Ndyp9Mo86zAk1bFXjoHTAIgPIbS87K9j7un5XAdC8c5Wq4vCy3dQgG4wuKy0emtPKPslk2LPQPnfII6DA72lvMzU2VqcqwcnTjocLOVz1kWajb+tOwWnYDJ3tFu2dzZxIVZSZ3sbbPH0i5zilXOnZz7P+yt760FNL75G/f3PvSn3/fXu7v6+06OnpbVx2v4pkdlemayXL56vpw/P1Nee/VVfNTlGjtAOe1vdgkxTVQXoDnaPSprWBR7m3sIw3LZJUOHxO5tuzzdYVoiFc29Wjc3t+I/qSxyNdPfuzrK8PgoLdBIhGGXZxQWg6JpAaShlswxiM17Lj4raDjzr8s1FQEzWyFH9kUpNPsgoqARawDCxiw3Q/7JXJ+XcVEGGK5Zyc8wQffG3z7sZ0x0S8K9OgDO6zVdAcnBOaarENX3q7Vh3rbkEUDuaw57S1fFAPPc5GSsjbgqlKER/AghaTVgFWBNOuTBtSwkTIIZ22KZABef8Xvy4mgUxE/rKjApTJbHQ1r4Z31M28T9TH68F9AyzdQNq9MejZblaf3sUnXfDXf131hbQ+C2o1jNvrPH0MUlAxwF6hR4J8GNTk6XAyxGAePmrdtYGfcRXwfZOUO2ifM0Zr+8rKNPjeEY2BwaGMhz3rOeiaOgKO+09JQ39fiW+sUCadWrORpLwWfdUS33+WxAp3nHQ/dvD0vGuJTxG8lbt4uo1pCHVkysDmhjL0vAiDJJa2VEC89JaInh8VnHJCkjVZ7kJQ8mbmcvyckODdYemkoD32FIY/84MUbX3dBydh6Yq7W5taPTO/xuug5sNC2XoJzCmhvUaqNOTxYWyiYgYf4jTkIcGy7jk3gLgM6TJ/O4iI/IyIpRIpRNC921TbRgMijz7Oxg5eby/8q6BjQ8XvrktT/74gvPXhnsGSp33rwfZj/73FXOyxlw41iJtbXFsr62CiHay/DwaFodLQR90JHRsXK6B+Dg3hw4shPBWFneKE8ezpcD/NgMyYUZ8ZGxHmxBBB4HETlOwHU4XIxYohxguZxS0Npqopggq67J6SFEhiimk7ktCBeqAmjo76EUEKsLxZBoFXUph6AB0/UrbSHgEek6pdrxIJQJRst3BSZdiTzrWYcl15ZN2cm4BgWBP0HN73zNu6Qa5I7A+p33PfydmAoP+T3gaAvJPVtfzcKxocHiTm2Cb4SH5zwVWAWyQ+GlznEjohjUj+fijwOetQ7QgnpbP2nleJOIjopAGQUT800wrQUG/va+aakkKmEDFM1v3w0IUV6vqcypE9d1dxwub9eqgOFkqH2sSWNELojkQj57CLZrWBr3mr50sfSPjCMXDmdeKbfffru8eftmlD5AQb1SF757SEPLp/BmqgJ5uoiwWyQ29wVrx3TEouL+b6Mdz0Tx5Rc/BD7r4+EzAnbWFuWe1z0rYHX7Zuod+iDrhwCWFlTKQjrSTKAXvAMaPJeV2ARl7glZXrZMDagoT1qk0sOZvK6OtgnYHuzsoVObZc1Y0Mp6WVtYLZsL62V3bRc9cMg4oAIvOy2HgGNDSDrZaW1/JwtaZZQ0zykrVlxQ0Y0f6x8p4y4OjJWhOzIzc77MzF4oo6OT6fGcGJ0tp0fnype/9BV0/En0UoI4uOuU9DPUAV1W1M+d6/zmzsLW37Uu74DGR777vR8+Pz770d2143LrrXvpAp2cmyyn7fjqCNiR80b0uzBhtjdWYPZZGRgazQpBEsx9I12PcGPRZebcFMY1NgzqnJUuCOnaHCqGQ8MrklNJrIgs2oMr09VDS49ca4aeHaKGKFQbQhGGUj5Hl54eOskM89XgJ2nmhEguGditMvGwn4KHCuSpUGZSGuWQgQqYypoWXGVqKWH8eKjTCIun5bR/W/AQfFQfAcd79dBFoWyt9xRGj0bgPS2D15v7ASkfIgkFVjCdGBlMCyoo1LOCi0diIiq01xXylLOWUb/eLmvHvlhWT6/p8/ehYL39Bsv6qjKQr58BDOqQcQnkYWvpgj8epilY/M56+F5TBw955ApnTjDLUoHrawloOmgprTJAssU9Lc2x8ckye+ly6aFh0czfwI1589bN8vqbbwR0dFGrslp+AbrS1rzlnS6JPWTKYzNfpAKaUwWO4zZ4WHfrFj+Af9K94a/XdRmao67a1VNlx7rFxYM3lCFKT56RA94XsCynrbQK61HBVfCq1k2NZek2Isv8lk/KhIf1UX6ywHZLnlVuRz5HRo+oJw2Iq7RliAEWhWueuDiOzxmUnJydKEPjA7jt7WXncI9GlnL3kxeNtgBxsGOHgiv8A9JYIwc7B2V1Ya0sPnlSFpcWAPCjcvnKlTILYExkKT9c7+NS7t2ZL29+863y6quvQB8bRRudE8qGS58pHVoaEOksuvK57fmtf2qd3gGN7r7+537p53/j+3/r176WBTrcqHbbqCvE2KAw21TGGp8jYeAnJpFbyxnhdiUq70H/9IbY1aawq/hdAEJfHyhsq+hY+YG6RqSDjexSVYCVUYOuLhWomS26nh7oAaMwpOuErywwA3D19rmMexUaBUGXJ11zpJnAFtcVLCFXXzKgAbPCIK0HPqPAPFsVGkDrqcKakY4wWwWJFYMAKLwCRoTQsvB8o1SqkPdVFH9FoT24oSCSGPk75LiWKMKuIHLd1l9lcb5NJ9+1NpwKrdBW0Kj5mKLfFUpp4bXsqULZYi34DPkqqKbXAyg74Eq/2c2NPWPOBzQQNJ6v6bXO0LLSy3K+UzdpFAB797endLDFdb1OB29tce4jLyqUdXXgntF685q9dCmL92hpCNR2xb/5JkL65uvpdpW+FTQq2An+Blgtl7ySaFpG3Vyz7n63ztLc8RKeHsqQbjPcsaQ5fV7rM0Fm6qEMyA//zEewFLRzkE8NLgse0qJaI9JKl8IAqDNC7VlxkGNj4Zm25ba8kQ15xHfvK0fSS3nJtPoAqvSrAV3rQCFTHu9phWidi3mRb8hufs6Gnb44Xs5fm0kDvry9WrpHesrQBA3NxDBA0h0r5gg5OtwDuA8FBLueoZNpYwfrVimjyrGNfQK7gMze1kG5+/btcvf+7fC6WrWUqRUGgGW8L3DanXv6j3eXd35F2rwDGo/X5ke2V3d/XOZaYCujT9qLJeFybgZANbWzx8KpPqSmIchGQZwsZZvrNm/e21zfyGAw/W4XHOnqVlCVAARC5kpkCueYkL1tgAmi9Y0Plt7BXtIBDHBDXCdUl0hGH7v5EcSw+8lWNZTllt2Fmo/2mnSRV2frVGBSVkzXxDXsv9aH4KhRbQjBd5kqODjMXWWQ0TJTIfC63wUdmdIomeVRyDzyFcFqYiUCkWDpbXuJfM90EYMqmLaUCgrPqMQZNIcJqM8+MTRURp3YRr6ChhWMEJO+5TR9ZbwKZwUWv9f7uVEF3TL6the97nffgfbm9w7wkE/zrGkLwgGIVpoBPY6AokLeoo80VQgdWmxk3RGfxiy0PAyIKpgDmMQXr13PLvR2rdpLs7K0VN54483y2htvlKXVNVE11kFWNhM0UGQDnNJdmitnwn8vSqHy+l3QsM4nlMep3VxKea2mG0ClrLbooXm1PlQeGBSaSxKVWGXXqtFV9rC+ARfT4hk/PczHeMkBda49J9XCExTk6TvgHj65zkjNT90RpOSB9yw3WpX0ch2AyNgangv/MHnUgWNaeNVc8VYExsZHy/DoYBmd6MO166kxv4kRWnjoQBlcnLgfK3Vg2I6KjrgSxZgfOuGWBuYdyw/+rBpz2nTbhP2ygc4tzq+UhUcLZX7+UdkDEI2vuHqebo0r4UtUOzwCxIDM8dHJT+6v7r0uXarUcAxPl5Xj4/b/NZV3bguFoJIqEZUzfuHoP/12ldGJaU9hDlgBsDgoC6ug7Qx/bQsLBT+IjJ1fIiEd1qy1AVIAGLToIryKLeHRXNFR03Xi8pxWUAal6J4Y+DEvx8Vn7QX+9Bk1AaMP1MsuRIXFSU1dMEY3SOGSsQGNI4hA3aK81kVm8qkS+YwMt2VWWZQThc7rMce5Z70ERV2saoZKrio4pitYpCz8pYWhfKahOerRCG+km3+NktrixF3gt3uGuPu55R8HnHUrLE8DAJ7VdXr3fQ+SU7rJt7ZuPh+g8ODTMuZMOigO3z3yP49ZNpXT8gaUWs+GZ6RX68E9nvOeh/QQIN4ZvLXiWIyN+NV7gIZu6vTsXLl4+Wq2Z6BgGfS3vDBf7t66FQvj8eJicSCaIz2lqdaA9DZeYesvr3axVs3be5nVyvdYGsiM9XRqgGWxTpZN0GliOg7+sj6maXo1ftWqC9WQVqaptaGLTApJw3SbI7TglPcHxjOwqgRFj3d5Uy0NQc5W2jyVB9cyEaAF2PCBd6r1ZONSLYoE2fkuW1VsQcNBYwEUy+RIXu47afPylUvl6vWL6NVeek42d3bLJjzoGRzEPQFkcdUHhvtxV3rQnaflYLv28FQrUdmgvIBjnQt0VDYBjLX17QzeMj6plZhdFdUXQwq4N/ZQOhAwjTvvDyT00Pcfrt5f3ZAG70jh4WY5aOtr+7NkdkGTqPHN9LdcGdwBNUaZnavvtFmDnZni2+E1WmOQOAuJkLHjNIYGRjP4KgVCXR0i7arTtrB1S4S+mEMu/NI3OlAGJ4fi9z0FKY8298rRFuBD5aM4VF5xd/ISfCCtymCJo/ndBaPce5Qq2nMVwbdlcbyC+uuU5mPSbhTINDwiABEigaymaX5+V6EUGoVNxntNIdcVyMhJ0kw5EK6IBp8eAkaEkXua695TADOpj7RV2AoADkhT0AEm3D1HrzpgbmxsOC2WAPVOYJS0TL0RZn/H7PXTMrXK7jPWW8C0kv4FwBRehSD3AWKVy7EcglpNOB8gbgTfhiK0o56m5WAjy1knoNU9VoxlrLjniQqOgI+MjZXzuCOuMu9gPzzMxDbscbt75+3y+s03y92HD2gInVfSG1raAkv/PtwX1/00Py0Ix/4Yb9H0V/gtv9ZGNftrfEmLOEoLHUzLimQ8BPfDU0EDOnpdOWrcE4O0TRxFnjTWyzs0bNFYGhzy3g4Wz87OTmjWIlVYWK0MQa0VS+G6tAtvLGdorz1bZarhE81WgMPyBExsPMnaa1kmENlJI4TOJM7XdgLAuiJ5Z1YXPwEA+oZHaNDJMI0vjVm+WjB4u48VBqiTROph2p5xq9RhwLJuKSF9KgAqE1lgibJYYoczOGgyY0lI4/Lly29+7Z9/7W+mMhzvNl0cA+cHrjw9OflOK64lILqbsd2ma/OrZXuFVgUTBxECiSSaoFAJXNcpNFAqmnLtDMAJc3UzSIcKdhh8gtFaLSp71t9EsLqH8L3HB+ApCnrcVrYX17OHiQVXwJxeLeEdVGRXhQjqoQDY3evArm5aGkqcwJkEC/Ir7JhWCdBRRgVFRVOIZHzDyFgWCg3vhNAcaYV5x3Q8ve4zIewJisQznkpL6MWpKahyVZS3603Fq9F2wVV61pcAQFpBBbsO5HmKz7xX1rc3s5GxM2LTDcifdWze8zkPu6shqMWVp/n0SGsqYPCpste6VAC1Llmwx3dMN9IEn7gQl8WWkOdqa11N/EbwjWFoEWV6O5bFOhbGysoSrtVBLIQZgGLq/FwZHGm5sRTImIdzTuYfPym37t7hvJtuSxsNwcDRidbHQPPAALwnb0fLJjgK/Qx69mgpUErvWRdBw3Id0XCFb/DPMyY+aSXALRAoa1xvLKzaileeKa+CsmXwXuV2pW1koHX4/CF83kX2HHdS+er9Sq/aAFXgCBNINyDONfM3HxNv5EaA8DcUrSOg0QsVPvKEfDr2IksBkoV56TlNTo+V5164Xq7fuFomJ8YzHHzuwkXoPAKNumj9h+IqhrcCDuU9xa3fXN1MENNBhN6T6VoNliOxrS5Bu/4WxBSF81j6L7z0nvLse54pEzMT5fzFmXLtmctlcnKyLCw++W+W76z+95UyvwM0Ln7wIkDX9pfjfvDbRK28A6bG8afmJmdS2Z5BzCGYfQ5FNahiudJbQoEPQbpzVMhKaQm4IKzEtO8+u1dzGszUXNvX7NveKX1jmD/j/aUdsNl5sl52VtaxKlyRaDCukILSjwtTzX5qSHlsTRybkdGBHaAn12FVzQsBkHn5znUn+cgw66NCCEKatKbhcyGm3/lslMbTo2ktfKaxSHwmrTD58A95IS+uy/woG5+1vajvJ/5AsRUg/3xH9yTlATiVOc3HFVpvFdFusiFHuyI5xkGcpFZLUYW7gpOBLaxAzig25bVMJi5wWI7ahVzLkesKFVah8QIFU8Awc3lsuqaR91pn6oN5rhW066ZKa+uJTSwvLwCIx/G5Z+Zm8bnHE+x0LkvGEKD8W1ojPH/33r3sl7G+tRlTVxloDnnQLBRsA5PxFvDByXxxTQQEC08ZqzVRXSTLliAkANvwWZcvgBE+Gj6rwCFfXMrBukgnrw0iV74rvZqG0TJ4+EzTWGSCGvm5HWbm+nDN1jwyw5nGxsYK/iqWAkgsTf8ohHRt0k7PIZa5vzM6V/mRM/w7Rj61krKYFEps+ccnHLOEnvWcK4uLj8r8wmN0bK/Si7xP1RVcPzsjBHX1LHsF48q7y15GafOHMIQuWjbZHkFecz0xCAeU8Z6PuZjS5PRwuXBpukxNTwDq7TQGo2UELwA9/Zt3v/H4zRCI47eBxvu+830LHT0df+Pk6KRL09xDog+ODpXv+cFPlc/88KfKNAjkfq77uCdZ2OMpxDMQ2oZwn2oW2sXXB/UVbltr4x0inKZcNY/cF0OhzQZAGxtl8sI0xOgrq3cXyurj1eJ6owMjQ7FenC0bVwaiGyGm3YU59gTgz1E2x2X06u4AHIhPFETGvNtyIFB+j2CdxoJIV62Ek/k801gGvPiOwmglyFHlxPQEDM8obRPg5Lp109TjB+kLEDU9ffPGNcg1ns3B72rWChrGZWqPjS2NLdoa9HAQm8vOa0WZh+VUe6Lo1KGa2rVVjXmbctt7QVoKvS0M9xUOy6XiWWbpqatpj40i5QjGWq6atsrVxDmyTD7P6j7u7ThbdbUsIbhrqytYB91lemaqjE+Ot3Y0tzvdhYye8p5dhwdle2+3PHjwoLz+1ltlYWVZSkbRPa2PyuskRhUveQNm2lYGKLUy0hXK78QzQlN+pZ4qtKBQe5Dkh/kK4CpzLDToohUnz73eDPGXf1o29iYF2KGTtW/Stt6ml3z4nsGJtOS6ZT6vLEtvZfmdEbzwUnNeS01dgarJV9Aw3RykZ/3licDoKeDTFsieXD8ChDNYkoZiYKC3DKOss5cm0+JfunQxZfad+cX5sra1RZJdiXEoM66hkpXUOAaGB8vE+Hi5fv1quXL1Ynn++efK8Mhg0nbeydzF6TI5NRF92t3beeddly9wOP3Y+HC5eHGWPF1Iy/V+204uTs/+O5//51+qgMDx20Dj/tfvn1z/yDPfiWA+k25RmGNQ8+K1i+X9H36hrO8sl32Qt727H1MTAQbtZLqg0d4mEw0u0SJADc1qUTNmGMTtxJUxaNndOxAla4NhB/iKLmQ7OTdT1lfXMzBMQRqdGo/AuGCMQ5b7sWwEjKdHpHisItdu0kTdtTbaaXEiUO9aBREuf5C3jPSH9x252bRAfmqm1daqCqiCE+BAgWzeFQC1TiFtnst9FNfvWhEqnrRKy8w912dso4z+Vi4cCp/0eSZgxTv2ZFgurTEzssuyWmZnZQWz3hbDHbEcQNe4ikk7wttyISLY9g7R0ghkARTdQz+hFd817VVKrY68o3AhMK4cZTpZnIf3c3KfV2KJOKvRSUpbW+vwZhmXZBkh24514UjhIRqSDvhpNNzp7uKY3X3GG7TkFhfmyxu3bpX7jx4FjOS5zzswT1qoBNJexkRZ+VMZFWZVrBlvw8MtOjc0FERwXbAUvBaLjzra6xQQIS17rsJjQYPfR7xTR8RWsPI9rUp586089VkPA+UHlHkfmtT9Y1VMwd0Aax29a/lN33flalxdgYLvXlcvBJjcF4gEE+TAfNWLuBWUC8byCz5gfTjvxNXrFTnjCQ58dL3WAeWA9Ky7K84PjU1hARXKhsu4twXNd6i3PXwA8UB/uXzpQpmdnoQnJ2V5aTFW4fTsVOoxAXBcf/ZKuXBxrmxtbCHn9n4WAMNtEw6yv+zDB/fL+vpi2dreII2z3/o///s/9ZMhTOv4baDh0T7SPovyf6aL1l3iuIq060D0DuB/o+ib285UPMkw6CboZgvmCEdbV6gEg+wb1y0wpnFCgXrJqFoH2UYQRmmWuzeowOEydg5bdyDS3OVLGfDlGqOZoASKS3jHdDiP5WBfC8cReZ0IFq0/wuVnumc5ZGFzeEVfzoi2DDdIK/sy05A/BagRJPNIAFGWqnTUpQoEacBYWz9bdhmX+5wKh/XVmvG9/JFPSsL1OtNUS0Nwkum1jApAtVq0AKgP5REwVGoF+oBrbtHXA2AODPQlFoFEt4BCGtd8HK7sNed/OGYhrRimdBSXa46W1OxNbCUIyD+Ew14qQcIJSc0Sc0mPT5dk3N5chy9bZXd3u6ytLKWnBJjCspgsY5NjUZhzNALpatfKoC5WWotOeXFOwx3ckpt33s68EPldA+Dv0lsaqKTmKZ2blttyeL8bSY6r0VK88Ifn5ZvKkViCR5gMSFCGWGS8r6J533dsKCyX12NVmRc01j1sgtPm+Q5gkL5uyZFWBsCpcjdd9zYgtew1AFp5WGUkc0qsW6tcATn+mvIJDn4oN3X8UJ1DAlTxAA81YiRQIP9dWBsZdOfz8NM9ht3qc2hsAkBrKwtLruu5BZ8dI7MfGY3bTib9AOrY8HC5dOFCurFdXMvJopevXir9fd3lmeuXyqW58wDLbBkYGnaFgnIZ6+Lq1QuAy0T2ONLKcCAljfhP/drPf+1zlOyd418DjeELw3udfb0/ETMSX93Jah//Ux8rL3/wPfg3Q2VjHaHacZ+GfYCjrs5UA1XVbxMs3m0VJNAZBbenBKZijaSl4b4IvoF/3EGr7B4pRuvd6drtAh/evpOdwfQBjZ0IRvqNjoV3kJfzTnpgUhgHkxxiq2UTxkO4mrfywXfQX8bWFlk0R3jCIS2Aqsz1+QoIMUNJx1bAPBtBiHXUyqMRssCDQsP7tu7Kh3WvFksFn8b1qfnkUYTO7kDNeUSGclkclfgk32uZXVToPBbYpfPn46u6OJIAoz8sEIuRtn6uzWovhQv2Nkvq6Uo4jkLXwlamcWkERcuZvPi0jtJJmqgUBi+3AIgdrAvXUDDY6ZKBg0N9ZXpuugyNDGcNDenf2dOf3jDXLDVeFUAHsNYB+4ePHpdbd26Xefhrq+2gO0FDwLJFFnSkn/TxkB5aHdJX2rmqtgsV2WhJ6yi2D/KfrqXXpWnDi7gLnP4WENxlL7znDB94xuc9m/yMmQgaHpVXBiF1YXUVTjONP3sCH2GJQfdGxpUZeSo/m25jj7gjgL9Km8B3Kz+ByjL6J3+VwwNcP6VHICfnyKWnC0q5OFU/LoIjrAXwB3fulceP5qMfvS6u3IcuQfuTs7ZMKLXH0i0NUhNk0cmbWlrt8HodV3J9fRUZOyqjo8NYGWPl/IXZsrK8WN54/dXy6P7j8tWvvUIZT8uli1PlmWcuxIKXfmN2mT89h6Wy8p98/ddv3UslW8e/BhqbDzcXJp+d/Qm+DigIuhddvSrFdtnYWCsvvvBiee6569w+yVBWR4Q6eEqCZwq7jLUGojU2VI3WdofhGXjFbzhQdhHOPSwNu101k1VMmfD43gOurwu4pQtUFEFlgqouUQSynhbKa2G4foYDu+w1iaXA/QiH6aYsNeJu33j8yHoxAlWFtQYauZhyRXH9xf20cqQlw+tUdQWH/0lCIeNxn0z6Cps9RJZVIcw6nVzPkG2BDUZIA/Nyqb+Y5rxj3U1TKyFrRyp45OmqVbPTU+Ualpe7tWltbGdNA6wl6qm7Id1rnALQcHDVjoN3tjLIynVdM2ZBxUI4q9uiRQHnzNff7wjxfqazr2Gabm2ulQ0AQ/BxMZiJidFMr+7C2uyC13bXCRrunfIU2lU3SBA9zWjQtZWVTKu+/+ghSrcf+mZ4tQ2Kf5GR1rB8PgUET+ucIePIRy/yIn/lSkiMDFDc8E23uYJIzTNuBr/5El74ftMQBAw4dY9813dMs7pGyIdXcLFNJ3lwz9OGLnRxVqtg633LThr1FDzsqtdFNp5lyibR3Dc7rRiBA/mQr/wOSJtHPrEanwJG5+ADvDQfhzB0D3SXnkGsS57QCn+KdTzlFpxYeZMzM2UVGXA9kt1dYy1a+HYHV9fpHIDh5E1yTmN0Bo1taJSLna3NAJPzxCybvHl4/1HZWNtMN7/drxo2yuPy8gqgcht5bt+53v+Rf/fzn/982NAc/xpoeExcH3/5+PTkffpYs7Pj5YX3PYfwDJUxuwIDrE5I28NUHS0TM1NUaIoMuxItbyPTw63dsrWyHnTsd98PCZtGher0dMHEg7JJK3RK6wnlsB70yU8yDd/l/PSvlANXyO5wlSIU33dlUl0vEmZhzhoEzZBgCuX4DA+VtmGuIlKJSUURkvj+CJECqjDLcG77FoKhIrV6PnyHl/w0HZ/X5OUrDKoK5xlFRJldQNjWOgCHQCl6uhemFzDsqvNtFC3TV6htTXWBRB6FSDfB9PxuMM9eoZmpiSz2Okyr41gGBdXWbw3wzlRz4zy8I3hoRrtQr+UwDmJ+iZa3lFIiWFXLr7Wi0u5tuyzfZkZ2ri4vYGWslvU1N5Q+BCiGyuyFmTLohk+CtK1ct8PT3WgJqwE6u1OXi79YBgc/6c7YczK/tFAePn6c+uiqyv9YEfKDMmiRmL9HbbnhBwqmOxLrkec9w5oWH/1TBgL0nIn/UBfjCDZMgruPGAvxSQ+tKbtnG97Y9aqsZN5JHpIf1Ur0GT91+ZSRALLrSygzKKV89ZUKcJZbd1trFyWlDCo9SURePE3benl6xEXisuXMxLAs/3cOMAYEUY/2ns5YGV39untOLzgs+5tbxb1ptjcB49X1soHy2wnhOA3XnnWG6z7WhjIVC6xdC7wP8EVJoY/D7/vg2fXrz2SS4TbWfaaGwLe1lbUy/3gRnnZGf8dGx8v+riGAgptyHTdmkIZk45d+8j/7+z+TCnzL8buCxvgzg8PTk+OfHR3pK89isly9chGh7S5r6yvla1//Stk+2Mxal/rqdqndvX2/LM9jCrlaE59bVNCtBmzAO/trtBrSBBzcKe3QAUJLy3VV8SgnzCdf/VCJnOXzAQsntEVwSKi6No7bsNcEl4G8s4YEgNJMh7dl8fkwjnTq6FGYYxrcSSAUwVDIosQKk8KgQFMG/uNsQFXG1//DaMppy1xdjuoH679r6nskLa5bfgVPyyEKTJ0ck9K0SAp5JokBAPYMKV+maXzB8ucdnu3r7SmT42Pl8vnZbLqkW9fb14ur4Oi8wQjNpuMmcClc3MYRmSqi1o2zIHWWMiSdfARLg5PZ52RrK1aF4LC+uoQw2oX6hNZoi/x1ESfKFXzeUfzgzl5jF66fgX8NiLUh3Y4t4CL1hWaApUplwE2w2KccWkOPnjwqi4suo4AlqIJKQ4GLbykLCuHRKJgttK1yH3Li+An5+47CcU+6yyN/Ny6LgKsav9PdHc5TZ/kpG/kLwMtP0hAwBLeUCRmso027AnpczttpDEjT/ARg+RLrFDebLPM7PKR8gkYN7mJFUTdBw/vWtboslA2ZsX6CnqDB13oYk+KRtIVYc0dtaCqNkov0kFjKe4iVcbJ/ENpowfYMQMeejnJCGjvIyg4WhivNH9N4h17wpkMr4xQ3fvegbNGAHx3sJh7pBLfegd4yg2uibi0tLmWLkdHRMeTK8SrnyqvfeLN842tvlbfeuFduvnUPMNJKPfd3br1y54u10O8evytovPTpZ1f+wg//uf/g2WsXyoMHd8r8/GMEsKMMDwyVa9euZGbh1NR5iIJ1sYV5hAw4v99BT6cHWCGYVNn9C3KJmv20kiqjPrM7rO2urpUTKqZPKcMdQamAp0WSAVw3Pxf4cRizvpXTw+2VSEsOjR2sJmDYkumeCAxhENcNiMkkA3WOBs0AKgSiKv1Z5jk0TJbB1YzVPPVlUuId71EMeBiRJ38ED5BQYCMk3FdJNfnM1L/UJfXRvK1BVwHCrlPdlHqvWjm+k+Aa1yzL/oHPkz33FWhdNQd5XT0/F/dEeuSgjiriCD7nmOMjsLyksQJcYwaa7tWk3sd3dpj3xvpGWQXQV5YWs9r0MpaAYy02t9Yo/0FWQHOpt0tXL8d6tGfF0zILEo4kbDtXTX57x4RVFU2A0/XRpDVY5x44toh3Hj5Kq5Y1Tih3lBz++57D0P0dUEhAlwaDinfxu7/XfU5qnKCCrGJTg582LrGeUBCB2rwFY/nFVw6sEN5TyVRWASDPcT3xLMqncmmpBliQmCaQ7LNkkOHtgozrmNqT0FiU6cKGnoKRsiUdUkbK08xaTh2hQ3NPUNHSqpKByPJf/YZFgwXvquSOy/DzADdFmPe27pYbih2hK9lJ0HpB/86BrtIz1I8l0oN+oGfkZXcpmVSdUJVPzgEYR2VzcS1uzdyF6fSUGMtwYKTxmR3SHR0ZyiLgA/0DZQv9/a3f+ipAsgrtnfvVAY9Oy/37D8vDR0/+NwcrB0sk/tuO3xU07n/18dbTwb3PHh3uzTh+YnJyOuZ/DybU7Vtv0yrtY4pSONyQ9Y0d3oCAMFshHqOlGhgdgLh1R2pdFDW6DeYc447srK+XA1qjRMY5VYJ0VyFcKoOtW9dAf+kddjarzIWW0M6xC+5s7/j6piWKifgtoFHTMzMIDxMVJtN2gpA9GSqt11RSWxAVzfsyJq2BTKY8/jU9H/rZKrrCYytpvtU6eopS1p4HE1Uc0kvAactUx3lgLsPwzCcxSFOfQiE6IsiZ1wEoqXCmrRUkPVQ0W95BlOgKrcMo1oWK0Lhe9RAUaxfb8NhImZjCTdRV5BzFQtEaMailtWbU3da1uxcLhhZnAOHLYD2smAuXLtAC4YaMDiGcAoPAAz1bNA6YQ2dbMvMGXyud+NLQSVPanho31nr46FG5fe9+wL9OkKugqJA7rkB6ma70U0H9HpcBIHcMhWdMfvLyHY9YoC3aqvy6hAlMA5AesfB4XstTN0cqG/uRpsqBtLbMNl79pC/tzFcUC2Dwu7omlW/KreVLGSm7FhhfU6aABadldKyNMmjZUk/y8fmMaOWZAA5pNta0ZXEpSgfVnYpAQEXAA9R0a0Rpo+vmJMasGofMO11eq9XlI9yx35X3bQipUNxMNaSvB7Dt6MHj6SybTol/gOW4tUm9Xcga+tEACO72wAiaoyMTWJs75f6Dh+HByOhIGZ8YKefPT5Vnb1wD7Pu0FB+tvbn6v6OQ/9rxu4KGx8e+5+XBF55//jOavm+86arij8vy6iaZd2SviqXlJUzqY3xhF4+lFUWo0rr3tJWBscEyPoefNDFKhffL+vJKlgTERixP94/TPZq5EzAuggmB02XWOgfHxkpbBNgKU2tlRytGk5SLxjJsLbLoKuk43Fgf2PhGhIB7Mlh/VcGVcaKy7o1Whb0+SlasGd5PzwtZaIVoUYj2aAPvV0DwSI8DjLRQCoFl2d3brYLNM9ZFe1OhyvB53leYnYFrsNiymLeCb30zXoKyCnam7SAdGUhRaotKPiOYkM9euZQNbCgU4sGHAkpezukJgHiRdBVKBbAJrFoOWxf3mhkcGijDuJMGNOXJ2MRYcWDWANfjPsgHyh5aQFsDapnsBF3bcE+sl3XxUzolX8gicNhDYzevwdfHT56Uhw8elV1+m2a1DByFC0hzulyk/FEZTcNktCjkn/u0WhZbu9TPm6284j6moo48dkqBPR8qqTGjChjWV6D1+biHoWdtOFwQyEM3T7dQ68UyZK4T16tCI2IAhnwQmCpgaInU8SsZg2Fe8i951rxML92/PKssZOo737UwfcZ0En/hWoKTypVMJ2cHPx7bInYAJoICgNBHI90P4A+4yBUAJ71d3Cj76Pbh1iKzBvydXKZMd8AT6dfX3Y+Vf1oe3LofOXU/oINDFw7aR7fcZKmOjzoEiL7wq18pv/6rX26BxtMyNztVrlw5X4ZH++Mmv/X6HfJ4+re2F7d+W1drc/yeoLFy+ORmX3fff4DJdu7Bg3nMlYX0DS8ur5bVjc0yN3cRU3SjvPnam4mayx3RVZMtlhKF7uhrRzD7YnpmlzatAlwGGSxYpovKiTIqGyChW+KeK44RgYwhzgmWxVOIU0XGWcE1ut7c7+3sKcOYWXZRyiA3d44CI/T+VquqT4qCwnh92z0sFjgOEat5aUvoStgSsApoS6D8nRRQbIQnAKEQU04VXeSG9XmnCpQWiaMqfbcG7Qy6qRC+Z3oKXICFZ7I1AO9osexhOtYy0kLznnXTwrhx/UqZQsG1ThTSaq63Dn5X4RV8K/gpvCm3z/IX188y86flZn68lNdVzkbom7PuvcJ3+OQO9F7LlH/SMR/TJYMIZgaGGSvh031OXHjn8cI8/vYexXDVMwdCAZDUS9qpmPJGhVfZo/DIgOn6XCwNAFYQsLfIuhkUTnn5rDGpM8qGgHmNf9Izn9TfALAcd2yI0xpUuBPK6mEso7rJ/CDJxvrxt4pMsuGxLb11Cyi1gEBXRp6FxpwBPpKRNrqRKQ/5aHXFNYe3lsv4m3QQjMIN3kuG5B+fDOsze+ECGm5LoOuhpS1wuFHSIEDv8peDWN1dLrqDjjj7NHqRNM/iAvZ09pb97f2y8ni1bNOg26D09FLfkU4ah6HQ/OzsXNndcS9dLLDD07KxsY0bYoC3Lb1ldnoo15PTU+W9730fDc3MX3ntN7+eWa2/8/g9QWNn/mhv6HLvB/sH+54fG5sEMFaVRxiMr0lLdAiq7e/VKPjBkRONQLVT/Hv8GHfy0l9zq8dD7nV2tiEQgAmV1Z2IuUaFs90+jI6AWxIEuhMF6+hy+LRyYcsvPNReCH1su1kFmVgUKOZgb38ZGRiOAtgieD09JDxfv8NgmGnhJZBj/hUqme5kuLT63JO5Mt509GFtBdI9y3e7LjNjlftVqWqwTP88SqRYRRm9p3ALUq2AJoLqp0rrkfSTn1O/dTdK/EzXbPCHwqkC2VIOYSk8A2jMzU7HHI6CcGhNCAim5Tsql0fjwphVTPYoJGlCc1uoBO1Iv35ipQkIPJeuYunLtVgUKnTrvrxqTmkU5ae1csmClKN1zd6fpaWlcuc+LR00zl6kKI33nLmauEJaWikvqSu9U2do536tw8PDNaZhubieZ/gMX/kusKe+lK+hb0C49SnoCsBbOzsJCJtTlIt30qDJB+UqdamAYDqe6ZqlXvK1KZ/AYp0rKDd8E/ilFdYFacVFRpn9rvXo+/UZgbD2zgkx5lunxFf3RPmXbW5o5a7xuivt9hbiTtbGEnphtRxRBoGkuw93sxcAQPeqZYQbRDnhHjpBw9TupM3uuGVdANDk7GiZvjxOI9yRhZu//srNcvONB2VtcTs81qKyy3ZmxmHql8uli1fLI4yDpYX1cu/u48/93N/7b/+LEOJ3OaoU/h7Hd//oR3c3t9b/kpsjvfTeD5T9wxN8oW2I0QVaIThYAWlFSaXKmuYYhOZPwYmvjrlzDHCouGcOPSctfTV9/Gxgq0Aq5PxuIy1XItdtcIMZ15iAfQhQtWJoowBohOm0ChOszLwTWxCSgXwKgy2G5mS1NGSA98w/v0nP7koxX8BKq8ZLURYOGV7NV0Gpvqt5WQdVVWtFIZSpjm9IrghU09p7P8LIdc1zLSCVwLy9LyiYn70OWhQKphaLZfYIMFA9B205ae3GM9cTpFRIFVwFPgTzIWkQEIMyvBdLwPIFTBoQsWeiAoI0SRkFCc4oJ58NaDiXKJ+k5XVF20M/XWDVzVAJpLOHdLCV1udeXlkut95+u6xsrKWstsBaWVpktr4q/LcqZOtLyqpbKQ+1+vxuLKbWpy29RLCcZsMW2wapgomf0leLoKGN7rErieke1WHeuirGGOr0e2XIa9KuKYuHZawjaN/tCYusKAf89p3QgLTSwHDPoDM3QomM5+HB+o5Aw6n8wA/LV+Wr0sx31RDlS/diF91wlTzBw6JZLqcwqEdwMg2kLWpbWw/yolVjTAPA47m66FRnOd49LltryNARljcu2PT5mTJ9YaKc68FN6sO678M9bu8tS/Nb5dFbuJD3nyRQbcPu0pybvLvweKncfP1euXPrSXnw9sP/+Hj7+Bsp8O9yVE35PY4f/fSP3Xk6ePDXHj9aGPj6N14r25hAtvYZpAUjFFKpZgUVTKPfXUbeYbjAYgtgt5yjGbMikEuNUbFsrwihDSSFifwz0ANJqYg+IUJ2VHc012xywE7e8S+NjWZ2tTpch2HALk0EQpO/jpuorUs7/jj8AjhgAoyspng7rVGrO5TfCqQpKx1hOoIhisc64XebzJWRCg2JqfQRRq4paI0SK/zW23taX5bRVtOh8VonVrO27Pr4tXwZ7w8YbWP56A55z3pYDs3kgb6B8sKzz5bZuZnka3kEOUHV+IyAYdEtu3xRQJVeixRl4r6rtQcEOC1EAE645VMXKgXzimX0Hr+1HiLclNOyhi5CNmkE1HwXfiSmgSnvDNaHDx5k6LgDo7RkVHyV2pbf1i8WH/mkjVWJWvnaGgcooFV2h+e7roTWk5bJITwlmwCG+VluT+Mf0sTyVKUsZXtnOyNSvW/eUXAaNie/9WtVCqJkq4xkmQDLQ9rufGc5Y1ly5D2J2rrvNylg2f1TFqRBdfvkK5lz1L1mFFDJKpjVRsJEBAlBLTGNpKH87FNH4zzWsQ5dtxtfAJJLz1x6trz8wgfLc1deoOxd5cni45RE63t/a6/s4Q52nHWUT3z40+XP/9CPlU9/5w+UixevlQdP7pd7D2+nB8zh6O0A5uDgNHJ0tVylERqdnOIe4ENaBloNM8zPL2VtUsq/s9u++1fKpn2Uv/vxPwgajgQbujQ009be9cltR/ch9OlWBZAR76CnvM8cB1oTe1jcNd4x8/rAvJAZrUNDw7gl+JsuorqLAAEeck9/LgJKXunWAiAwErlmH7HdmzBAYWsBRqyMMLQGRP0tcLhMu4pQzXZbv2qWBrT4LvK70lgFOpRaZeB+TEyZT718zmu8zjPkESGlTFyrS8jZclRzVKFUmbQ0BA0FhNejdGmNeNbnultBUAXYoypqjear1IKY62js7DvgRuBtKTfPOCipF0voxRvPlPPnZ9NyGgOQ3uZVzeMKVA0gKAS5738clqeZB5TCc8YSsbwkYlmkR97nXq75DPflra2aMaqY/wCB5VdBY73xnObt9tZGefz4Ubl162bZADzqLFJMZcor8Ng9Lz3MS4yKtUY6AR9+CxoDCLWuyfDgcKv3xNYUCwxl9nnLaFpagebvOz4nPWpw3AFj+9ly0PtOevTT2IJ1t3dG4FC563V7VQSauomTjYj0Nx97s1Rq/9U8uV4xIXJgGTykY4bHk3nlK1Ip75UV3jMtAcO4jt+VrcR2TJPzBPn2lGcZ5AWdM1qWZx39eRV34caV56DJeJkcnQQo7NXZpDE9LIuP5svG0no52Tsu1y5fLx98+ePl2sUbZXJsriwsLZff/PIXCoZJ6RnuKx1YGR1dA5DaQGhv6R3sL+PT02XmovNMZmOBqVNZLuEYGWxr//tHD45+NpX8PY7/QdDwOOw7fYi599ft3dDMo8bl6ABEdZQJ/+JfQdgjBH9zZatsbzh7D3QHLBpEjakPcz3dH8WtFTNJS6AgvfReiN7GLrqEB1sBucYnkuZqYXa1uq5HWj9ITdbV0ujqoxVxKj7CEMZXEKguiq2QwFPTU9E1ReW7AVMFyDLaYyDDPUw3MQ1+CxpOrEsE3Yg0dxV2AcF3K2i0FBJmV4WvyugkOZUnJjTXo5wRLmhC2pruNikOztJdItcImS2siqAw9yDo1y9fLJcvX4gS2v1pXgp7neBVXYlMlvJd88diqG6Q+ep6COChJmXge9SdspCP5Wlaa59NVy95ZAAddWzS16pTc4RkeWuattSbtOqLCwvlwb272YtVUOjp7Q/ImLbmvr6zPJM+lls6mJ80UOm0TsdGnFA1FuvBxkBQ0Go4sNVt0c38Pfxtt2HTggtgNha6R+blosrWv7qYrl6vJePAp8oj81UOTNP3drGCbd0rDXivxb8KrPJKWRNQlVVlvYJe6O4nafKP+1UP0tjk/VrulJPDGEuWswwjUAXBRd1ABmw8NRptPHkpLu2z165lcJ/D+t94/etlcKCzXLgwU84hvE8eL9CQlqww/vxzL5bZmblYn7fv3ilfefUrZXVrgdaNsiEDHe1Yu13D6I5BWfLRuiYPi3EOq84lKCYmxzNyWznf3dv59042Tx5ZlN/r+H1BY+fRzsrYM5PfjyBciI8MMY73USqsBs0zM3dk4/G+YIBiglbGOnRPYv6DsEF8iI0olcNtI+5OOqNCjvjkeh2QpPWhqVeZ5g8FlKoHAZ0H44hIlfzpOYSQe52YbIKG/dTpOfCUkZjqAkPGPXDISIUmi6mQn4cDn7K8GuknnsHzVTh5nmfiGnEayxDYBKFG4FWmpAFQJk+uqxC2fCak9WTrZvBS4DBd61SFkDwtO8Ls952d3QitSizA6DKYlwNxHF9x/crlcvXSxdRd0FYh/GyEsrE4Qu+4hJwovGuXGF+JcIcXjinws4KJQ/S1JFTwDPXmOwnW+kgEDwGI9wUdeyEMFmoaH2NWr6+vZe3PpcX5sri4mHVO6wZWWCSkJ00yFBvgaJRI6ypBQ2nObwO+zsZ0bVTLLLg4fN6Wf3t7N3V71yrSMqC9xGptrBgbAPNZ21hPcLu6A9W6FBhSDZSylzIJUEpV3uGLtNAlqQsUV1qavu/Jy3fkgC+WNYcJc8g75a3yoV7zULaykI5l5ZW8x+kTmX/Skg3zAUKoA+nHeuE7TaGdAe4sr8uq6+KbQ4OOX2kHQHe5eRYrZHxiply6fK1cuHSpXL54qYwMO2KYcnFevjQHCI+Vj33wU+UD7/lYefnGR0p3+1BZXFnhfeoJHZT3OtiQDCmis2oHRoeh7eCbt37pjd91bMa3HkrI73t0drX/dExVYwe9PVT0uGwtLJXtJ6vlYHG7HK3tlWNMpYyLiK/ZlS3yT2hAj3YwHTcFFYgCqBQHwUNIWzWFXALasnktypiKiYT1zxK6VqJzIfTR7KrSPZERsDPlC8ioQBGMasrW9BB6PmVe+M1nhCNFUIGrm5IxExy1JanK7Xfv1e8pSQ6FuDmSrUXgU2FItvxVk9U8a6uT8nHU9BWoWu50C/JeBYOqHH4mP56zK9O4icrkO/55vzk9FDxz9Z3kTvnS0vIrwc5Og4qV1tVq4EQZAz4KvyDC6WAswcHrzanymGxTh9QJC8ONfnbW1rKZjr0o9pyo4LVVrXWryldNdMtqrKbGOVTq0yivpvtgf51TYzC4ujbdgPEB4GMgkwYDOmiRmn9cNNJpBmLxAKDrrGuEjGwr7VpuAqe819KoXbvVdbRcKrCL6zS9LMqJ9G0Aw3TEguSt9cBn5IH74aX0qIQhzXrdOFYT02j4Lf9rWeQfF2K1cPBf+BleQR/AWWB34F1/P/qDnK9suD3iaqYK2M36+MmDcvPW6+XtOzfhpTx0RbIaTNftWllZKCur85Rjvzx3/bny/MXnykee/XD5jvd9qsyNX6g9vOocgN40IJk42e7wBQCE36NTkz9l8X6/4w8EGu29bf+Qah509fRnp2+X/Ld/fvXRUlm496hsLK9FmGSoAuigK+MWJwCFG0K7QvL6AkR4uIx7chgCZtIOXxQ2+6Wj4LaMIWSLcRRPVHfEWhY6hfiJfcRCgAq8X4XZVp6KU1Z/y2CvNYeC8C4jGwVASfjMbFVgKOtOUIfm/eZUUZvvTRqkmP8rMFgMSqoQ5Oq7cQ+vW8Z3vnPUvDHdEbJM3KJVyfutMipkCkMVttqV6advV0Grz+aEXv72vSZ9j3eeE4R5UwshFhbPRWlIz8kPzudxIBcEyrMBFvhhC5QRoNZP6vCepnim6KNoDuTKWASe05IQ3CpA6w46VuYo3dEuOhxFpCzKRvx2/uTp1NRUuXzhIu5Jf6aA61sPDQ2FLtZNkLGcCUzDlwR2oavppY6UySUBVmhBpaOH773DtxZdHC0s6GplWqbmfkYrk3bzTs2rTq333YZeHqGDfPaPz9A7N2oeeZ8yJo1W+u82GIIK16GXDQEXOHmXU77oMiDO+Q07Yy309BjAP4vL9zYux70H98vO3n4ZGx3DRblYpqZnYkke7p+V7bX90tcxUF668f7y8ns+UMYH3db0FCDdLKvry+WNt14rX/7Sl8rDu4/Kk/uPyybuzv6hG1k57OAYcLb3CuDpbDs516Ge//6H9vTveyy/vnw0eHX0+d7egffJXFFrZ20rXWkqeda96O8tHfin2SkcAZKqGehES3mGYB3vHGJ2PEU4BmKOu1K5RBb1PI3iKngKl0SUabYsTtASSU8PjS8Yh4A5xjxIv+2kHdOrh9aqH3dAawX3h7TNPEEyWwHOxCj0H/lT2GVIXIBWvEK0tls3cQvSVyAT0eaZ5MfzvmNMQIG3jAqEk8Dkv4UxiNW04AqZAi4g1m6+CgimoUukoFq2+NPUybpYZt+zi3GXVlDa9KFkz+Ce2O3q4rvVnTAgaeuCkpKXLzctpemajmfK0bpWFajmEX6RRlXyCtxP84oEFYxqmjGd60sRaIHMjYAzPNnh/JjhKuET3JONzc1YNAKN6iTNfd73HdqtBRPecl9Lw96R4cHBLBZjz5r5ThjRJ++tre20/tY/rTmH9G62mrBs0tVpAGtrK3GLbBQyApP3dWPDK0qiMshbyyE417EbFTgN4srX6hJW3oRelFMLs1ozpgP9TE16pCyVrs4O5SPvVhSojYiH1+S5z3kIKD5i+WNFQ2IbK88E76lnOIfn5shPR+7euP5MefbqNRrMYRSplNnJOeq7U5aWN8qjx4u801Y++oFPlO/40CfLhekLWCVL5ZtvfQWgWAR8+8vICJZ5O/qG9fb+599fXjT2MTVX7j26U1a2HtEY7eKabaIvriavK3fun//T/+Sn/x8p8O9z/IFAw2Pixsjdrq6+n9A0enp8mn0nbRWccv6UwrlFnGtF2n+dQUUSkH8SzCncZ5zOvjvkrLGRal65D+XOxnZx/xO3lHN7hH2e0YR0joSLscBdLBlpZ9BIMAK5Xfrv8Gnp6cCkA6zssstQbZijwMkwR3/mABAcvShrbbVkkq2n5U8d0mJXRiocCtw7a1HwnOWMG6Hgq7jUUcEVeKIcvKuw6QYoFB7Nsz7nAwplhIm6K+S+58KwCjE1gR5V2dxR3nUcLP8ADL9++VJ59vrVMjwyTGtQ4xWeJJJ8Ag7+ReFbn+QdgeXk//pcysf11r08GyGWX1pdKoYtY7Vamu8eqGFxP4xtNxmGXhAmMZeFhXkE+DFAeEbr2EcmrYFy0F8FERzCB5WGI+4JdTDeM0jjkz1teHZm9iKgOFi2sWAMZmaMT8sC04JMYLal/LpUrnq1srxS1jfXUye7taVJ3LpWuc3LgKJiaJk8BR8Bwwlprs7lu83zSZvfHsqX3ffyTNlQJiqIVmCRxqKAMRTjMspS3BjuR+iTRrV2I0Ne5bsHOcVDryNsucN380tjBi0sgnuRWL/7d+5nFa0rF66W7/zEp8unPvk9ZW72Snnr1s1st7i0uJjtIje31sv+saOTa0B9eW0JVwV3ZWMRy3C/DPePldnpS2V0eKI8WrpfVvcX4JV6oHV9UPb2XaVt8995+KX7v22xnd/r+AODxtqttYXRaxMvQ6Tns1nOMi0OQCDhBAmHuMZHhohRDIidwJfXaGE0XZGGmIkxVQEZMfzkAH+Qa7oHKpiTawaGB0rfYB8WDGiOMBsIhUVBd/eBsD/5ZA9GYpWm90Rf2IWFETBHIioYHrYWAohWhku3qWDZQxNGCu12vWraKiy2OFodaXG4p3KkFUAgTE+lEix8zm5IBVmeG3NQEKp5X92SRgDzmz9+5lCcovAcmsf2mggWEUoEXkXRHfFBA7djQ8O0NlcSCHVdCwVUq8zWz3zMP3RVkJN6bd3Mmw8llUtc8+R7dTs4+cwDnnzXzchz/GwUqCpH7W3QopJ+Wnp2f6sgm1gXjx49ovVbD58yJobyqEBWt/K9PfQVGDwMCo+NjJSRQUc2llhao+OTWYrfRWE8Y9mh0KYTGlJf66qJL921ttactYtbokWg5SugmGnTWMijPiwTXSp53UyL93tiRKTv6dFYGA3dwm/SiQyZJvfzXHhU61HL6Iksct93PJS/xsLw0jt0pBwJQPJdSebNDGbkgg/xpo1KneIQV4/6PHP92XLt0nNl9vyVsgU43r79enn05EH5xuuvlpXN1UzPGBruL30DxiQE2sNYVgO9Q2VydDqKPT4yUS5fvFH6+0fI57Tcx8354pe/UA5P94u7xTuOJ7PHj48/92s/+Sv/SSrxBzhM+w98zD1/4a1znR0/sbOxVdbnVzNgK3699RcIHEATxbElMzDJDdGYyigwdShz7a5TqOJrQzQnlY3NTpaOga7SP9pXegd7KrOgpx8dHT2lDyDp6RV8Stle3Sn7m4DMU+ehCBjkbQuGsMgcxVYLwvcz1oLT5Ql5NYdKqrIqQA48UlhqK+Sz+OC8GAVpCYPulN99RlC0jgaSFGxdGo+mhVcIPapFUCP2Wh+JtKuYUYATWlVXXLIcVcjcLd9YQHppeMcWzp6F565dLRfPz2Ycg8HBCHarJn4PeCh8HNbJ3x61NWzVuPVMrqWc/PZd65M0rDEH9al5V7GQBweUScVvLDABQ7dEK+MBoAGG8Dz1FLx4wgYjvjuHz/muMQUthtmZmezfITC6xcGQADKEQNM62ovkNATzlIa1pwd+Iz92bdutrEtrPMW8BbHaNawy2kAYO3HAXh26X11kaA2NBS0/69J9reA3eUiPpq6WO+6Nz/OMoCA18kwrD8+G5s0hzfPJtdrwmHYFXo/cNm11gaNOidf68H59TsvDwVY2mIgfaXWV5599sXzyo98NeLyUAYwbOwsABG487kTHOehDwnMz02Wgv6fcefvN8tZbr2F9zAPia+XRwztlfuFeuf32zXLv4cPiVoz2SC0tPSnz8/Pl/t2H5ZhG93AHjwF3Z/ne0l/ZfLj+B7IyPN6t/R/g+PrPfukV/OF/plCc4FOentEaY+YY1DRuYEvdCJ4EibnG6doS+0d75ayzrQxNTmSFojol+LRMXZgqI5Ojpa2bVhTUdH9KYw0qtFOAe3oGyuTUNChaTX9AsuyuOfGmTrNW0MgpwuMhOxLMg6hVeGlBYLy/LY9CqIDI/LS8MFtT1KBdBEUgSGtUvyvAWgGeHtbNb2E85TPfxAhIS8ukae1MN5YNaSQdBcQ/vgtOAlF1Mwy6KfTGO/jCb8/sg4ui1dYL4TXvKHy10mx1ax7vjrXwOR+MJcGX+g7/k6eHdcmgO675TBSAs1U1XqS8pHfC72MuYhgGFPzuyMwTPlW2jY2N8uTJQgZf2co7DD3deACq5THdxvWzbPrVM9NTZQrey9d1LAXHZAwN1in/AoGrfkk75ci0bFQEWN2VdAtDY90XB5JtbKxHFlI3DuVArphvXKDIAm4RwC8QG+eyR8a07Gb1MxxpeNPisdaurb38sZ6WTetSqdIKNJ+41NRLK8O6WkYP07Bu3gudc7XhB7Io342rKYO8U1nCdavAfUrALxuv7rK3sV/m7y2VDRpHx1d0dw1Cj15kxAbKyXSlPHn0sPzj/+oflX/6T/5Jlnr8wPveX77/e/9M+fhHP1Zefvn95cr1a+WZ554tly6fx6roKPdu3ipvfvN1GlssmcPusrsCcC/glizvfO7+r7/9u85m/b2OCrN/iOPih59/a29t/Sd2NjeoCMKqEgrqVN4W2AlnoQMVU0A1xiSISJtVlhEgqFrOVBqAwmnAa5i6ro/Y1gHgQNSt9e3SQ2sxBVi4+bRR7QP8/zZMuI2FjXKwhc8PPDtr1h3J9GkH+weTvxnLJDdVlskKlmAmwRXKKBlUl4kHAJ9jCaqFUXs1fFfL5F1hqvc8m+nbtjw+K9NrYJX7PK8g+54CLyCYt799lKT4XSP1uiZ+GqOwVRNAFNI6OxbhQZL6AYW5ycnyzOXL5cLcTBkcGSLv3iih+Va3pgp9hJffjRJxKd8jvF5rXfe5dO+2ACZpcF2QEKCFe0VXfz9goTuZSVy1QdjAOrj99tvl5ls3ywItVm1BAQstAj6j9OSp8mhhmIetvj0lniqUdZc+g7gk1kUXRTCo8aBaHkHYOpieFoPBU7tkl3BJBKwKDnVuS0MDr6VLFpk0Ea+p4AaVtWyUBaetWwYPyxa3jKPy0vrWCWcmYDkS9Dxn+jY+XqnpemgJ+p5WVOjcys/vHuEJn7CcfCpIJFV5Ad2SCvoRnvHbh5O2PCGJ5aXlcu/unbKzt1HWN5cpy1lZWl6I9VanS2CdYa0aq+vvdxh+dxbUuX//QYLDmC6lf2CsDHGODk2XG9efKx/84IfLhYvXys1bt0NzC3V2dvxX1h8u/4GtDI8/NGg8/OqthYHpoZe3Nzeed/ir8/ZVGKmTUYox30lWYnFfojs5rRfroru3H+Gvw4W3VzZjsnbhe7rHhlN5XUVKojjoa2Z2LovJSM0MCNs9Kjtrrpa9k1mWDlnXgshiKAhhVzduCt8tSkYJKugIXWWmQuMoVgOOMhNl12VBgBLwgksyO0pFmeSaAuupNVE/z1DavpjIMlYhtTfA4d72gJiGAuAZNyngU4XZOlQf2rJgde3VcQ0qqnGNvM+zdYFY1bYAht1lDlP+2WvOcp1BAAbj4kW5bNUb5afMMat5X0Gs1g1fOKynaVmvxoyWV1paKSPK7p6glsPiHVCOfYB0l/JtIZCP5hfKG2+9VX7913+jfPGLXyxf+/JXEOR7Cb6Zr7SPxUM5pLN1VekEDWnWC2BMTwP8Q8YsXPh4J0ChcgsENRi8k3IlYEwZTUvhqZaYrm0X7x7E7N7a2gyfHM8hGFkX821+24BlmgOVEYx3aYGNEfiOlkETXK20gybkJV28ZjpxW3g31gBy0oBF/qRv0hEYqzXp4W+PBjjyvUWLjNcJbbxGWv5u8g6QyHMaCl9qlSPppNE6LYPDLpjUXWbPT5WJqcnaiA6PZtSr9HBbAqcYDA71w7+TTHF3mT6HPZy22Wh1U+en5dbbt8uvfeEL5Z/9d/9dNuFeAHwsFIDxuZu/+sofOJbRHLXmf8hj8oXJl3f3Nr82MOq2cR1ZdXzP4eEnCFJ3X+mnEu54XfgHbQICLn3f1zdSZs6fL+d4/vVf+ypN3GHpHekP+u/ubGJ4HebdEZRlyNWExscBl62y9WSjLD5YwG3A3MWsOcY1cSKS81xGR3l2oL+Mj02W0ZHxKLLEl5kKqoq4B/KahwLtIdNk7Mb2VoYrK6S2pgq01lOd91KFT9DwPRnb1z8AE4fCcC2J3p5+FGiL1m8toCRQKCy2gH66gKuKZfcYLEocQXPZ7mWFx/k8jTnrsX+4A7CRDt8nRwbLR9/7YvnOT36svPDcjTKA/69VVkeY6rJU66I5IngRhAqAHo0lwYNRcq/WJQFrMPFrX3+tfPG3voo/fLOsrq5WukVo6/yOKBogomXmqMqRfoS4x9gRFiX3s3RelOJdwLAFE/iNwbgkoTQ1betZwQLXinc95I9KLc8UFK2bdwCQNB0PZExlZXU9lsbJKfIBDwIYrXKqQKYbBdQqNBF4lngK4KWyei90pj6uQl57ZBorpYJrnVRXrUoPaSF5E/TkTGCch+1CDw2VoVYZajq6nQZPU4nUMae9i6RHkfKesgOaYFVTT110XRbuOYBL4BRITUc5nDk/XabnplAgnscKc7Gci1fOZ4vGO3fvUriTcsH5I4P95dFDfpPRtSsvlcuXnqfh7itrNMz//c//XHnj1jfSkLqORlf3QDnX1Vu60KOTw4NPv/b53/xDuSYef2hLw2NveW9h7OroywPjw8/3jwyU/mH7hDvL/o4zU59WkIi1cRZzMcoEAUfHJ0qvfuzTc2Vrca3sbW2XM4jR29uX7Rl7ezBbx4YyNqOvd7Ac7SAwDxfL+vxKOdjdF65JH9HHOpCjWjYup6f558S4uoBvHRgj4WWAaqPgCyJe855Co3K48patvHwWNGS8IiTK+70qZW2FPB0R29fn3qOa93b19UYYHU4eCyFlqkFVk/I7RIgJG6Xl4lF6glTO04CHQpNAYkBK98SBVKUM9/eVG9euluuck4CnW1OqcCpsrCHSiAD6zU8z/B2HV+KecF/BNFZg/q+8+lr5uz/10+Vn/uv/T3nz5h3M2f1y6GA8SKvZi0Tn2Ywv4HDldHuohiwDfBSMHDchaFiGBjgS9ITODnV2uUEV98mTJ0lDIK3lr92w0k2LpMZpasDS6yqt5ZaG8kt3ZNuRm4Cpm0Y7+dH85KOxEgOfsQCgZx2laQD2IGUhwUoj6m65bPnlvd3zPtjwuLolyEHrmrxo5pooQwa7fSYgmucEixrfMX1Py+sZ68UzMkI20l0C+JULsQwBDK291kXSU8YQb2jA3Vx2VbyFxYW4Em/evI1byHn7rbK48IS8T4vbeNwDOHZxSZRdx/Eom73dQ1ggs4D8UDk5OC1f+dqXytLqPHmcQHvLJ4ilUf3cG5/7zT+0leHxRwINj7n3nn9raGL6J/qHxktv/0jpGxiGDygIhFXIXJGrzfEbaIDrf/bhww4OjYQ4OggnrjG6sgZxAY3uzrK1tgHAUCFAZA93ZP7Ok3LvtTtlb3W7tGFi6Y5I/UzJtjWB2CqPgiMzZJgzSv00IJnxBFzX0lA47RWBWnFZUgj8SYNi1TWoVoWfGbPBX6OQHgqcv/t67cFx/gv3AQ0BSutH0FCYPGxdfNZIfo1hIHxct6wG5I75bYviMooOMNJi0RrRdHb8gQJrV+Hs5Hh5/3veU65cvADdhkpPn7M/q5VhWiqO9c5BfcxTgW+OfFchrUeeUyFPy/ziSvl//sN/XL74pW8A7r0xZSPIpie4U3+BCVJQT+Mz7aVfZcWas0uvk2dc+6Jp3Zsy+F0LQHfET6P0jx8/juswisXRtLzSWIWWJ/LKeqiYKmCCqdStE4Dx/iomuIChAgrQApFWiUrTZwPBsx6Ci4Fp0zZGovVivXVvpIjpWxt/Wx7ra34evtM0MPW3rodPWy+AwbThfxMT83klpAFUad/QvVqaVX5Mo8JBzeNbLRIeBMS1CuvvzHzVrSLvyA7pBFR4Rpemv38QC+NCuXh5Drp3lYX5J2UN680Vxa9cvgrNL0CbEYC4LkG5sLRYXnvjzfIvf+Hny/1Ht+Gxxgq0hZdZvY1PROOvLL/9+A8Vy2iOPzJorN1ZW7jxiZdfHhiaeN4u0W7ckgEsBNp1lKM1gAsQsKvM4Gg/LYRL+VVbzJWku8vKgycwwrU7MSdhti6H5uj22lbZ3UBYAAv3ao1/SZ4qlIeBwggFAmfLpfksk/RpI8wQXyahJiizEW1BA6FSCGC86dgdnPUayK+CSlWARhlrkCyInHcVZq0ZXRRdFq8p9GSESe72eAe1VwPF8P0wH6YbM/GaXHIrS5XTGbbbtBCmn9mulMu1GU9cjIV0bRGuzM2V97/wQrbW60c4NKeN2whU76avcL5rCfluDq/5DHQJGPiby9b1K197tfzLX/wV6u771NF381Io7KsANN85zaO/t7uMDw+U4cHe0k/9BrA2rI90aupay9xVBlFqQdlgqS6JCursVZ+TViqmMQyVNLTjkL6e9pDUAHM7dNrLNPct6CpftGjiCumW8Y7WjhaDPDYOYfxCK07Lpkk7AVEOR9g6SlRzX9mwjj4jvfxsAMv3vee7flVnqwVi70vli3XWSvGeoBEZk17gsvKe7/wX2efT36YlEEllfvI7aJxDHimlHnAjnz6nq5JPGx54qMUuXV21a2xiojx349ly7eolrA03CR8t56eu4ZrPQO/B8gTAeP3mm7idvwENtfK0yik7umFjMDoxVC5fvfC5z//Mv/wjWRke7zanf4Tj5OiAjKWMJmpP6R0eKeOzM6WblkmURGTVqcwt0b/NpCjeS9dnTxstyrksTKuJ6UI7p4cQZxfiUE+nvSscljBDtHm3MV3lWqMkQWoIKvM9HfotE8mF+3z3M61EbTHkZAAH4dDEM428p6L4VgShPuNpy6GwePpOBJf7zbVYKKTbpOm1KCnl0mzMd2ggGNqSHtMabG5Wk9Jnavkta1V4fzslfm5qOmuD6sMLFs3s1SgEp+l6NDRo3vfwjuXxW1NWf7sj/Vde+TqAUeM31byus01rfVBaiFetMcz/rvYyPToY0BiCp4NYG4KDIFAVsCp9UyaDc3cAjI319Si5gGG6lk1g1iXxsCxRWHuNeL+CirGM0wTznDXr85rcc4CnsS0ByLLKR+/Js3diBFRY66XhnaffDTKr3AFz3RjeNUBuAw7RUhafsyy+k3iKQIHF53YbtbGpvWGeHhVkagzHOgt03mt+m478iPrzYfqtn6FrrfdR5qJA7YCLx1M/OFVuG0Pd+Qqi1I93KXrZ3Ngrb99+UL72yjfK23fuZRqHcb2RoclyfvoqAD9Rjk55D2Dr7CEdGm11LcF+8tbScEX69u6zPzJgePyRLQ2Ph1+/s3DpA8++RJ1eSMAIP9Dx3gf7u5kBCcVgbEcZn5osvbSW6qUM0xrZWF8sR9vbZRv3owtLxe0JHHko4RTcCDx/tihOC3cLfZcCNKZhS5id2SF6hBhCx7SGwJqeMlHmOpYk3a0wqpqTWiykyjMyRKXJ1HRcA60HGVRbjAoUYRjPh+n81spwIJrDoqsZ3xWhr/Mf7JGw5fUd3kIYBAMtAxAvjLN7d2tzO/X0eYXLNBylatzFMQr63TcuXyofeemlcvXSpTIyPhGXyHx91jJVoYSOfNZT0KktmYd18JHG7fAdu5e/+fob5UtfewV3crAM4SoKSIcHR9DGuEoFF5iWmMpgf3eZmRwGLLpxHztKP5ZhI+CCiwBgHaW1NHCci9PTPb2m1ZEeDdJsFMnnfE9+VHmpQOdvA5FuH6jbJs8H3JphcDhpbSEnpq8LZ7ORJRQBOt8x2KmL6WE+nubh8/LCHhx7YCSIc4ryDPQx7/SeYUl4zfsqs0Ch7Eg7rzdlbuI1XqtyUu+nHvDZe35K90ZmBIlqHbfcR/9UAj79lx4V6E6F89sjgVvSdUBkxhuFf46lacWRBtzmoZt6H5T1zQ1ckaXyK7/2a+U3fuuL5ZWvf7W8dfetsnuIlY58qh+Jk/B+H/Q0iN/R2/0L/+3f+rn/Y83tj3b8sUDDY+rlqd94etb21yB+l4vxumT67tZmXIwdTHD9p9GZqezQJWEcjLW5/qRsrs2XXhRqf53nNx2ifFJHYZKmg5w6EVK7XEdprYwOOyDMtE6dw8Kp+Mo04wF1rwuIDQ8aofK+rYa/ZZ4+Iy/EHFSAa/CtLjKsuyBzq0CoPB2k21qPUYCC+E7E66P1rDEN61EXbjHNvb3tCIXMMQ2FMkqM0LosX902UaXYS5BO8HLo9MzsBZ5xtuZ2hNVWdG56snzyQx8oLz7zTBkeGeEcTaymDqGu7DIvD/PySI+B5YRuEbpzAgjAx3O6YOura+WVV14pr731VvmBH/7h8hd/7H9cPvN931N+9Ed/CGtgovzGF3+Td+tqYg6imxobKhenx2NddCLUdmXXFlMaVYURwMxfl6D2ggDQUZzT3wYYKr3vqnQ+Z/kM/qqIltv3VXAnqulKmL5Wh1rnO449EFTMy96U7OxHuloRGaTFc95rQD69JrznXjMGBuFG3teViIXKnzTR969bUNRW2E8bGMvqkd6MVppNl27tFcPNse4+Q941ICrtKzB4pjxpyCqvzDPl5B3LbjmgptjiA6lzOMl7lb7Vbe3D0hoEOF1Mx3wMUiuNDmvoATiGR0fq2Jk7b5fFpcdldWOZclfLT4DEXgFcsS6gQx/P9g4MHJzr7PyRt3/r5orZ/VGPPzZoPP7q/a2pl2a3z86O/qz+pa27axcuzy+lNXcruNGpiSC3grC9tVLWlx+VdiySNvzqo10sk21aF9EUwjhbdu7qxTLJe8MTYxkXIdGzyhdCZuDxyAV/tDggsMJbA3e2tlWRFPJMrUY4FAiFRgGr5ni1Sjw9trE0VOTaIhjIrCM8eyG0bFbAdEkcpu7qRvb0RAkQzkZA3AVcRje/zUdTWwGz9dnbO+Z5150QaLrK3IUr5bkXXgaEhvD9F7m3R+t2SOveWz72vveWT3zoQ2XMuSbUYQQf1hamAxPbtBsLxcNyqKQCRgSYM1YG1x34c//e/fLGN18v3/zGq+Xr3/xmuXnnTrl240Z58aUX0r/fgwXxy7/0+fKbgEZfT2eZnBguV+dmyuwYgiqIkIfKJ609dI+iBOQjTQWBxnJIvSmL/HBchs+pdN5XkY1laBGonPZMSBtlwpQjN+ThtcYkt26m6aI+KpCKK59VbNMSGDzMz3y0DpwPY34GXn1HeWqsEJ+BUAl+u9VCM8fHPL71qDQ2oH+aNP1sXKsAinSGt6bVNDQVIKp8S4uAFPdVXkHTZyp/eIS/yArvaC0lTfMVoLQOSMf3j6in+8S4XKJPGNPKxlpJ3xGu+2UNN3BtfRP2YwGdk36kQzHqmrjkg8lob+XQBO6dO/539fzNf/F/+2f/TTL8Yxx/bNDwuDFy5atb3VufOT09vuDyeAeYk3aRDo8Ol7GZydJP6+BxBLKvLDwqTw/3S29Hf9neOCgne7gOKFN8VoTCTZZmrpwvZ5TMystZzXeJ4BLzAoyjSXVhFGIBQuYLEDJFwhtVj9mMG5GuOBviKBiMhoGNILmZkJOkFEKFQ+YqhFkQBYXWDfEdmW9rL+PsrcnamNtbaXHMR7NaoRDEzEclsHfFng6B4uBQ0Dou/bQaH/jId5SPf+f3YEn1lzs3b5adzRXKeEKZ8fGuXyuf/o5PlOevXSNPWlbchxH8eRWpCn0VcPOJ9USeCeJ5me+CxcbaWrl7y+65O1GOyampMjEzU1bW1sv9x0/Kvfv3yi/9wi+WX/7Fz5d/9v/92fK1r3ytjOI6Xj4/VSZHcb+wUtxt3HrqA2sB2QPmLFbpo/IIFgqtdbXeTYtsK9pYGB4qncrtGfr4TAuso+TQcBN3ze8qnu83SiaAhL9YqH76vmM1XGnLfOWTeXk05REoRrDOvN8oeXozSE/XJksI8py085pnzdOgKd/9TRn5kMiJLfiMeftOwJHye81yauU2dY2lzH3zVJYCHMid1lt2AYxcGWRtWb5aXMiWz3sGTEzLvFV87jvs/JjTe4kRct/BlK4O5neBhzt53/vyy3IZz3DjpW4s9G7ckp6BQejb9ebe4OKP3f/8/YpSf4yj1viPedy/f/9s5MrYV07ODv/qyf7huf1tTP69gyjZEAjnzNOjg/2ysbhYjlDQzqddZeXJelwYl3ej+kmnjda0a5AWZYBWAuImwMhnW+IXDkbBB3VjWpRQpkJGmCKdZWySiLkns93mLy0YzMtgIc6kCSpntKFCyTO7CJGLuVQBg9jd3Rm56lqXWifmY9DPM740jHK6shsm2/Xooriu8xmBioDZGtmyGTNxIySj+3X69/f9mR8u3/k93w/TO8rr33y1LD25D7C5d8pZuTg5Wb7jwy+XD3/gA2WYltoYSG/fAMBbl8KLgKeeEaG0PskPwTvCUlpxz5Hbt8rDBw8DVleuXi3vee9LZfbihQQ+f+EXf7k8erwQmjprcmtjswxA++uXLmLV9HMd2gLmribfj7A5SWxnb6elnP2pny5BurI5LIc0C1i0zrp2CKa3StNSHBWoUYzmeflii5+NrXg+FkxAooKjz9Q8UEbKLkgLDKalr+9WoT4jUDiYzHSr61AHmHn43es+k3hLyzrxvvfMS0BSyVRQD0G3Kafliq7yKQ10Sw3uBixoVEJ7ecEzypZLX6bB4lnTDzjAQ8ssvwRLxy+l94XnQh/vkbWQEcASBAJYvuBZ3RgBTwBxIeKnLnrNLecB+VwsYGRQi9x07WnR2uhwEB7XM60D6xq6/ei/+ps/90fqYv2dx7cFNDzWbi0vXP7w1SFq9Un37DCwZyUclNRGS7VJC7i3tln213bK8qPVrM9g910/iqEAHO4f5rm+YXxHzHStgdAP4nS01YV5nEJ/sI0p72bJMEU1yg5cEFbh8kgwFKo5psB0qxBU5vpcfkcYABwEQIvBhWB8NuYk7znvxVbE1sprgoW/FRo5ZYvnmhcuuW+E3xZMYWwEyViIjNo/sPvZ6H1fuXrtxTIyNlMePlrIcv+He2tldekRgoP/3dVePvqe95Tv+NhHyuXLlyN4duH6aUyjcX3qUVtA12VdXVos92/eKt/82itl4dGTMjg0XK4/d6Nce/5GGcWtsX6a1rfevFV+CTfEoKeV70OgZiYnyLcz8ae11ZUygNU1jRkr2K2vrmYHeOf0KJB21Wq1WMeUgzpq4Xj423p7qiBNKyudPbxelbCOYZE+jlcxMCsPBAyvN/Xz2aqMlWexpPjUNRnAIvJTJXKWq59aEr5bg5D1PcvQgEWADlkyYKkyC/7mJ8hYNk19aeRYG4HJQ557r2ks/K7sKEICy+lJnbBmFQMG1KEBPMvvPY93aOFvK9Mc+Q4YILNSSUsyBPKQDpKYnzZyqRNPZZV0rAn3R0lXLQ/IK+UhIKGpynNug2psUG3QtbZOh4d7f+9X/u//4u+Y/Lfj+LaBhsef+fPf96sjs5M/PjE9PjI8OlS6+uvmRxJgd32rbCwBFps1ftHTj586NJhJa+n94M8WPyNIe3mH9JxboijBDjjwtOzRwu/ZXYkyiu5aCwqNDzd+tyawrX26rcjHQ8I3AiIY6T/LZP1lo/XbKISHwGCL4upizchS8zCm4PRkBU2BUBgVhrrBT0fZCmjUIJotpqNjLc7evoFY135EgTsGYGJVnMXH98qDu6/D3BrLuDY3W/70Jz9W3vfSi2XA0bWkaetqWq6jEfNc0SH9XeeE3H9Q3n7ttfLo7ttYBwdl7vyFcuPFF8sl3BvHyiQQS51VFhdLevO118vG5kaZmZkuF87PZsq90uoiOArbhfNzqbcbDeneqBj2rDh2QqXTJdB9sNsyLhHK4BE/3k9o6ymdPX4nkPipgGu56ZI4J8RudEFDobdezXsqXn3fU4XCzKYVFcxtuZ2IGB+emw3Q1LxqLEDeaH1oEQk4TXryW4uhAQLLWsHEHqyOuDrGYnSTm2d8z2fsXbMezZR56RD3qeVu6AJL82xMnnLXunsqnNYvyi99OC2TZVEWtHKkKWSItdEMLzAQ6zUSCSjEdeGfciBAaj3zFVk+ztytne1N+HZK+SutlCEqwHtl4en+yY8svrVYg0DfhuPbChpf//zXT174ng++hQ/8492ujTGEzwlCas5vLa6XXdwRI7qObuwZ6I3fpbElbR3stYcVkV6KoYFEiDM9vK2z9HbQ6mOJrAs6WzzTYoiugoyTuDIuSo4SmJ6mYDeK702ZJaPSxQbTZbwK4SLIKoTWhoqicjpAphcLyO8ejkB0NKLAkSUB7QlBkQQPQUNwqkvU2brYVdYbBmfLyuNzZXh4GtfkMm7aZBlP92lnufnmK7gHi2mxBvu6yyc+8HL5jo9/PPtQuHBzAmukpixlfAHCuuI6CG+/XR7euVM2HQ2IUl999pkENsdnZtOlrWUnQGcAGAKj+e/CtO5dq8Dby+QYCsFBsNNy0o1zTILXVWrppDBLRN046aN7aZlqK1vNao9Gab1eFd1S18Pv8qMCTBuWBcKNpSj90zLDZxWvya9Jy8N6u55GE/wU6A0218lnNT2PJiZQY0zbcUG0Dk2zHaX081vTbcrkM5ZLxZUGdu8a3xJYbIyUlwaABIw0NC3AME0VW7fBgpp+jccY9zFgW1cZCyhYN1xunsy7kqcpjyDXCzB5X3A7Un54QL4FTPkuL6t+8B0xdzvH2vtUB3sdHe6FLkdYvU8Bj8Q9sNbdF9aV9LTFOzvb/+df+39/7cvJ9Nt0fFtBw+P1X/767d6rA8/v7m69JJMdk3CGcpT9ExS+9sFrajkYUQLIIOqKEKPgyIPbH4zPTEH07lKggxssne5hii+ulO21jcoomAtpAxgyxzQUBtNrzERbCkfMaW3IcJ+pk5KqgHcjkJr/uhbZ2gBliAuCleHEMAFJ5jkdvSoRebSsGdd/CGigqIKb6zsoGC7h73wYg55Hx23l+Zc+Xv7t/+n/rHzmM58p1595hvsd5eZbr5b7d98gudo7cZ2W/3s++fFyAwDowi1TUFyHc2X+cdlaXcOy2AQo3i7LT54EoKagzcWrV8rspUvZWfwpCqgrpNBad1vOpeXV8ujxfJaMe4zb8tqbb5bbt28HGATA2iXam4FOWncZH6MiQiPEutKSU7ekrmVh79QprXe1phTiRvjDP7WBowEAn/HwsuNf7AUw7qMb4HveV+Hli99VYr97ryoydCUtrwta7nVbwacemt8CnCCUsSGAhe9bDgHJMlRaVNBq5MNnPLzXxEC0JFxeb590MgjK2AH5ZosL5Ua68M+yNaAjlRLgJB8tC2XKrnN7hQS5fvjoXB0DrLU8NWAqDS2L35v0lDnHIaERSedMoklOlYLPuCheCo54A5r6H1/ruBnpbykBOuN1Wrw825Fu+p7/35f+y9/8fbck+MMetRTf5mP2u2Yn8ONulXNPR2xNslXj3jksDRiDIIaZBSHhumh7jloaYS5HVP34rHQNYxqjYN3nQGtVCyVcRglkpl2mUlAiB8lboJE5AqSr0KkYmrQDPf3xyxthsTVyMRmBwD5wqJ3VpwwKGrzr7OwpbnY9PjkFqBhXcOFkWi1Azl4EYxvm5YhFhxefP38exD8pDx89prWxa7AXpp2VHUDu+Zc+Wn7gz/3FMjY+Vt58/c3y6MEj3tnn+5fK4pO3i/vAGMv4rg+9v/zIn/m+zF48QmCd4LXw8AE0AXgOnIg0UiamZ8oMLozLChjYimVqi9NqaQU3hzq/jRXyy5/7lfIA96VZTTwDonhmxCUJdHWgmYqoArtn6AFWiFaaR6Ns3qvpooQogd9VpgT8WsLuqfBHARRez5Zy5j7PCayuGOVYAt0c+ePRCH9zCPBpmVuAo/JKewdgyeds8MN1aS8vLZ8WgMFaQUHLKt3svO9pmczLew3YNPcECw+tKHlqmlH4VvpIUo0JQNu0+OYP/62fAKGyq7TSUVpZE39LZ+9pwQ0iW3WBId2b07Kf9GpX6R4AFVlTL7AGlF8HoHUDHHavuv6HVgfwFevipK2CqstG2ItlgJMvQgUfun+kbaPsujWAhstV9A31l/6RkZ3Ogb73fv6/+BffluDntx7fdkvDY+f+zl7/dPfq05OzHzayf+AsStfEOKR17TQ4ihk3UGdtnnuK0MkYmAIbst9r+rBptfu6+0o/inwGQ/YRdFtGuWTwSUb5jozMRklcSBoyVobCMANQMt79TH0gG+uSgF2qIryBqOWVlZjuuiTdgIyTwxwurS/t1HaFThNQHzl95aRkcEnwcvq3yrC9u4+r00sW53j2tFy98d7yfT/w2XIF68Kg7qUrV1CMjnLn5mvl9s1v0nzUVnVqYqR85P0vlRs3rmJl0Oqd7CIAh2VsYqhcuHwhPTPdvQPl4rXrZWxqLMDk5CYFUMuojhOoYwqWl5fLv/qFX8raCXY79qDsGB9lBKBwWbjh4UEUw82ZtkNLwUI3SyX0/ao8tUvV0+8qmfXNye/EiQQJyu6n92trp299ioLQyvHdex4qvkC9h0UgvxpA8f3wiueaGIL3tBh0CSxX5pP4FuWqoOU8ouoaOkJU4PCekyNV1DoUvlpb1qlxodKIxM3RVa1dvb4bMG3VuQaatSKoA3Xn8jv11OL0eyxkfnsESlp18D3NZnnje3EbjpSzkjVQdH1cIMdeDsuWhZTa6zABIUqXURq67YfAZ8MzyHvS+vD4MHEc5daxTw5ZsLFyIyldeZ3YcxBczLfsGfVMxqTI9Y7//W/8g1/55ynwt/n4EwENj90nB18dvzr0Yfy/Gy4M7H4nbq1ozKF31AlsPbWXAoJq0qvEuihOm88ENxSyV/cCAhzuViFXGGS0oJBuL4kG8yS6QuVn81tm17VI65yN2jLbzy6DFTIX/TnOhsEK0sDAEIo1goDVMikQBpsULl0YBXMA/9f8BQ2F0Gj+tqaxykA5bVXHxi+WT/3pz5SPfOITmW/Ti2KprE8e3ys/97P/BCFo7f9Ky3Dt6vnyHZ/8ULn+7EVogWne0w5gjJe5i+cz9H7YZegpu8JkmTNLFqE+0U2IwNfgn4rpFGrXxRgCJIy/aIXV4N4gzxznGSeR2QvSAIPWme9LOwXaQ1oo/NU9EyyqOV9N7eoONqAhLaShbl/ob54oqO/b+5Lh3wITiqTr2LTU0rZp+X1PoEg8grQ8tZAqCNQ8LJPdpc1z/paGWj1asqbTKHm1EGr6goWWhWnU7lbrjRzKL+uGhqlsyolTHwRTFVm6mkZzGKjXFQ4dAGMPQcF0TSh0oYHL9hJ8f8r70sTFjMzF0b/D8GGgr1q+HR3OzK7uCureqgdyqZvJ2UHdBl2wqn8wLvrmxlbZp94d7SAEiGW8zA2rjvg8cfgByZzQ2Dox73D/uOyu737udtutf7fcD4Z/248/MdDwGL028fO9Q/1/YWhsdMxxDyr603MIRQdC2o3iI9yuhpX9RBRG/rJC8jkQGYb3dtPiu0ozJpvBOsFHZuo3GiSVaY0gejQC6acgJHg4HNyWLGzmn62XwU2V8EALBkV3XIML6tiFqlJEgUhXgbZrbw9LY4DyG/jMdHoEwroIGnXuiq3XCb8nyw/88F8oP/QjP1xGxkarAlL+e7fvlJ/56b+HW/IAYe5CSI8BlJ7yp7/7o+U7v+ujZXzUmbO1+9B4g7OBM+CI/I8Q5GN7ixA+W27jD7oiUSRazPX19awKfvPmLQBhJ2Di/BWBRlo4MtQtFFVgFaqhUSbMQRWVqxkiLT0VXn8LGiqmJrT0bpTSZzzN31iQgGB60liTXMB10WRdoPXNTT7ryFndT2kuT3ihFZeoMS/pp5tnMNkWvM5ibU/ayYd6amGYn2WOgnEK5PLLvK2H5fCwkfCazxhXM30B0p4qeSd4yFsFQvkRRARj3zd/gcgyN7TyePe3v+pzaYz45YZHdf1U6SeAOGHT1cUp/1FdN8V0+pAhRxobs/FTkLEYjrXBKicly0MG+p/8dC+f0eHxMjzgHJwa1BdYXOrS3Qrd6ErQl0ZZsd96HB8tnDvY/769rx/XLsE/geNPFDQ2728ejL8w86v4bD+OP97losGnpwga/lllkK1oH5WvgUvalsxwFY0FksGewWy0tL8D0iKIEkVBEDBsDWR8Rujx5+G9oD9H0lOwILaCpZJEUbhdh+x2xEqQ0YlxoCiZ3MTzAQ0OA2QbLm3HSxmTwek1lVVl8vm19a20fu1d/eXT3/uD5Uf+/L8FYIzxjLGEgkI/LP/1z/z98vqrXyEfGE9afnzqUx8sP/SD31OuXblQOtoQroNd7p0BpJYBwOPPkZmHO+4E5ryL/giSA5KcNWzMxprWrQSelHv37ifm4sAwBcsJgJkAtltHXFpv+/cVZH3nKCi/jd43iwkJqC4d50hXaaBVWC0LZ/PW+ID09TO0J3/BXrqbloFi17PYosw70ElzWetMXkT5+GecQiW22zUL25Be5VhVTMFLANAVkc45D5xYpgXSNApOUa8jQpsYRcrDPYHX/AQ8LSwtRQFB8NDSND5l3ewJs0UXQHzGHhCtiVgZ5GM9TS/l5kjxebdaieYnHXSbVHWuAyAqsc+npyoWIi4rvwX5PVxYl4wIyJK+ctYHyNpYpTGFLg7eqnlCC+RTnpm+SzKMj0+V4cExgERrHGDqxOWCTpbbWIZdr9DgpK2j7QdX72y/nkL/CR1/oqDhsfbW8sLM+y7Md3Z3frarz0VfICKCnIV0YH5XZ09ckkxz5pKT0TJkG5Q9h7I4ZPxgdyvjExx154g6iS4i26rC4gibQiOj/WxahboKud+dA1J9dwXOPVqQnrKNFRGmkN+A4xJgtK2X76poziJ0XIBKMepyezxnJN+I/Qjuk37sk4VllPC0fOijnyr/1l/8S+XytStYi7Q4lO/2m2+Uf/B3f7J89Td/jfqoYDD49Ki85/mL5S/8+T9bPvTB92f5vP2NpbK29CQtsQO0dKGyvwjA44LK7dKIvBRUEIE0nFm7XebnFzId/fHjJ2mNVTZdJ7c51BzPzFkqqCA+RRB1FWyxPVQ2T5XM0Ya6Fk4GywhdvrvYS9N6N26hRxXqGo8IoPib6+EHeR3BP3tLVFLv+5zSL/2dkOYgKstaV0fzzaqcNc9qHQgqxop0JZwXZDBRnqjsWmCWy9N3GzDzd5Nf44pGEQEOT7LIPdOxLpbX9C1LZMVypibQivuhWUuePASLd+MbWsPm4x2/O8JTC6wCX54zH95Njwg3dpA154m4EpljVYzzmJfgl7hMVwWsmoblrGlVF9kYiXvZYjXTyAoYxs+a5y22bnXfQO+/P//a/B97bsnvd/yJg4bH4qtPXrn00Wsz4OGHz0BThTlbIFLx7o6eoGcGtQAS7rSWsfptXMNPs/95c20F8+s4LaKKrfkGVFTmmYESwSGTPWNlIGBe9bMRRmQoDNEsNAjqZDVTEjTqbupaJg7/9t524gBV4PAxXdgXoXRhGFuSickJwOKoPH6yWOYuXis/8j/6i+XDn/goygfgHJ1gWbxa/vZ//p+WN159BSZT1m4HfD0FnDrK933PJ8r3f++nyjhWwe76Snly961YBaOTM7QqDqqiLFha++S/ubpBmrTUtmTUxUrZ+rpa9erKanky/6TV7VgHNWkxKKzSoY6DULBcW6KuN6Gf7yCmIfxsYx9aJ3VFd1psyhfzHVo37kONBWj66vZUpa1gU7srfb7xyZsxHLp8qFvopkJLQ2eUJqAM7aovL/41lkMFeU8ByjyNCfjd9LxuyywwxAKSFrb48pt0vC7IeU8gMX15XwOedZ5RLIiWnAgumXTGy8pGBSCfqff5knJLO2nodXMyz9DUhsfTHirS1R3RzTatjKPQoqHMWoPSynLFLYHm56iHltPuvrOe7Uk5Rq46Y8W69ILAkAA89LZJtMGz/vJOa0t3ysDq8NBIrFHT0t0m33947xt3vu3dq7/bUYMB/waOrpmn/97J0cGXjzAHNZORZJiuScsnzIAqlKaafxF4itajAut/wkAVux9TzlF3Ltijaea+IP4WPBRamau5ZneWVovpqGW20Ap8xhzwroy3y83mN5PbuKcA5VneOcL3VcgVPhmWtClXsyeGgmBPi4vpGDn/0Ec+WV7+0AdBeqwggPC1V98oP/m3/3a5fesNwAjWUqaAHGnrjrz/pefLyNBg2dlaLUuP79M6n5S581dL/9Ao4GL/encUZm9rl/eoL4JEFaJAxgCMU+xsbZcnTx6XBayNxcWlKFqjgNWMV9Ca7snjxGNmp2fL5YsXy9T4eAKWgwipW1pqHqfLmrNSATdC4IE3uo4CqvNPHDWq0BpbyPgO0lY5oqwqGvXTmnB+hGVJbwfP7PK8K50f2QiI3OYhr2xNcROazzbNbE14eK7SpoWl3pUH1ks2VavFxZYkSg9lF/QEDdNUViy30xKamdDVokmu5EO5KI8WpDJnUNlhAL4rj2EfIG0g1UDlu2M7HGQnD2ua9X43lqPr2qanDlmhdgHi/j7H+dg7J4DgBkkf6rGN1bi9jQXFdecDbe8dlEcLi+WNm7fLq2+8WRaXV2O9XoBHF+YuASRDCvE7+WvpOhfrmLod4QaOAhxXL18rEyNT3+x72v2/yIP/Bo5/I5aGh7PrLn74ws/D8L90dnI6oBviKt3tbTXIFrYiT8f7IC/meF87rgxCsb21gRCcpmVUcGSanzJBhvquLyfIBvM8bTliNnMKEo4utGWI0PCp2O5gxiuYaQlAapXBgB+vwNy6fJ/PKziCjBsWm59jDpzo5qS2ew8el6vPvICV8T8pL7z0Ak/jkrx1t/yt//z/Wl7/5lcAN/LTD7a8ClT3ufKhl99TvutPfbgM9nWVTawMhXdkdLyMTE6XbpTY2aTuwL+BJbG7sV8GRiYwl3p4u/ro1T/eJe8HZWVlLYOmVM7QoXVYzoyQRcBsVUdGRjPyUR/8nZbX/7gfZREYtCBowbSmTEs6Od6gad1VVMdFGOA0GCxdBOEAKO/p9uhK+JygJYjZ2yEdG8tC2jbWYIDAk4vJj0/5IRA1Xd1kAe2qG6Ty10JX/ndyNrOMHb+Qljjxixrs1DaQb6qc6UcG+F1X5sJ65M+0LYf1s1fEejRWqXWLFRKZqLLk9UqbarUkeA+dXJtTUMymTAeOTdG90gpz8Wp7UQAo8nZ6Qiy61LUCyikodcZ5QBq6nBtbmxk8aO+X9A9IWy/St/t1YLC/jI6OhSZe62zv2hkY7Pr05z//+QWp82/i+DcGGh6Pv/p4a+7l81+H0H/p9Pjs3ClmvC1pJ4TP+AqHskHornNdpRv3xP7pXQjpmINulN+WJ8LDWwqJMiRznZj1rSam1kMjnHUmI6Yr1/IODJdp7usBx+MKKDQywesChma+z3rY+sZ8hIGNS2PcQUZv7x6UH/jhHy3f9/2fodXuK/OPV8p/9TM/XX75F/85AqVCCGJVISxLb297+eD7b5QPvP85WlVbuL3aHTc6kQCoACdgrC+ulLX5ZQRsqHT2DJZDyvBUwDDGgTK698jDh49iwho/ECB0H6y7glRN63bK3BfBs84KqbuP6ZoYQGyUowGFRmH8LRBoyZmWvS6bAKVD0ptAcvXvpRlgSxqOQnTjal3OWEMoruCitabWmr90kHfmaTk9GuXz8DNgx/uxRFXq8EeXqFoRgq/gVhfYqRaSR7Ukag+IaXS0V16auY2JZSWp8FTgTfkpR3Vz/v/tnXmMnOd935+ZnZ3Z++QpUhIvSZRNSZZlyZJl2VQdIRZspxWS1lUTAy1So+gf+SMo8keBBkmAFAjaFE2TADVSx7DrxpHtOJYPWYokJ6JNXdVFXRSP5bHkLrnkXrO7s8fszO70+/n+5iWFok2c2JZIep/ly5l53+d9zt/v+zueC3oKzcrOTbUlZfC95qe13yY9EFwWyq7v2ZkxcfQjD6EvmcK62Pmdlc4rilOTlhXaYJKW16W+YTMh9k1VmbCUFD+fF0DpHhoZo06Ah4hHNMK8DcwkBFr4sugb6p9vzX/6a19/6BkX7B0K7yhoEMZeGzt+3d3X11oL7T9nMSAqLMpmb1WD5dEEF1cMGN3tYhbZwDl1IoCB08qLwUR8aCgQK5IRRkCKQMwkF+aNFEURAB0LaPDc6roiATWo69jdnn6t+KilrFWZX6h4SjgEq5QonNLBycY6jZ40OzNv4mLH7fPjUz6c9+d+/uNpUMh/8LWD6b/+/n9Jjz32bcUPxiD9bGEWZSq1NNIt79mVdl9/rcBRaalO7DTNsmak7ookFDu0T41NiCG7U6mLYduw620eiXHPjp5JR48fp6J2FkKIZjTVDUKCQQA4hm4BAWpCYMSF9kAahzRfcXykMoF7OClJrzwzkyYmp9L09IzzJ81g7syuD2lrAFD9WPvhQ7zFPZh9c5WKzRTUdYCNsqMd0EekY01RIfNpkE4wtOqqT+LpgQEDxzcaAvnR14AFWiPxG41wEFImhjapkyjDbUGgHzzfRG3vIVtpPVEPk13E08+IDX+qz5plc/8145I35oEFAGXmXjMOv9EC9UX5MYkLRz0CipEiaX3QouOh4UJ7aFDqL70ffhAWPbZKg8YsZoZumHGYMKo4UzDUtji0V8IUlxlG3zJRcro89XvffvRbP7HVqz9qeMdBg3D6pdP7t3/w+vepwXdzWlqhwZRxdYrot0XA0dve6wZi9Z47XX80uoebVGSGakFq5gUgzZG2qOh0IkyO+pnZ2oAGiGzCVN5cTHDC/saxCJHAXBAs8xkIEAIgBQNAIKxwZciTYTNUTHZWHz49mrZs3aE4jfRX33s8PfSVL6dDh19VXjgfRfBKwyds6X0IvCqGHOjtSB9435608+pNqVGdS0tSRbF9MY9YwQtgzHiPEfIYFMGEj4V6IeWnVL6Db76Vxqcm7CvwUK/qxYWGgJMTwKDeAILntmD/k7/i85mFGC6MC6DgOY5Pjw41R19gQtKmPbJ3YVDaKrS4ADsmcrEdAmWaVp34BDCIa9NEcfmjXFmeBNLmHoE0M/BThX1hGmQbOROYPUl9DA66x29MFIQAwMU9ABqw8IiE2oQ8aIusLlyEgAZ9UgbFNRjo/SiTaJG0mvcobzxrlgXaUd+gxbATGz4o/D60KVvyISzQWug7KRmmuRhF0avxuvuTH7Qh/cbFqmsACPBgpGtmlpEmZg9TFwGIQBItDu23rb305MzS7K+yl03U5J0L7wpoEHbcde0jhXzpI4164xoWpbWuqoNlbhcbLamns89E0FgNW52GxQzB9kbbGBhcL9Wd/R/ZhXrRw1fuIF0QKe9AMFw4EZnoBTHR4aj4zG3wEZJKi47nPkCSSWrSYdYdUhlthtmiqyts67fkGZuT02VJ40UD0sipU+nwoYNpcnxMcaXqQ6zKH89+XXktSJ1krkRXZ3v68Ac/kO645ebUx54hSre6uJzKU5U0eW4yzZXnlW+r6rbFU8eRNhmxQvBISk7VOnHyZJqT6g+TUf5Qs4NBiEs86kJZAVykc8Y8vAM42DfSNHX4DeBCyfgqYp+KGKI04IqQ/2/A4Dd5cjHEC9DMCmimyzMGHuZieD2LEiEO5YeJ+E66Wb3oPyQuzksC9ylnaBYiTcWB2YiUMTX9y2dJdcIBis3P7msXyxhwwCfmTAZ+9KkBSYE8qC+/0YJYHsA90gUEGXandFmalINAmrSHHe/6bhBB+gtkuNi/An8Gwqa1GGYx2zBAm4pokKAssdJabdRsS9LFJGT4tVOmF6fAoaUwMXBhYVkm4rxNwBCABXwbh6qz1U88se8J2djvfHjXQGP4heHl7Tdf+81isf2fNJZW1uVkluRrAowO2fFqcGYIcnqaVWx3jNQ+oToHLjGSwqgKTi/2iWBEhg4PgmEWo4iAURR1GsO0tr3VaaiJqN5s8sszmzsiACQrzBYzH2NHKLQKEB7zgQtmQSvBn3GMo/rrDUmCmTRVntR3TjZnKE55rIhoqgtW19n6UDSZ1g/2pXvuuiN9/GP/KF21aYMIpm67trNzwIf0DgxsSn39G61dyEj17EKbYU3CRpJiKjAfI9ZdMEPUNOj6QtOYYwYAxYUB0DiQwsyHgKlgZp8UpueYJHjvOc8WgoYx/VwSDkczDGAzQO0DkdO2MDwEThxWZTKaQjuiWZRn5lJ5jo2JlL/SVKkpmMtu5lUj4PAUGzotM1HzOYXnnv0uTSYlJv8iFiMVMCWMHu93iLkAaN4vCyDRLIkfZ6eqrPSF4mOOUF/no8An7/tTcREkvEfdvKOWfkAn5E9f8p3RI163AFJ7ui7qGzvWRR+YX9TBK6+lbbAFwIrMZxZGQl+8g1YBQFAKLpvK+uRdJnwxh4Nh9ILSoTzQWSyvCADEn8LQKlqHyn+o0N5x7yNPPnzeD9+F8K6BBmH41eGlDTes/0a9Uvtky1JjXVebbHExE4TqVYtS3bnQCnBuMdYNIiMR2QOjPDttdQ0CsDRVR8IoaBYwTqnULmLoMEOh9sFs0zOz7kzWt7DjudMS4YVzUGClDmZ/DGgBwOI+aSNFuvsGrNWcFvNyNi0MAQFalVV9qgKL+rLAJreSiiLero62tFUg8cFbb0n33v2htGPb1XaYUrcaDt+S6iNAwgkmeWNQQ+oihUgwk344xdAyTp0asR+DfSMBFYjdZRBRxQK2i2d00IYcwMTZGCExZfcrDgwr1nP6aAMM4QKS/Mb5SdmoM4E0sgDzoS3ERLiOVNWzc+PjniOClgFww/QZU2aB7ziSGYqE+/wM5lDI1H9iU0aAmefWCnmmizoCYtxnEhp7pLBjOvcpN4BKGh5RUT6mA7UbU8YBuACtyOdCvvrkfYAle07d+STwPuaCZ2pCOcRR+hY8KmxWP/oAgQbI55Qewg6fBSMhNlUkHABe6BG/lOvGXzNP6skd2pWy0hekiWOfjKBBkbYvir5cq47NzS/d8/zzT8RZl+9SeFdBg3Dm4JnK1esGv1Fq6fiV/u6BLjt71AE0NMWDYPgOsdJxqN7MqsNp54lFhdiTAO+y1XF/13v63dHBnP2SGKpmB9sM0lDA4S3gxRiojqQHoeFcInhDHXU6aWSgQXlgu7bOnjQ+NZdK+oRRs3M06GCO/G9VWfp6pF7mV2WCdPtw3j3X35Buu/mWtH37tamnu1NxGMpjIRUraVFfYSIu/RMhGeCUHoQLYVFGFiy9dehwOn9+3NIcgzz8BTgDFV/vWGXWBXNzwfDEAdBoJyQfaZn6dPE8O6wos6s9LRkmELFnjMFnmDQxNbqnhy33igKM8+n85LhHVtBYACDawu3RfC/7Hqp8kBqglTHnhfI388pC/BIQqD/JixseRlV6zMfANGGkhLIDVKRH+vQjfUVZaQNeNBNmeSsu/XhxVWy0MYHvpO84uoIGlTftrPIFaF6cbYzgATBgehzAbEWA0KFv0QooP/Nz7LtQumi0lMtBKiJVjnq6M/U7/FYGQtEr79B8lItZutKgxlTXe48eff64X3sXw7sOGoQzZ8Yru3de80ix0P5Lste6goaQBqiG2Md1Mzc7V0PA2LVMXKK/iVNikxN1YJgXSF/eRTNhIZg6XJ3llYE4yyAGNAoRHEOrnAnqjXMlIVC1URPpbNJhXQbHFtDDMHj/4Oa0ccv21CeN4+zoiJmBAIBsWL8h7WIX8SRpKC3jqk2b0s5t29N7d9/ooxVZRg+hQrBWfSEUvRcJoPKi/jdHG/QXw4k5zydhTsaRo8ckaUJyct82MUyjC98PwOgzZQUEcIZNJX1iZjEN24wp0LVqrPbDX0MbIqEhznDioVmorrqBo5iNaGgPugNNganzAPTYxEQaPXtG4D0ThE8CzeB66d0MCPjNU+rKd+pJXkhWv6aL+57Pon6LlPSOygXjEigrtS7qd5uAgQlO0IWZWPUJwJDQ0IUZAIDxLrThNJUReQEg9KXpSr/dRvrNM74DEvxGO8vKaoGhqqClUSOYvyh6Y70SACHkSIsSREzkwqnd2spZsS26x/yUAE6bJioTZWWUhAy5T4JRtrjoeSgCWqQfmcDGYjaZs5VCsfXuN97Yd4j2eLfDJQEahGPDIxM7d2x/ZLW++ivqpTaYAScW/oYFMQPTcyF4E4M6Dr8AHRvEEcyIpIFWYXhMGfbEwHwBveekRusFdXrBRME94rOoCAngiUgwnMjT0kmEhRMRDQfm44DdRj4OPjo2dERpLIo4ghgHBgbTLTe/P23Q5+zkRBro60tXb7lGILIrbd2yxcxmhySbqKicZhJdGbEQMkaDuTLnLOrq+fPn08nh4TQ+Puk6Z9OfmdCUSVYAA4ckk+AgagwQzBwmW1F/2sPpSVoyd4JRlQCNkPTZpwFNzMqEM4afsy0MMQnZZwTGnCpPyzwb8ZkbvGftRG1F+m/vD3wEOHuZAMVELGrpOruuaByZuu4s/D2Cfqif+SA+dICkJx5D7zgLm03mfqO8zkf1hskMonoGWAAmWbqUL/NZka5aWmlGQih6lBnQoK18T2VAK0TIwPxoU7Q3aZIO/jZAAia/SDf4yFj5Sh1Cm6PslIHvgEYU/iJQEPgkTly+5bblvoRbRVrW/QcP/uDlePLuh0sGNAhHjh2buG3PzU+L0P6Z0Fz0GExBR0UIJvVUZDUunU9Ho67ynQDDMd0ZnwPSDB+AR0Yg8DacUjFmjylA3zLLjt9WPyV+DBjq/AAN8sfcYTitkY4PnxLznhfTzZlpTZwq2zVbt6cbrntvqorRFmen0qaNG9PVW69OW67akgb6+1JXl6RSEXMnypkRDIRByIjHz3QBHEgawJI9MFjByrwJSyzVnZ3QaBfikwbzWRgihgmQshAf2gQSy2mLgdAc0BogXsLbmYn2BRhIj7YAgAzS+g1ohjM6n2bUjidPn/IeJJgLlMElVxpZvbIAAGEiWgtQWwYgCezNDPRTTMxyG+g373IfIOZG1CH8HKSN5tWuvmZkgTbIyk//8wbmp00VayzNdlQcvmd1Jn/KTBs5rjL0PTN7mMLE57KpS5voPr1EWbL0rM3mRJMCAUw+2hVtJFZPy3RSfqRPCZvFVKC/4zPuxwM+qTvpv739nGdjtSI6vP/40LP74+6lEYLTLqHw5999eL+I7X5JhAoEQKPSITR2NKruqUXp6A6phz2dLC9uN6OzAK7YBAwIheFYnJyolu2d7QIGnIN0MHZ+3YvjKgsCDIhKYAFgQGz6JyJt2rR0tpqJ1ax0LA42pBX3+V8kJNNj0PFnZ6e9rd76gf60kSMle7tTRzuOWTGQgM0JK5COJY9+U6eMcPjtoPpSDpxqjNDgZ4lT2Jqn8esZJ9lVOL9kekqMvmBGqK3ESEF2kRB/MY+BNR0CHf70jPwzZoJZkKaeoyHg8zZ7YgCYpqR6AY8VAeWYAJOFZIAIM0tN7KQhxuETkw8thZm85IUpyRwOLvIHaJS5cqTOVrsvtIEZWEyoHtDvcMLiW2IxCAwKaKC1ZDSABMdcwZQyiKj+Hj1pSvOMyQnUA7OKvLiv6kQxVDPmV5TaOwLEWNouQPAsY6UNYGDHqIQug7/xW/FosyzwHcAmUUbMCIAvbUF+mD4IoZaiWtLRolx8ug0Vh8+oG2AhcEq5emO18a+OH3n6kgIMwiWlaWThtUMHT7131w1vLdeqvyRihqrU4UiC6HQ6H9Wxk9PpRQFhHwswRMzscwFOQ6Csy2DfBroonHkibnWId8CCsJWWx/2VNg5TiJH0cLiiHbBOoNDakUod/Wn9hi2W/Nj5GXPT6cwXYdEQJ5NVps+njQMDPiZg44YNHvZkd2rAB/9ITPgKxxxXRiQE0grnHdiSsy9jdGwsHTx02CtZAQRPZmoC4oKYG6LMhhWpF4yvL35uwlT6XjAmkyRsbHwfbEcXhE25Mo3FDA74CACQshfKqLLgGB2fOJ8mp9AwmkO2Ai2AAtUeEGUfT7SJcEqHRKc8XgIPo6pdSY+A0y8z7Why3mfqv81O+w5CUDDzl2rwHF8GpkmUSe2vB5TbWid9ZsAATJDwMCPtGFoBfYtpRdy4RzkQPjiQWz2SxnaNjFr4fZebkSjlJzqzuUFQuUnPjnmZX+QDwKJtECdGQyBXdu6KvsRP5LejQNZEXCkF8qDfog1Y1Bb39QU0fXB0+Pmf+jL3f0i4JEGD8MaRtw7t2LLtdTX2J9XJRToCZqDDuWBo0YklGkQFMRi11W0wESo2Y/gL1bqnX2PvCs8FFHqOZFQHeZRAfxABDISkJA889CxVLuZb04ZNO9Lumz/gPTgOHnzNfZ9JBYiL1aMcMlRYXU7FVEub16+XSdLvNR8d7bFnRVFmCbNEM6edyylGgmi4LNGcsP5RKfEEE3r+9wuvpKFjx8T0HDCdS20qI/VEg6KOGXPaKQog6hM/BBeb06IVeCs+tSfSjjyR+Pg+AB/ehVgBAia8kS6B9qScgIABY3LCO4QRL6RitLf9L/rExm9VPS1R9S6BeHHBThcng6nl/D7t7sVsTUaGYUjP7+i7XtMthEVefa3+6GTDnQAN5606KEazPCGxMz8GUh2TKNM6DKAKNDGBOPhB6HduWrtk9KPIxCr1hTKn3CxMxGlus0OsYm3HF2tEAKwoJ+1vIFQ8NBU2YMI8IR8C9bGZo7qyVThlhd6y/o82icIJ+OrCygdHTzx7SQIGIXr4Eg3f3ff4w/nc6n2ijTEIhIblgvggnMwujc5TB/h5bKAzOzsv1X4pVXSxyrC6VLNj0USmd9nNGnMF3GRGIPY3nc/71g4kmQrFrtTVtznNz9fSy6+8LAaqWYWGr5Wr8meOgCTNwkxanp9O/d2dMpcYjWlXmhCcJHkrxKv4Ii57zzNCadYFwuLTS8RNdC2W6PufeSa9fvANr3z00K7KjfOS+Sl8hr8gyqyiOJAuoy82EzzMvCJ2ldblpf5MYOPMmFiHgqpPwdDEAAQ0jQCDIF7aqKb0JsuzPgeWkSfMHJiJts/KzpaNMJcyt8/F5WnWzdJfGhgMA6P5PZWZ36j0aACKGZoLWyCoLTEL6EebHAkhgVZJXWnxqKg1KX8DAFRe5Y15QgzAotjMDwY3PSi+R6WULkDBfi1oqjYxVCbMVTVvMHce7QIHLnudqixici4WNqKRmFZEG4QYjSFXhBHmVoAY9BfanPLTOwZJFZM5R3QWzwBv2iNbqWsASY2yFJP7LmXAIFzSoEH45pOPPacmv0cFPYQGECMa6oimNDSRq8EzdRfHZ7k8Z18FE7e8oYwIakUPIQ6AgtWD3o5P6dNhSBB8AhJfqVOA0c0Wde1dacv2G9LWbbu8snDi3FmZFwIsCFpEuCRNJicp3F2S6tzSSB0lZo92WCJy5kW7mMkngzG1XOWkrCIpEwfEy0Uw4MEEfOo6fXo0ffXr30hPP/tsYtOVQmswsmd2isFhbogVpveeoSJAwDMLGdOjdSxKc/BaBZXTDKO6sv0eRE/ajBhxeXMXyiiGg2l5TlnGJybTmEwktvBDzY6yk3qwLGUIX03WB+oTpWFtiX+KDGPYPFM8mwp+J5yi1jzEUCSJtsDoA8xJ/QANTEdxrN7FxNA7SsvtZAbFzIoZsEjwLC9rPsqrTYCErwunOCNp5IsJ0t3FKWqdMkWYEcyK3pi8BxhSR3xjLCQDNLgf5VPagJ3K5Vmcanf24SBk/Ujd0FL4RTkoX10g6mdKB7qzpqw4POcZfclFHUSaJ/OF1rtGh59+yi9dwuGSBw3CXzz+naHOttxdsiP3Q2wQDaosnRBEg/TmaIH5VJ4uS8OopLKnW1fp1WBYPSe+NyeGCCAuERKTt+h40kG76OnGrOhOW7Zcl/Z+7BPp7rvvTIsLU3pPkkHvoVJXZPYwfr5xcH3asm5d6pR6DiEy34N5HZ5dKkIRfdj+I38uiM7TjSFGEyDzTYLgq8v1dPTYyfT1h7+d3jx6xM7cOI8jLpe9ybiUlQluOC0BBTQL6gMTogEz8Ylp4cHkUdeYVIZGkLyzu/fF8KjRshgCDkedDrWZwIgTIzfEydLJGIQAYwKK3OIu9YPJAB/yC1xBywhG5oKpuHhOWkh6mIhErN7rj9m/lJU4XDbv+I0W1CwDF+0W4CHTR3lm2icBYMdHgh8k22A5QCGlqvqf3cJVMGlIgEbMt4h2pT/Cl0FbAQSmNYhHF3UkZGYU/Wk9Q+mjEVHl0FYoe9CpgaLZJgYHpe9+IG4zbX2+mK8v3zV85NKYh/F3hcsCNAhf+ta3yicnRu9Vwz8ESkP4bL23JNWbDkHdK89U0jTrINjendWzSDJLacia7tX/6lzuM85uKSOiUt9ZtWa6c4c6tKPQka7btjttXr85PfXXj6fnnxX4KwnyYEJYd3dvuum9e9JtN9+U1vX0GCAgbs+qlGbBGSdFXRkRQxxcJnj9NvPbHIm5JegJR06cTF+RhnHwyFEBBietSRoBFioX0g1izIgM9XZRVw11GEmodAEgQJKDqVmOTd4wJY4+6slRmH6XNTvSPNDAIGgC95HEnBDHdHlmzk4LfPFxBEMEs/CZMYAeNEGMr0jieEYj055oH8RjdzW0BPoBLchtoIuAY5Yhbz2x6s6KUZiN/sF0YXcxFvqhYdpEsdRnmFxSHnTUL6endGlHg4fiqIS6lKq+w+BEZfQDZvWaDsBKedH+LIIUURjEKT/aEqABeFL+C0AgunFQXxDU8gYBABsgoNx+R3nyEgKImJh0Xi2tctLO+IhifQ95+97Dy52le4eHX3jHNtH5cUNQw2USWAb8xpG3vrHzmm2Fhfn5j7CnH6YFajtgMTE9k2Yq845LJyM1IGpGLLIpv+pdMxNDbXSynWEwtcCHPTt7UiH1pU5d3enVV19Nj/71I2l2vmxigLjf896b0v33fyrtuXF3Wtb9nBiHJfoDA/1pw7pBnzvS3iHThIN4RcjwB8QCgQSzUToRGb9VRqZ3P//SK+lP/+efp+MnT6Xe/r7wzIvSOexJlo/jAgqe/i6zh13Q7V9QuvxhnvjEMUwRxeOeNQvVzXa7gpf6ywzJtDMuQIhgIFB7QOS0GetJ5iosq7842mCgFcNxmZmUN/fROKgHoGEmgIHUVmZgvxdDt/QDAabMGMgzWFXuUO3DB8F9OwzVUGhuofnJzBCI8AxNz6ChEEAcq2fRRqKMzNvB9ODCP0KbYw4xMqIyo+noPtss2LRSwBeBICJf6kf7U0b9c54wOnV2vVU/zD3ELWWO3beUiPPRCwIgz+ZU23GPhYGeVauyZoDCMzuAc7k/Ht1W+tWFF/f9xA5nfieCanH5hW89+ehvrqwuf3ZZHIcZwiK0iekp76qFmog2Ifni76jFEADMCimyO5IJCskAoYrQYM6Bru40KOLekC+lD1+9O71v3VVp/txompo+L+ISwer9rddsS3vvvT/t3H5jmpG9vzBbNpGx+xanmnV0Xjw3BQIJR2AwHQECpCw8p1wsftv39HPpC1/5Who+ezZOnpNWQHyY2qqt4kJpWRpINogf6WUGEwFCyDAQdYJBGerlE2KHGUIihqqMtoTJwX3KkgEAz7iHWYKfw05mpUdZuTC5SJNy8E6mWWXv8kmAGfhN2sT17uZKB0nvq0lylBcfgv0YZvim/0AXfgVrDmJw0gAIxMJ6K8xIQtaWlEU/lG+YaAgBOy31PkKCDXFIg1EQjt0EQJCVWX2j7KHBhfYFs4eZRhq8Sz7EIwRN6Z6+UxbXk98qt4WU6kVc2s+aoeKFacT9EGLKr678fuP0yWd/Le3b11yQcvmEyxI0CE8+98zn55eXPzU7s1CZKs9JytatgnPsI45PenUV1VMSRj1twEAtZYanqMsSD2ZgVALH3Ab2XVQaG9q7004BxuJcOQ2NDiUf+d+M7/UGxU6BxYyPHGCJNiMlHJqENGTGKVqGV1tC8CIm2/PK38THp0EgpZOnR9Mff+4L6Q8/96fp1Nlxb+k2MDAgRoTYUYcBgPbUqjTZnAWihPBYqTs5MaUUgolIF/Wfw65ZR0OeiD42y4WA0TAqMuPY0AjAwLSBqA1s1KvJeBzgxNaKXA2BDep1p0CsW3VjIhcAQVxCBiQwBkwBc5nJJL25fByFLzG/mBWHo00BlQ3wDcBAegNK+A9YwNehNGISFsE5icNgaMq7yntI57e1J6CcCQU98nePjijPAA6ZIE0gorz0H3m43w3obP0fI12hFeL7AByoVQBxzMKN7wZoPQK0AQA7ZwuUJ0Z4EBSum0DCWw84fggv7jdDRTT14MjJZ3+/+fuyC5ctaBCee+WFx+aXq3epk05y7gOdzsIh29fSKGy7QgwmVhiM7yIWgYmnJSN99Gx9b18qqVPbF5fS1b2D9g1MVMqpzPqSoF6DBlvwT0+eS2Ojw2IyznbtkDnS58Vo9tJL+kK0MV08pFMQXti9UPa8tKHv73sm/Yf/+J/So3+zP1VFoxzExK7gfJIXIyWhojMBS+aAiM5DeErDUgxm0h9E2y6CB7gwW4gHM1J+4nP+CbuRYb4xESwYNRzAfHIRkJio/axJYegy5qnE0DEXI0HBUE3p2WQiM4SYBTUfld4gabBDY9K7qhPtTAAs1PCW4jAdZeE79YNxeScb+SFd6knbG2z1hfpyj99od2ghmEYGMMwQ2rcZMOPo9wszO1UuNY7byBqMygQduI31Gsxux67SBa3IlzL40vcLdW72Ce1mWNE9ax4CDgLPMQEDMFY8KoWpgpZEvnppRKncd2po/yU9pPp3hdB5L+MwMT1xfvPVm/+0UWtcI2a6GYDwDl9SS02w6nQYSEZB83d41nu6OlN3uxhODN4ucCnNLaa7r785bVu3NY2cn0qHy+fSG+dPJeuOegcy4bS3ltW6Uqr5jFYWcQ0MrrOGwLkoscYkVFqCvf0wpogLskL6v/r6ofS5L34lHR89m/JiNAiKDWU4Ga2tqJRxcOpCwpIKw7scGZDXbySm1V6VBUaAuZmijvpLHWF+CJxPX2JMGA7fAiYbhAtjcHGfkAEBTAwTACg8D8YPJqP8DLu6HUlPjEggPlpVmC0FMwxladf71rx0z/VWWegH2hGTAW2JssF8pM9EqyyQJj4DfA/kD6DQnkh5NjbK3qF9KBdMy0xZ6gi4eccsaxPSNPSZ0ycjJpxRY42C9tK7WRtRJgLpxiSxABAAkDaB8WkfP6d8TXAyWKqMeqD0QlhRJ4ZjmTzI8ni9pmfRV2qzh0stLZ84fvSHR5zAZRwCIi/zcPDgwcrhk4c/Ix32QYmGMp0EaCAXmNQVqqQYRfchhu6uttTfLenGKIeIqDI5nbpaetKWjdeJeTdKvBfSW6dPpEURDExvp6WIibH5yfFzPsUeQu9iv9B2jjFEvQ3b3FIIehbFwGBBaNI29O7sVDk9/8LLafTcpIgXUwIGiEOTO8UgUBkT0GBOiJNp53VpCDDihquu8qHQSE/ygzF5P9u2D0ZDw2AmrNc9KA2YivxdfsWF2YM5glFgBr7DlDBnJvEze564NOLc7JydoyH9w4lpUNN7bmuBdAZaKAsGG/LTZeB0G1zUBAg2GfQ+7YaGFPeiXCAMAB/lFWOKKe3HEVPSpx5mBegFumg4nqiltBD/5E+5vf+rrqJMHw4pwtSr12W2MexaBSAVT+/giGX7Q17GnKE84VgWWKiO1JVyZVojReRCKwrAZf5FXfVnAqGu5gY8lJd6SIAtKb1/e+LoDx44cmTfBLW73MMVARpZOD5y9KFGbfnWeq3+HMSGgxNnIHMocIRJkRRgdHghWaekDoud5qbLqVjPpd073puWV0vp9Ph0mhcDLDZEoCI+zBpTI0FfmZ7NOgsYzM5BMS/2LNIOgjXI6HuoxdiyYWqQAoflHB0+wUxiM36MhrSnPk6rF1GjQktgJbbRw5SC7iBevP3MLkHymcmVLgyLM5QJXFaFxQ2MoCzoN7M8AZJsMhjPYyQjhvm4x0XIwASgsHYBgKlemA3oRxxNUFG5rVUISIhHGjAY8akHvhaOY4yDp2FgAZPKbhBQ+vritssAi4s8mV2JtgQDEoXAs1g2bwwN5la7MCoEaAA2NjWVPz4KHMf4RJjliS7gPz2nvb0uRO+QF5ssIUhi5a9i6jsjRlmZMiAEjAADb3+od7nP+wZIXbyL4AEM9eOCxuIh72XAA9MkNBb1+4H8av72M8PPfS5qd2WEKwo0CMPnhk/uOLv1nkJry++qv+tIIk7rZkcvzmvt7en1hrRQVXVhKVXLlXTz1l1py8CWdG56MZ2ZXUjnFytpYUWSxrSOtA6KBhAgDggRQgYsLJEBjJYgVoRmrDNpcoECi9VyYqbjZ86kk6NjJsCUC0ZmMhjMh82+JMYvlLrSzbfemW677QOpKPOpTcTeP7heqbR4hisEjdSLdSUxLR5JSbmQeEh0VHaYwcOuUtkZ1YFBKR8EDiNk2gQaGNvos7FMpzQn2oo5DMxtgWk4dxTmw2ThwCU+eQ9GIoQEjjaBmRjuZPe1AM+Y4MRFncmTvPnNdwCDdLJ7BMCOvgkm5r4umJ/5HM02pW6kh8/K+QAA6t9cQQCmZNwPeq7XL6TNPV6vVBgdYqYsM0rRMCgjJhQjKRGXugC0fGblINC2PKev0CScNu9Is6B8vMN+K16klsv9cbGl866RkWff8MtXULjiQIOwL+2rHzpy4DdLraV7u7t77CRFcvb39aaezg5XGkm7ODOXrh3YmO648TZpDF3p3OJ8en38bHrj3Egq19jrEwkUaRKstoqQ2DzWhCnmsMQU8ccCKCQSkkuRdUFcEC9Ot4pMhreOn0jjU7F5DUwPA7PEHbuZFbloItfs2Jk+cMddHvvPSXqu33SVj0zAuYbaS3m4rKpDtM0bTEXHhPIkKJiW8ul7UWDBuSpIPghbQtwAwREQXZ0s3e+wOeGRGjE8YAgzMGrAodswLAyeHY1gMJKG5PZweZS3QIN6e5IboCLNyOfDCrApGxoY5SLY7BKzo9Ew0kI56Q/KDJNmZoGBQRdaC+Ydfh5alOA2VX0USW2Ls5sRMTSHVjuJ2cneTlMyJug1GFqPdAkklD4Ai0YX2yACECvhT5K2hk3Gep/MHHMZDU5NLUbpIEjoR0ANfwYaBosGBd4TSu9To6df+LXh4ctr/sWPGq5I0MjCkeOv7S8U229trKw81NUpxihKwkuDYH+H2fFy6pKguX37jal1Rep/rpA6N29Oq+t605sCjYoYmUOYM48+AQaF2RcFLpCvJRyMhD9MxAR1mqDUqiY2E7V+6N7k9HR649BRS3ZrJTCELuxyJPLSUl1ax2DatPUaz+ocn5hOm666Nm3fdYOl+7LuMQpDlzFD1Pm4fOEcheEIXnGKhqF3MH1geModa0dkFlhLiDkRAAYOWOJSXgKMwoVWw3GAjExghpHuBTW92SaAIcDIdoyMGL3dXGP9DXEJmf+BUQsaJ0aYWJuDo1XahvLA+eigclxYn6J7tBMgAMAi0W0KGAAAKzUtI2Lsb9FCmgKiYpx7m+1lQT95M6aFmPSHVufy6x9psJjNxx7qE/D2kn+QVSHTpiKv0Jj47t9cKg/+Fs/BIM/6ypO1QuGmc2de/q5fvELDFQ0ahFdf3Vd++fUfPFjIFz6z2qhV0DBmp2ZSZz2fPnnnx9LH7/w5HyMwJvt/VsQyXimnqpjAEoU/iMTuN0ACKRM7YMEw+CSy09Qw4nnmoTxRLYwc76Y0t7iUnn7hlXRs+JQZwjf1HOkKMyJJ+9dtSLd/6CPp1ltvS+dkxixXV9LA4EbRZN7rRIgfkj7KANWTrb8qAB5ZIB6SnLkWMJgdq/rDVPN9MTa+CN4BbIAATA4+YQxMhHlpPtQrAIMhSnwfSNuI4/kTTenMOhzqRHrEhTEBAwJpsFdrmy78CJhRjDrwvF1mked2AKSURWUlIepH2wCmlJ3p7OSZARufaER8ch8QBbk9pZ4CKpqBhTYTQHOo9PIShy/P6G2VXfc9g7bKqfhswtQcJXF/sQZFgkXPMr8P5Yk6R94X/pAO+sznOOKr5TeGh1+6b/wymg7+Dw1XPGhk4Yl9D/+v1UL+xvJk5aGV2Wq68z23pw9+YG9qtPak1d7etOGm69KG7ZvTqZETIl7sc9RiCFiN1Aji4Af0ia0PUUKfqMDBBDENGqjhH/TNPfblfPHA6+lbjz4haSRC00tBeE27XFJW9Ji277w+3XTL+1JdxHp2ZDQtL9ZUlrPpzTcPpymZNDXdN6NCvJQm+IdSRXr6AuNx8RvmRHpC8Nl9ehv/S+ZLyNLyM4WwyXGuLrn+rCbuaMfZKRMABlH5Q7rCRDj7wt+TMTR1apO0R4MBHM1o3NNvT6pjPyW1F5oGZ8ngyAQw0CiIu8SoD5pEOCbsqIbBs7ploBk+G91UOfxcz6zJSOsAd+gzysc8lZmyzMEGs2KX08TkeCrPTKf6ak1gx8FQnCbHObXSNNSnHNXJKBGaB/4i7mXO0GhjAJv8yCNoQ3ceq+VXb3rzrR9etpO1/r4hqOVnJDz22DdHnnn9qQevu/7Ge/a8/8MHZlJ7mu3qTI0Ng6lv59Wpo787XXPttZ4SboeiiERkfoFJs5EUHGaEVpk73pNSjO9ZjyJqzxvQJ/MXkNgvvPxa+sKXv5rGZA55MxekocwKwAIzwuso9Btb+6Q0ke8/8f00LUJn7wa2+Zscn0yLFZam1y6YIDgJOKIvRhkY3hNzqmzMbQCoKAdS8CKhh6Tkj4lj1ILfMGJmQljtVzrVGup5OD47WD+jNAFGNkUWPLg1whSTGWPnawAT6RgMBBAwMOxEO7GVHv4GGAw/AsOzdswSh/JRZoEYU+or0vYoHG1EyMpPdly0bZSX/ANI0EiyQB70G+YCAOjFfmJ+VihTb+9qL00SU4W2ZGMmTFVO4ed3XXEYHZtjxEhxqmpzADT8LABH5Nks05B0nU898cwT97/00uWxOvUnFX6mQCMLX37yy/tfXx28/ftDJz77w5PHJ86tLqUZEQ8rY+/92M+na7btRKg2CSWINpM2VmAtbRh2ZNiQ0QQkYFP6Ob7i1Rvp8JFj6Yt//hfpxJlx7+UABAXchBbCOxA3TkxW5g6dOG2fSR6GrEs9Zun7IlPA5wwuZnxdkUZIeAia3wBVNmcBxqKcMHTG1JSNrf+JR/kABUwVfpuBFA9TI1b7Yt60ea5EBiwXmSUDIdqBNglmIj80Lp4T1xqJyojTNXPMQm6YRUwZB2TRQvSfwZXNilebk6uch2KTvv6LOuszu7J2QMNAc3L+up+VlRD5O3m3qUdK9E5N2gQgQV2zumRzTJyuOt4HHlXZ2Dn2+czyBataC4WywOvfl+vzN35n36NXtO/i/xd+JkGD8Du/c2/9d//oM5/fdett1/VvWv8Hhw4drsPYnBPb2dVriZUF6AWKyf4gztAYQu03o0gS49DjNwQ2I9X46RdeTodPDAeoQL6mbhIM9TlSZSetrrRl2/Z0/XtulNIhibdcScsLM/qcS6uSkqjSxIbxDQSSgKjlZhyl+fa9R8kDAOAZGkHGSDgamQvSLvOB0RJmsOJ/uFAWl02aAb4GxQMwYhPdeD9jMMrLp8GIPNCsuJSPp3PrORoIAEy70V5RS72vj3aZJTHfIerDo7m5ivcy9bRvNAfdI23AjO8x+xJtrglgKhP1YzSIusbWAZg0Ak9peIAJp9ABqGhoBoMVfddvjvMkbYNtFNDvAiw4iwGwpUWAIva/sJ9D0aKf0+cbi8s3fv2xb//evstwodlPKvzMgkYWHnhge/kTv3DDrw+fmrips7fnSSZLTU2MmxghUBOWQsY0JmIRO05GaP7tC5y8G7hoFyJmaPW5lw+ohYOZbYcrPowDIeLIY2IS600g2KOH30wvPPNUOjcS61pWGzITaoteSIaTFUYIP4ISsGM2zAQzEwyri3y4Tzm5Z8BQHM4E4UApTAKGn3t7+iUxi0obp1/dWhP1pRqYVThnLcV5X+Vk4hT5oJ1kcy8y0EIzgavInyFnvZS8Z0ed7QPxS1AmAAPHsUBBF/VH0nvYe2EpTUyXxeTUR4xJG+vCdGDnd6amkw75Rj1bBE7xnfztA6EPFIcy87rv672F5UWbWysrak/1jRpUml3NPgv8VsS58B79pzwBO8CDxjDg6Zme71eStz/8xCOf/fq+713xjs6/K/zMg0YW/uRP/s2hf/HpW+6bX5p7QHbvUK7looMvC3yHaGMxlhiwI+x37wMJ48EMImKmch94/c00NjFl8wUCzwISGtW5v7cv7dq2K20c3JTqS/Np/NSRNHr4lVSvzIheUceR1MwmBahUBhcD1RxzA75CugaIwNCZqdGM6P8zDYFPtJ1w1uLzkGmgCKwGzp4TeD9GMsJ08jwJfBq6YhWtzAoxtjWAZt4O+kQLoFyAAUdUMhrBSlcC5hz3DTbUX0zJXhoskJuaYQcyzpLlfcyDMCuISz6MVC2jTajutF1mFnp9iPLMykB7cBmc7X+JtqaOlEVFc/3wJzG/xCNKFPht7+JzcRl51+3cGBFef+bxHz5+z6P7Hn3RkdfC5b9g7Scdnnz8a4dKpS3/o7G6PCOquVlU1gVhmrnEROzstX3LFjH89rRu/TqZFgIP/BqWfpKoIrqz586nr37zu+nU2fMi4liBCX2ydgVyvunGPemjH74n7bh2h8CjRwRcSXOzkylXXxJTIsHDbodpUMFJN9ZWNO+LuFmVqhvOF8BgmJNnXGYuMSzfKbfnbOh5pmlgRpA2C+EoGztoAXaYAZ7eDuMJHNFkABh2N2OuBUBi9X1Z6nuzTTJwAUgZOYHxYEiWh5OGIin9RlpGyivPaMfwY+AzODc54cly5IkGJyY1A3squjifM2uYsGVOVkATAfioB3NkfF/xeIf6EvBD4MNAgyPCCg5OyqS0IhkcyRGfpClTloEBtNEyoTr953XL/Z/ef2j/JXOy2aUS1jSN/0dgJt+ZMwd+v7W1b7vI6rMrq6tDUFdOxM/RgKxjYAZlgAGELiIUQVq66d7hYyfT0KkRSU3R3wpEyxqSZc+UfP+eW9M//dQDae+H7k4D7BTW2ZOu27YjdYgBpNxIC4HppFLXAzxQrTEBYCYHSWJAgSszPVi8xrAofgjmjgAYjtpkMBykMS9D5pb4CmlOeazFAHSKi6ZgoNBVLLJalxmuRTtWMWW84a/yokwARsag1NnrWnStoPqLYb3zu5gWhg/zoWbzx2Cm3BjqnK2wcdK0gGPJ2oO1sUaLAJG2Cp8M5a9zwey0v7WR0DhIl3cwLQhoYLQb80u8YbK0F5dF4LoiwGDfFLCB8lJ/NJ6sHbniSW5I0X59OVWufuvY67+97wqd0fnjhjXQ+FsC4HF25MDnz44euE7g8IDg4TkzYUd7yotJW9EwxOweDpVGAPfBjMeHh1N5dk6SU0wKLYro13f3pX/8yV9Iv/zpB9PV/etTbnYxbRroT11dnakyt2jmzGGSOC0WQbHQKnwqED+SmVmhdWkFSHMkM1wA49CJbIcHOKDJIDmDyWK1aEy2wnQJX0dMmBKzOl4wJ3NMbLrYrwCWNNPWb9dZaRDf4KLPkM5hRlBv0sDkYLKUNzUWgKzUkfgLnljFSBCrg+t1RjKW0zybGzPdG2ZVHoCRN6/Rxd6nfGcaPcPZ5JGNbgAcbG6D74l0KBvB5o7MQoZTl2u0E6MjAG8ADBO40ALJjrJmoOTvKysHVK4HtwxvvnFo+NAfDA8Pr4HF3xLWQONHDCMjLz18/NQLd7XkC/cWS6WHAY5CW1FSPRjLsyYlbeck4UbOnLUtLrL0kvi+1rb0kVtuT3vv/LDXZ5w+PJQmTo1KaymmjVu3pN7BAR97iPMPqYsaXxNzwZcwLva1JSaEbyZvjiwoiOz1G+kZjtG4ByOKsfUu6QWDx6dnQYphM4ZByvKJWh77c7DhbtPsEMMyooFzlN9ZGvFdgTRgPv1RPiT8wuK8p9njcKwLNOq1qkd/GLUQktjfgZbB6NKi2gbAgAxVAgPGyqq0GN1jUhzmhdNX/fBDsCfGPFqMvnMmC1sAMCEM4MD0AlxZ2ctmSbUqoMKMz+YJdHrHGoXSIrhNGulJZXnf6XOnbh0+M/wQa5bi6Vr428IaaPw9w9MvPfLU7/3Rbz9QKrbf2tZW+mJbR1u91CnNQ5IaO7k8M5tGz46JQJl1WE0D3b3pjltvS3cLMHZs35l27tqZtl6/PS3KgphamEsnTxxLr795IFUWZgU6YhgyyYt5GIFAe5HY94FM+AQEHpgqqNbiAjMDDM8ABRqNsER8oC4VUGROUD9Xkqj4SFdrKypb5vyEI+16UJ5Mic8OJYKXAQ2cvPhAlJjeB2QuTjv3BCplyhucYVpFy2BatoBiCfBgnglaRpWdw4KJYepyZc6zL1khKsNGICRtQhmqSs36S5sQc2PeOJC3njdU0aryrAAEepcRF7SL2bmK43AC26rMuWy+Cbtm0UaxghUnK87fOvtz/oXA6dbR8dP3nTl/6snIZC38qIH+Xws/Rjjy6pGtxUbj34na//Vqfanr2ZdeSn/4pT9LhVJn2ti7Pt3z/g+m+/buTWwNyCbIMAXMxZGRdZkj3/r2X6YXX9yf+ntLifV0qP9MN2foj/0s6yss1oLBVhKHNdFhqOUAANJ1nbSUXu9R2ilNJaXJudk0OTuN3SBpW/VK077eXpk6Rb2H9I9hRnwXMBSMDNNj7nCoUA6/gpgVLcXah0ywmDuRS+XydJqcPm8TDDMBzYKt7jrYIQvwAHAALjFnrFMhnwAcloxTr4Wl5TQ7vyiNYSWxOjUzLwgALUAXQ9r51Onp7jRKzE8BEsOMigVtOKXVQAIqjrFI3iOlLtOEw7CY2WlQQyuhPim3JO3k841c478dGxkZihzXwj8krIHGTyic+JsTbfMtE5/8qx/88JdfPHH24x+686Nt13Z0p/6WUhrcvCHVRNXlaQZkUOlXfNjRS2+8kv7yO19L9WoldbYXUpv4i5PwOUyJadVmPjGP1Xoks97jyoYv2eJ/4/p1sc2/QEn8IWCqCDTKApmaT2/H58K5sjgzARvSzLQQGBnHK0O7mBwdKq9YVunE/hecDhdMLCCTZJ+cGk9z8yz6CuckB0uLn1Mrq32lETE0a8dinYVi4SCNPS9keih+VfcrC7U0V5GmIHBi9ANQIG/yCZ8FQKN3dbH9IZoP6dJugB6bE7Gvh1cK614HGo/e41T9hsCMlczE9ToaqRvSNh5brte/Wlhefvjg+LhUkrXw44Y10PgphN/6ra917dq18Z/3NtKnW+rLe3sH1xXmFqtmfEZapicm08kzp9K3v/+dND59LrUJGMRWqZhfSb1iiLaODo8+sAtX+BZgWoGFNAcAxI5SMQpzJ67auDEN9vdZo2DHqFnZ+FPSCDAHmDmaTcpifgnOWu+ULgkfAILpgwkTE9lK0o5gcCXt92IXdDGxLkY0psqTMgdmrPEwXDojbYmytUrrYF6XIodJoXTRMvjDxEFrwdxYqq6kxdpqml+U+dBg6TugEOt18MlkfhmAiJEhNipqU3kZGTKoKA3KHSM8LHKLhYWcJs/DqkAMs0gF2N9aLH2p2Nry8EtHjlwRW+xdSmENNH7K4cUXD63rSt2/cm743C92d3V8eF5AsG//s+mRx7+XTp8/nVrbWpNYRlgwL+t+OfV0tPvIABiwMl+5IH0JK5KkOAYBAzbhgfn7+3vTNZs3X9A0pqWaT05PeTk4GgHvGwDEnLybgUjsWgU4wJCAB+AU+6hCFnYutrXFDE7lxSZBOFHxXQBcMxzjoHxg8pKYv61VYCOmp1zKVvnKJNCzGEHiEGZmXCZpGGJ84UpthdWuFzf9AVj4DJIEPNwE9teUlHaXysyQNX6jMIta7KTFbOMQZUHfgdVa9c9qK9WHXh8aGqFua+GnE9ZA4x0Mz33v1a3T5dl/+d+/+IVffOHVF9/XwqgEkjYn0FiVVqGrS/d6e7oTC8bY65OhxGBsSXtMFjEjoME0JVaMcjL9lg0bUm9Xjxg1l+akYcwKOJC4wXhoEnESHVKZgFbhGY+SznEOCP4HTBYWkYllpQ15A2OBBowNwDAqwjsM6S4vL8pUmUoTkxM2I9pLzNMQQ0ud8MxYpD6+Ez2T3oDiIU1FJgRzT6RTsVEOKXEfUHEZYXvdALz47XsCOf4wfdpVz3Zv9MMBTRwFsYC/Yqi1teUhmVhfOnjs4Jqf4h0Ka6DxLoXNm2/bnSvk9xZyqx+VhN7b0qhtaslXU6nACfTs18kMy6L3d8gWV9mJKSaKHbRjE592xVs/uC4NdvdaurOtIJv+zM/N2ObHsUqA+fExMGJh/4PuAw6YPxw2nRdghNMyfBr4GtA2eG6mlwaBiQTBAEhnx8YEHBOS8gWDhs0R7zuCQ1MmlBibkRUACg0EBWRJ12oDDUHmBJqP4mKuhXYT7wZoAFwMCXNH/wEieqwsym3FwlM93R378o3cky++duXtv3k5hDXQuETCtdfu2S2O3tvasvrRttb83va20qYeOzBbbApksxsBDRiJE86RxjB2b3dPumr9RoFCPs1LG+E8W9Z1eEWnOI94LIxrE3Dgc2jYF8CalXBStmAm5IKR0RKyiWV2Uorpg5Gbqz4FCKR9+sxomp4t21nZ3srepIrXJCcfMK14gA9gBZnV0DRkkqw2lKfKyX6e3AcYPNVe4JGRo7UMQCM1yi25/FP11dV9jUb+qfHxgwccYS28q2ENNC7RsOf6Pbvbi617u7pKH83n8nsXFhY2cWI98yDwQYQUDg0CMNjQN2hfCNJ9cmbGRzHii2DKNEzIxsA4S3EkYt5gujBk6w2ExMDenDdX8IjKojQVhlpju8DmSIrioDEAHJz3OjwyYvOp1JoTaDBEiqnFXIsVmzM2f1Q+QI2y6naqrjKbk1ETAUyhuVEQYCHtxvXJ5crK5Kl8obBPdXzqzJk1kLgUwxpoXCbhtj237W7UFu9cXFy4obpU3ZVyq7vE+btKxWIX+2P0dnWn7s4Oaw6YNDA2DIwbA4aE8dlDg0/OdcVfAGiwLR/nf7SWOhRXz6rLqVKpOB0ACUcqUh/QwJ/AjE4O3D55+pTBAVOnrZgXyBQSRga7q3O2CPNEvdRdBQAcGjJ9avWGQEm6Ur5lKd9aHJKGMaSiDSn5Y4VG8bkza5rEZRHWQOMyD1sGBrb29Pbu7u/r29VeKOwUh+8Sk++SSr9LHN8WIjx8BB4RKZXsTPUKV0l5Zny2sLJVwMFuWkzdnp2bt3ZCfBybsRhP4CDtAy1leq6SRkbHPISLE7dQYCUt61aYNs+0bakVuVQXYAgYWoaUzVBLo3Cspu/V6srQ+Oz4mtPyMg5roHEFh4/eccfWUj6/J9dobLLGsLq6SRDSVmhpKa2s1DahEcg02STAaNO/NpkFm1brq+yRuUmmSJsYfknxxwCZxmp9rCWfW1quLS9VFqtj41MzOGbHBBPV/EpaKrTkxoqtMj3q1TFBxtDI7OwaMFyRIaX/A4MjWIpQ58Dz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22" descr="data:image/png;base64,%20iVBORw0KGgoAAAANSUhEUgAAAQ4AAAESCAYAAAAMpTtFAAAAAXNSR0IArs4c6QAAAARnQU1BAACxjwv8YQUAAAAJcEhZcwAADsMAAA7DAcdvqGQAAP+lSURBVHhe7P0JwHbLVdeJ1vu+z/RO3/ydOcPJROZAAmGQeR4EkRbaVkO311ZbWkVs56ZFvBeFS4te9Or1wpVWGhEFRaUZwpCEkAkSxjBkPOckZz7f/M7z/f3+q/b7fSc5DIGQnISvnmc/u3bVqlWrVq21alXt2vtpN8PNcDPcDDfDzXAz3Aw3w81wM9wMT74w1883w0dp+OVffu3p5eXV8/Pz82fn50cro7m2cnR0eKLNza/MHbXV+dF41toIyEM+ng7nDtt8UlrbrzTCqM0fCWFeO5xvR0c7R4jPxtHcwdrR4cLa0X5bn2/7azv7u2vzh+2xd9z/qxe+4Au+eqMXvxk+ysJNw/HREebuu+/nnjGeW3z2aGF0F0bhjqO5uTuODg/Oz83NnWyHC6faHMaizS+2w6PFw7mDJdIXF2eLbTrFbmgmsCJHR3Mc2APMg4Ix1w7aEXkHgZjLtSlHGI5GbHtns+1s7x60udFma0dbGKQtMonPXaX8VXBdptQj++3gwbm28ODh3PjetYcvvPOFn/iJD4PgfYNVWvnN8BEQbhqOj8Bwzz2/8rylpekL5o4OX4BCvgBVfjoKehKdP4HqLaN/S7PF2cL8wkI7ONjHZuAhHB5gM8jBbzg4whTESOhPLOBDLFCM6663R+Qf4W3Mz40wIQsxIwoKWMg0z3Lz5AecAI4FYDQ6+Ctz5s3Pp9Tu3m7b29vfPWrzm5RdJ+va0eHhxYPD9g4M3FsP9vd+7fK13V952cte9mBHNoSbhuRJHG4ajidx+Pf//t8vfOzHroxWV5/+7MnR5NPmR+0PoZGfgN6eYUIxQxmnC3Nz49EIBT88jLdwqIEwTnnPeBaFzIC+Jx24JKvnKH0ZgZiFEgiMA+YleYdzg1HRDPBL3hy51zVaT4VyvZ6jw444fkoZnDlwz+HRCONh/Xs4KkdzRzsYkJ02t7DNROg9+4dHbzjaO/iZva3d1z145cojr371qw+/8Ru/cZgt3QxPolC9fTM8KcKb3/wvx5Pzz185tbt0dvnkic+cm5//vLn5uU9B5247ZH6wgHbPM8wfoJxMRdrRPoZBI0DZgxgB1fW6Sid4edzLKvlweKliazgs7PRDI4E5Iua0pFY9RkkxVnVRA8ajDE23RKmgaKo4AfdGY6FXExL0bvRySEu983hDEmEZjBONKUNHE2wZVbzj4PDgpw+P9n9se2/35+6997GNL/7iL14Xc/DfDB/W0Hv5ZvhwhTe/+c1Lz3rKidv3DuefNh63T0XVPh+t/OTpaDR/4LRCIBU984wU4eTI7xQCX4E8jAo9iSJrTBjCHdUHAxFd7t3stWHwROZR4FJm8WASUODSSicbZRysU3W2pOZDFIVXyI4Pg1P+SCjjY5BGqLeK0F6YzXctRXpNNlVjRIY5OYceruKpYCj3DvavHOy1Vx3OHb1yf2v/LXOT/Qe//uv/wcP/4T/8h7DnZvjQh+rjm+FDGr7yK79y4V/8v77hY1DeF4xH40/DjfjcyXjyvNFkhAu/33b399AeNSnj+xDNuYKqXF6ASVHkIwyHSncdKKGUvLo5cc8cqvecRiNpqmz5GSptoEg3JQsZxFV2ZyGeM+3IdOiGulTyGDprECPUxaBxGTB03CSuD0NrTY3M1CuJ0SAc6qlYiDo0LCbjaTXmY21hNG7X1tf3SHojJP3EwcHBmzY2rvz6x3/8p70nhW+GD1mwW2+GD1F4zzve8qxzp85+Mp7EJ80vHH4SE4+XLi4uunjY9vedAmgKSs9y67P3jqdSIrWOsxrNdUZunYLkcfCTaIAJFuxRg8bFBEZuFF+j0e2CaxkgEjTGwjQVWDhLYBQOuO5XbYGTN2cHbyhGQg+C0q5fVJpoMpkBl8ZGqwEOMg79CV1cmwyU8MdkY+hiAL22LiLmOx0zNpmM23Q6aVevrnm79w27e3tvGrXDNz5y8f7Xfdqn/eHL4rgZfn+D/XEzfPCDfO1q0OYeffSdXzieH33pbGHhZUwTXrS0urJ4sLfTdnd3oyBMCrLSoKJpPBzLD0yI5Sg0TkmyBoHSxQvJWkGyomhZ8CR+bDQCT0pOvZvFN6e6V7qg1rzPb+ruCuv0wM98lL0UPcreK1yIyahpSwXKigHjESpEnCo5A3RAWddHBE+RTlt5O9ZL0rHV4OiwNnHweKpgnZLLdx4rNx7P8FIO2tbm5qN4Jr9ydLj701t7G//5RS/6tF+qEgnBWtGb4YMR0r03wwctHAvoW9/6ptvuuO38V40Xxl+Bgjx3NBrfOh6hpPv77ehA74KpAJqhUmkIjlcJjvZrJF/QlbiuXPPRFT0DPioSSloKRjwWoKo+ZFg2JjZ/az3Bwt7Z8DrFElycdB3BMG8FwDuqi3LBMqIwYD8ymTAp6PYKRwxWnS3jz5HrJLTPoGdiEGemIIIFbggp3KNOTQ4pQz0YLL2UwRj6M9TtxbFXk7s/BNq4sLDQJuOFtrW1ZuXvOTqc//nd3b3v+fHveN0Pf+0//dodwW6GD17ovXYzfDACSj5///1ve+GpxenXHI3mv2R+bnxuPJ6fqaB7rluoQRgE1wey14F0Vefgcb2g8tExKopQKgip+8nxRw+FSYHTDjJUNuPu90xAQQFByeo2ai4SRGqB8hQO+hoD+kYOMb9JK3jrFGM8IYhxOnEYjwUjg8K6MUya4kkIfGM9Yslln4KU4/K4oEEcYIfMmthUfXpHGknz5qHbnGoPX+tMeW1Enx5RiX7TwjzGBwNyyNQP3qxxvo+y//q+By599+d+7uc+GjQ3w+852HM3w+8xPPLIIyuzw40XzM2mX4eb/6ULC3PuzESWVbaDGAGDawuyfHDLF5R3zjEUGU5L4bzl6gjthVu/TdO4HE9HPEdba/R1ipA1h+QXbj2S8jaEq1BlUbboI4aneylZn8g2cqHILNR4RnpF0mOy+AveG7T78X6KxsDGYAE/0P4EYfA6DNcNR4+LZg5TJIDeEdfi77doQ6sGqG7xWgae4Nnoabi5jdTwxPYDGXgNTtZQCPDmIdy9f3Vxfe1fXbq08eAXf/EX3/RCfg+hd+PN8LsJ99zz1ttOLM9eNhnP/iwG48sWRgtzuunINEEFQElVBBUGoc5ObXMRZrVRo2LICoMK4UUVjjJpTJxBWIwJTrKylwJ8WXMgPzqafRAZn8Fkl1asYKL1lCMttJhVlaiSUTZweiu2gvWqsAWjgsZ4kK7hqNQKegjlcVBHMkrRNR6WS4r5w0Voq/hxUg9iLgMgRBkAfQgB666LbTHP6yoT4FxXQjyPnu80SWMmh23uHIyc0MTdvcMre4dH/+pwZ+/fzV3d+PUXftZnuTfkZvgAgz15M3yA4dqDbz8/N5197sJ4/NXj0egL1SwXOhVkBTsKmmACh2KPEDu7qFTTkhvh7joRATfNkbZUx7QyIKIxXS+FiN8ojJdlWoIBJeaskejXFZyeABkjYhk+GjKmA7W2gtHBkLnmouJbrpSwglg0HpLqMdRqCM2pU5xDeuG4fm0YroWrlOPQ07Mf5ThY6wBb9MaLG2AGHFwXiDyTMj89O9MdYnzNC04aMplM2u7W1iaQ3721sf19B3Ojn/n4j/945pI3w+802Ds3w+8w/OIv/tjy05/6vC+fjEZfhRz+4cXlpfntre0SZuRS5aoxk4icjZahrGiXlzoA6tTRnLsdSpEGI5FPipLOyHvst8RoZGKRELVxrYG0QKgwTkso3yulWnARFWcpWt2NsS6NA4WKNFwgS+D7FJnmAe74fl3phagpy0HybkyvEONhznEZyYK+0GZc3NWC8mRMN7/qqTZW+dCnwuMhZJ9JcBV+14UebzjAUfOXELGQtZceKBQPqddRxk1Q+YbBhJ7pbNI2NrYeI+P79w92/8OLXvQJr+qlb4bfJlzv/ZvhiYL8URbnrly8/yvHC3OvmF+Y/4zZ8srq7uYmilRqVExUyB+vVsbdkZnRe+B0CnhNQkZLxZiA/GsexCKIwt6B+9lgLke8Ai9JtxynQUErXQXrcYI7OwsVPwH2wnhNT6KUIhB7kFiHv6QknXzqPCCe+i0qFBGaVxf54TrxCjeudRR9169vhDsO4uNTBkNcAKnowlo+ze7XnBNSxmwmNhjkygNYHuFFeW00t4TNIjgtDCtIcWOZG++2Nrfu2z84+PH9/f3v/NiP/YQ3ddDj1t0Mjw8DL2+Gx4djgbl64b2fND9Z+NsL8/OfujhdPLO3t9cOvEMyaKqCbYFokIXq2sNpgGsUGg4XN4ciyS1wdfI4aBCiwAAp1H6H+X3hVBEoMGi1Pyhn4fTKRMtpOKoOlS9rBcnzt5fPRaWlNkb5oFGpTA5ScRUOFc3R3l2fUlSglDSD68QLQ8GD5MBbw70OQxY6+6XojV83JpWR9OOzHoSR7mmQqBEYgp7ZnCu3pNf2dmCByy5ak2UTrlLWOmxfgVZNPeLJ83g0NtUp530Q/h8vXr3wv3/qp37++z6xezP0UL11M7xfuOetb7rttrvu+uu42K9YmI7OK2H7ey5A6k6XxEU5kqK7b1qdTfFQkUuhknWsREnx1mwWDioloSS9rlQA4K8rVgXBY0zMy4g+KuEnJ8qdMkVHt2Wpyq42fcE9ElUpKVVzzgAHjotMF4aMIimk+eMtW5V3KKtltKXHreRbBqLqu5H+Miie6/p63B8xGrWOuizvpzA7/arpjEBDqDxrtyeSKU+sm0Ma9HrkExRVkZwHU2q6HwmBY8B7lwb6D/E83r6zu/MtP/iDP/zvvvEbv3E7RW+G4zBw82bo4c0//uMnn/GiZ3/p0tL0Gybj0bNUgn0Ez7dWlNkocVMrFfxsQerCHEPRWSrsfJ+rq8CliwqouVVggaIHSrCXHsYV/GgpwQpQBrOsuYL4SYsGaTR6jQG1rAbAmqSzylbgmlHZVoi3sFz/1RhoFEJDL6XSLfiejX4dbOini6q2KWmpEhw594QBntMwXSlD0tvVQ0B7xKgww3VxGv6lzBAf2t0D0ZQDes5dJV4IbztIyanXr1GUVxJqLZrn4OqG+sadsZIReim2s7f7kxtrG393dfXML7zwhS/cNfsY8A9wiJj8AQ8KQh48u/Ced738+Z/4/O8+cXLluxfmR89izlvOckbpunVq8F6E0qW4jxChTEn8jRDWR6ghpq4aHEEdzRXMedKsOOU5osrJ8Ey39CO3OoNf6Oqw0h3f2mUadURZSrmsMSKvJpuPklu+ChkfbrsWdGHgt9etwpjmIqJtUu/KqBgRGF6IG6hcCpwS18OwADqEwWgMhqHoN/RrY+aRUes3UBQUGoTkJk1Pz6OjSd3xF4g41UqTYxw4cvsJPMb5jkxywbVnG8yT3fJ0lMJJTVvdI7K/t78wnh99/vLy8mt2d7f//ute95NPA0DEf+BDZ+Ef7HBh4z13zvbHf4LR9W9OpuOze9uuYZDBESnhPGzMLKk3U3Ujni8xpVHBN5d4KYfXAgipItY5ykayKuwaiOi8Y+EIqbegIJuf8hqF1KeSJJErd4WWkWrufYiymWE6pSgz3+OHvt0ChNIThcl5UMghDK58TbQCJATRjPwYgoIf6KirXusNgVR50GlWAa33Ri+hs6mHTtAxboEtV9QUWFrJyfN1nDfmhioSpb0mHhhV1zxMS9s1vAMeaaurqqO3hWT7RdxVh6nwJbyF46NR29zeecvGzu43//ovvfWH//yf//ObZPyBDeH5H8BwLJfrF+/5ornJ9K/MFmefrwK6+FnvqeiCFm0bjohYjMSCQhnZqoVPxTVeQcqRMafwqnalXsrhYFyG4KUeh+C1M1SYAW9ASAMzeV4PhsNXCYs1rrcxjYf08DmyXhBYTS3MFu7QnzTgsi4RKk3Nr/EAm2D5XHKhj8+1qhYtZGTXCyt1EqWQhcVwdJiN6KGnlK/yQh/RJBHKuPaL4Ki8+DvygAqsxzxha3FUKMvBiaGoifkO7ddglKUc6qxbvBbgCDMTq7NoKymReJjIgfgzYfLcDfPCeNK2t/c3d/d3//XV9YN//gWf9YfemgyJEvwPUBhY9gclHIvIAw/8xrkTq6t/YzaevmI0Gd+2t7ONjigoJYC+nFdJqPfy+uMVQoXgKYdu8R6wKVaZEZBuqVp3cJqhQptmZgl8FCa4qkBwgcDyedzdsrkWhqO+XXlKlfQ4XN6L0CePciis8dpFWvCuaWRdgLTUJqGW1D8HRsWIPqlMnm27TSVoNJLHT82ebJdg7gkxXq1IMKMimaaILldJr4uhTKZzRcgThiGv9nmk+qI95Yk4neq4hnBDlAunlL3O9IxX8N0yxlO/fM5V8A/UmJ44ad6xcT3I27jhg8mcF0b6iXNte2/vl7Z3d779D738D32XWUms0KE/usPQ2D8IwbZ6HF648K6XL86WvxUF+tTZaDy/t7NTGUiG2weNj3X1iRw5bN8oCkgWYodQETQEXClsimu2WgvsfLtiObwSUgnMBMKolfRQqw61qKlwRo+jMUa6kgzwxK3v6Eivg1qAy5Ot3pqUqhgMFVSB13ABjRcivY7aNRGSolqzkcoyBjaMSqwn8WSXIREfp+zjgPDHKW0/C6NbPz8vLowYGR5lwKoNFQ9wilQQ8DhGPdJ4Y7lkpX5ZIolCqvjdEXh8sIDNSEELCORRiJIMjbkEoQOBxi4QybReDTx1wFMr0YSIJ8Y6EPNtPB21ne3tq7t7uz+wvn7pb37WZ33ZhWRVqMo+ioNi8QclHH3lV37l3Npj7/mfV2fL/3UyHn/6iOFnb3snApORGSB73mPP0VrJ7CJQ3kgJ4CAdyUTwEjwJq2LxKZMyjzcRzcuVo7bgcSZMtThTgSzsIbzJS+mBFs4DfoEj2NeDwp0FvwCjDBqu3o5McXDZ8w8pJMTVB5fe0HVX3DoMtouYo7kxlQa86pc0hASO1CNeTgYvDcPoXaUl01Hd2ABJ7Dg6lBqCNXRagKG2pHn4hG9eX5jL4mNINaRARR8nxCKx31zHccoSd0lA4pQpk29E3lpARBXKWMkb+j4vVuKaeucwhFasB+IzP4dc7zjYzC+cnB+N//TiiXOv/MnX/OSnAySy6wg/ikNn/Ud/ePvb33jXU267+1vmFub+W9zNhTxQdcBY0rs5io60K8Ym1Uy9CyXCt28ehxCml8NaQfiuepWrhgVv9zT8jfCijMo0edoT88TZbwBEkPcF8yLDqSNc1eskhVPw5G4HZUOpX2kLfgKGSDwZPTmb7uYn5/mZfhRUlOA61UNdXlmPsSpryLVIVTaNHJfyR4KODVsvXSN8L0NIM5J3Pe16GOofcPQAmC22pXpNBmmxvF5HwjEq6e3RG0K1hrLSKIAdWfdkj3MNgeKn1lDoH1+aLJ86Ug0FGDqk3JFqvRRlQtrkqe9ZObyyt7f/TVcvXvznX/ZlX/ZRv3D6Pj32URnmHnv43s9ePbH8rdPR+OPyXgwEauEgM9iCIAyCkqALy2WUzku1nQTTFMIolJxTmQheq9xZHOVrGbNqZcE01MDCuc6N1KiMSS5WFpwJlNWgdGXLbc/EqyRUR+TLGJmlGSOIOqcO73VHCXF1x4Y0yTYvaP0JjOpp21TUKho8PWgIpUe06p6HdO2LUwBCjCUhih3Nvl6+jIVHKf5xqKQnCMXnCpYJN8Nj6agsfjtMwdaF7bteh+0qT6HbhLS7egfDRwcNt8+lOcXkQQyfBsq0jpeT/Vl8wWCIj0P+75Ok4cldLBh9eHDwfz704EPf8Mf+2B97dwp/lIYn7LqPlvD2t//w9JbTL/jvl1cWv2E0nd1xsLXTW1wKl46OMBBXSJQZ48nP2IuAALHgqJIMAXMafoKHQ4UaIr6fUy/FPyWyQnHkEXp8f7EmXVgk3Ts42YlKGWlx56ehVvJTSdGCkLvd2zTRh0IkOtOEgYgCr7aQpsAzMFI3PyYFtREO6k2b9CBwu+Kik6BnUvs0hK9y0SVdfvHmqPWYgdYKVSZ4LUD+4wwF4cZr48E/BLPEyae2kXd6OSetsqPQQzzkWQ6gOhuqXmHmfJgwZTRA4DAuLq8xIGINqcDKU42Gw0n+myap4XKxy/6RN1zv+XAgdYCGKa1lxVnrJpPZpO3u7Pz0+tX1b/i8z/u8V0vRR2OQvx9tQe06vP/+Xzt7emX174wn078wnowW97f3kH2yhhYrF1HWg+4NVFrXmcC5xhGhWZivW5rAi1zPorYx+zHo4iqMwAPnCGSwSIQUwRrQCqt77xTJES8pXCuEXlsmaQpjYuKtIwJKolTUnRuJQwX2GVnF6aJEDyqlYh6lAbKc86JWvMOaTtYjvI3jNQqhzupnhV5wxDBFqwJiYs5HGJIYSNMkylAAqcVyNZJXnU8UBE97grAnWien4llPTCeYRp7KC3yvKsH0HuunqjeGdUjt7or+RqYfeBfpFfnDSW67GFoGwXxLpWTyNbC2RDh9s7wmgY/+a7zVuuedxfSlpamP7b97e337H37GZ33udyaDajkK4UdBGDj+0RJiNB667x0vOHVm9ZvHk/Efton7B3ttAQEpNSVEWiuqgKkmdr6CpEI7MxnyarAutasdnqabq9FQdAwqmIUUOgSrA2X9JJLKl8otFx0gonr4AJZP2PrXzuYtoPj+K1voM02U3ZiUMcoPJ4SdRBXmcH+37W1vU3iEQ+PuVT0YDEDejFUlPHyHqC2URfGAoqBiFg/p0iigZ9uRHPI0DhyVFquSw/oPaGiKQPyw1jGHF2daarNRppFXimhddRaikFWou0gVP4YXLzTbc/E0YjSEGHAIYqEBl/AEcRnvdXka1iqSw0+mZknr4Pxk8pqp0TGmwIbfHPGyqKe3lDSnoPYN0J3XxYaDNp2O6Je9dfD9ize/873/j699xSuupVCBfcSH4sFHR0inXH743s9ZXV36Rwuz6Ut2dxkP6FQzFPHBIASUr8KhGCgcjuYqsErQlzQiqBGW4PBFNykElH1fyiTKmCQlJ+mmHosd30pToiJ04ucwVXziduzbZ7TTY5iMJwVviDKNQkPhrlAKQd0HB21vdztVWNZBNYu2Pl8SI1KLqIVvH8/kEOPkXy3hYu8ftBFxn0WxEd6UCS/4lGr0NvCjUidPyyvtVsi33ndBmtMYAxc6L2bKo8FwDGFQ5NR0bAR6CCNJKM0jjwQusxnP61g1DJ51iluayLoRx+OvgdJAmpC0TneHEYe3sHMiQZCF9CG90ZHEoHC4DyYepnE/0CD9wrnGoa2JEQ+WosNH/Ecj5WIO277/A5ev3PtXv/iLX3G/2YX1IzvYiI+a4DszZtPx/z6dzZ66v7eXjlXMHLPT0C7UBr2CdPAg/AoBQqNwlbAqIDm1A10HyopFFPE/kum1/go1mC+c6X5B4ZYsR089ibAayfNOjjT5NQgXcVX6pEcNJs+nNJ03KMuhBrzVGmFI43obo3GAN+WaQHaTAlxtFQrBpm5X/K1fr4tKApsxFVqi70FOfWPhtAyGSkx9Q7tMSZt7IH7A1Kaay0+0Vi8MM6rCBqTg5YH0Cmy6sDfi0ib4wJ+R7BUJqpouQVXK0TCuUWrgotCCW3DoK397evhckeN6yhjYInrMdR1jfS3j2DDyKd+SGPA5TCdJz7CzKunSUK2pv7J0HSl8JfgyZz08u91BZURf7m1v/tTW+sZf/MzP/8O/3sE+ooO8+EgO6ctXvepVo5d93DP+zHQy+4ej8ej03l51ocKgKpSzb5dXyIYfMkqgFa8kRlgtefzQmQIE7AEaFldaZAiq+RGefBQtpglKV4yIeYBahnimGnkBpiKJJLkl2zWJqjUtMKZgWkU0A0inLGLe53rUQR11dY3dvZindjGOehX+D2sBDD8KtkJvsN5CMChHKg1Yh8n5sI3xdvLyX9MIoYSLYHfeX6QVH5iSeJenkxbA2gCmagI00Ey6nCz+qFwDXXU9RO0Hr2JIAwAW6nSXrME8DWPQiJMCAbNcRyPrkkZIf0mEBSind2TucT7pPsh2fVokfvEmM3DxevI1nzTyhDVZiOpt4/CYLtXoKVv+H83IhdlOmFPHyXjcdnd2f/7i5Ut/8Yu+6MvekIyP4NBZ/hEZ0sXvef3rF8887+6/PJ4t/D3c9ZnCUJnVNH+Vc2N2ttcKAn2PSBaM3a/HcOBkpaQ2ayIlNCpIBdcpsiW8QCLI4gn+pAGrsASmlMhCLiRm4VPjoeGIiww1lHEtYl/BJk1BO8waAQd0RJmCT8o1AFVn6BCv1s8ATBS0mhOadNOdCkXA9TQqC9h+iIwjSmMSaSOE2zs+ZSRLCYqPHdjgZSrQiGkkLFv1F+84Qu/1dEOcMT65E9PTjkPqIZjFUfUar/qjrMErTtrMtesRognOKn1cl4qdcyICXTccQ9DIBW9grtNZp6rPLPMryd+SGw1MyiddvNBERq8thiPeUCirepWb8XiE8dh71/bu1l/6zM/8gh8hw/B4wj5CQpe8j7gQZv/gD/7g6unnPv3vLU7H3zzGaBweOJLfKGy6oq5d1CiYTrd0IEThUb2W6QhK4/+UxkNJNrgUdC9UftzReCNcKkfp7QE0cUuq1Y6SNXIHBkWIAGI08p+rFgaJ0wapVfZcKDU4OmnQpMM/JzIu1igM8HmsnE+I0JOxnFVyLd6M+pyDjbzRwihTkNECePFU5udH0EMujBCeUm3sXypOpjEaUhzdJGZ7cy0u66vsOnudwLm3R1LMTlmu1Z3yNIYqO2wP4UMuSZd+ewn6k2caUQ1qlBvYgjd/KOfoLjcoGbyUSUmOwAYouG8M6YvkidPrgvM0gPrXENl8RmKSCnWOY/53WAm1femiGIyOFwCboz1V/vxPYDziZ86mi//mVa965X9XZROOMX2kBEXgIy1EfN/4w9994vM/++XftLQ8+xuy/YCRurKqSfaEVt5YqadB0bQLFSzzjZEaA2E+IkckUwKhOJvvk7A1YtZRWI3V2Zq9xx/MZNZtXw8uBB40ypNJSZeq+cyPFTLzOzWAYSACKDxpnv2o2DFKBKUx0pmCXJYy1JqNOCvdifZowhTEachozBRIr6JeABTCvRvjNTQKLk05LJ5mEAlLOQvfg2Tl3OPzMY7GK8P6pSnx/BquxwzFB1OF5Rdwiw/GwE+UVAJMr2LEATQ5UdeMNNO5oLzmyRG/DtNkVRAkFJ3DVQ0MXN9AdzKlQR4NaTal1ynO+Fq9viyMKiscGQAsF/5KccVti1/llGnLudXlxX/++tf88J8RW3B+hIWBFR8pQXqPfvmHfuj0cz71Y791urj0Z/JnyHRsOmZozeOj6UNH7UApBAjFiERhVPYKXJHnKOPo4cgXGWLkceQXVkjPRsQV3fVTRY9hVG5rq1u0pHYtU8CiCgpYyjrnJ81hqT8PobZG3p0gBac/rnUgnPlbyI6uj4aFf67test5YZw/ZM66jJ4HQhwPQ3BAXR8ZLpwSGeb8ZznKi3hog3GVYqC7pkUdXhJI9j0fpmQ/A0cw8CN/wz/OhbXi7xueKC3AckR+W4dJMgNMGqSQEwLNrPL+iipGXpr9Drg55c5PIe51csgfYYlKs3gDcVzOBNpBZeKMUeMjnDwUj7dzA67BpcEONNqM7NshOWQW1o5fQ6bH6EI2Xt6IQeNg9+r2ztbXf8qnfeE/EyzAQ6EneRiI/UgI0nr05je/6tyLn/XcbxvNJn8q/WQHw+psoZblSSzgoXHpCS7S0QRPeT7EIDynXCqjxBxpvdXp6GCZTBXMEocQ/CgetcZhXuWrf8dz6RTgDHBGLjIPo3VVViETswIn/WWohC2DwRciIrqpL2sn3mkhRKcDRB40Oq0Rz8Jo0ua9BRggs4Ml8czLi8r8GnpuDwNsKXzww0hTi65QAp4qHZoDRyhtqvwBOWGo/5iO9wmVLlVM62j3sQHjt9AY45qTrQo4NNmC4c+syjtKxwWfhl5ysngKrcPAkDZ0fG70soRtscpa76i6rwfiNDJ8E2/PGtod2s3DsIUU6pNGjUPWekAnbmVR+LQHjzGzyyQc5nbtwf7e2s7e7t/9pE/5/G8n1RzDcH7Shi5lT/qQXv35n//p88973nP/yWhl8U+SMuei4tCh13tHsfKjZU8CnaewVGM9siiaclVYkbKcnuXxqzdI0mUuHArOQe7Z+7BbXZteJqU+hj4tUmK0DIAmXdjA13Wyc1XC5n98uA/DuyNHORA+0tzqnqmTkJ67sFZJ0zmExaDMZeMY6WpEnJGiY6BM76NiFUJH6RvxalOwmqjSiauXkF51o0Zv+CQZyfFMLLCeCz4KPNDZ6XiiUOnQFRhTxDHw1FC/6ZLjCjUaXYFTj43QPNhoz+LILzil1hhn6zhmTh6Uz+sCVWxrcbFVM1M+oDB6gJwFoHzdPyLfa/FYqEe9l1yX/B6318xOR3KUjSTRhEAyMO0zFoxWZ5PpP/jZN/zEXyLJkaGKPMlDye+TO6QXfojpyXOf+exvWpwt/0lG2fmsacDiGlGqIwyePaK3dGDS7Ui+GgIjmUPT8kGgS8cZPXKF+JivAKtsdiVnHH/O1CVw8q13wCkdHiW4Fsm7RK0koXIU9kBwVjwVNw2FI5F4XMAcDEhoUlGBtYaMUpT1Nmg0J9cWlRYu9w/zT/iJ8yE1MIMC36i8EWTplwcmONp7N8qhM8RBJWfNmvniqoVa2kR6WEJjjqcPngvT4+objiHt/YP58khuSIxx4EP6gPPxeCuYZziuVQAuSYc46dNDojXHWEKodMq6Iz0c+B/+JgGAMhqec8s8Xog8Md1eg0aMiR5h+GeRqhyc0C0uy5LowFQTEi8L0DbRWFMkSgwp413A+fn5xdFo9C2vf82P/ffkyoQbsD85g0Q+mYPMO/rO7/zO1c/69Jd8/eLS4p892t2t+fkgmHzsWvtEZR0hBMX5msdGJjwMnFXIHr0xOXgSlBtSMuKj0EcjhGw8j1tZ6yLWoSwoIsHRK1Boomyg0V0fbusmcC2tMVjgFfchEp4XEZsmUSEMoYvRqPbo1poWA0hb5vHBU5N1diXR6AijsXNfx94eQm9hgrBDKNoU6KJDV39/f4cR070gAPCjskWBXUuxXmBcQ3IviaOj76Fwo5rCPryWILilARyhcajb+jgG4zGEG+NSCBDlOQ2aaNtgroplPyiiQyvEV22X+/S6PAg6f+oQTUoRiQFJv8AT6YbOfSpz81/6OIgtZ6Rq04XI2SiRKlu9nTtugEtR6uXQoMot0xcwSPGXtPJpD8FTdWQhJF2DVUarkLhrGNzT2dL0n7zhp3/4qwo4hPWCT75gm5+sIUz7hu/6htl/+0c/928tThb/6gFKUZ19Q6cMYUjirFK4YJct5qZ7EFeZPaJQIuKIoFmINJnhWomdnzspjCRd1bpnUKjcEZr9COSo9FmE7OOMEhWh5MgCHKl+HVUzgiWNJPA7RhVGjhtEpPZ/kAoujUsg+1mw5BNc34gCg1Ohtu59vI6CVzALb0pFSFOKZpd3Yr64MvpCVnGGMuQf7WtYDnzSs+1ub8coZQ8JaGTFHIY0T9Va0FI0PWNzeAkMJ4/QUEkJxeshpDZOMrb6IoHzsREbgu3xDFxQ8lOPA1T90lV9DKdJd1ppnrzJS5IEw/DWeoV12UMpyQFvQ0PQ90OE9L10JME0fqxEWpQfrpMkhyVAo+Cngw08d92lYO2vnmxjBwNIgmMhg8YK1uOfv/a1P/QVyRDxkzQ8aQkjKDXzVy7c+78uT6d/z85yfMszGJzTX4SMzvZBOnfoIMVB6Yb7Ck1vZZ3odCTaMgqHim9Hu+6oUFlHhL6XybMIQ2105TAdmXfksiDWyZHtSMDkCW+06pUSBcN3esQkzY1Sd7WOtggT2K50xN38fgi+yJsft5WLNxJnonRbDoJIcmOZ2PcPdiOYs+Xl7N8YNjlZmb+SK5/28R40amO9G70L4Kx73pGRSvO3EBiNuuPSldO6rT6BNOnEtUp7ZICZ4khd1kagXO6wJPe64htsb9EWsIShn1S/8MgqNbaEfZlherBblnSZYBzjWcoHz8RRFQFtefu6KqBJKS0N9dCfmLysNlqXPJYseZX64Q09k/KG2h1q3xeu3oSC9eRP7rIIwAUkhgaisvfY46L+pOeikGjsna7uHRw+srax+ec+8zO/6L+QbCOvE/AkCb0VT6ogTR6HVx+796/NptNvGi3MTRTU4TmGrD/YAXYK6f7xkYI2CEWP2RMRBJVbwS1tq84qQfZTeDQU9k4ZnfgY6Uj/jCmjcvDlWzAcGpHChVAqYKRFGZLPaZB+EVOHs+PWxhEgVd3pCsiTGrwoAMM8cCXAcWnNcUrQFSgGBppCfybs1Y5I1u5e293db5OV5bY4W4zhqFFXEmw75aNElbaAcfF63y3w4A0d1LWztxMezzNNiwpIwt4hAo1LPRpRDu6gyI7Sbo3X+DrKl5KBhbIO4EMIGwjS2aOPD7anZ8TQ0C5tUbBJL7iz3yUGguuBZ+lPs93xC42Cmi6scMoICVH84LCGXhf8TDqheESi6GysMhMcwgaBl4U7R++bFB/kyJhUGeo6hUAqhLtJ/Re9YCjg5OViiOfs/9mO287O7r0bG+t/5jM+50t+qjI7sU+SMLT0yRKkx+Pw0oPveMXS8tK3jxfGp64/6qxg0W2O1MRjPPYVLzsq434OBaI6utA5apYs1PUCOTUy9jxLlAx2AT5qo4waKKRaHgGy7g6famqUErFYk9T71nzfOt4TgSNH4+M1xsJXBw/jcqZAjvrCuD6BdyEeFT0eByhrJOzINBzEUm9Io61EnFocanTMhObFpSVdX2BKqTN9i/uEAONeubjsQuzBwU7zrWh7u75G0fYcxfiMMBrOvX2Ijj5o81MOvIuMiu5ANS4ZaE+8PnCqdJk+gcf2it9Wmh9llu73DVQpyWqGddfLoaudOWluiWgswRz6j0ftlNKwUQ4k7nUBgG8Z3gLjuqcBSgw8IgZb5IZ41nx6urWEIEAclITyQgkcag0W8AeNZw2pBgcIDUoKe+Srd0N/z9G39sF1JKG+rpEBYPSaLOGdLXm8vbP95kvXLv/ZL/iCr/pFMgbET4qgtj2ZQphz4b5f+/zl1ZVvm05nt+0d1nvH5amjWHkbMB1N9ynMKE76yQ63p+xUr/uhxiuERBOE8wocVqZvEaHpLkc2ElmGb5Sdz/DQW6Y/ljc/ZftPaFJQPZdRyzqE1ghY8Uu/AuraiTikOwIrvSoohkYPIfC9AZnCDHE+ZU7EWTRr8DwUMsHmGakmi9OsTWxvbQd/mEWmRkVBTeutk3r0FLY3ttr+7m579NFH2uXLl6nzsO3ubOXYIE8829tcb+/EE9G4HWLRDtpeDINB4yLttl8lyWIvIa8K4FoaimPXg0o5JMY7sEyKFc1Ov3JJnpxPOD4Zqb5Jw20Uwag5GmUqiAdkJfGEyAy35AXXpbCkWIjDHbcH8QjIIMlQf7B9YyjYIWhuZG/STIan1uJX6otC5cKBCkyB9UuqcSH6ORH7xEvy3Yg4mU3vwPjf9Sl/6LN/5j//5/98tQCfHOHJZDhkytHbfuWNL7nl1vP/eLq0+ILdvTIaNRIoTNVpWubheYz0Vz8/rlPtGToiPeTJg/Qok7HqOULErzpQARYHsh45Tr3lnRgiDAEWQ6VpTIb84BUG3EEPkjzgJoz4KKhshraOu6YhCrJwXJquwOe60gzJzwhedek1+ICcaxketVaDQvu8jmeUdndnN55G3tuxV16Lery7t4tjQ70o754GYn2zXbzwWLt29XLbwUCsr1+LEbn46KPt6sWLxC+1q2tX2pVLF9tjjzxM/mb4MBqP8EaYuoxQC+rZc8EV2ualB3pVOr0yn4FJm4cQ/nEIDJRtqmxLkAidxvWAApLr9w/hjlkgijz0S9eIUgMJFtX05JojGIH3yrzhzpZcNTVrHXyMR92DsHAXpjIJleCh8RAuAJQR1jilRe3HikgqL0iEngVJIvlei7sO6RNKA7c4nT7n5Opk8dkfc9fP/MRPvM4/v66KPszhSUEEIWx8/U/81zs/7uNf+s9nK8tfpkAP7l8Eno+eqA9syXtHqRSC6Rk16oKfHqro44KdpYudjWN2LGmOiBFXNdsRshdSbJyaHCiUnBUYpy+GkJUwVFIdrdKrmR2KNMuJCQhw5zFuCuddGxES2kTlocZ2QVCejgU2eLLqCB2kKYwKeQSbCqQpi4GAOsL6DO8+3kAetddYAev1EYZExXUxNO/6IOyj4HsYD+vZ29ptV65cbg8/9GC7ynl/f7ddu3y1Xb16BU+Dacy2cBDpgjIu+eLicltdPdFOnz3b7nraU9stt93Szp6/rS2urKQfstbDZGwwZnnqlzrz1G1qJxDR43FWIi/lSRas1TQD11FwaDZEqe0zEciHROpIVPrIrzUhk7M0SaBmAKTfvkg5b6+Sq5FNzwFYvWTqMCUknRTx1aXYONK26ocKRcPwXhJzDc48M+jYUb0e50mR57qgGdKuVJkvXE+XD2kH9RBXPu229Y2tr//ar/vf/p9vectbbIChl/jwhN6MD2uQhqM/9+f+3NI/+Yf/6zcvnjzxl/Z9qXBn6OC2ZwSzEzin8/Ixp+bRGpNyCc2jkxx4+RiORzsEs6YHSkuNMuakkzpWrz1n9OYiLr11cvhmdO2LHa4oWU+JtVMIZ+O9ToVGTF1Rg1nBtyanWFFs5ZBrwK0r29EtI2YTI7TCkadimC+cmMG16+juAiVl8nwNxmV/3+dVHO0H3EdtA09hd2evTWfT0CB54/EUr2GtXcGrWLt6tV2+dKXdd++9xK/gfVxr25tMXygTPtk+jZkf6wfvaLIAjklbOXWy3XbnHe2Op93Vnvq0u9uddz2NqdKi9je0z48wIHkmQ4VEoTKlEo/tsZnVpkwpjIZZNcoHJlwuDhvqadV+EU5wsW9vJUboNFLW+uwVLUP60zoC4pqI6yYhoJRZYkKXUcsap5T9bpow804UwWE5UXEycshApOEoQ9FdePCX0bDmglM6xKv8WU/kipzhMJTn0eNEBg5454vp4e7Vjat/+nM+54/+W5M4RF3oPwxhoPnDEYa6ZcLBpYfu/YurK0v/BEVZiIAQonD5lan2X9SGEsV0+1PhUJlVXNOcNvheDQWihKJCjcIIM4LpKDjMva/zXgwG66jfyAuJ9eQoJkqlB0qhztOQlogg1B8XGIZNZ+Jw4TNUgSibgshTtBQjPQKhqqlCX6clvyIhJs2pzziC5bqB/29b8IipJ3IPSMsuRBJUEo3I5vp6W2f6cWXtqjW2qQ/AcXYE3t7caReZglx+9LH2wP33x8PQQLim4ZpHbtmqbNTp+kgY4fQoaw+mSzjGdDxuJ06fbLfcflv7mOe/oD33RS/GA7kFkoQ6wsD4NO5C2wWf7M6CqXzQiAOTdSrwVCuIwxYXQr0a+KgyZt0p3ot9QV4MgW0RsoKwFjo62iNdVQUZiVn0tRRnpzHWNigvlQUmyxv2s7BkSkLhrcHIMvKjPFPx+DGbdkK0ycHTZUo8w6BWvNLjA5PFTao5K+23X21JHfnNF/qTIAbwwze8yfsffOzRP/blX/4n3lSAIv/whKL1wxfUnsMH3vVrn3f2/LnvHY/mzno7MJ0CZTJYMdE38BPBisAQBso5m7/QR3eDimy35bZlOokunGck7vnH3c7XxbzIDLn2gmVr+nLdcBgUNEf/EiHETwFNrADmkY24mcRz69gCKIcGyzsNMVyBF5exUbWekHQzDEbEPQDzczyCoji+N9RyClJYQV3+R+3W1hbGY592zmEsrraHHnygvffd9+JVXGpb29t5F4TTFj0Cb6P6ztHtrfW2eeVa29pYpxY9g/1s+PKOSzwYXQfCPnGJXGB0tfK072C38wfuj+ba0gwDcuJke8ZzntNe/PEvbU9/xrPbdGkGgN4JZ2pw0dapps0q74Oyvb0mOhO0j9Mw4ibLhlprsrEVSrm9LlyO5JJoPOmWhTjpyygvInM1KPl4lczIkz0zvC7SYJrP5eQdLZYnLfJhevqs4oLXlMM0A+mmCWNab0Pq6bjrdQlcKZih0xOfyk7aICmVpuerEfY27QLTx903vO2tv/KV/8Nf+F8eNDcAH4YghR+uYN1zb3jDq5/5kuc/9z/NZtMXHOzWf7ga5IbKW9ddqXMtQ/2trsh4gDDmzsegnAi8y3QKjbBubMrOTmAspUcTb0T4jBBVX5FkGXo+wFIgmKOK2eLkBJhnRdcMSylHBlAidFVPDMcAqDAJWFVwHhcSCwzBa/Ms3c/Dbcjg9W4Gyq3iaEhFtod3sLW1kbT1tWvtIbyHd/7Gb7T33veeGJAd74r40mbAXa9wvM2fUDv6wYcJSj/DK3CE3t3HaMg7N59hwPM6Q653mQ7I8TLO8gKKOj2hEjd+BFMWJ/NteWmx3Xr77e05L3xJe8FLP66dveWWLJa6ruOUTF46zSmPqzMNnGEL+dnYZW3E00VeyXfBYsiIpx8ok06xC1xb6TAJ5EGjnld6h7j9oC+awQcIksBDvPefnZopE5mpm0hRV20fDEfKdtjE+/H43wrVJo64M9LkQX2pkGBePoGkPuS051lfla96QgsF3Tezubn1b/7EV/9Pf/6+++7bFaQfH9JwfZj+0AZ5MvcNX/M1S//Nn/yKfzmdzj5NV1tWpWPtZDtHMFiSca8reamLwkMeguzagP6BCGW2Ie49LYtw6V6TrhdRnUQXWNYe9dzhjWUB0ZhzVioqWEdG45yBC12DQPJ1UHKk9KIWL4MwFOVjNSQJL/WhSQVUQoTtAm/u9eBVUesnozRANcViesDIo0ejUdjYuNa2dzbxLu5pP//Gn22/8vNvbu+955527eLltrW53XZiWLaad6jWt/fbtbUtBM/0vTYGr+/C9KGvnb3dwLi7UmPl7GR/z7dWHbZdr2nzHmX2ycidG4Z47YZTttyC5ezuzo3N3XaVqdHFhx9qly5ebJPJtJ06faYtLs7Qe6dZu1n3yJ0W+FF9AKdVWhTMhUXnK+XrECqbsynKRk45POVZEoHEY6cZ0gnF1/iTFMIU5npk3wKafgsyAvDlTXKdNCutkCtJI1J9xKEhsrokVl8FNtnUpewEj+0zJz/2PuAa3oK3pB+pTkxw8QoXGOGrTXXFL+mkPe9Lvujztv/1d3/va0kugA9x+HAYjrD3G77hG9pf/Zt/6W9PJhPfgoQ3qVVXIavD0wlhYQ8RTgQu3sAgNLrPNRp4FHPtArlpD9gZXdm5FD74jZjQw+B1XP8VGHzpNPGJmbT6hg5Dbp1SkyRFYCgTEzbg88yR8pSxWuGSrqKUlkQo3zfY/rjkPfiWchdDvQW6j/Jur6+3rfWNtn7tSnvLz/1c+/k3vbE9gpexybTDB932UHjP+3tMOdC57V2mJjsYEb0PwuJs0ibTWUZe0/fwMnY5dnpZ47soump5eIiXw3WeXcEjcAfpLvQP3o+KYItjpBfG2BQXZTfa5YuPtkcfftA3fLfVkyfbbHGF+lzIrYXCdEO4Uwzo7Co+9TRDYacRJpmvIkdWKNt5ZDkBNHr5AFt5dVfHvOpNvS2HpxqgBLQ/MisRrBAlZKDg7FpMpQ95lqkCltGTSJ7XgvYM2zb8Ok549jdTsi63Q5BmUeboKbEJ0Ce8VynL72i0wFgy/+z/5o9+ya9/z/d+/zuTMRT7EIUPl+E4+rff9f/5/JOnTvzdyWR8eliEC3uKQ3Wis+zUHFw6P7yROxl9YW7cduJ2tG5s4NNT18spJLWyDmZHpCC6EZvgQ6dW/V5Ll3PMvL6/+jEimxA4XRs9iNr4NRxVXroyzvQSCIvX4h2AiKSeGwO0Zw4tPPlZDOXSd4O69rB+5Uq7evlS1jF+4Wff1H7tF36xba6tx6Ds7fhP6ngPKLVexeYuxoP2bjFN2dreorrDtry83BYxGta6A+69eA/wxwOSs/FNHmHY9HbcAu3dGveN+DRoFggJ/s2A5ZyyWLe0qayqW/1fC7RevdYeZvp08bFH2vKpk215dSX1ZScrZR1Z3QcyKFYpIXSkBgMqxUVGYPo2p4AUT10CNSE8Fh95rmnIdcPwrIttc23HvnWKU6tgAtRPQQtfZ/EVDbQGnlhxZeltVMzfXjz014X1z7uCxaVY+MgTCe8h6xt8k0fEAceKg7YaF9z+hoakcR0UpMLXpaXFU8jWrZ/0cS9/1X/90R8d/uzpQxY+1IYjXPnR//S9T3nuc5/zrdOV1Y/d3/XWq+xTkGRTsRv2E5W8znyuFYYaZ4Qqg1G5XPMTYaEHu1yH6VGAcNySQ9yMOolpWBsRiR93dyocGRXNMz3lELxcF9vEl78msHDwFW2GGCHxED8ekcUTXEJ0AsgwLUKPopYyWUYBdepDm/ECZhoNgLfwNNyIdS/Tkbe84Q3tXe94e9tjKiKMW8V3djAWGIMdPIydPb0Dd6QetW0NBNdOTcYYAA2aRsO9GjF5JGUzmYuZGgunEgt4OJzVG+mdH/tPc+Rz+LxK3tqO0NfdCnoQgXYTWN5ngTEd+3IhwvbOVnvs4UfapccebSurJ9oK3od/PJX28ckWdiqpeuAPv3oAdQU/ZIiJpqVTr0fNr19Km+5lLE0VyLUZuRTA6x4XhrO9Y90a6WPvwWtOuRJ2HpyFjJP9mOj1cIyXgzxBB1m1BsWwgpnxn6J8hbLg7JMhmD6QUoaFONklO6RheMfj8TOXTyxvP/0Zk9e/5jW/JMqg+VCE0oAPTUijvvXffOvyl33m5/0vyyvLrzjSbQ53iiF5m1XYbaelG8N0/YowWVA4qsDFRQ4kZTtTA1DfJNa25i5pBk/JJKSPCn9euGN6etFay/jEkJGUhVXBk02Mw6oEV+lTh3UFj6UrHBsEzoMQVXovd5zW4yDNdcp5+64ek/d+kPA729vtEkbjnne9E0/jZ9sD997bDr11uo8BgJfu7djexmgwpdDb2MaYbGNMzHOaYRBntopzdhu5axCLs2mMyYRpkG/Fkh8jPAaNRjw3qA9XiIcnspSQP4LSkMbgkVAdlLsx+0x3jg5SKoZrl/qvXL7YLjzySJtiULx9O55Mju/YTDBKugOxEfZNoeIsjzz41Qsj3eRal62LjOD0UoxsCCFwDnfF0wkWTEcobzkjCNExl6HySOUFG7SE4zanrAgp1/MMYvFXPJneDnkARQZol56O6fax2aIpYzJQ4HVhMhyvq/DjOaJMeg7jRsCBcX7BydO3v/V7v/cH3lEpH5rwoTIcNshj/jv/0bd84bnz5/8+8UVHKL2EkhOyZTKdlL6plDDeQwHNVCV5ZtgpKRIjY7BvVVTLujqfuyOG3oH5HOO2MGUd6noY8Ng7wRtFgEUqB4learRMNSgQMRqFtJ/TtUStq/BJkwpboRRYfCUuXQJ62TKKChAfhUzakXY3cV29erG9+13vam95/evbg/fdlzUGFzRztwVebmEk1pmSaCw2MSj+09smUxcNiPsyZiiqtUx8qfF0nLspK4uT3BFxl+z2zk6MzKZrIeDZAU+tR0CZ7eGTR++hy9u7VBzaXOmPX0JWpp30jfC7e+Db242Bcarjbd6rGD6Nh8bmzLlzbXFxiZLgha70RcoWzxLCizpbgSfb4E/6m8gxL8NDU+W98Bx8FfLj6UvH68qHscD1NJKqCEd5OZUuWvszmYb0i1dem+51DQ0BMwcA2+GPn6FdtrNgpJQyBcSXeKxDr6MDKTeChB/iqoqT7WL5ZDReHM8vPP9Fn/QJP/Jj/9ePfcieZ/lQGA4bksZ83/f9H7d/7Auf/x3T6exut0MbZGrm/MY5qzgRJNOUI0c1GCXD7SjZ6m+HSvkE4O06L51exLMcRIs8t1tb1pAH0cSfKsBhvaTHhCXZMlwPUxLTQJVRowA6LuA0HI7gHUMKJt9ORjToaHMqPbF+PVxaBpHWyBB1bI8QES/6W0ZwR+t3Mi352Z/56Xb/vfdl3UMPxP0krt2sb2FYNrdjPHb9I2rXO/bglJ4GaFTu5dkixyzTnpPLS21pOs2i69bWNtMc8NEn0mt9GqMt10sy7ak3i7mG4V8dyn+nNNLvtmw9HlM1Kpm2QI/0a3AVbqdJwtlcW+QmswsPPeCLetuJM6fayspq8UkDDdKwpQfrSoqVgds8URtyNitQ1D/kW7kRQm23qxLit57iqn1XZ4P9az97aUp5MZXgx1BKnpgAkNRhpF26+0CR/OPfHqAN5hVfpME4hsK7Vfv0lUeebsYY+xzRQeIe8Dx8F/6gznhz8tW7gHtM9UcL87edXJwufve//f5Xij31vU/1H+zwoTIccnT8z779W//2yZWVr/C2noqs0oaP8R8507GlnYxQESANQLW/rDOjX7+2D0sgbhAs9d7RrSSDYB719A6tMmWUShjscPO8zjKbSRECkQ3uoSRl7stFyDOaOuriWE6HHwsGxyBQyeCy1xcjUXnWG8PR8RRYIZRWhWftyuX2nne/q73pNRiNd9/TDhGsbYwEw3bzWbWr6+7VcL/FPm2kxa5h0G45nFuuGAp3cJ5aXmlnT65iMDAiI+9+YGQQynqGxbrgCvVNXL/oBts6cAXixWxtMi2iD2yeBmRuXAZZBdpDkCXbW8VOdewn4ZyO2OZdDI8Lqb5UwM14O1ub7eGHH8jZ27X18iHqSp00nrNR476yMPyS5+FLB4sJ8Arj4CIoSpWUG/hdw4W8rqQonhGvOWyj+p8qLUw/d9Dqh5yFqXjwGO1AHSK/1zM4+x1gOMcDKaEhaz4vStLgesjzwHNo2Fx0Ft4pXp6ajvEo76+MSD9zZODgjNfxwi/84s978/f/wH/xLktV8/sYPhSGI5r5q7/6pk++7fzZf0on1YqZpiAWm0wEMwpGPO+nIG4hj4gCDJflDKDAqojVPQWnkHNWvo376SwbRGAQJDtGnIVAIMunhKkJ5f2o0AUWQ2GcBMcqPYOMNGZA17EB0uiJh0oKc0xCQhY6hyuQZjpmHIlKfQqUxKVu4pyyo5X0jbVr7d1vf3v7uZ95fXvv29+NkB0wjdgBAGVmGnB1YxulTZGkWXuUViGTPgRU5V6cLLbV5cV25uRidnlGgSjknZqlRQ7SlmeTdnJ1sc2YxmSBFOPigmmMz+KoTca+nWov0yZ7JIJ7sJu7LT4lm70ZNMP3gGiobJejolwe2x5IVFEMck6v88qFR7Jeccutt7fFpeVMfeRduCdfEqd98sd4eHRDP3Z+1dSU/MCZW8bC4aBKiK7kKFIP2CAnQdBDYkFOvNcVPMfrOPlW5Ph8XEM/VxiubGsuPNI33oXCcMTrls6SQzoqqJTjYdpWNNQ5xtyzhx/zODR+8HyEJ/mCE2eWv/9nf/YXfYr29zX8fhsOWz3/n77ru1Zf9Akv/lfT8eRuR275kw72K6MQqoLuzCA9ijf0lFfGhe0ME7FTjmFKA3Rgw9hUQD7n4LshiM16rLgEVLTCmZEqrp+p03OtpXWXl87LqjpCiBZTR424BdQ7O0hLiaO8VUmuq8aiQ73ILsjKzujoJwaQhO2NjXbvO9/efv5Nb+L8zra3s912dnbCMz2M9U3vSNXC7T4jU63J1EKkr/+TREcw1zROLs7aLadX2wqGQSgFc+yiqPyiTN6wPqo3euUJZNozwzM5vbrcVlemTG8WMC6L7dSKhmUKXtdNbDMUc8ouUo1qvAYb5p6TSYT6AFgVXk/G9voE72hhQknUGlovXbiYac6tt9+RFxDFksh7ygz8GuSiQnqigvyjutpFWm2xzUSCw2iAe1yK7R8lrrB49F/LeHildysghVJ1EBEJDHFp85Q0Eyt/mAolhSSNhusrGnIfCYjBiFEnPcbBkjYAYPpPnig5qYYj/9sCfsepMkDW03GHz/2CgOyfe9pTnjb/Pd/3Az/hZRJ/n8Lvp+Gw3RJ/8P/+l//4ry/NZv8dTD6urxjjbweUaTKoOEFfcC5+xLAMD5VlgbSSq7+4SgnixSmvgeTCDVM3Gg7jw4NDgY3BqkoipOR5FsRj8AbEGAMldYDX3Q87m/Llz1c8HWicEnaqVyn3BAHQapHwfotuQx4Kw5t4zz3vbq//6Z9u73r7u9oeXsbO9lamU7m1SkN8M1caQr3WpsGwzc6LcxcFOkdzo7ayOG1nVpbamTNLTFtQZmiVvY7+u1tbmfZsbtWCaNZOmDc77dnFldFQ1Xs9EBaMiu8pXcIzOYEhyt4OJLqeP3Ex1DqZ+mg89Giow9cPTijn3F0a9UTcF+NibfQPETzY3W0XH3o05W6547bamEbhgTdoSHhu3FRbWwMJB99K5wCmukA6jJje+3ooD65cJ5hQXJc2jwxWQ58VsiprKeqLyMQNFY5TfhJJXVWtMdI0Zsotbfcta3pogQa/pNdFIElLR9I3/nZZMINTbGKnM4mVUFemC0dgiqp6POvzv/Bzfv4//acfepfZlfPBD7+fhiMs/pWff90n3HbL2W+eTaZnnK/ZSJsc4e3xQVlj4Y30w0uguBCud3i8CM5DGT6B4Dr8rChp+anQ072ukUO8Pjsx1Bsz0GsYLD5wEpvKKphWJPIDHVk8VaNSYXW82MtTqmDpGA++NyTn+kYajWtrNFAufj360IPtja/9mfaOX//1vGV8Z3Mr5d3Y5UNz7oPIwhrzXRcuXdz0jsgeaU7bvJ1aq0jzWdM4hddw4uSJNhvPOCZZQzrYqjm2rvNOph0anDpL1z7Gybsyu9veadlvWxgRN5dpBLx1u8L0ZhFDJN9tufvg9typigFZcM+HXkxQwVPoyQIrjXQvSYwbtMo+ZSHG4+KjeDzjdv7WW9vUDWphJoT0jtVoajTytCvp19+XYfAaGvAUqhftJcpG4ILIwpy60TEq7oLSFFV24MQDzXoE5pMkrPkWdVDrKAKfMmV2OjbgaJg7aAWrVzPWzQDxCTO8LzYkJFWj4oWyKB5SpIOPaclKzNJDnSZUSmijzsl0soKhPvVpL33BT/zQK1+zJUTgPsjh98twhNh/9HVft/h5X/aFf2+8uPzpkcI0sZ75ECAHQuNHBigYJhZrVO6CimEhajcmhKEEldUOtoxpHSDeAQCDgCSQFDx2FpfJEsYL0qtOa1QASrgyPnBOOVIHigzeSA5Sg/UFtyngSlnKRfAIwUGedVrEeP3kPLQv7iuRa1cut5973WvbW3/pF5me7LTNjc2sVdTcGKrAu4USuiB5wJRFhVYR845RDRof73os4pFMmX4so8RLS9N2+sSJdvb06Sh9Ho7TIPlUrd4A9YeryrNtg44x04lpPITyZlwh8PbvBt6PUyUX5paY7ixPRggt+SBxquMmNO/EuEgrHXoXLny7+Onaiv02ct8GQSNtXcqEDzm6prMCnefOnCkDg5GI0kKDQaNsHwlfhp5r03IoQdJpHr1JWvKBPVbCKGsdQ9BIOE1MXwQ/eYExr3D00uSbmO8NedQn/l5HvD74Va+D1ABUOeU0dYtfXAhEt4lJGfD13LRZiYtTK6AGk/zShBvxVHmDsKPRwp2jyfTef/f9/+XnSfp90fHfD6S2wZYdfud3/4s/fOrkqb8xWhgv5Y9/qC4dVj0SoKxvMBqFN/4aMZ0jjJFC09IpqnatBAwh46o1ehjAF4ZzDJ2cZOrUsFidCqx3E/ykV13WKU3SwsdOHHqV62E13qPojLgUwvcJmg3D0LE15ZEmr6ut1e2VX7UTEIztzbX21l/4hfaWN76R6cNW29rczF0Uadpn1JpHSXOHgir0Mryd6siYaQSKCStTjzsrpsCuzmZZ9Dx1YrWdOXWinTp5MsLllMRa3R+jch/s40kg7PPz4zaHsZEWXWvzxT1F0V0A1dB7q3A9G8+OMFZzwT/TeKC4VT+GLY/yMx1hqiLvNWzuJM0b0jUG0O+CqXtIsialEumFOHXa3minzp7BgJzMoqR9lP+NGYI8jzZSVmZGocDJObe1+4w4np/5xtNN6dmkDb0giOfjUYdg/5US9zBEq0hF5Y/XHANs3fFTVjQYLsr2D8kaCYt6lIHxbD1EMvXhujIDFL+D9hWA1wXjObuXvTDL5vY8gx7d1Pno3Pzpl7/0k173I6985UWSrwN8kMLvh+GwB45+8N9+5x0veNFL/tZsZfWl7m6se+B0MIxwY5ZANa+j82B4mMjHDnXhMVMZhaV0sGMVLixPUrEMOMDEXp5G4TLdUaZgOqyRAgyKXPf84QgVjor5RoS6QAR1hUKbEOEkqNoljAMQecAUDQVeo6TxKlyGpOC8L3+IS3vfu97V3vjq17Srly/ibbgGoYLPtz1vSaLxNR1xF+lunktxUTLPhYAkJ/DlLgjHIp7FKh7ByvK0nTq1mkfeV1cWo4QaCb2JlcUZxuGIqcGEqcdSm4DEN3KbVhu7qn9G9EcZJg3SOOsRPhy3jXGwHUtT//ZBnh9gIDQO80yrMGwMGN5+ddp0hEK5LiJeta4UqmjPNSf3dmxtrGWx99yt59ri8jIl1Q7bZ+s4KBdZSbSMEMhFUUZams03wUtT6Ie6i1dppaTmVFothPYkEGY6QvnK9cdpnF6EBhUPShlRZr3Omf6TBry3fXgSz4o6YyQCU/gk1VC0B3OoDTMMwiWtSwnXyaJANjQqu8noaWmHafZUZSlLi7PZXaPR/H3/7vt/8C0kDdV+0MIH23BId1T82775m/7o6omVvzV3uE+f2WmwJ61Uqe10hcEiQyCNX0dDg/llcf3yYyYdE071cubHY0lcxhWzjdFVcaUV6nRMIcox3HUxpFTw4V7aATA98Uqq0M8FN1xKL5i9oGelZQA3WG+MBofpynDgep64IkykOxorqNeuXm1vePVr23vveXfmxJsbW1nPME/h8FkUHxBzauJ0QeV3n4SLjxPar0FYHI3b0mTWVpcmbXVx2hano7ZofHkxd1emoxlCNWozFNi7I9avOz31rolTGso4vXGdxTrdbeoDcToh7r9xN6jvbV3G0CyMpIlpy46bkY5Q8sUIrTtONRaZWsFIjY5TExXI3hqedZHdBl177+jIIiwWMnDAlOVquvvs2XNtsrgE66ov5XtnZee9fRDzQRxxNp0r9//omyYkH+UOz81HbriIfA0wnZYKwFOmBrvKtw6fNM7GLNfqhKE9TqXsP6d7tq8MRUooXEFb1fijCeRs1CRRa2CE63Js6NnHoaa8HRl9bB0aRTlWOsV1kHF4XSRj2xee+Skv+6Sf/KFXvvJRrt8X7e8pfLANhy08+qHv/567X/DC533TZHnpqQqgHeRTl5Ie9nDtexTTkmo3QaGCKVzXbVYgTZdfJoYxFYxVWVWXj4ag4/faYMeabDCtSpvAYeemPoVXpptfaZmTApW+779VddVqv+QYcIquJ/KbTvWTwMnFQYXQEVRXvBdImgIX74i2uvL+C294Y6Yo3t/f29ppOxs7KCBdRLFNjMUWWuhGrI3NnSws6i2sLrpfArQo39gFSxR6kbQTKyt4GkttaWmhncDTWOE4sbyC0s61k4vLwI3bySUMC1MMhV4h3MMoODPwuRHXF2TpPDSap7LPZuN4C05z3L8xBZeGy+q9+6LH7eLr3o7rLfQmHeD7N7xLo4LZZtdIvPmSTWrAw4GM0nLTN4kVb/AuaLPvRdWQnGXa4p4SjVI5V3A4fAY8hr5CrjkcNvyf3RIhUoDPbIAy4rc9vbfyjZFQ6XOtiemIhLdvhdb4QXOMTWgAj0bOSriOSSCehx6t17JklCedaHCmdmhIp6bvC1/qMkhLB/YXAL+SnbQhXcMpf5Vf5S8f6zeXr0Z7NpudmS5O1l/12te/bn19vUbED1L4YBoO2zP//Oc/f/Q3/8Zf+YpT589/jX8QLal2RdxEmGLDZHhZ+x5kAh9bZWosqp9wrBIdKQIDnspztcM9DHYcACnIkVAw2mR/k8yP7rOHIcKX5Pr41dWE30x361qUFayDhB4yj6YNSUndRYODh/UKa55vJbO2dKwa2UMMBWeNQngB1P333NNe/eM/1i5fvBghXt/czCitsPoMyRrGwpHch9g0MstMK5ZQ2igsI+EMI6LHYIc67VjSqGAYTq4utRWMyOoSZw0Io/dp3P8TK0tMYyb5k24/7tFYxFjkwTbqdG1j0SMejUoOT8nzjszUaxR28JTGtM1byDu721zP5WXG7ob0qVdHZWH0SMKdoxFGhzSufbdI1gI6n9Tu4QG8JDK6b66txWj5JjG9FKdm0ief85cCKqaoaYP9Fe9MYTEFPOa5uFt30FRv6wIWOOFLIaWs/wBfpcVl35SKiLbyLGte9Z0XGgIHnBiJAFrA2gAs4nIqqTAoKMSDRxjpE68EeAgnpeYJZHnTOIKoaMi19QhznJ0M0jGW8JY+eMEznvPs//rKV/7khYL44ITiyu89SK3H/Dd9/dff+gmf8rJ/htt8vv45bGAXv3Gv7PDrR/qYI52kAoomHWYavykPXO8Q58rl6iOc5gubYajyxfW4DqJsmO6Qo9FIR9hxCtwAV6GmJyIQfugc6RroReQ41+7R623gi7ILL/3UDi2kGk07hp+UN8a1I7Jki8uNXq991avaO3/tV2nGHB7FRkYyd3V6u3Uz+yvqHRsuOLo2sexzJjv1jMMJpheuaezt7AZ31jSYNpw6sdLOnDzdTq2utlNLK+3UyjIeyiRnvRDvrmjt1FWnMXokqxx5ew+UumvURU+nLi5iLqCBstnbrL7FS5cuXhPHsF28/j5SAwD9GkbSfSGQhsg1jxH1+H5W1wtIqikM7fL1gvJCz8S+sf3+beK+07Jr63mm5ey5c8U88XL2lqbqmZFbxkZW4H3Odd2ZH94XNEcBdxgP4lF8LjjSpyb3c/Vlh68ELvnhm23hnQcaDgcf0SsBBktpFGxrCvDtmOraOjus9ZrnwJH0wQgYzdFllmPAG3aJQliOwcAEE9HReDw7sbw0/rff9x9/OLjM/CCED5bhMKg1o//vd/zjV5w+efqrDxgd85CXyksLqgsGqqsDySlLndzrMMewMhKOywxTymB0BnE+RDhjPEQqA1OqQuG4jjm5clKjwamiBWPw2iNjmXlkFQ6b1YMwudQAFN0BtCAh2NKLFRTGypOGCno8jqoOVk4R+Glv+9W3ttf++E/gTWyiUDVnpsPbnnc6EKLd3cO24+iLByfflqcuaDLC72zjQUzbVKWA365nnDu70m655XS7Dff+1tNn2/mzp9otGIMzbjeP51HTlqXJtNx+aHIx1SdlXUw94bbzxcU2RZEnC9MYBKcVrqP4OLx3XDQCLkbpAbgBzOUQX36cVwJi0L11O0d5pwsaOQ3e9n7dVbMPLedUy30OGkc9L6chWaKIcjigcE09cm4PT0ZDc+r82TwQlwAearve/5yFVVbivpOUd4oSicyY3+EyRBD3MgwQpn56Qg/JU0orz5hxFdtniHwoTcNuWfep2C4XMFOfqcqkcYgIVtBAUXDm2hD5IB+4LJ5aiKTyZqreyH+ItywJQ1qMBTwwqwfxVusrSCuD1LM+8RNf+sof/tGffKQn/57DB8twxGh827d929lP/+SP/w7GsdO2RvLTIYTEbRUp5S3ARGAcByIAgalfRUChCZMjPBlXirnhkh4IkAowafXejeqcCE7v4iolvBfiEk6sYjSt4AWRNtOCYyhzQ6cEvse9KKquh8w3IylcDHBcVLRgjdtuZSJCgoHw39N+5id+st1/77uTuY734cKi3pp3GHT11ze3sqvTRUSfaF3xlizexgRFNQ4jszP0aXeeb3fdeku7A4Nx21mOc6faObyO093bcN3DOytTDETJZQmfbHQ6MkPwlzBKK4vjtsLUZRXPZWWGYcJweCt2cTZm2uBDa/AQpXF9QTe5Fgllr4ZiQrvmYkh2UC6XmV0HyboI7ZEHrm+5sKp34Z0SN7PVHQk9EghDCfNv/SD1To696AuMVNITp08zrfLtZfCWRgxenH0adXRgMCVK149jCM7QqATYD+lcjpKpOmeNK0YNKOL2gftQrDu3Wekzy2e0p5g4S+Z6VdKTaz9lBAq7VR1LXvieaDoiSVFyActzNWopWlWI+dheY5ZxCCkjVfDdYJkVmIKXRozQdHV1deV7vu8//scAdnI4ftfhg2E40nzP//o7v/1/Zm79FVBLU29gXO/LHLTKXJkfG85JxmSkISWMByYISdCoyJdhATPGw/LUusDAodGQgDDKQgTd3NRNML0gyLQ6ORk8nHuHJ6RMkVgBwR4QWiadIVhFCk7sPXTYwt/DkJmzP0WJCuMuShXoN/A23vian8pLdZySuBbg6J72gMqdmhtbbvCiRZRbxhvQSxmTN6H3/OvnW06daM9+6m3t7jvubE+97Zb2tFtuxWCsYjBm7dRsOR6Gd0YmPrQWXuItSAjK4JqG7fOOjKLowqjK676NGXneWj0BnuXpYhZ6x4APaxxx75VS24VC2UZpdmDIm8CA3Ubp3GZum1yj0Xh4S7aeh5nL1MaFTxd29y1DPzudkVGHTmegy12wrus4pRtN8YjOnM7W+dStPAgciVKOQk5SuggEZ4ykkGQEJNecaUNAONz16l2j/K8M/SM99cwPxgK3Ks+b0J68+pC83JalYBk9DQ01xIjCGzKyppZaqtIoOe3OhD0EDnRQjvyK20GdSJhpuuUHY2JbhsG0kHREhOiRBak3zA8MMft2fu62z/70T/65H/yhV95TGanhdx0+GIYjVP7Tb/mWWz7xk1/67ZPZ9IzzPemy0WmbZ4SxmFX0KqQRslyZRuMAqNxK1WhUEzlDaY3qZRIGvGEPFzEEpEWxiYaBBUIy5bKAUeU80iGcu94QBkhiQe4IVvU7klbdHUKr5TenYI/wxOK/b+i4DFUPAqriozxbW5vtdT/xE+29993XNrPbcjd3Jdy4ZXt81d/G9l7bcu0C5XF0X2Z0njtCGRmx55jKnDm50p52x+3tqbecb7f6z2oo1cnlZfAsZGNW9lfQDEfuUXiDIqKo8g2ii38xINSJR6bgawS8wZE2cu0ytHs3VH6nFPaLdz1UVRUh+ytom0bOQj7U5gJm0mmD2+AXVHSnYSojOJz+yA5vMcs7F2H9+wWv05/Q7x7QGI8QArR1Q8OJU2eyfd7Oy+Ky8JEKpyC0yDQu07YUNd8AjvQBdBtV2Yt0foARGEjZJN7CbWbJpreMleNMt4jnWR3osS0eGkxDyqLow9RaHMpP0Wl9EGelpvvTiYjhoJzmowC8rli1xjg0wy9DygqQUPAVTKt6EzgzjVqeTGaTZz/vRf/xNa95jcgG4N9V+L0aDkmTiIP/41/90/9pcXnpj8Ba9x8nM5T5k3bYTD5aeOO2qh91KsYIU86paWTAcDcjydSB3wYhMmqSYhm/CQOAZftFdaj1cvQ7JkPIiAOsFFuFfWh+FkALIvgH9BVXoDiLh/Ipm6O6/DiYCBB6AwzwZDpqIVJRuHe//W3t5376p9uVK2vt6sYWo+6snWTKoSI54m1sbber21uxU2hj7pTMaIo7LncwKCrb02+/pd1+9nQ7i7E4ixFx78YYnk3BPyVfIyE/FTbROLIr0I6WEigfg19mQm88EglGqVQGaTXDNQlp1hvwbxAMcyiNSrKAljqi+xcL8sJ7O47S7hTNXSHS5dXIxV7a5Y7XTJHEB30ayDHVTzF0eRIUeA1d8QsaibgO4gYzEyezpXbizIm2RJvDYpD3HsxRb35Lji3v8Qr2kSJgHg2iLLAB9Zqy8C53uzAQMQzE7WtptYyfOCkckRf4mikN7dXrqP0c9rlxjCLGLh6JZ9KOBzRgIt+Ji67Tb1oQ84We6zJlzT07kMLXYDZ4Lbnm19ygFjHxtJl2ALa6t3v0c//Xj/zIfWQMTPpdhd+r4Qg3v+d7/uXZj3vRi79xtrx0d7ZHQ7VNkKrOm2qWFxwqpy551ijAkHvhhSpxGWYH6mJZJK3rDCooj2JcAqd4GoSy2pYboGQxgh3hKhjzXIAzJR1zXImBCKhT3Po4R7boaOHNCN2ETKcJ3QG5AYfwPUJOHsYyitvjwqcC6ULoG1/96vYujMf6mndRFtoqUwJ3gfpkrNOTS2ubUdgpyjpD4VXERQRaw3Gws9/OM0W565az7fTiUju1utzO4XEs4cq7SOm7RL3dqerT9PAlRkTPT1LAq3GwnT66Hb5B9Ag6VNpOMG3HdESBLKcAorhMVVSYgwOmHRoHpiLimUPJ47FQxw55roVMoUPXXi9jllG6NrLZrgXmPbbbkdwdsY7i3sWRNJVTwyQj3ZhXozc9qQeDQvo8y/KJlbQp/d0VW0LCbRHY++IhuRQtEGlaFmCh17tU+/Dbrfsu4ubuFZ6T+032zePw3/NcyM3OUY0Bh56Tg4AGoe6qpLbgD8MTSU11reTGoFUwZch2vcTS4WHl8CsC203cvkleL0es4mYWTHAEDxg4mV9B2Bo44PWJ8Xjuyvf9wA/+VDIGdL+L8HsxHFZs+YN/9K3/4I+fOnniq1Heaf6sCMEO74BIE+GXHT8UygjHdeZewmkNSfMYXDoB0yriMs7g2ZjF6+yIYQ0DsMFcYQc4OoQPIht6gsEyga/RYyiaTuvM9yj4CrYp2aZRWAhDjBDnCLqZSTSeU9BlzYbDEclOtsB973xXe9NrX9MuPvYY3sNOtnvPUIKaR7d2dW2rbezsxGuYYQy8OzGCt0vOITQ+4LvDOyYnl/POjLNnTvnK/MC7QOlejrzeL8TgaXgXBUV0rUAhkz4Xpm2Lf58Qd5s2arhVRvdg+JxJhBZldy9FGZDiWUYwP+Crt5Q7vdJxKWXcsRFUnEGEen0ATW/GN4T5+L1vEjN/ogwAk4HkYLctQfvYaYrWI/zSYFkn1+Lnx7+flLazZ87S5lUSi7a01T7AIGgEw+ikmQx+CI9nwNnFWw2GO19dd8mOUI0B6TEAwNhOOzB9KB+4LJwcygMJtjlei+0EpoyAENTfyxv0gowFR5KSGbyCiCNTRa/LxpFb7bavck2e5ZVm6xuubbJwlAycIbrR9aMQ5A4WJB4tveTFz3ndj//UzzxEovp7vdAHEH4vhgPqW/uO7/iO0y//hBf/1dnK6se5Kh5FBmtcURkSQ1CdH1ZwUkCTbtOIZ6Fs+AhmGJrTz3Ht+FitqlqMkSmVbwgjTQqSyvDXUVdjFVR2skwuqRC41ylO0+xg0gRLx5DJ1760Ri8cfVWIdBRfTVPVFHSU86q6UTg3gonARTOhfEz+Da95dXvn2369Xb12rcG2tri4jAJCJ4Tqbaytb3Dtw2VjPA54BL2Tto+iieugrc7G7TYMx7mVlXbu9KmG4c728OmUqQqexgRFyk5H+LzgqAwOiXPPRE0TJNb9FDXSaQgMMR4qonSDQ5h68lUYTQ1lvLsAD10XEY93HUbzPr8CX+ZJBwadR8Hln0K9Hz7YL/EiqctH7x3BFfqshSjcfLWLLpYa/Hc/35Qe0lIeGoADBfT4P7hL7cy586Fdpa2zvQHeYJBVKqIez2HWkHwqOFv39TIwFJEl6QbW/i3Pxnq4ShwI+s0+dWOgMpH+TQXVvqrLmIeBcknsTA7EjfkEAbiM52fNNoqkTH1kSuoeyvVg/Z7Ny1Zs+WCa7TVH49HLG3KqtHyoi0HozHhhfO9/+MEfGv64+ncVfreGwwql/OAf/sO/83nnz5/9Syj/sm5bBMRPPxcDqkNy6UdDYTrMqhGlEGbENmK8MzKH1x1P0PT4YC9ltuwx00969jiIUPHoHURM1ANM2N/j9ZvMxPJrPT0eWoH16cThdlxBEkCfkTzlq7ukUdpoJZ0GbxQS0h687572hh//yXbh0cfaxrbz+UlbWVly4GybGJUrTF0UhEWmLm6+GuOiO9K6yYtJSpTrDG76+dMn2q2nz7SzHEvLU4RCeB8iU/kxNhoMpxHd5VdLhymHzcp8HOHUcJunMTie36cuWuO591G59rQMQyF9paxgQ3jFlT6zzaDTqORdmlTrTtGtfR90ZLpEuhvPNFiubTjtmO/rLvIptVKnxsS9EU4hqJY0jSC54aFcxxuhnP/RchJeqPpl8ov30qpB08NwmuRLl721Gjkc+smoBQjWLd5hzSPpwBVGAazTUhaK1BynhZmWKRZXHQXZ88PJRAUELUW4sHgSrb3nmyktZoo/xorLAAsDJqI11aZCWyvdlVvFhEm88vIhzfNEd+7oaOHZz3v6617zmjdeHop9oKFz4AMOqezFL37x8h233/5Z09nJ8877wseBSCA0iuExxyFC4H13JC1pR0o/aWJK8zuT5CcSDEAJpcITKk0fQjSfYEdxchxXPYdONm24yzJce1FohDPSM2/Ea171UmgYso6nKUqG1w6nA5xnEXMoMF4OWUPQ04irTfsOD/faO37919pjFx/JXYiDPR8wc6MV4ySCvb21GdjJFAMAr/Af8Fh8dgRl4hC3yu06hBvBvD07dos3THUNpGiAcr0F3P42nrYjvJDE4xFgneKBuDYxwjtxasC0hvrGUw2NUxXvsNAgaHIKowfgrVxfery8qIHiQP68S+PmsZOrK+3kynI2kK3MZu3E0gpw7vuYtCXvxuCNuBv1YNdpRvHYjWvuQ7EffFu7BsOwR7/FO9CokTYHTXomLryqBAccvo19Y32zXXzowfbY/fe3LW/TasAob6/5UUSiruln2sHZ9ZtjYwceX5KtrEZY07dleoKnd6LZg+SIMypJ2Vozk36BAxkZsIPcvOa5MBC8tGRPmPO+ds+NASBqn2sTVQ5RpkZBzLQu+EwLIFP6/HgrWAOO5AMSw6uBEs646aGR4l6LhrgyN53OPv0Zd939Yi4NJn/A4XfjcYQWI9/3f37XC+6++6lfNxrP3xrDAYFpdiBuOMuA9KSMtgU2UgYIk1ZXB4bxHD1Up18vPuByQc2+Nq5OJ50jUQ7DULYCgsOv9WlgLFxuYIUuI+SU0Bg8pwrwOIJd78gUvyFwkWsyQkcSKzmHI/kBI98BejvX1i5faq/98Z9qFx55NHsd5uem7eTJZQq40WsjbyyXTm99+u/vU3BoQHL3Ydt/XavH5U8vLbXbcdPPnF5FaVei1EukZVRmVF+YLqJ0GAyUc24OIyIDbSh5+v62Xy8oIWsZJqs4fIzDWA1UtUvBliprrx2jY4xBrYPY41xDk6AquN1sGd8bQsHUtUtVW/s75FVdLrDmH+YBdles0wXXZ4RPvfDN/4NxB6vwvhhIb0lvSnvjnRu9iPF4sZ06e7qdwPOoPqevIhTSS0G+Hjbf7GzsIikKirIO6TEUKe/Jsl1GgXEqMARzBhkvGaSuQSDkUafBc1LFlTStAiH1GKky9QxPDSpVX5dB0uNReAFo4aAu8GUAM81Pkq/TkLLXCwXPsaxz0vDMJlMYPH9tfXvv9W9/+9t/Vy82lsO/mzD/spe9bOHuZ935kuni4osP6cA0gHCdh1q8apwj3TGAndrjj/sNMEpGtt5JvBHyFNiMooqs/WdHpQxHqHc0QfaBcSRJSlmTQJVgwDGBTAi+UqbBLbVe6yhYgQo0ImJRO9e9CcOnMlPW4rX+YuBqyBsAEkPYMXYqyj3vfFe7dOECHhZtwp1eXZ7BEhft9pimOLLmRSxthcOpiXc8vI3phqNalxGXtyTHuX3pv8A7RcjaBscCU5OF6QQ3flKLkhicIw2CtOqFdKVEZWoKQJpTRKcQC/DER+Z9T+iC3geezMICBmKuPA73l0yYVk24dv1kkTpmcz70Vo/pry4u4Uks0oEHbQUjtrzkXRy3ws/hheDZ4Dl5O9aF1n2MyJJeFGzSSznEMNg+j+FW7gRafQPaFG9oCuyuG7OcKqlPGgDk7pEH39seweu4du0a3GZa4jZ9pzeHffOW0xU8OV8JoKFOj9iBHPaLvWNco2koZVXeuuImUVNhf2o2hfHgOsKuEluGlKBTSKFNIuML34hHWBWf1J4UnbYfjuXa314/OGuqwbVx8YZH/TzAdGMYlETsayM5KUOhH/xd93bgx3Rx+iWf/rIX3yUIoSr+AEJx63cerMDj6LM/+7PPnzlz9kuRvBB44/qEId1CS6wAvahWpUXV4ASvEx3QUgo8CzQ0/0qfFDsLQbceFwHoYJ92dPrQ/QAOR0ZrNJ4auSQfJnnrtNZLPEhWSMR1yCEj/VZWMZ54GTEyhkQ6xhdqSrddpP6GdJMDJIh5JgRLqPDXfAcEbzlu4V7f9/Z3IsRbrkpG+SdT1z/22+7OQVsj352aq3oPGAVbVf9Bsp2/JHCUno7c1o03gtK6Kct1DDdXzWbTbEbKm8VJc8FEfh1RPmfJ5Cj6y72dTFxXcQv5daOhp+Pdl3gu4aO0k4ZhUPxGeEFOZXyAzWmM29HdM+K6hccqhsPpk/gXx7PAqpQzzsu0N+seewfIBh4G7Vmh/Iw6ND778cBUKuiDny4MS4B36pYxkO4X8f2du+Q5fZHX+5tb7cH33N8uXngsC5+2b4uzRrFu9yNP1OHmshoo6BPyqs/5cdXcbiOtJMg2O7CQzlWmffZj5t3kh5EqbvV1FNcztJVSF5/9MR7wjitZ4kgu1ySUh+i+F/qFKbDyEu9HOoRMdbWwqedq/jAwOspKrxhTJl+uyPd9uJhlK0y+7bZMoTvwtv0dT7v7KZ966623zgrZBxbE9oEGK5n/8i/8jKfPFpc/5+jAV/RDV6ruxNkALaW9YwrXqpBX+ZX6xOvjN4bHM4zs2RWCokqKL8bA6yh3XTt6p4Z+Lbx8ygNHmVMfVxnBTAeYmM4n0TKWNRoogsKQmoaSgFOmUsVNnppNKGGhJEdyaXDZnRImhdD7/4+89/724L3vzpRDcP8KoGqYzwYwaTp9YrktLaJsxUqEyf9RYfrC2eqW8DIXGaGXGN295eq6xBSlmuesUT1CGWNgwyspZdRDUFy7wCoBolEu+uVZhFd4jqwpReCAVaFoxLCHQwOmgLt7tV5EjMHi2nUSvRXXGFwn0Qtani6j9NPsKcl7PahqArrVGfDwxAVWPSKnjf4FpF6RXkjm5/IDeL0zIxojN4xRFUbL0npnR22PvLxUmbgvQLp66Uqu3VOSJ3K9I0MLF/COYvRcM+pGrMTSfhGCHsupFLp+TevpptB/yk2V4ezXDs7ZQ5rpbfhcG79qanrQ8HagKdvVSdfDrEX1IKY4+I7jN+Jw/ULZLF7YZn/J4FrZFX4wbp4734RLm0jHqGT/UF8TqTWUynM9zL1CyyvLX/3sZz97KUhS6HceLPCBBJHPvfzlL1981gs/5gtH4+lJrWRaYhiYYIOIRtFkKrU4l1WpgyANrg5JXBg+xj1rIJRblWqwqL7Z2ilDvYCWImoe6TK7cApPXCnlGPgXAxYhFKbgc+HiUpoPXebxqX0MJBk4Fz11mFClKpa2WTeE5m8Rc0Crxkp48+GN9CsDm+vb7R5vv16+mPIuiDpl8nV6+yjG1tZOO7XKaI2A+wCYL8qRbtOly6mCQuUu2AkK5BTFaYEPvalQIbzmcsULaXPYpYy3U/MOiyIrP+Ex6Snn4ZyBPhq8kYz8AmtUUF6NUv2HDGdB8Yw0KB4qd/Z+ADN1KoMRWCLNhdG8UV184HJtZhnFzsNi9N+BvEKZF+M51fpJ6OaoZ0J8k5gGbZxbqJOJTwXXf9Ca5xqIC6X+vcNjjz7a1tbWwoIxcHpivqfE7f22ST6LO2ySLVEo5Y/fsqRRUGLpYfstZ+VHpaOQ8Apz3ukCYPq8K2c2h2kgrM84dPkiac++za02le0Q903x9VcX+a/e7c0siO9y7SsE9oGpHacIzUCHdVm/hEtjaDG/wjHNtmWAtTXSbT4/kEg8HI4+uvt3YTR52Vd92Ze8BJBSBJH8DoPAH0gQ8fxLXvLs5VMrq191tLdFA6shupaInVTnsMkhkk+ID0kDXQVT1z3NDkp6j9PD8SZ6fowMmQqtkwYB/TWhmErUOYweLKVipZlvpow4ApMShQtFiccQZTBSYSCrPB8vPIpNGgljsdySRaPSv0Lm2jqo0Y4CxoW4PQzAroL9wIPtofvvyzspXAjUUxC/ire54V0FBd5RV0/eHYsKIi1BGN2fUbtBx6FL2GWmJjM8D++IOIrKFx3ZrGvo4itBzunBk7dSQZdTcaSSg4hn6LNc0V1qk70KYUfx1bzwQ6MqHg0HxeWri7ZOAzRcCxgF/+dFWjQcMiHv+PCuD7QzqYDuOaYybptfoHqotXI0fclXGdJ2DU0XbZKhDfyuiejVeDdG6dfYqlhHWS85bOsq4NZ6u3rxcrv02KVsprPNLp5KpS9hFof/o+umL1+3mD6yibRD6fAiimrHyQfanEuB0rGeoYk+1YBwkU8ZlX5Am3zWo3Oq59pQDC38cM1Izy1TQHkJhsHDFo91VrqEWJWyA61H3k52qLJOC1VU+dZ4Fkw/Q3DGDc+RBBBxKE/DtD4vqCLEuICM/py/7c7bv4qkYlYdv6OgDP5Ow4B44Wv+zP/tReP50XMU6jydCo0llFCkQCiYNF5B8QyVaVA6xsB1BDZxMz0qIUqtkJsKdTFGya8wQIfZwQ1skBG3NTIKmsI4OrOq5ycwT3SYx8kYwNqE64GMNIx0otIjZWXECrd5KV4XhQu4PIYNH452GBUR5gsPP9jWrlzJSOtordXy7sQexuHK+gbKNh+F0jTtbyEswPkyYI2GHgbymKmJo/cicK4lTDAecyiVfM5t08kiCjwBtQZI7wFg+4JvRsnBA4HE9I48MZ+r7ChFyYSt/zNSCmmlAl6LSsAj/JTxdYLhgERxbbdKQxaYbb7GAyPg9GWKtzDFwHlbXda4sDsTaL8WQzUgGs8Zxm5hBGUT6AZG2gVTedrhLsZnFIPApIbzXEZxtSKuvaP41na7dOFy27i2EZrjWVgNtGqIs4BIgr3Ve4x6aDeJpkudBkVFrLYrX/wqS5ajiFvewxzzLBvGYhIZDBZQSu+aSXTW1FBF+9fpn8qLo1RGBWPiVCrTPfpOg+uCtp7UEfy1o4s68Idm6wjhdZYOovI6emKawiktlpHGgPGxbywqrRzdbhCMYHDInC5Ov/iTP/mTva33ARkP++Z3GkKv56c85alfDh1wGSLTOKw5ltFVawUh1NoOmO6OxwVghu5aQHhFIumy/nogv9rTg4ukC1wOban2DEQosBXvOLhOoLyCu9CNRuDsOYLpzuGVgiFN2gtQUL0P0jvDq8ryeuKdVpEkZ5GLSOa+Jtgr847u8ENhRvh03YW7hsF47KEH2s7mJsKkkutGe9tyLjtEFX7vrvjouzsCHZ22MTbeyZkwEntXwCpcAHU0WV5ZaidO+NbypSyU1sNkeB5FWbWJuIukc+7joDz+MYaBM+3zbkn2x1APkkxaGSzXL44XpYHLbU1RaaQV6CgGAo+3lM1l4rJKDs9xjDm7XpHpBzhpau64LDN9yGsJOWy3C6NjOtw3tfviH/d8CO+dFL5RurwNbDRpO7u+jQz5gL+HR3sYSP9lH08OhdXAbG/u4NVtMC3Ybetrm5keqDTeZRpheGMgba/0idNGDf1e30pTAPnqpzqA0JNDTg/GSt4r+BIjoMGZwQAZkEfWVEoqb4tHcrWKmUtAPryTVlP9AojjGyUQWtmpvrSNoYcj026DeANXcjislQQXdMbrIC3oDNCY9REMCzW3fa9pC0b73J/+k3/8M4Xg6MT99sGaP5Aw9xmf8RlLqyvLX1h0yiQaSOOdT3qV1XmJB0CY6w32uM4ELWlGsxtoFWXhlSwUBo5ohQ8QtkPOHgPOauYTtRMqXAEPXg5gIvCBlcmcwZc7Klw72hUMSkS90u8Snu2yPW66Sckub7kwELdNGZeDgvaAx87aQyBQj7jI27uOhI+0SxcfYz6+Q3HwqqDU67z3YH+nnViZNd+DkdFFo9Pd00W8ihgmRkxdedN9kc6pEyfbyvKJGBjr9JV+LrxFoIf2SCBSI8lxlUnPIij1qJm1cC31hrQwtIXBtkMmW3doKiFzsU8FnEdxwz5wuGjqHo68vhGo0ZhpGHRlhyhpU+ryKV4fzJtMasNYbCz1RCbAcW19i7p8wA1jw7XP2NgOpw/53xXw+q6MeQYS1xHSTurYZ6BSnrzLsrZ2re1ubTBtWQPWvTDAdLo1zA4whcnpZbn4UXLxp/lCFO+845Ng8+sUvljWfPmU6ar96ECt8RVQuhiw4qVESJVx4aAjg2fRE1w3HBb241ns9e1n6gsKjlBPWjJEcwwH1k5/FsR7n6VQcNJ+aVAeonPIgnJCDnIxOXnm1JcFMIhz/Lahc+i3DVUb53/yj/7vn4rA3mFKKWRluhloAbc0I7bCEQanffx0N8k2mWgZ4WSK+f03Qc4AdJwSCmWImEg1v76PC16L0+3g+5SpXarQUJzuZxgnITCwnmm4Xk5jgxoAoQtXI1auBShSc1ggaYbklfAeUunwXITzawXClf1tPIpH33tfu/TQQ21/W4OissEf+JV/OyOeJ1od/aFJz80X+rgg6iQErBmNPTTQPvB25tSpNll0bcP64RWExXAoLHwd0d0hmjk2CZEfBUp+cNg/GoBs3kLo0xWkRXjTNhtJuv0gbqkWR5QlPYpHgHGQb5TL07HUlcVl8kO7BzAzPJ5FDr2vGfLhVCcLo6BxkHbtRj5tbG7HoxpDV/BKDfVJv32xnVut1q3CM6PRveezvctUgTp9T+tjjzwE7zazkc4yGh4V16du0w4OG+I50yF5loZxBi6DmW0lJWzwmqlJlN2ySZM35oMvZYhraMIfTuBMPNeF07htKbNQ00i9Ww1kGUlglckcVZULtoPsisND9ruoG8OkEUdOc4fQKiBk2H1axiEE5Aid4ow3KS88F23I39x0Ov6kP/JH/sityQSM47cNAv5OgsiEPXj67U/5ci4msajSxqHi1cJZJRlstK6ush1OeOpF7EwXGrPYmIaSaBpwmUemwUFXIZzRYhYDo/TpcAL1UpK8EoaqqwtK3PACS7ppRCNAVSr5waRCGeCw7UldCE3mwZbrR2gEv7zParw9wsAdffSjAnH2RcIHO3vt2sULWRR1xR9sDkih04e8nI4I76vzVEQcC5RoH4OyTzoVaMAoI+7Mj+H5GV88fOpkpidSMncArWmAVBFnNM3oJr3JKJ65vRrtLYOqkcILcCv6EVOO/Acu7agRq+bZHjEYwMaoZGoPTLoG8U86SoAwlsGCTvit0EYg9Ta8XQxc9p1QnwbNf6x3GtLm9mv6ATY3vK2tb0foXetwvWfqCzqAkxfuTclfKqKUejTpe+VnDto5Ozv2X+4uPfZYu/zYhbaBsXbburTIE/94W0kc4a15G9g7QPJTgQyPrFiZsmnGIxceJvADL00vdhZfo6j0h4uS8ZxFI697ufSzxQmRGdpe8q3sF+oyInqN0FKAfgMjD0VqncJWvNIlw7Mf4UNix5jfFLD/hKM+D+jUy/M/a/IEu8ZH+mEedJ3/0i/8nM8BPA50P37L0Cn+LcMxor/2177m7Gxp9IkLSIWWzsYMDAmVNDjNgUCPNJS8YrKM7+nwxIeVNAAp5q9wYuTH+ZmPYWeRCpjgD3rKQnH1U6VV0RJyC8u62hma4Zgk6yeaXpSBHB1ODMkn1rsjAjZ/6EjNtMiOTd3Ua771U96oR6Yc1FNrJ5REGEcKFkK+v7Pd1q9dy87Gq5cvx2i4kUqD4O24/AEzw65uvt6abfV2nS95zoNqVFEV4a6r9NStu3/LmbNt2X83s82MtrhH8V7SBd6xcc7tQieGKXcmYJhTmlrP0LgrrF1g8QC8LiGDH6YJI2dksl+tFpHqS+mRp5IDh6SdtqtA8kkF1ev0sf7sKmXqoQHQyzDNQNM45K54aT8nn2VxR+gmUxYXCV3/cGOZt5OjnMCo7LtZULXfFHyMKoZb/fdhOR/V9y8zLzzyGNNC767UXzXYDnG61uG7T70LlbseFEzTlMtQRvvSRq+dLlqHqQB5Tt+bZ8eX9ERylIcu9+mEfP2UTARKhhkGHaCcA5IimXWHyLltrXwPaU9cGHAEK2kapBiP1CVMwVWN8CN9FPDg9Fz0mEaNyId0qEgOGNQOb0erJ06sus4hSdqEgP9W4XdiOAwh46u+/Mtfjmt7frCGST1uQJ8xm8xR13SBkaTXeWiEV/WXB+IixWg/Yg1lJnkZcS3j+obkmk+Pm5qRsgoErnwPk1AeTqkHmDpSOsSlGpRx2FsiYPSkx3Oi+hgZYLPOYEjB3lGkHSdzrUHUertY5iKxf7y8sb7Wrly+0LaYe0dnEWCNkqOjW6DVCNc2fHjNF9l4C1ajtqR2pS5veS60RTwD27Tim8qZpvg/JgqAbXaL9f4Wc/qdLYwF592tdoQCoU3Qb/vKaOg5xDtDmMtLg58qoTxUqWczzhgSNVFmGOCzZGQggG8aEfdbmJ2X/wii0VIJSVQR9S7c8Sl/pN1bxsvTcZstjsvQYEzcRbro+0H45GXEkOCUbB26rVnF9j2lTnmUDrfbeydCQ7sNj/eUD4zG0ZFPu9L3xF0o3creiO129dLVduXiZWiArtAHpbTBfpJI5UA+572hUVYljTQOf7otoH18nM5Yn3lkRpk9NC7KGYB5iFGY4RC08zB19tLRGqPKYHC4l0ijUXUanMYZD75eV4pnxKQPVHwwSZ8Dl30TpF0nNSQ0OPkJPVsOS1N5zcSFEZQP/TI3noyf94pXvMIt6EJLfDXgNwny8LcLIhDu8I477/wUiDiZuSMJoTUcp3qEp/Y5SIqZZhX15ZXYgZyBj4KmRcnN0UuFURnlhHH0Jq2YqrISEUyz2+HDAE+UC1h1T/BQInWlOo7KgcagIUGaVRTPAMlz832nxNG8t/v0EzQKBV+ejTAVnKfnlqs9I80Yo8wzHfGZd1y7fKk99ugj2fSz5/qGBW0D/PNdE3Hn3byF4O37Z0a2HTd9GwPggpZKtbjo7VXwYlROnTzVVvE2NBiqlLdgdf+9W5IX0eDJHGzuYjQ0krSpGpQ2VXAU9A1b0sCl9FCfT6Bm6iIfbEsaXGVKGTrnRGf+kC4IiXpp9qtm3O3n2UUKzXpIswV3ks7aqn8gNZuSRxrKPMPrkB/egdUj0cD4/ysaD/myyLTCLepZA4DHeighm5/0RSTSUVpFkjamf0wP/ZuI7c3NdvHRR+kDeC5/OlwO+kX+Zf+JBhP82VNinkyhfZkmkl+9fswKsuhriQDGfRQ+C5P+5GtaeJLs4k3WUSA0vSWM/AM+Mm6hACcZXlRZE3p1qfd4LY6f4CgkwaGsBQFfl64je8HTNY9ClqvdwPSxXCQuPUEqrLKoIM/P3fXSl7zwY0kVqbm/ZZD9v5Mw55721eXpx82WZ6PyBmy6BNbI53tBVatYuhDFiQZaQSrJj63gJIfCFa9JkFTzSDdJIMsOwhFklkno5Tgyz9Pak9+7okP4KS+E2W9yRAVWillnwMAJfVwqvOl/f5h7q8jW6f+2+DkO5Euuh/Ntme7innN261BwDvaqI7bwNi4/8mC7dvGx7GyUfl10PRJ3DOqVuA3cNpT3YQu4Jt95c7aS48d7W9P/QfV/UM6cOd2WlqaQUXz2+Qv3S0x8uA0FWJjzeZXFugULtnxpYM2huUggR9oVennLtw5Hbk4qai9rkJMxl8l3r4HGp5ggD2wrWcmrp1oRUmljhNRj8NbsBKPgm71siw/HuSFML05jENnB8Lko6nrP+sZ21n8UCv/KcgYfdmlvrV+5L4NRmsanLHWGeNqRHuB89dJF+LuZW+Ab6+uwFeIsL0bosdZ4XNA1P5ll74u3bYMcOL4cMiQpJSvhIdedhroAVwAqvY66LprgiwoZnMSlQVoil4OsBhlx25eECkFEutbHeLyNyiraOJJFX3L4EeY6DeZ3HEUC+C0nHdTvNE9j2XFpTBfmRredOX1Gw2FisPxWQbb8VkEEwhz+//7lt75wYeHoadTSscqAgSll6UJEJ858u1VYByynLTpmBUVqvsVA5bDovR7kVQoji6mDeCCGdI7cYvRa7UcYnMsq1EkPU6mYrLiqlK7Osc5EiHrmGhzulnRkT73Bp3X2AhK4VtAVO+Ftj0JgWjrFw6rkA/xxfn1Vb+OhB9v61WtMVTAcMS4u4uleW87Hm1WkUf5r9fBgPnP1faY4yxNGZAYINwlJt8p/minK6RMrXKrAfYMVhsepYLWL6QGjtJuJMjWRUSG3jJFPMB/5Tgs8m7bHVAa3HjcI4c6KLB3EmYbYJxlttY52o8Jvn/eGymN5AxC0AE2y/0ifbeSmUVyvxrWSEY0YzxbjTSxi8NwiP+Psf9BqPHxJkb3hLOqAvnLdwUVQ76DgNCnMbWlKn0KD6xvztDfeles3Umo/6UHBz0wX+Mj7na3Ntsnhg2/iS1vgg91tmZrichE5VU70COxX5Rl+0hbXqcyPLEe2VUrrNG7t0i5CW2B2xfnN4ap/Bi7oCoSMAs8gU/EGj4Er0lHkKjIXOQaeOgXvwNUvPYS0IZ0L6Q/JCmVv33AH5rhg+GZ9RYuyvLi0OM908vkvetFTT5Ikwo70iYMc/K2ChYU5+Lv/69d96Zmz576CcW1aI3MxyWBjBbVTdA3NOGYWmdW2/OZaEEeuYODr6OQ5P+nj67gTLJMz30LJYSfACPGEuQqEeAsoc3I/Cgn5oTm0eV1nfpM2MDAKbSqgnquziPepUZ5vMI8fR07xxO1PLmcFj+PKpQvt3b/xq+3+e95RC6P02RSFsaxTFrc+q4D+q5r/hLa1Vq+0E6+Pj58+tYhhGOW2pHK6xKh4y9mz7bxv+iLdh9zkkbsnXWjd3tzKJiq5JDn+efT62nrbuLaWkfeKz3Hg+WxcYDTGkB3hAe1vbmBIKANxTreGfvMnCmm3eyZfJcr0dN4t5aTBdhXYncMajfwPCdfyQzzhkehcq+E66z+0xXeRbmPAXP/Z05iZDl7QEJ/DXrnugrLGK2htcepg4It79Mr8L1rfsA4wgu6OWneQAoCSXfc4Bg9wBUM7c3q0tJT1kSi9zQO7w1vkiJg9b15eZpS1FYyvgwZ4lSWNUfqVj2UrdEzQkf7nG2/CNpueuiIRIg8Phro9/ETkvLSM+Z65lpZAwJsyVPKTzDA1GMFXBfNLXk9NdsqILDUO8YLPJ8nQan4MU6VrpJjuHpw7c/YNr/7pNzwIwG8ZNAq/VbB5wsx//d/5G684efrcpzqvU0CjWBAtIcMhLWm9zFZxPfxAlB0bIBgRwLRWGKrocDVyFs4w1491VAnipAacK7+e8TSGxhfjxaFwWQABNEHEMskP5xQOjZz6derhWpR2QM05uZC2uCTVoZaT5qFznI+n/kjCXNvd3mjvfvvb23vf9bZ2AY9jc20bmHpK1FutW5u+d2OvLS36EmLSfPjJPQoo0hg8506vtumMeejuQWPi0aYI8YmV1XbnLbe0E8u+7WuSRVS3V69hHDbxZq5hIDQg7odY31xvjzzyULvv3nva/e95T3v0oYe4fjhz/o2LV9q2ryV0BMfLcN2kHoRzzg/14YVBftBulRiFrfYllZ868g9neDB5GE1j4DW8cbrh/6jk5cMo1c6+7fMN4r4+8DCLwL4eUXjffi5cXuiTLlNZEWBG/KyRoMjeqvYOlAbD+qPMGl6nRC580j9RXspJvv1hucXl5RjYldWVGLt9F1gjZ/YrTXQ6GqVXjonTrPIEq5frWSkQKlSWoU0CDf2ugcxaSC75EZWIg8O450pX1JKe+kwgeAquQpHy5AsazycfLySz46Gv4tmHJkPV5ZlYpXgSYZB2/Naj3kFugVd6zCZRr1Jsbn51b+/w9T/8o6/8FS7J7EifIJj5mwXxBedf/st/+bbpbPGZKml1MMmgNFMU6WxiedBGgCLjuNYIYcemyYnBFEs6x47PZZWw5Z253tWQmX5kmGBzmVPY4DpiTFKcT5FVhxUGjTlSx7VlEpMe0zhXVclOxxO8vVoGhWAZo+Q76qoYERgTUoEtsm7pO2oXH7vYHn7gve3ypUtRannlnQjzfOeG+xKcU46An8d93MClVvg1IidWljN92dqoJ2bdJTrDKzl1crWdOXOS0dD/Zd1vFy9eatcwGlvbeBabm20DRby2vtYew6t4EKNxAc9ia2sLI7WRpy5zOxc+urfBkVFFtfVRXrwOt7/vge8I2DnXXuQ5cAcYNDtcJRm8smKE7bWvadM+RuCQ8vBzgzovXrnaLl690h599LF23/0PtHvf80B7933vbfe8573toccezQt3fHZnb9e1IKYcKjR1+LZzyVTxnV7kpTvQ63/E+BCcnoS0CyMJyedc8iaZZdC9rSv+nfVqu3s6LGDfmeduXs9u/iIpazTZCNbXaxwY89CY0yH6yQFEtax+r8r9+FWolQUXWn3mRI9IT9Lb3ZEbBqxD72xpRIK/6vC1ADnnoC7a60EyRhG8RqJQ6hRnZV84pxxqQZER3VB+YxiiYEpiwFPO/3zX3A4b7g6kh7jtjjG6Ici/peXF5RMnV+7m0nvng5A/HrCH38rjsECk5e//b3/9Rc94+lP/FJb8PFyPsg7YakpQQZdeq52iETRHeZtSaWSnoTEcZNcMJVWk8UIFW+DIST0apoLPNKMidQijUPcqeiqHCSjmIOwIdfDwq5emipc3JG7xCA8Y8bBeJP6kV/iKBgEVangD+PVA3A7k47bne972tvbIffe0i4z0GyijYTxzlydKv+1j4Lj0MGB1mZEUYdjc2KITapHVPxi64lvPMRr+m7x/wORLjG87f67desv5bBi7iFHY391py4tLzR2b/hXibHExI+wMt9yF0uXlpYy6bqxanMyYEi3nP2OXFqdtFe/llDtPfWAOQfd2cN6FAS/L6yKua29joc91G4N9UK3WqLhvoh4T1/D537ab0LaGEdMwaMSuMCW6sr7erqxdbVevYeR2t0L/1g6GhrLyXH7rjSjgGt5MD6jBPRnyxjd/uQDsio3vIM0Tw9IEnIoUD8ICBOO5y0TcqcryiVX4spw6ZvBqeJJYpVZxVOYaG7gAxnWZ6kpkwzwocT2jBhP5Ep/ZivhRSqQ/0dQRn1pBIZ4HAaFBOXGfS7xSKsu+jhzIJumW93qeFg4DUnky0uMUDINkm0SrnJtu3/T6gi+09UMKpY90ve0MzGljtVdeCaPMF9uG9pnuXhn/pnP3oe3t/de94x3v2AxAHe8XfivDYZWp9uv+yl/41FvPn/1TzLnHVlSEmuWZkwRxdBoJxEJ8j0uszOsNtHHZwWj54LCxoiE+kJpDxOYNcNbdjzS4N9zrYLM7GSFzJlfGUlYmi8M0gwtPGvWsc1TxHJYNlgFQbem4FNjslvRC2H4kn5HBEe3KhUfbve/4jfbAe+5r61cu5+lWBq82WpoystfdEz0nldqX/u5s+TRq/f2hD6mt4SHsbO+2lSWV3duXsyyK3nXnHfnPFDc3eWv3BO63/ylyFoNy++23t/N33NHOnD/fTp85jaFZwSjM8pzLyRMnYihWMBxLXK9S7vTJU8mbzRbz0h33VejZuKMSK9LmOCKpCO0cinrECO0InHbz4wjvXws4Bdnc2WprG+v9TsgefMC4ymeYm52uGDb3biwuTzFwsxi1JWiZ0vZ0WLoFnvPdt5+REe2Unqu3lxcxbu4i9fbu9o6jLTDwz8G4OoEiWWDVE+EMXG3sOmoT2riEAZUXKqTGUY/AqZ63vFO/ndPLKF9OEUx2G755Th8z3SBVumTB8W3TkFLyUqQIRySCVdFaCxSGXFAKEtZ2Wp1u5TEN69dJUVbJGzYKxkhYyC+8qbZxePawHZbNqZDnrhhymgFO42U9gQeX5+RRhrqkWL0wpN9o2P7ewf7m1u5PvfGNbxz+2b436PHB5jxRKGx1Hp05feqp0xMnlnLf2hBUMAPGqJZpuKAynLidEe7CdEFlXQJM1WUbeHtMtKD2Ycc5VK/i1xXlTAKwMPYjHWNMldcjKKNxXJ9ghl6PvzK5WtHr4JMqCXZkYLwASbWKjhCh7hL1G3VN3yIxeIT9o1og9LmUyw8/0q5duIB3sSNmhJQ5N5144KKo/KOIG6D8r5R5BHNJheK4gudx7doGXgICjpDM4wmoZBqO1dXlGBynMbfgeTzlKXe1OzhuwWAsYSxGYwzTzh7TpEvt/gcfaW975z3t7fe8p73nwUfb/dDz6KXL8QbQRULvH+pXqfw7RY2Fx4J7SuxDBVahRPHzNnT71LZ7q5mplnd+dvUctnwRDW0HMa3JmsIqHtKZUyfbqTOn2vnzZzBst7Zbzt/C+Y72zKc/oz31qXdh9E63s7TrBJ6AezxOzqZtEZpGMHdK230xkAKfhVIYrYvtDSYVVUNkf2UBE/7bBfaFLnlpt9MNpyT0B3RuYti2ODbWNrIhzyeF3UQlCxBFBoQuLzY7ckwiOGx/nguJvNLfCqA8kCBK5D0YwHrky7WKFzkV2TFtplneWrziNzDRGAvyU1PIwEgY9Vpf9CRAgIEyeSKNXrjTR1CA7B6Lmcq1OfNzzAwKospQVl21ulx6rQzat1ZiO3H9RqOF55w+vXS+Eo+P9wu/mcchcEj9H//kHz3/JV/0RX98aXX5xYeMPjb+Oi6JLisptK6ZH0nv386kpCR4rbUtrnoklcLAJN5hCrDS/ch8zo/LC4nEOfsr3PBbVPpbOx0TOCc95StR4csln9pGn8Qqk3QvFaJOB5z3LB5FLnNn5sL2yP3vfEd756/+cvYSDHPp+psDpikHjMjSDJz7E3Irkj7V03jk8tV24epa8x/i9UZ8vuPU6mq75dyZduf5s+3EqROyIQ/D3XLrre3MLbe3KR6JBnsfA/XQQw+0X//1d7Zf+NXfaL/ytne1t7/nwXY/RuShi5fafQ89DP4r7cIF11y2qBDFxHtZGM8QHEYlrk2DEBqKMlI3mdVCG+ldFdpo+x04XAjd3dlBIXfwNDaZeuzEO4gc0KaJL+pxyjTBqzANTyajPnXJTR/s867SwNwj5yluuDuA/8Rdx9mHR9uuv6DgM/C4uKnAOx2SvjyPAwaFXplxaiAzR1qXxKkXOP+YemR5+D7Dy1Gxa/HUnbP0okojDSisz0x5EUUHvxWqXCqj33r62bM1K3E1qCnzinMySXAHbd4qnzyQFngPAhKO00q+YXJdgiOyNShCgnGo9RQaDYO8V/GONeWOVSuGKhD82i7xmimi4qfRtJePuPUUF5cXJ1ub26/5kR995a+KkuO41hvDb2c45r72a//Hp7/4hS/8HyaT8Z1uGior79HBig6uZaQXxDmFeOIikfQ8qRyMHJBiYwoJXaNSetkV2kZWnkFkni1RdQdROh3MwpukUh5XUNCwMfHkgyYdzDnXQ5DInm4o/HUOOYX8eiHrSdQCmA5GN2G3tzbab/zCW9p9GA93P/rGKqc3i8uzuquAIUnHISOnVnw3hfTMZz3gwUvXMnUb1od8k9bpk6vtzltvaXfcep5pxbQtIAj+W9uJk6dLKUWFF/HQA+9tb/i5X2o/9yvvaI+tb7Y1RqtHmO5sTxbb5jzTn6OFtk6dPnA2h/HaXVvDRiy0GVMatKqao4cRVxZxiKsrn6t9WAt0UsOBIaQN23gZrsv4NKqGY3t7O3ssXHj1zWMax3XyL1651i5cWW+PXb7WHnz0cnvPAw/hAT3ULly8GGNjGaVXqdzxvxOoyv/8cMriW+791zUXEX2Ox41j6uC1rW2lRfLiLbg1PZuXGDmpPvRn6qqBoLNd+1mmnSYt4r1NpuMMDuEFyq1canSiQBgLFxBDiFTZHxom5xDQIdAg34YMJMhEPtDj2XpkaGgIrCVEmowqHfqqn/1ezxOfFA2h0gKfvjDHeDIJ1ls4hDQesFx1utO56oBHnaR5WFS1rIOCdSib4tD47x8evPehd977xgcefdS/ThAymG8MHeP7BckLiefP3noGo/FMkWe+pKmxF93gIiFCkVcunMHm+nHaUPmCDN5IPrrDnsOUApJlfo6NBsijSF1htfCZp4nV7KRWnVrdlE8dMs2FLkbTgcBejf0fdFWshyFRUOr3sgMMHeGhEJmuQmmzModX4ShjazavXm2X3SW6uw2OMhoqqO+Q2HOlH+XwJcVi8das5VW6TCGQWOnXJfeNYAquf3fgWocjsLdp/e+UlRMnM0eXJDdzPfbgA+2Xf+mt7ZffcW/bwQg84+Ne1qZ33N2ujU62zaUz7b6NvXZhbtoePpy27aVT7czTntqmeDKbV9bahYcfziPo29JFnfGG+DpShQ+2V/YhSAqVrnSewYHmra1NDMdmrXH4bAjt2qSNaxsb7aFHHuW42O67cLm9janSr+D9/NK9D7TfeOCx9q4HHsUDeqy987772wOPPBYvy3dp2NfKhPx1wdWpke9YdRrhrVh1zz0tY/o0G7og1HQ5lfUqktwRegQNdqDKUbesL7QdjJtywyha/Xwwz9Rlp+HOxMOJ4bdYGo9Z8qBeD+HlhdMjb6n7gub5Oe+c2O8aK++KDFMjPUyNK8bvwIcYd+GXf9Pgoi7pGLh6lyh1Us568mfWHN5ejrNrleTbrtTtHcR0tkdSAxPBLOH0gm/XHvimN58j5ZMqRH7znhzLKbDAmCHfszYUHNAGrePx6Lm3P+suRpYUfcIgivcNA3DQnz1365nR4uqZGE4clFJMQaxVIshIQ+iASq0sTrpO7urLS2OikdXYqFoAKG7jFNIwwk4fDiE5S4U4As81cRs44AqbpafTlPkknxgJPqamekGEsFjaQrCocSXPS/EnVvGa1/Zy0JHbtAqWHV9gqVYjcemRRzAcF8xOR+R/YpkCeMtzNwt7FEUYRYHIZeTe8s1VCLCKIo2bjMRbCKB3O1zArJGxbtUurSzZoSC3YQfM16+1x1AMFdWZxvNf8pL2nJe+vB1Ml9vS+TvabU+5u129eq1dvbbRfH3QJoQu33JLYwjOdGJ+f6ftXL1M/dtRMqch6YPB99Xo9adnD0mzja5reFdkY2s977zwbspVFPIa05drGJTLV9fxrg7wGEbt0e3D9vYr2+29u3PtMaYrj4DrwsKsTaBtcuJU4C9cXqP8Rt5Ilnciwps9GQh/XfvwroKzIKdCPtjnhjAZ761EPQRfF5gnfynXuz8GPnGNDjx2IxwtiWeyjmFzULE/XP8wDC8G1my5bpK3udP2kiLNSfFDvLntGr7UOQ/i0XHKs/LmYqr9rvLbR5kulCBWWuLKDsbiSMOnLPGbJtctWgdg11VijMjwyGLxDUcZH6jzEF/XhYEJsAN5Qh/Ngya9rFpSpqLjtGp3TcvIkjTKi3e8sPDMU6fODG8/93i/8ISJBCkwzM6eP323W5mDnFSf38jj1xqRQKFs9Gd5FKWAxiRfNYzCy1wi2jTLFSo+1m45jiyEAhd4Qx4wSwRrWJY3g0BvYMrlIwUyUKzG/K0wpHiOvgGcvCrEwQ/MCz+HDuWTOlKGX+viKtEYOGg8rpk2IdAK5CO5/XotnbGv8ti5FHKDl2Wt3LWOFZR2z6kEo7R/E7C5LWKmE0xvNlBK6/IOiLdjF2eLeeFvFu2o14e29vAStjAaa5evZCQ7d+5Me+kLPqbdNoG2hx5oZ1TAbZ+U3WtPvfPOtuRdBAzSaeqVi/vQcfHaWjZfKTze2nVk3KFu8UmsvMjU0/5w3YCwRzt88nQT3NJ6FY/jCobDVx/ue/dI5WYKteAt0NO3tEf3mL7h9Vxtk/bei1fa+uFCe3jnsG2Mpu3MXXe11VMncSP0umpkVlryJjHqVWmWNJZcqxw7eweZnszgtXImfdmqr1GGh3oCuTsj7faJ/BIf/PYPvteuXcYeHual0VFgcrd9DIAi9mPeMwpempv6M3Wz/RhLQx40Q4AsWZ1p35dOOT3S2PiuD18JmeeW4gIPgxA1gEvvN1NBz9TlYX11y9U+pk7oJiN1pD3NV0Z6DpZ8DDWoKafAKdQaFL0Wjjl4hwXS2sYo+KqFwwPv7vn29F3Swen2827Yav2KyyhIycRsMr5rdZW5cjV0OB4XfjPDkfAlX/LZyydXlp6NuOU6pbtC1MivLYcZrgKrMBCgHc1uwDSMMmh7DsvTSJUzPUBCn8yINb9RyuAVHgbXAyTJTX3Vs171j3BxMnM2UCpnQ+qnurxcF7rTF0Mg04+GQnscS5+jk+c5h1aeMxl6DE6ZNCjmpSoi1y5dbI89/GBuvyrMvjwXhzY0Ow2APeA4yNu7fOQ8O0XBtYFye2wz+utpSJ5v+lplOnHSfQjeIrUKCHBD2PbGVjY2bfs3AIf77eSZU+25H/Os9txn393uPLXSljYutOfNjtqLVjA+F97b7lo4bHfN5tsLTy+1p09HbRvjdoTR2MILee897mrdhCfUS/3S5FRKofM2rEN9CaH9R18xSvt+0C3ato4hugbsVTdZIYguNroG4/6L6a13tNn5W2jzfFt2TQYDsb2F0XG/Bt5VuA5e3+Dupi+XETWIhyrc2Okoo7fMB87bsfJbr8x9IzocvqfUPtEQ29fDJjX3wShR6SxCXpXnQbnNdV8nSNsOMZBMJXOX68h9KO7q1YsTBd7CXHkBGeSgXyVXJjwHKKjT6T2JM5EyAmhCZNWMZPXgtTgsZ0WeTfLsQCRP0K/g4jBVsdfwRNYxLuLXGMIv01zgzbKB+amo0pVFPUOnX3plfiyn2gBQZIjfsn7Mo/3xpMBTi7n5L5vR3Xcx53WKUUXeL1QrnzjMPf+Zz16aLs6eaccEksP72HUvW+JUO2ULglEs3ahye53PkcdRc0XR9aqqX0mSSaVUlUAkWgsAURut1TbIWswpvDVmOe2wXWwR83qcNI2ASfKJaIRUoxYD0mGrU4Wrcl5m+qHQhWZo59o2cUpbI6xCgjeUc20VzrWvPvZIW7/yGEJMvgbmaM8bE7TY+lwbcOPSPh3iKOY+CA4E9eoaowBnlcq66D5c9Ek7cWKlLc9muTW5vDRriyvLlMXN15V2NESypsvL7QxTjzuf8tR29tTpdtsd59rdz3xae9HzntG+6ONf0L74RXe3L3je09qXv/hZ7fM/5mntrqWFdhJ6zi1O223nz7azGKY9PAdvTY45DjEGekru5MSKtCN3vTrF6gK+MPYJUl8u7LMxbuQCnjYtYginMPvigw/jBa2Hz0d4Xk9ZWWzt0mNtGWW968yZNsU43LE8audGcO/albZE2aXxHF6BPAO1Cqhy2CfynrOP5S95t4drt6yrl2PnZdCbV/opc/DXl/7Ka2XBZ2ZUHoH3MYo7u1tZd9DDUH428T4WvOUNzXs7W5TVUDAdQ05LVsGrgJCvctnhkcWQmB7lsP/DlRiM0K3AqdCcA0+6OCKRFjI1EdIQemktabXxMk3prXjAxS8aq/anGwIvzUt90FkoochLCui51O7VUlhbgWuXMqEbvmQHqfWkIiGs11zbMooanjp98nkMYI5coUDIG4MW5X2DQNa28KVf/kW3fdonv/wvYpVPOvJYuT9pop3GlZVIQdwm6u887wzs5zRCOI7HkdEZYSBPGVJOY8VJ8FMA+CY35FWojg1KK+z5SbCYh1ovlcEBfXJKWtOCgkkZr0xIrD62z/eLJAU8qVuAtItYuD7XLl+82N7zjre1h95zT9u46sjmfg0MBy65ApJnNhBk3WkXRW2LxsJ59sVreBAKPsLq/374XynPuPPWdvddd7a7zp9CuZfbCkZjztuHKLR0hJ7QDYcYLfzzoSWMwGhxkp2nJ1DSU2dPtfPnTrSzZ062M6dPtlOry4zepeB6MSvACXPy9Km8Gcs1lSzQgm+CYNW2c/hmv1Glbw13g9cW05NreDtXNvF6MDL26wpTKg2i/2ift7QDM2FUPzcbt/MYvRPz++2WxYX29JNL7TnnTrZbZqO2gvezSJvCRzpWbypNI2zBF3snC5BIpw/R1e1Y5+WH8cxq6zZTGvo2iku7HD1d4PPt5167JjJm+iaeKVM/+22JaZRbw2eL3mmpfvAOVUbkKE3RFHmFHg1IpinSCTGZDpNWCi08cOA1TRRZOOc6UxJUqyQkpXuoWOQ1QUnzd0gTf6WnZHDzRfjkSV36E6DkCasODp7PUFZ5jRyTBlW2LjC2YzAqCpI6IYRBuPL4qe9g7tHX/dSrf4wpqX/VqKoXUA9ieN9g7TlOnDi1PBpP7tRtrTc+eVC+rAWC7GGP03H2clpGtVAtqdWpEJPdK9V4v1HIoBiuOTibXIah0jUWdpwXpbgkcNiwggLjgMpUI4QYiNAoYk5EhSuyHWFI5sJDEPP9OwUJMClV0i6fDcgiEkJrnbY980sQiMqV840rV9sWI6y7QjHWyd93BKPCGJ/cfcLtRmFCAwqaxbpdbX4qCqzz/VPLs3b+5Ml2AsVenS1m9JB+bxzKQv9MejpZREGnzTdo6cjvM4ffRpF9v6mbzlwDOdp3rcTRGaXBWNXrCZk8eftVhQUvKtd2UMCdHddZcPelCm8mzKAt8Tace3KpMqCnuVU6tCF0jWgTkdFkpZ29/fZ25tZz7dzZE+0MBu+O06vtRU871z71Y57ePvclH9M+62Of1z7+OU9vz8Qw3oXHc85NYkzJ3MHqIqOMtz+yU1TkGAj/qiEblajXEXoX46q8RS8VDvuIzpKLw3s6VAo9Fu8AeddEj8JnVtyct4HRsz17XKcv+Qxes1VqfCLDpPm+2XiZaTMH5TKVILt+SCDRWNSSsvLVB+8cJOSNu0KdCmmYhw1rg56Up1Jti8LLWDs5Z7FaBfiJW7+1uFhvjepTavaaIy8LAua6dktn8c5pjiZMw1GlaJu89hNdIwR/tU8YYhjd8bNWbjnhSGfmcByHXvL9gkALz3vGM87PT2duz4FGf7X6ulcyXOIAtHIimePBuDAjSWRyXaTwibEgz85QO7nO7SHw2CmSa3M0BnXlyRRwASuMQQiDv2k8kSrPj8A9nQpIEdqy5CFAAltO4YulBcy1xFE3bHZS8TAUB3FcSsrVzj6TuObQS9j2Iapr19omhkPwCB7VLPhgE3WII64wQu67JXxDlXRYm5ucnNfrgjtN8SW+Tkt8puQMxxThUxjlqyOcUxRdYYbSbGpyRF3ALfc1gVsXr7Qr7324XXrvQ+3Kg4+2yw892q5evNSuXFnLcyKbGJUdBcyNWCjrESPwkXsgoMP+dJydTfA2rMhFtjzgRW4WraDP6WemW05D5dFC1nBctDVtc2e3rW/5hC9tRlH83xVfI+CO13PnT7fbz59pd916tt1y9nQ7c+pEO5n/hWEqpkGDBp+psWnKj3tYfM1CHgDDeGQ0kZOO+NQZuRKWAtm/Ad/1QFw/kUZhTPP1gvtOu6DJ3a0+zOc+EZ9xUcb0Nkp4PCEjFkqcumyHB/EoOxRkv4fG1bNp9o1yLs88F1nBJV69pDwHJF8xHBrv3IXBMMq3yArtFGvKcB4GWuN+RCreoc4yYMo0RS0DfQVW5a+X6QTFEJUWJF1Cjaqjx7jgV1pIGrDaY1V0PBo9BeMXE83xfuGJEqXC9NHtt9/6tEhXKpVco1p/IhJAxY6eNtgSYWiKVkNycBllU2kpSH+QKqmliBqTIOOI5+FxzBTOlImSCyItQopvKOMBmMcQNHLJE4VgZAZajohLWH6S75lLN6gdaiKPBYi2cNQboclDkKMYxhE6BXB3d6dtbq7lKVTn2bXO09/VAbFZ40HwfRZEwfO5DxfhlJkDKs+j6NCzg8D7FrIZAqbr7xZsd5y6YSnrMtRZq/b4GBaGYkfnBdLH0DhFByaMrnMbm23v0pW2eeVa/hl/e9O5vTs1oUsjQD85NRnhuYx94G2JqRBGaKZQq4jSi3LFsMKE7Is4NiL6KAp3qocW6lbxvWsDrFvR91BgS3rnxrd2ecfDnaJ54tSplkoL3e5byFvgSfNOk/+Qn2dJwDv1J4MU7YEm25tRtSQGcSijTfS4TJSda9PKEcFoUJcPFNJT1KM3xrRwB0O/sd58A5v7LiyT29DVpJJR6qO1wVEKWWNw8JMW10thSRb9YIWRJXkDhzJ4ogUYNemPDnsAowHIAAvz3LzmqwvnMZR5ORLp5ZlrxjWScJVKrdJjIMLncPJwH0f1knXDnRxcASeo9JQB8aLgRG9rAidUlA04Ux3kNc6UkdbRwujUs5/93FVKS5SHmI6DCTeGIXNueXl5vLKy9FTIDmESZF1hIJEQ50dmWKwSErRiLonI/Ch+MizjB5IFF5FaSEoO4RCIUhREhLwoes8v40F5hTiOtkwd8vuJw5pCj4dCF0bYGeZXugIibC8JNoWHj9n1UxiIazyUDUMZLA2Cv0dta2OjrV++3La2NzJPr2kV1aJUjmh6pY6i/reIba1RRpebURDB9eU0tYHJcgpVa6vLTEUYpXRxfV/nlLPzdCcsx6ORgnPIaIYr7JZsb10uj/FYGOH8e8Uxyj63sdPmmILMYwgYcnNLdowCjVGmGeVXEF4XNmcYJKcG876n1BGetg2vCCzhyjf89lmS+uNv39aFeEOXbyNfwdD50J63A2snqUa1pkAba1tt7dpWu3plo129ut42NGjuAN1rlFttJ1ZO0A7aS30aV42BFfpcj72gfGVkhEcHnA+Rfvk/7xPPtEOOxNDZx9CjIkvrERV4yzn7ITBQO7sY1Z3NtukTu5fX8jCh29z1bJQzDVLJnYJBzdTLj9jT/izGGgl2QuYFycldw/oYKq0MnHREtHseoZDlUB5G8xoPeoB254CfTneSRluLLCXUCsVTn3jCuQZVkFNRcEuv9A+QpQPYosAFFoKkyzZaRCTZtdo3nJV0H8w/7zkfg/4XVsFuDPL9fUMA77rrrtFscfFOmRkmhjhC6OO6vkkPgTTEEVnQQhoKASpAO9tI/uvExpClG69ARBFpzPHR8Zk3dKS4Ml2SIdZFkl3oWBSjEi+jG5TUCRPUROuTW3RSRgCO3gcE4gNNREeMJhaVdGusIEM9+0Pd0JxBhvP65Utt/cpFRjKUdBAi6WH+o40o9D65WcbBdKcm+xjIcq9rBNZLy4IfeH2Rr8rj3wbkLxO9JQt9ckXFyGvvELaFyYy8We52jIj7iD3zUozUmCnHfJugeIsHu21KXWNG/hnCs6iiQ+eE6wln/6JCURkRH8lQPJOsyFNn3uepWwEt1r/QvSb/wtM1F9dMJgjbCBwj6phA7wx+H23v5A7NEQYqT9Y6hdhRee1n/wphhMFYbqeWMRqLs7aKcXS9xn94yyIyzPVuigKyj8LrwcnKyCH4VXRYkT63P7SpkQnlA5j0j2mUIkrdTMXkNzTtYbB2tzdzG9YNYXo8ej+eS36qXksr87bXOFjziSCQFA+bfohs2mkWkygP6kr5gAIMbBRUXP3sB47y61FBQyzdyk3+0kIuuy5FH2T9BDzJA87SGp1a/zHfA3jieVBTQIP9kULE1RGjyr9p6oIZpoU24StLj4aGzd166+kPyHAY5lZXRwuzyQTDwZVC5VdmWJeNAFcxswpUlLR+DktSpjozgYZYpYs5ZhuGTvEcKBWwg0tdXNsgokg/EnJWTQ2MPjKGWMdS07vEDOYMB6Ez1hZU/XSF9XKW7g7FJRBUqIA4NYjB4iyjfV3ftctXIogaDRXrYA88dFzmsHS4tOednoT8raPlrRVXt94n4bMWiHjwoswoqdMFqXN66ZmslFFwpDN/kIRAHbmgyFTBl+5673e0tNKm03ofh9vV60+fMSBRRA4XHSnrbUg9DKcIHtlqDP3irf+a1WDAAXlkZ6NUYaRMUbjxanSz004FnfOhr/BDAccQu0Sx0d5um2A09HzGtGeCDCyCawkaZgj4EvQuYoyWaIP/UL9Imms2blZyehRDSzf6wiG9ypACWbn7BL5sOzfN3qNOFU5D4F9FRFbIsR/1WZwGCu7ite8O8RmYTJnAW+W9fUu9KhnNEJ88H2SkZEhJIdP8LJqCMMJoegWV2RAvGeLDUz+Rq+TUtZTZl5RNDsVc9why8x355XvqMl8D4XRGmCprmvV5IGUFT7ksmg5eg3Di8zdFjCVJNIShZSTQFnkRkNAFldSxurz6FFKuE1dHgok3hiETuV9ZGI/Gd8rFrOr6TbFilvM1K4/VDQ+pjqPIMWFoEN90bs+HsVmgCiDlOy2FTSWxQKUdh47Dc+ZzSpXrDMbJ1lRUEZVLhtpxZUASYEK8kNQCq4tDwHqutQJxe2lHzzuPDRml6H19jorcllwCubm20bbW1tvWFiMs8Gbv7W/RRpf76GA6UebrAWjYspeD8jbcRTwfrR8zTGuEnePnvZnke5vWTWQqdAKwubvgyJOP6fS8DbbSNFze6inMUGxGb+rMf5j4ZC7GwKkAohe+ZU3BuTVlEjQeKC9Wg/IuyJbg1chGgI9uDlIZYmSho17ZV6JLBBg9PVXCHsCj4dD+uNNzCR4sY5RWaKPrKavTSdZU/MMm82h5lCJ/+8gRjwGUDuR6pF5U/+pBdP5xrQeT/6il/vxrmwotQ8jPOhJ0+hIdb43neRco03h4F8qXGftmMNeB/I+bYcqbnZYlmJGfHjWL9hf3016OSG7PT3GSDZF5MrLONpQXWmSm01+RMS4zZRYcCI2lPesUI4iHZ8Esbl9goCvBKR3wpNUu1UIAC2Mcjt+1QX0hRaRDm6Tbo2oavhxqgu3tPEwhPd+J/7NSIHUcByGeMMxmjGvj8dmqfSjDGQrtvzQ+olLJhZa0EFY8S/1cx0oq4BSM8MLpgrIrPFcIMSnPB1g35NipjsYKje58Ool8qIAGLvjmcZm4sHgedr4CF3ELujArTIP2PIVqTfSc9kGyS+0NRZPMjztqR3COgRFRL5/bnru44wilBGXEs26KjNzeaBnJ4Wc0lVI/osboIPDugnSn4ypeiusFvqDYOwzeRVjbrIU7R9AsxlqO3/ADLF6n4zEmzZEewVfOTIs3ojK5NsL0xbsV0ymGQ8NEOYVN7vqiGO+qCGsbIabNuWXd+RFBKCvy/2WSz4XN96cW/nTThQMniB0UIvjA6uUo0JgjFLuU14f0nKL4D3W+U8SzUxN9Kl86GUMvXeLmk8VDcMZwUJGtjudK/yt1Ju8yrfL9IK7zaDzkdbaOk+faguU03E77goH+QYCAO4oBcX1q7drVtrW5lukKnnlERgUfTKAcTyt7u83JB4aTdKz4HoHFWAx/VGVKybZtswxXgacuc6lLnai+KzRRfHngAXy4ERlFxnoe7Iyc1Z0ReVbXWdxnBMx/I4st5ZWKvh5FUvANHrEDhkfndc7BKaAH/be0eFayOnmPCya+bxBoDncXaZpboffCdPvCLM8SJGEedYvouJiRfga1wh2wYmHNt6o5Xt9YYgjHFj8ZpSwxHjmrjApRh0ucjugClnlvFc9ZI2VSTWP8GAeWiHYsvdYJSH1eJ64l57BjSbOkXkraAS92tjc4M0fWcyqiMp/3SVab6MJmRhaEsRY2xelKNe2GJl1tsOfV/76Y12cqVKKN7d22vruFYdnLFnCpiWdnBIOTt3rTXNvkegTDfySGiQhGAK9BuhkZ9SrGGI9STHBoHxAMDUiUXiJ1j81w2oMX4JE0yR34qHCHMZ0ftgUQ+1wvxKzUTnqt9IMCIYy3w4W3d12z8S5TBhpodSFxnjZrMMWsZFRZ1MN+lGbqChkcProQT8OaNBwKtbBcb8EDFz+n3sK1TOgjD/5u7/mE6h712H/aDIwG+H0fqTw5JN/b6f55k/9un7d9WSNf21E/Q1DGy7jlQ1vSB4L3SKCJFseh48gFZtEEawVwlL9EO90HwNlc5TNe/QBIGeuX50qGZl9/M0bDGlB+BzTbG0MQY0CcQxgNgf/hoyHIOply0fENW8ydCvsu3CxKU85rDX0Zew5v+49Hp6XmfY4EW/m+wcz5p9z2tAnufc8v+GKaZ67TyGp0MdpLMyWwlCwMSBowpMkc9y44bUhDKGIFAQ22fjYBPLK1RgLKahv4lPfh4S1RIPpIXGnSRxnlryv0QELoVDAVgAiBfUca56qCslhrbR3gKeRZQyXDDQqB9dZDXYdte2crT4u60cg7CUFGGFxqhciH1Oi2pEd5QOWeDQXZuKOzZ/8vVSOyjiu95XMj4Ivr3unW4CAKIBcb+FDyI0bvo6Xl1pZW4kEASpBW60Mg5hiNMS5eDYtibkYaVvAzn7hxeiLfo5i0XQ/OQ97xowGLcCJU4jkEzreZyx+LKKy2y39y08PwdX8aBMf7UmqNBvjc1o6XpOH1z6myJkAQD4SkH8SnAKcfc/sTMjSY4M2CobiAc1Tc0YBTFjFPyz1kw/B8S/3thHwnB7xuBPNZn32MkArkNGaTNHecOgg5nXSgitcqIuWZSKbYplOXMjfIWjyhtMO4BkX4Tkm/NlS5kvnDeB3Ki/JHegBsrGXsc+CcnlqWNtstZBQOeQRcWEPBkmAlwzKC9dqBix6aH1LEAzQwuXMpqPiUeeJpj4wHvmilH46ahqM3JqEKEoaEG0NK3333Xd7ZS+hkiSjCEAHrDSlcHMaliiP1mypvwg8SkiXh3XIbj7xWnmEoJy5vvWFlyALIkTUM5QR+b3VWB5MA/rziDXhZUIJYBoVfoi6c2uGmF+NSTa/TanLkihbzzX4OgaSRDtBNDJlc+9q8yBTxHbdeb+F9MIrsHTDFkPmicWQkn0E/LiI2JvSW9yKNB20XgfeWowuWpi8xxRlDsU+guh6ZaRlEaGykPTx3OOmdOzeZtrnFWZtbXtLqxAh4Ky814L5nGgKDldHcCYEQaQqB4vBRdl8ViEKpyFgqKU9IKzqt8k9OGtd41Ahmmxi9mU75YN8O0zbbMHGkysg1GA77JRyJh6IX4iKzpk+J8vmdyAH45In9aOuG0TMZpMh/hSl3WOgPcqsc/JBK/3cl0xPYE+MSPohzDjvlm+XxPMQ5h3GlPdeuXsprBMWnF+a0JXtxNNYUDMmdbs8ZCJQL4tZrkDIrCcWhk8BZ+RxgzJUG+WmKh1JYZS0pvAkiIuIFhwNOAmkZYEn2XPss4CltGf5aUmwDjPz2ExjP4MrLxEEvzwVKTtfBwHt0uSrjUof8Gs9PTqWCxx8JncKExwGcWVrOPwgdf1DesANLAM2Bkgw/dWGH1XGooneLlzJdae1mFwDFG0ZE4cFN3JBOS0yMaifpHuCqRgFrsjg47CCtrvf2hbODc5iYuR4HBXSNy3iYQn6yyrho2KxXxuUgyOwwPHUKm+TU6ePl/kmQW8kPfJcFLu/ugf+yDg3kH+zghoM0fwxEEQ2NOzE7y/qhcJRxiEAzilbjD9vmxnbbRimlM5umJFZ+QVu4qTVGGawrhkCMWmA8h+wI9UXA0mK60xtw5ZYdoOVxUTblCFwfbm61g/XNdrS1n23wybGD5UWIHerQW0GkwWU/elvUh8T8x7QrjOD+NYJK46YwF1+zjhFDgmvsLi0Nl30Orggm+EqY0+woVAJ9mdvztpG87LMwnTOXeAYaG1UG44PAxyujXv82wuZpkMbj2tQGFmAxHhhFDbV96QNutsmFUV+DsE85Dfg1XyqEgRm82Ovt5xve23blFQMX2ZQo20P9yqhesWn8+EmLIlzCKquFT08ig2BAq0wG1KDjQrm1jOtLQFlvDAHtlA7X3/xrDachte4hqWUEasoinG3kYCoaPls2PK/y9fIe0umfyJ/tE5FEAKO85A7N3LwPuSnGyeE4DkrYE4W52ZkTs7hgMNGOrYWd62WdJ7sgUw29jvVQvz+M4KCMR7hUP8c46tRLyT1PHHZRscyPwtMZqDEKbhptW0RLVu7Q0NmlXwpZxCVKqbEQt4J4fRTwXMIhDVJgM25oWiEOuPX59cJ/IsNYILjCuoFIQZPhcXtVTv+JXgH29h4f2+Kvt1lndFKEKZ1EB/PBL8C1hz4kXjVyvumLZ9Y2NqnUdPCrQIyoYYq7przex63GDc/iLG2nwkpHQecmfd8HfDs6UsnwJBD2febzB7tbRQP1OGU4vIqLfpmRF6X3n932GXmPSE9d1J9RnabbXsg+Dq5TqDx6CPJoC+PjO003oNtFUrdaj2YTFNjdrraMIFporP0ScgavRPaCf592DH/raBdbQCdK7u1Lf+8/+7OmCJQBbgTPvYPk3hN3x/oSIYl3X4mLsPLTnaFMZphS6hnRL8hP3ngG/zZprwZPo28b9B734G08IdeQbJ9d79HjqF7o8qMJkRMJZJsnbebEg+KQ7krrZ9sXYQtXSB3Ybcyj2lDTCUslF/5zkKbxt37jsMhqE4Ss8hx8rUK4VMhxvOpAmnxOzGyOjCemhTjySZB+6yQouO8XBmzvF2aj+UmRLPJSRA//YCYhAuthfkFKRAyJR0oSaEFiRWs1hlBEOxoqQh2aztEAmFlQMr4EXwitewwRBVwnkak2OLCWseEKlrQRwhCu0xUAFUNsh+VsS2QyMlFICNEQedXbyaU0HiBQ7tmwnAuRPr6tkFkwJiFzbenViEETlUpGnjp1ZEBLHK0VLi2/bfPPhvynNg2Q7yj11ql/snTh6lVwgce7Kxon1wRIH/7PFKQUhy80AMpIk3joMt1rDQnTByb47QADt+XdgzVccao9muLdSNgaHoIvsyEt3pG2mHIHlPMPmrL4KmMwcrY/gCTVWClPmJrglC6fONEWF5fyLo91PA8fY5fG3GXRaFDexT1vSivs3kJ1bUFllQ/eZcpzMHRQrTPQXnnqqEgTnappvexrt+dn3QTvRR44NXTq5Jquj9tvbe3SrHpmRjinTvLYN5vrvfmftIcaKA0D+b7o+erlK7nLQmNhWb0qQPZlzUzhsO0cWQvIJdfUmYE0ws9BuFE2cx3DbUTajRjl3K9LaqOu/YpGBKzjs56eO4SQ4jn9XqE8Ceq2naFJI2E9nbYUB7qyji8TCe1SQ3voa/cXaVjNXojXc9RuueUWxXuo7jj8ZoYDJ2UyL9+cO+q2D0WdWsSdSwOLJdYRy0pHBsx4iA6ZgVEIbbhJcf1iAU0wswiJGRDANLU6yGQqx9DI5NtU3W+HJYFVnrLEdHfgiikIiaWB12jkll3OwCGQUTvq0KgEjYFi7pu4wZxRtr+mjjL5DxJo38VN3930pXwqXVcGW2G7YAiqkLrdn6Ew2sFikwbzVQw3aeWfyvASVAqNjM+8XHRjWZRGXoNHXlga4c90A8EdhEPDWnNW4+QxdZrzLgEj6I7vBWUu77+2uxg6Xj2RXaExHOBZwIhMTiy1+ZXFNk88ylpEUjln10DwHFw/IQsFVXHhDPHJ3Kgt4slOFyZteXm1TaeLoHXNA77g3TilM/i0qw96ufbheqz9nHEFEhyIdg/dtGX/efT+NdtLaMioB4+UDUfBWguhvfDA+oTJe1k55Mva5kFb3/bvGnwyeJR9NK5jeKclO0cxivmvW40I5aXVNQ7pzbs84LGLtrIoB+Xsg8h8jAH0kB4l5rD+KGz6AsKL/IQyevZVyVOmVfaUgCpNrjy65JIm65Of4LnKJT7USTvlJFGrDbxnybC8N7ijjx1WI+Sgmu36lMs0JNVbALqJl+GwQKrkAPYQ7gtcIakVtfbfJCCYo7JiNmoopZpUMJ4zJxUkFENc1i1ySJedbcMDlHyLVUkT6pxr02l5uXlpVb7Dwmw6wVQb6wELhJdZXufDObB8jtOSLV0yq8qa70uE8xwK+Qpy9oIELyG0AEpUpXVfhbc4fQQ8BgBB2kHYdJudJ2qs4mXYZgT+gCmLqpwg3VYrHoSy7gj4YNe4bnu5DwEPZgPBzd0BOmx9zfd6MvJblxrrvHyqoIBItI64ER6uoQW/OzQlzqh5uLUZhdBo+ErAsf9bcvpkW5jNbHnuyMQgrCy1dmq1tRPL1DEFJTxByXLnBKVrJ1fbETC5C0PDPLIdnroXaFfunkCKUxNfc6jhVPl28Rxqb4R9Uv2RBc7wih6mnfLLKYQv29nDsGoE1A9HeY2jK2rxWhRgPt6WVSXsPw2JbNCIGJzGasCkzfTN3aO2tuNtbowytOnVmZMnZPEyDnz4LbdgNbra2u28Scz1Kl+BqFHJdnTwD1N14eb6Ha2SQWsG66DU+RUolHFwzrd/iGe9gbjyHRyB40jbKiguliodsGLSAJFfA/iAMwZDeH7EF74CcGO6FWeNRF3uHsWA2zJlLDhzpJEprw6GzQxuPkwgFY8PtvrGMADNjcfTevAPRMNoKWMk+BiPBPX8pHmCqJQx/4byKZ08SLYzpEwAUkyNByAcFOUVZoYYO450TmeXTEpe4Ug9hLLq1ZHFEBiAO1EGw/LglJHBWfRoOHwPh7fUg5Myxx4PR9zV1MG8Ha/AbnG64QNtrkUI5jsX9H981F3+SK7lxCXj81i9fGIUU0HUSa+9a+SdCQ2J7/WovwuwfSOmK9vt0tVrqgmeAAg9+OZ2WTrXHM/U40gIXqS+zaEAR3gZGjX/iMjt1QvLk7Zy7lRbWFoCffHGLepZC3EhQSMiURiXuUU9D9Ooh2TcBCRnFuOlkc4iWhcuF+i8S6JyOg2Z+vi4xsZsIRb0ufp6T9qNhzWjXjeZIViOrrkTQhO89Zz1Eq7r/Z+FJLfcuVbd7AXZqhdgbpSDi0OMpt6A77uY4k0pQvLc/+j1/R1Oa/wPG/8tz0VB3zi/j1HwNq0vX9ZAGPeVgm7s0yPRw3A664Y8qit5otKQS0Lqtq+IZ4s4Hy4BsP+k3Hj9KDODdzHIfOmDMelPSg6Dhl1cle6PGmZ/X8fhIV9MsaNiGCh5QP/WFJ585R9iomsQnetCdz3e6x3wybd45IejyKcw4/FYSSD2+GDiE4bxvCJRFtLRpQY5BagEX1fRpnrIjzTSw3xd2gi5mFSgnstPmO4n56FcheBLDxT+VGbosBUwDjTsiFE95HejApdyPjqIZhZejYT4+A6dVmnFOLvEnjbLa3Fo3LS4vvHKjNxFcNS3NEx1Y8zGxlpb9z9eyXNK4War6RKjOXoTii3HSRbYuwxsJEW8iNg2M13MQ9kRqkXfoEXiDkK8Td2+3+KRS0xXnHsribFsCE9IJ969C29tZppCOaS+HWIsdpmWbG5iOJgyLCwxjTh3JlOUeR+Kg15X22Vr8Gwznbi21o4uXW5H1662Q+p1xPVtY4e+BXxtrc1tMc0J2VJ/mP9T8Q3tGgrfoaonZo7rJD4j49Zx3XuNoVM0VS/PmCjE8Md9PAqTHkRGSPjjg3CSI/eCTZ4JD14f2JuP3sQXjfxoPVRul2EMwjmSjkYzpkUYRHECv7HrXg43omk43Oau3MB3yu/TRgcAN39pkFUYF0j9s+4opQvLIBrusjgYDAbNkDQ/wupZcV2HXWZHaUTQEc5D21KOT862nXPElqBImFVS4m1XvDPK2nRxaaR70ZxJImgwaKtnbx5QX6YcZnIM2xSKFk7hN/RSqKYmPQ2EBabxESfXnb6VlXgc7xdC7xMEys1hL7BfSr8mBIS6jpaIHiHwCn2mFx31sQuWb28leRm1o0UVjMkgg1CWiZFK4zkQxtIuSLfFHDXSqXSkK6zgK8vtQZp0BETba9kybEOI0pgebpnSmcOlh4UPvMXKhe+oVEzzhivSZWhcZc7SsX7tEi7vJq6xi6Tb8AZLjyA6h3dNQ/7U1ms3dYGJw3pryzcfFMd6fO+oNPqw1+oi83DKXcJj2MIIrCHEGy6I2nzr9Zz20S5wK5tUHiU/cvu7d0b8u0MUewujMUapV86dbbOV03gXMwiy/eKodid4RsmPUKDDbY4NRuCNnWxwO3Lh11usGBYXaOWqdyauXr2a6Uitv6B8rgugxBoM918o8D5H4tvdXWxUULOOBD/zVi6utzlvU1asW0xrsqYAjN6itxMVfO8ZuKXLrepuFkvbEXZ5qbLGa6NevSjLmSbfvYPlrXLVfpupySZeR73UZw8alQDytqEbu7i/tdv24LftVYjzQmimd/u7/teNMmCfax7oQ+jViJQ32XknL2M0VEL54YHipcGmSZfKK2gNJva/vzYngwmRDKbiJEtDYbrrEfEQhaWt8t/DG/tkB2fZU5F3nODQuMmb8i5JD/5Og7iF7HGrtG3mWTdU8MMRZsMrEB4NzyG8T7AtTxy8X0jjs8kNzPXciAhlvWn+gJNKsoAVUrjs1cjfCGglJ0QJg6MIPg6UzwKgFppqg9cQo2X3IQbWkWTPwBLPHDccl7awwEQOTceAx2tPdc6iZRjiUUwz2x9Htrin5PluysLcabM+GqdCbFy5Ask+Y+IQWotsPpkpUJ7b4DzVEACjgQgfk2q+UxPHTlKUZNvC1epslvdqrDHSr6HE+bMkhZWRPEKQ9ooL7wKeGFy0bRiXQxcjHS2domA05sCzcvZMGQ28AEU27aVcPXwFDm/t0vtzTB8WzpxsC6dW2+jEYv4g2z+ilpveddj3idL1K219faNdXdvIIq7/Masyrm9u528lvbvhBs8d+qP+VZ7SuAP7eDTetvaWqndOcnjrVQXkI6zb6+03n4uZR0Zz+xYeaqD1XP1fXvtMHjmrcmOZfycQDxo2hJeco4rUA+nZSq0A6jn6dOwW9TDpwdPAAMFLp0O5k0PdLnpv0wZfjaDI+Nb3vIoRyxKFss/sJgczEqIwyqKJ9qh5OfiRpPRnQP3NVzGtu5JcaligTQmwT4Zpu7rlHUvbIn7bU/pDHTFC4kuTOzfqkAYgCxYa4uGk2pLtTP30mqi/kEMHcKLzSjoSl07P+Qk3kzD2TVFPEMKHJwqqXedNEWNEbNZCQ+rR+AHnQEZvAKFyLEwqSXUnpkIxVdgqpULl4RyYbgfE8zDNwok5qgiJwOeo+uof22yCuL22Iwe6qmmyJYbnmC46h08MiHjCsTrqnj9GA8VIoMdrl6q2vpR3Y209/0SfeSPw4rVUtlXjYbjgqUFwATEUQIttc8Ry4TN7S2iC78CYLfhAWhmoPFuAZkj6tf2ddo2R0LsDB4484FJr0jQ8cb2N8ANc/rWBt4p9MneT4xA8J86cyguM52fyR15wIG2Z0mDoKEgHqwhl8BTjJuxyHUc+mEfbfVuWazmXr1xrly5fZvTezRu/5idM35iy+aTsAUKiN+bj7plqYXjdwLbDtR7VlgYQ5ZS3GlLr9W6OC6N70G49CrdTKOVKHkqafepZY509GtAKyiiaxsNFZTd5KUy50xIcsmnSJvYf/aJi+s9wGir7r7xmBzoVVHlAjqUTA+nb2+1P13WcrmzSbg1z+Aze6EIidSqZsZouxwGzDgc/JXeQd6+VBesMEmgmrXsl0q39F13WHlRwD5VEQwJMSLXsUB5c0pAt6eSZHWOmJA0gSZe2/Ebaa1G60rLGFEAbFE1IPFgCRz7n3yxY6okCsxB630qkBIbHonaqitDhx3ygGDGEDrlyIYzjAA0cIR4bG6INhfd9CAseMWo5dXl0VhFSFceey1FMi/YY0cj4SLlxmJzDbFDrPlJRr5O6udZ6i9uzTaxmyiTiCKDTE9c1MkJz7d2KbLaRB5TfXKt3cPjiHN8yFU+DKhV4H193ZHLO7D+SYSrCYWPKiZbezvKFPtLj+oCtCF9sOGW82+IDbtc2rrX1LV9JWF0a95WROHdZPBzZqP8QQ4Azzqi/C+79tnxqGU9jGQPjblTgBn7ZF87bbZd8j26hcEy19hhh9zbW0q7trfX8U9va5nq7du0KRgODQfoOnoKLu5myqex6PtTnW8hdy8iDeRoO3H0Vbx0vyGvz8+Ic/z1d+m0msrIXzwmewoM0MRkqtYMHkkOaYwmpRT95fszYB2/2hJArjCRptFz4lE/+ebdPHKvA3rXZgiYNlw8ZqtCyhhxi9AnpPmYvO1270ci4TuJfXbp46gKtspV+hQ5lSfYN04DI1nBIoTIjMrI1BAE6DsaDjSi0Z3ApTzSi6o/ySDuGaZEyWQaFePfkakpkjwrOrwwQt4QBK01JIi2s8wfZ85zFU5kqKcJVhwhQ9XvOp8rtuThl4vuE9MsThT1MUmdRCKmaKoiwms8nBoU8OzxqobmggYE37tm8wqaiu8NSYmsRqSCLMmK5tk5SBhjITH7qUljAEcvOtV9gs60aQVQpjpXevBgK+Vn1yMpY9fA6LUh6DIdVUF+8iXQg0DQp6g0u5+zrVy4BrzD5eL3/S6KAM5IpWKGOHARid1cvgxT0I/8RKk6EW0FV7+vVd276chEM2rjWwx6BUCG5cPkqSns1r+ITcZ7LQEtq1NaIkDjCvcdT8P9dXcydLjLdOXkK/3ICm4s3IV0FJVqGRD5x7gKWxV/a7GazfaYeO75n5OLVtnHxUvM1e1sc7gdx4fTIBdM96gz/xSdvoZfpxP6hz+oc4G2gqEwDtqFnS4NCWzSaboBbmNSIb9+o8bnLkj6DZ7RH8tSD9AlpKkftUSHIY5rsOluMqEyhLcminEElk6/CTX0zGsZc4ww5TPuAA7cbxSbQYBFfcOwjAgcYFo2quL3LMhnVP9z7dxD1btLilUFVr/Uy5QZKJdr2UTYdpWiHYNkjjOXot66U6QnTaXe8SXFZ1jK9XNYpqC9tt1zqzylTDjcCKke+QS4eMXx2QTpyZj48l175V16GFIi8+BVEJalUHSaTVnTdGASbm9sT+PEZhM7y9w/7e7vMRkBMA+FKDjvTI2kJsuFGRlqHRBgLW/OpmiXU0UTJICXzOZluepVVGGg6VrGsdrClkdXs62ddKj7JM/R00VpebbW8Qt0ZI75Yb9JSEwWqY4E23TikDZae5ATvDglrx2+trbUrly/QOSgP+Jwje0clLiP5CpuS7x6GGC/hHOXAXaOHIxyeBgKdW5eAO+4pjHl1HkYuT5yC5/LVzXbxwhVG721bGsPhI9G2MdfhMfUwus6Dy+nRZGmpLXhL0mmNVgiXve6kUIbKD5GBwx3wo0X+/YH7Etoe5Q8Y9/aYNm1D1xZTKOzDIscMwRxtYLgub7TDy+vEd9sY1vpiZbfL+yfQI729tJ16UFK43fbljXXCO//SwamJ05sFaI3skjeCNvkg7/MMDImDvMWYwD+ojMEtz1G50fDIT9pBmuxWYV2Idg+Kiu8CtH3Hb6aPPi9j3/vn1r5AWUXXsE+Y0gwLxeENfeXt3MN9/w5zJx5l7tzsuuZlY6ABxJEfohm4FN+OL31C/WmH8oZhJNmr0J22iYa83HH0SBZ50FjANki8woqpjngm5h/ndZxQRLUxEOWFFF8U3+E/Z/POVdoRA4NxzG3mrLNcNyogDr4IunH1krhX6+v+y9j7ByCeOOBw9GfHKH585nAk6+eMCg6fNphqUrcMDAY7Re27Xq/5qorbirMSSYdWvmVUYupFkFKOIykUKiaK3E5WsRRPYKqijjel+wFcNxYajXSASmI9HZ+FY5V7XXKQqv//5P33t67bVd8JrrP32eF9d94n33PzVUZIgMjBuMDYGEyVh9s9uod71PCo7h/67+jqH9rD1eXhbqrsAoShMGCSQAhlFJF0la6udPO54eS8837zjqc/n+9633OPpCuwACGJXu9+9pNWmGuuOeeac67w1LQgLcRhHGPyz2nJ2+ur+So9EET9VnCMhUk9NJeonY2kSplsKU++9QUPzGtfVRPETjcaMA75E2fS3hih4C7h/QwhHpQO5d1Y2Sjb2zAtz6lMiEbhEQElbJRj1s76nJohP7QPv5QeIWUe61vl9qVr5fr5q2Xzxu3SunSrdC6ulP75m6X78q3SPU99Lq+VwZWNsnN9u+zd6pSDNXrZjX4Z6x6UyS75r6Oy++5au+zdbJeD29vEaZfDdeDaIv5Wvxx2dsthn3qjkYxBoAqEicZEmZiZKo2FmTI5OxX81AVWoBqVYBzGjE+JOtQdxWp7ZXEhP4Wx1X7Vzqam1CvyEDxkhI/4Ljg8CmazS3vMLxCvVkWKKF3i3zJpXBez2RgKUzU9hY4MZctIC26J6LYDO3s7GQGSVhRsQEEMjwpfNIKA5DX0zGX4YxgCPzxiPCPmPuWGEus98aQYpzr4TJbyoW2sgFBjlP98MeTjvNcytyzxIx24RkqhHdqwDKINoSPUsjwrUKrQqJqweM+et1yLYg+FiAKldug1JWaz1fu6IGivGfp+pzC1IZiUjBL7bgkc3GtjBjwAr4Qtc1aCDuJI7H/PUcn1QeSxCUdvhiH5gqjhA/MVj/Eq+0DsmVzBYcEJvrM02dlaC5aAjlBW/3u4rDpXIt5Gh8hEqL2m3hRnruTaPMyqRgasw3wGob21jnnSTe4606yfhOdsS4nOxlbSZys78tD8SQ8q7mjkMAKX2v7mq3PPPSycLi0qLE+i8Evq7cFuubiyUm5uuBmyw4X8cYSwiFNXOJpgt/i194nZWZgBZkSY7e0Pyv5Ov5x7/MnyX37jD8ofvvuD5Va3H7Pn0L0o/OJcn/vNVumvbJbuKmbJKgLEqe4d17DADAN63q1u6a61SvfmVumtt8sOWlBvdbvs3MKEuoWwWSWvdr/0NzplY2W1XLpwvVy9tIZ5s1ua7taOwJiancQkQXAAt0Sp0HbNnvXpAZM+BG8QO1HBfR8zkarZj9t+ColsdshDce5U/czv4L3CV83CdSn+zGecxos/xRgwvoxphpnXQF7OjK2ytzqH93edCEZ78mxM5y9tqdbhB7GzqNH0lBFouFRgVX1IkcMz0/Ev77gfiwPJG2hMWIA5k+dsLw7TSX81L6FUEaMelmN+/hB++rOEScM4Ghw4S74mNC9tMjUb6loFE7fEjRDzte8oTf9cNLWUxIthMD8XaLoniZPwMiJmB+dRWYk8pcxcflUwp9cME073k5ENo7IsSYAJwApzjfK0qvaEuqtgThqGegN4TRotIfFAFpUJI4kAgQs2ai4iIblLWFz5yk4idEb8oBZMVr9HzbsexqVMSQcYhEXHar2mAQJick6IIxeNxx7O3rEuLzaXGhR1iU7Bnp2B2d7azBwJJ+fs9PfKwC+fB7IjZWpyBqEADOSR0SbrptDg5FwPVV1hsZdQe8j2gTuD0phqoG0ozGhestLhJyOpxfSIs7K1Va5cu1k63c4QTxKFcAEhMMNBMYtsjKNzCg6EHjRbDwXSkfgnrtxeLa352TL1jjeWmR/9njL3jsfK4j/83rLw1vvL0kMnyuxb7i9TpxbAA0BMUvcm8ExwUJYMPznfKFPHmmVimWNhukyenCtjx2bLzGMny8L33F8OTzbKBvh8+urNcu78jbKCiaVgm24iNNAsJNnMuZDZNQeA3zkhDueGiSmnB07d81TYq+ff2kLYniUkmOQOhwQusfgBqSnaQof00UlaXmcouB+/owlS21KH9T5CWuER5gVP+plkxVA+hx/N3tlDQCBwdZ5mPg4vZMQdh7kHOkw162xDVRdyFj7S2j3qH6oBmkqHSRvxy0gRwTuFg6IxIxkcMrbw+b/+AEW6ycMqjoTZ5pAuQVvqZHvUzngYRFzNaPiPQzq2rrkGH+BAzkCpDeumPKPmHOi0ATDjFBpcQX9Cm1Koa4apXyOMav11odPfc8g+DZiQG84jYTJ64b2ACE0gA0x79qpTkeRVQH0nsLUX5pFJxS8qFNSk3ODZUDJynVuOACkxmIVpk7dPXwU/wiiAfHV4tQ4ig4ZN1vwoMiYL6fRF2B7mbU8SIWdZiXdYBn16WkyUQasDM05F2/Dr59kw15mKTlIiicu7IT2yVBWsZoz5yCj1U5CaKq5XARwaRY+/tGh8RymmpjVfzAEoiLPaGZSXL98qt9EKXHYeBzCZVFMOPLk5MZzmRKMjzWY5MqXmo9YHHJhC3/MT7yi/+I9/qrx5bqGcf+LLZRV4p97+pjL2va8rY299tEwgOMYeWy6Nn3x7mf+RN5b5tzxcZn7ibWX6J95apt76QGk8sFjmHz1RTv/0W8qZn31bWXzb/WX+kbPlzI9+bzn29kfLsbc+VmYePl2OHJ8vHfB4FH48MTdTTpxYisBQjxOv+gkckh2D2YXL5nAjnR7mnj6QfXChGaHA0MlcR7ggfttUgQP+IpBFGxjelVZgiCxuG0f7QChXpylCgXTZ8EYUEV8WksSkD6efu52gE9eyrIGyJv3sA+8t17ydR6Jg0d+h+biL9ucCOAV9ZIH1gV4UEVnOwCPbwnJypnzf2XGNOjjpyRRVIHjPwbvkIdyJBTiRDBXqIQFySSo1MCMQREl4wF+EWC3D4hOfQw4yXt6Yv6DJP8QXpwopWTWdpffUPX4UrjUNrYP505xlbW1NcL8uDEv9+rC12XLAPwAYAjgFjSqgylcB5V/qyr9hERYrl1RCHwLKs2yrD0pNom1azRquaTmPZKj04OShSXJEzSBaCsgPohRMVGuIMKpZYQrCOQFDnGle11PNTklvXrzPqE7kMMQCEQyj1ZBGGj2B0FzTgIrfwkyxR+l2t0u/71ZzKGTEncgaFe1FpDVx6bIot0ptnW+umYjapKbBOXY9QGT2qL0bONLH4QIye9tpRxrAlwLEeRMvXr9eXrxwNXtdCE+88OmCuBWfEzCi/CKGEWKjL76Zx8Rcs7zph99efvYHfqCcutEuW0+9WDaurZUeeu+dCQTNqWUEB4x/5kwpD59BmDxUpn/w+8rMT/1oWfzZHy1LP/Y95fiPvaWc/ac/WU79+PeVY297DOHyQFl4+GyZOXOijM9MlwF2x+ZGD/OlVe5H83r9fafKyZML4IZ67nIM9tNrCd/kVBP03MnmP5vbLSpgXdzBaydOTKuU3grYbbxMs+Y6I1HSEnloz0dr486JXmEEv4BPskwcUzMhnxzQQUaNkMJ3tI9IFwc0cBm/+BEq6EgTz89bOFlNEyGCF/zbWwfdXCushSPOUfKN49v2GBYmZ/gTLsnPx5VjKw/kVx+Sjv8klEpCbZJ16s2L1NnrKoAqzVdaT/r6KhfpQBLXWx8KESERKmzCogDYB49qxP4qExixBoVIYKSymjT6QNTsFJAEk39dqBC9Rthore/czZvC02xAYsGCda+kzMWQWQ0VCcS0B6YR4jUG+ZGUXFcbU0ln4/iKsxLPg4aPUBkeCgxhj99keG9jil9DrYDleRiH27uAv4qdQOc/HkUDsLV8BKwSQW1sfgiDLF3nvVqAamqn0yrb2/T6vG9vb8UmrkQpg08QFfgOdyJgMiLDc+tj+zjMaQ+aRW3Ru8dglEoycAB50MsCit8VcYP0edT7ceJrw9tsN9e3ypPPvlKuXL8FnHWqdxpZHBNHYRFcwJyZn4JGlI2Lh3U7enyuPPRjby1vfejRsnhhtVx+98fLsx/8TNm4dLMMtt3MBrqQOJvz5ciJE6XMHqNB3Md0voydOVkmHnuwjC+dLGPTc2Vi8ViZPLZU9im3t7NfVla3y+XnL5fWSzfLscGR8sD8Qlk8sZg2UCjqU3FUSNk52Zyl7uOYXd2ysbmR5xPTk6UPE+sQtlOxHgfgyPkYESSUY3CosXJXREcYWj+Swld6UXDa/EePgDu0XVNZ92xTYNJh24r1oh+ItHYYPs3kPoUF2oubF+8rzOkM5CY3UrL97SQEzjx0smY5f3wzIj5PI/CyMCzxQCmHMSxbxg8MgWN0Nm2Np3aV+JzDO0bKv9oBhZB8YhKQmzgG+MFONVFDBDW9PBrTJgdPfT/MN6YOCPLkIzFaHaTSVaIAC20AXujg9pLpa4TaMq8GI+W4dq0KDuFKJDIOALyuMKZKCXGmqPql+gRFWKAyDsAjQDBC00Da5ko+BUlRlVdycPadHZB5S3iqlR6x8XyYZ+QpoZi33sscpqF8ARUukUb8QGf5xE1yGk9rz2ubaaSaeY7U57+pgsh9mV5zQ60C7WtlNR+Wdqq5gkMzpY4EjMWB5izAQ1TgDB1KuDwPzQNXHKXcOLPS0RKXoI82+ZXI1EAE1Q1uXKY+m2FKhAj566fYRiA8c/FiefKZc2V7cxsUS8QksW6U4YbFjlj4zVe/38oNDAW+yasSB4Lp1ExMixMzs2X28krZ/czT5dIffbg8/a6PlGc/+qWy/sL50kcIDDrUAW2ALjk99AEmwOEYB0LC3c9c+9HuDcrtW+vl6SdeKF/+yBNl/clXynx3vyxOT5epBbSfJviEHrK8HvwpK90NbIr3+oq2NjbKFjikwjTKWLbs64NDJ8zVLRSBGXr1A1KShMiJAxWGjfMdrVHSUdhWsw3TBRyG6Wiz0AGH2oeO65hAIAK01PYhR31OLsIzX/1Naq+OpphOH0c0WgUHbSoDZiTCvG0zOxnSOTHQlb+akPbO5u0hvIGZ44D8NDnrsKd4AWiEdO55b37yjp1WfCLc50aG51afSNo5SOG/6U0DfD6vHQhHfrVo30XrMX+j50dIBN9z7wvTctQYOfFc4Qc81D3+ujt3VAvz+mtDmmYYzMXDZ5Nzc3Mz/8N//3/+v5N5ihylFqmj66g+eWuhIk14eOCzYaRUWkmgVKfHCbJkUtKa2IqaoFbSy5qnzCdhjO6jrSSuz628z0yhZnLPO39J4D0n4yV9ZfSUwp92XYK3wJ7oSVLT6X+QYFqb6+XqSy+UvW4Lol9HnUVoIOzsIR2yc7NefR4HTm2GgByMErg0B5numjfE6WQjp2M3YCL3wMxnBBAOjqmLCm30DM+SbKvdH259V0oXwuxiZ7uh8IMnT5RTy4u1dwaHiZx6kc6RAXrMaHP2mMSQkRJ4NtbQ54BZRO8+q8TZ2Cy989dL59pKWX35Wtm6vlLajpzsdBFAvXwBf+PG7bLT3yk73T7Cc61cf+liOffpJ8v5p18qt1+4VKY2O2WZXOP+nBwr02fmER4zdOoK5PHSaDQiMKaos59McNXuFUyv9VarHJ2aLputTlnbwvTbGQTMRmMqvfuOC+5gUDUGycphxKBTrFolms5FdflmCg3sXBh/ic85O4SRZPSZRzWUKfCZ+TNqwdIBGdXRujtlGoG6eOI4ME6WmdnZLDnw6257wNGcnS8NtCXpSv9RbVdAIJ/K+LyxPAkowFWGNtrouj6tr5OeYH4KqgqBof73cZhhdO0p98Mjze4/U3Lv2Xx5ZKjaS407zJFQ46TMr3pu8JmcQxi+kIs0WfZ39y78yR+/6w95pNtC7cNSEusbCo5Tp5Zm/od//a/+9bjGH0HYR/UxhCH9eR6+EAUiKqANEXY3eKPm4XsESA6LG+WZdJzsVbhOd5oY/BQMwzvj1TyM69n3VDXpavnRJpLGVBRswyat5EXvRTzj1AoBtemCrlGZYAkhoFf9ysvnyubtq1xjl29uRRtw8pIWrkOfPreHlKSyIhQGV/uKVOews3TijZrFgCOwCg8t6RBi6ikSLdpnCIX0Xrt7+Si0tv0AWLY7CBPq9NjZ02WuOU0a8lCFH9ZvjLzdV9TnY1MNztaPd6T32glhYzAxHTbMM1GmYNwZBExT7Wplqwyu3C7tC9fKxgsvlY0XL5QbT58rN89dKJ2b6+X6l8+VW196oXTOgYfLt8vYVrecIv3SBHDYqyNkp0/DYKcW46MRtw6ZzsBwDcp0By6nq6+ibVy/eRNNBi0BVeQigsnRFZ2dOiWniauw7ul83vXzjfa4I2qlTa0rdYrgpoyJyeoElVlCC8PII01EBnJJf4QyuNQcdCZpJq2Rl20pvppzc6W5uBiB0kCIuIhuHxgUPM25hQgOYRDl1k2mUhBKKJkHZNnSU8oVVu55p2AR5JEg8ZTAdYjMcy6GIfQ4CtYn/2szDp8mcFOravdR33gP6nJvfAkqp7spKz+OtJx6zVNeyyviKJoWDyVFSXTQ7z3/7ne/+0+5dWjlqwSHcV4r3Nnb27uzt39nMwVwhLaThEJyriDlPRdWUNYbQp2X9RJVWTUThq07TDWxJ91VqkmGOha1bYeVMhFHztYotarPEobCJne+4yqVzRX/ZUprVDFOdHLScSbg43AM986wDJGNDognkJvP8JBxnTXYwTy5ce1qEL25tp6mmIS4J6dnqLPb6qvSQ5i8ce8MR1miyqpFQNyQa8BMIwc8VGR6QJlDIgctxKPH5MK81RDUaE7MNzlmygJMeP9iozywOAP2dsunv/Jc+eyTz5auJgvlBmmUi3pU7hydom7g07yBP9oV6ncElaq1Emxuskw8dqpM3LeMSjlb5hePlcXTp8rZBx8oDxxbLvcR/2QHIfDKrTLxwo3SvLBWxs9dK81Lq2VxvV9OjU2X193/QHn0vrPlxMISDKaQu1Omjs+VqdNzmYCWGa5UejJTvund6SwQC6XV6ZYbt26VvnuhEufKyu1yfWMry971a/jVuWyqgwlhO++DKyCOFqFgiuPTHppDoZHRJ8mYf867cdGgQveo5YEP04p8O6horz4gjhsmqU3KA85zmJzSaauA1pQwCsw4wp+t4kPoSfzt0SkovhT2VV4gvBT+Zu0RgCyWxvZsw/Mifi/bV7b2FVkAmTGMVoMZ5F9NE+bxj3NiSdOkH+kToyj+G3rMgN0HNShMDVVQVGEhXccXQ2RBMjeFtquGNet8EtcAh+Hg4GAzF6+GuwWIndcMvd7+4WB351Z6fwMFCtdIRakMK9MRzE7E89ajaguEIQAOYnx1QT6XECC07KAlk5kXz7OOBTWQBr+DoBFNMl0mfia7inJvh6XXRuYwD3uEtLlCw8fkXZ2vlYD0dGQGoz/qkGepS0WYh6qxzby17mSm7Xxn1A1sZJRGEwaht80U3n03+1UYuADMBWeArlHrMB20iQ5Q4aNsG1etw5xdEW6dumgMo++wWmZ6RNRhN0GenjxS5memyiLH2aUGAqRZumg3H/rMZ8tT514q+70ezEBjSwX6WfiNTzcCo21VbeAUH6Lhf46xOTSAR46XiTML5ejMJD3qbGkuzZcZjoXji2UJAbK0fKycPnWinOR8jN72+NJyWT6+VGYX5qI9OMVHE0b2bKBpNB86ViaduWp7Um7mk6ANKET8Ro3fillZWS3bmCb25u5udu7arbKJKaAWph4ojGpsLpO3+RxRoSZhAAWyDmxXyeoXsjZIjtTIRrb9HK1REJtu5LwMc4MXneGWYrt7kGvFjfjO/A8gILKfTnDFruZSFh2SOsyGmZmOwHK4lxFHs3nNyJ/w60upGfNKYrBeFdohrIJb28F3w6c1UFxlGymPiOZN8P9Q/iT41qzNJr492zkv+XdPdlY+gwBDeAxJK+xc07eBk0qHlqeeIb4M1s8RpEFvcNPb4fFVIaC+Vuj1NvcHvd6NMP8omTCQ6Qg59YVN4yVF8zx3vueVmfsutmRqN0o3DDSOwiMOPWLXH8gAK8a2UsapyhN5iDHySSU9vM57IgLnIQKiLvdHOCB8nE8CzwYQERiPe7SWoRBJL2YRnsmDONWeRhKj9q/dvAbs+6WFHW7vOTnpvImJ9Dw7XUwUgJSQ3NvB8X73cBg7KhvUFatCLXTKDxtFYlYjsXdzxy8X0Tk86IrYAdcD3jWnp0hT9/3wezCT4/XbsqcWmuXM8my5tb5ZPvTpJ8rFK1fLgXtviC+1GMp2w54xLMvgqXaf1EkgQIL1pn6SzRGE0cTDaB4PnSpHl2bKZGOiNBtTZVafBHBNyhQw8FHgUTiNkX/pYpatIkRX1sqg1aasw9J4AGHy0AmET7MuKnPqPGW5rF0BbkspBNc31srt1Q2eHS09cPcS5s5Gu5pVtrOaaBXWELNamwScZqxtTmvxDEFAfLELO0dA2GaVNcU091Z3KBwUJJJcqMPX4QqpRk2Ga9Nz6CtJQxL0mTgy5lwPjwPgGsPEsWzTCa0ai3SXcnmu9hJhYicAvi0q+Q0Zn2jD+1pGTt7m3/CGQ+3En/W4G1f69jm3GUXjouaKyOY2WoV/nIMzcx0+q8HneXFXYFQsWP1aXsVRLTN1Sl4VP5vb2zdMSzDJ3VwNqecwjF7maLd3D7udzs3aGjzxnFALqcGKDK9H72UIT/wTGSLTNxECo2T3BLUFtQ4FyGjmZdDjX9TLiqw6b8MMuCdz40lSCo54gROJt6YLzDWvUI3Y4r4KB9Hk83qdzDOtLkU5Nz/q8vbGeulsrcZvsNPr0NsulsnmTLLqtrd53kMIICAgGEczdt07g2sJN+owDJBGoadyZMUZjiYOkVGoGlXsYoLCTOGZ3arIY2l+tvi9ED8FGQ88jCueF2anyvGF2fLypavlY597AmZczXCvgDuqoqc/i9vIw+FZSaHWs7ZBSCQ9Lo8QUONnl8vUw8fL5NnFMnUSzeH4bJlDOM3OoolMINAQ4BMw3JED8qInPoJWNTE9XubPLpX5191XZu8jbXMqjly3EZzQAam2gZCVgGWqVrtTbt6+GW2Lfry8fPl6uXR7nd5dnwOMCTjWVdisu/MWZArNOYEebeyjRmDVHG3J/ArqJKVU09MqEtkGJJ5CLO+JT/Qc0oxDqzZCvvurFiOxAIC4Cf0E146UOA0dLY40OkQdvatzc+xYOBPP6FnngoCm1OA4wa6czHyadq5PA5oVy1kiMo7X/vPafHxvimThc+NzcC189gWGlMRzFI7kn+yM5/P8Ny3x6oO8M76Z2Lnrz8jad458BjVC1Yg17/AJ4fbayjVOw5dfHcDK1wWLO2y1Wget7dY1ShpKKw7PFGIFAujobCL/DUOubc1AYq8gIDD4MM3XBlV5ew0hVP0K3EasGZEUxEphxKvChWf1jzg1d+se215pmWRD+IAjDciNdbDG9viqliLWtAovezwXsrkuxIZqt1tZUu5owsTENObJTKZL6wx19EKh4fCijs8Mj5G/w612zk5/l6jqPINxCJfyJAxJHfB2IRBXanpYrvEcDXShlnM8ZIwTywuBvd1z5r9TfxFGOwdlYWaGo1GefelC+cLTz6H+twKvWBYuidN6Zddz8veN9YvqLZzkLSfJFEH0PHU7tYT2cbKMIRAmHlwuM4+eKouvO1MWX3+mzD92usw+fLLMPXa8zL/pTFl+y4O8O1tmji3EOal/YDJCw+nlU2gb8aVHCOj4vAn+tjD1XMfz8rWb5YkL10pHAatWCF4UKIImW/apu6NQ4s46aXaNTE/xm9ERZ8sqEXjvIj/nFlWbnJoqFKEfVxq7QTHdUYSTQsT0o20HiRValB4q/Sr8d1DN+6EBO4DgTZrjSi1H5655m1foVLhkRA6fxVwW7/4qg+TgVcyd+hI4FA48s1xDogkXUZJMOslR+cwjcA+PDAsTN3Trj/tcJ08OrsNn+VluLdv3ckLwNTw09qxhhDM49EhHXmnl8Jlnn1VwJMvh2SPBdF8bRhH2b1xXV6c4mdU3lh4wK/CGu7n5+NW74XkYX2BEMM+iclrDrwn2xJoFGqoSfaKQNDnevQYWsS7YuYfofCnyhhFFTvLnqCLL+AQRnudcDxs5vT/52YvotHQGowylPd1tbZdthwphxvnlE2lAEdzrtlNueh56l9HWdQoIN7jVwUcTkA/lUkw+1Qed76Cya9/q5d9RI6Gu2QCHexnCnlTCzC5aCAn3DD22NB+h4rdRbUyFWgfibjQ0Rw7Kl59/ubx46QowgDcI2Z40+2ZICI1pJaSVTL2DfRtN/HLvL0gQTlHk0nc/hbDQKEeX58vEsbkyeYLjFALi9GKZPnuMY6lMHZsnbxeCyZQyKIIDgerQssOgMhT8HI1ra7tVNpyzAew317fLJ595pVxt99CKhjRFfXV+GteNgKwHt9HQAp/MSZ4Zsrcu0lBMLhvUGDBXenHqB44tP34W3k567TPyOIq2Kn2IA+WpDUILhjnN1r0193a6GUWTaSPMw0iudSF/YNLEVAuKUCBkEhkQkEvug1NBFBbL4sY3wjdi+tpxGqlCf1dgWGby8Bim49jnWi1NYSFOySrzYtwhQ93JGcg+43UOy65lmPsov1qO6arTX3oYNntoc0irFawcvtw7OGxdfPnl0TyOPCYQq4a/VHA88dRzK7QmiKWTIg3lDA//1ajmlENohvnKvIFuWJ7pvfRtlWo13r3B7e/CyLyLmkYUcZx803JWWHRxXaVEGscwBjNo91quCFcu2KzZJ4K00E7SeB8vq8lJau+jKRC1mIeulMx8g26vbK2tlvbGZmnMzJWmY/sguN9vx9HnJzUdCTBvOIAGgQm41IYf0HMdaGNBtS5Ac0hPS0gV2KJlOMtVQBzh2nkcMk4qC6DuVtXt90q3NyjN6WY5uYSJhPrvKI8jAI5KbPN+qjFVWp12efKZF8rVWyshGNetZBGVHIMgkFECmPmLKoSN7Um3KsJBCfjkrEBxVqoELOFKrHsSD3nugVuJWhGcd+IMWCLowYlzHtyjNDRhep5rqnUHg7KK4PUr/m6B+LkXzpeX17aLe5XaDPooxkCIvibztEcXxPpNVJ2snoVbAeNRCZ/qxYHs+zAZL7hM+4U2gcnKKmh1dip4nPcifhUIYSDNXs5ODhPtNA4Ct5+9Rke7foWIUgb1JZHaZCaL8bPu8W+EjojjD1zZ4UQYiM/gAtRDW9KXWmOYevicqJWRjR/wjVMPuapOGPN9pVEFVUaYFLIe0InzgfSveSh0PastRRgbl8PPYrrvqls20M0G3mgXnCsfjuASBGiZa60tNMZb/Wrb1eYPxnIkiOV7w+hFIm2sr/d3+4MVVfs8HL5NRYchRQtAgDAQiWujSiBBIr/kAPKiBn1tgDjt6e++MztL4XnepVa10fLS/wHCnP1Zjkj3mdfWlUCe9UdKmLLCrWvMK3tob8kXuHTA+diGdNLX2o3r9EJ7Zf7YSYTFTuZsdGBUBUtdBUmuUiow6xORAWp9JRbKgKpo6wgj8TetCg+MNFnsZntY6dME9gLa+eMHY2WSXk6h0kWz6A3QHgByYbYRp6ma2PS0o0T6QhBI9PbXbt0qT79wjp59W64phxP0klTEkjJBD6bR75G2EzgI7MgA4dHj2AVAv7fKs8Ndenu0lV3eSZAylSaVhLrDfc/p4+BB88NZoeJubFw/RZ23Yd4KhR3q5TyMjdZWPiOh4HjqwtXylWu3yn7aA5TbVtTZRnShmoLIFxJ0vqrP8/TCCjzwJa7DZNwbV3y656jtlREXYmW7Bv5sB/M8HK/PxxRqU5pFR8rAD0WlTg5u64uq9cwIDNrGbqdVdnp0spRVV8ICJ3G9z6Y+Cld+wkA2EUS24b6+KZnU+oMYZ7JG6AYfarKVcXfRHPNpBtMBt052y/feIVGZXwElzgLjTp0MV4/dxHcPDfGv4IoACxHXII48onkIoJjTBoYuFMguY3AYe8SvEb7EUrORFKWXaHeEwU7/8n4POzlYrij2+Si8BhffjXR4a2213+n3LtPd8kRSrLl8w5CU/PPILT8A0XkpYK8dRL5LmultLANkVy3Dc4VZIFPFdA8AbWshHOrzGnKGMGuF6lOjB5JkRw7AYY5ZOwJ7gc8QqCq+yNbccBl1d2u99NvbZXK4WtU9KTutzfT8jobsdnohxKjlNLxEZQPyKkJBR5qmyQCBoqo8OTlWZpvTZc4FaDRo6gggdz/+Y31tMJjGURu3J5BwHJHwQ8m0QcqbUotQkBLV/NUGDhEiF65cKi+89HJp97swDUDYg6JNuO9ovhWL2YMtRDreISiy4Mt6Q6gUku3znCXp9GkZzx3enUU54eQtHY38JMg6nGzPLfrd8xNGR+TyKlrDTtad7JT2oFu2EbJuVnz+1lr57EvXS4e8bYP0aDYKCKgT4IBVBiBPCdkp5a5RspL21vaT8XUEuZZjY4JT0/KHmOOd4tjemLyIFnMFvNt/aKY4rBunrQkqMYSxXJXrhD3NSztXR6l23PF8tweMQ8bkcLjdutubuy+p9dzJ4j2F5G7p9XcRqNa9CgnP/TA9B+2X2bDQuPtdOLVeweIs4h7HgLh+01ah4LkK5wHXgwiIfLJSQR36RChOHQ0dTE5Olemp6fiU7MzseLyu93RCaFuuv5F+M8wvjuycyYfaBw/maYiFwHtFLWRBq447BeF8p9NRcNRIXxNA82uGRL524Wq/2+5dlKujig0L8rWFeTd6EnUnPUoVEoI2CjK98ewUvjoA6OEe7+n9knetWHX4eEgQo2BitQPhqIDXsu/9H/EyRMI9QYRxynAZFyIuqi9niSbbw0Eg9iAu9+5gl6u6+/GlTnsLFbaVXt6vr9cduw9Lc8ZFW2gbCBoL1UHorEQ3kRmpgWLdEROJXAdpgzgzU1PpMYVHAaaDVMKQcF127rMBRA39ZcRGx7F7eLYcJYl9fwSCdFn/ftlud0Ko271eeeGVi+XSpSvpreQxRwZElAwEJ8pN9D4hkeAjLSQiKWcMZLhzeLBH1DjLEED5QDRtn23+VPd5adzg0Tjka1zbJEPSlNkBznank550Dfg+/9K1chv4BCoOWcw4hWAmIiE8pBWaIEHha7pAomDjXsGe3b1IL305LwQWTnvwkjyrz8NOQi1G01DB7dTyrG2iLEe0dJJOOOxPGp6Gfv1Lrw8u1eacqLirmYjmkc84UH4+GQkMahCuMO0iEDrdPsIBoY7W0CftXmiKqgmIyKfNaifFz3ryUqEdrTICz/VK0r7RgV88gmf9WgoBNUn3cVEAOGXf3eIazWY5yvuMKHFY39RZQg+uaGvLD2V5ooaUK5qAKEeCbcCLEX6VrnGSem1myWesrN5eeWk3XwSTUFK90ZFwN79hGL0MOC+cP99b2Vi7GM/TENCqBchytja9CFeAwDXvBcgno7j+hJ4GrW++NvBE4rBruPvSiptBvUqwMh6JX5+PolfRYmNxiCyfkad9S24SseYUnIEw4+v4ivgLMUu8wEC35zc2HKmwx7fX7g+62STGiVoDGEDinFs6noVbyYq02YzHbLiGj5Cz42noJhoLCTlgPghCEJ2S7QeYplw8RpF1SK+aAza8xK4a2t45pEeqQsh5Hn16r7Vtyqdm3tvz9zCH1jpderXDcmt1vbx4/nJZW3eGK0QLnArFBIUCuHEl7VjT6eja/OIMuNUoJEgI1E8fqG2EiCVy6q3mMUnP5rqTRkMNBD2D9DKyC8Mc8o56zaHTtwuOYmqhWn8BofHS6gbaTsWT6BL3VlyB52EvqCCQScmK9kGLgyGlHT9YfeROnc5f9xJFiBAJqFMf29Bd22oTao5YL/7Iy3jmofal0J5ECPrMNpWepFFxb7vv7FYfRpyrwLLnR6jpIJysplliHM1ZfR02ciUhSkSg+j3haTqDqbtML+7UADjAp0eeQxPRUknvYYcSTcFhaduFazWrSfLKsPbwufcKEMszyE6Vz6ha+Jy6eM+DmOs+D66NwZnr4CHJa7zwkUjj7GPj5pd30S4PL148f5FXElCN+DWBpvq6YKSU32q1+hcuXbsi8oVbhsy2fQoLrhUc9dpeQiAC3QimBBvdd0q0PP/akBoTI0mH6ZPGixTKRU3os1S6/iXkLfFq6aOnVmtYtVG+vMpqRS94FUFEFSQ+5x2o0rkFgD2PWkSYGSGi+utahQHPNjc3y8ziydKYX4p9rOhRLRYXe6jo9oIS+AzayNzcUmW2xQUlCSpk1TzUpuwNGxIEgDgrMY4zypUSoo4SX7z2EBaq0vo3/Eatmsh6WzW6DjMqsFyx2kFV7vX65eWLl8uLL13Mx5PERb7IjgCx8s7CvYMQuNOcKSUjLsAC48cGhjB9n31BufeL9nF6ohZPEldtymO6ARzUw+Mo6rLModPOYWk/i9BFxXY3LYdVn7hwvXz+8i3wjYCBYck99dQB56I9R47U3DRB1HZGtrmwyqji35+CQfpSs8mIHELFSVv6TfkPTjXfFLbQl7i1PNsl5Y5HIGQXTH8IBj96pICTLMSNfhzbwNET91RByUQN2Sm9djtCQ7rMamjKUCtUYGVfmaG2VVdw21rAbxt65r/1yDwQ4khfXx2Ax/S0c7Qwgj4ar+IspW5BhYGLaBM+8Do/41mXkaAYQ3urmn5MQdP7nP8K5AgSK8JD622lzM6ik7fP8pJuibrsDfqrK6urbR7WCtXjq8KQu74uWK7Hwa1r19d3u612VN5RJS01rw2eA2LOo1D7/opED5n060KyAGzVzbvvE3t4ycO7cXwmcjmAYxiDIFJpCIkKRFohk0QKD98HS/UqhGBWuU7+XEUqkpJzStDnAZHsDQbkewdzpV0G3Q5InSzHTp6mwWk0CXjYi4RozZGMhasJs2nmaG/OLS2VMXol4ZnQ30ActZfpqbHi9z/EkfCMJuXYK1ah4FL8/dJCIEjoM2gK5u7X3doQsgKqARxTMI7b7ukJX9/cKF96+ply/vyl4geUNQN3h3uHhLohYCd+lVn320DzUHugHIG2ffXxqIjE5BQfCBH3zJhEYHgoMKYQJu4nqgqtwO6j2muXR3gAZx+B+sKV2+XTztcAL/mCvMg2T067nA9gXjHmJkZ1Sz5hqD6NOEVtO9JGOUAEKGBsH3tqnZAyUbQQqFxcCrf5a+poVqQ9eeR0cvPZyeccld+KE/Ikj6jq/BzxyBRz7gcDNB+0N7+W6hf/B2ge4sYsnUfkJklJhSCzPX1p2ozCeEv5lhetnHsuA7PxQrfWKwd1Bu6YLWFi3hrNPDwlDnmN4odMjVfzrIJh9BM+BchIiBi34kFhpIBxG4dqG/DO+tSrpJXupEK1uEkO/SH7O/2LW1tbfbMbHkYdQleDeHytEHg831q5vdXv9a5lTNHC7moX3hrNLGo2NffaqMH4sKg4r2zM0YNhMO4wpyF09fqrg0T11WCmETgbu+Za81V6m4+YrqM0XstuNV8XQvE4YGecnR4iqmPe+kyb1w1qXSKv87QSXmdzC0Ydz6IwpyJD2REaMWHEOuZFHQakjOGUbxeWuS1dY3YWlRMm02sHXJG/xFdTEU9TMGOdw+E8DbSYO9rj9KQIFRt7B2C3O/pRDuB3mJfOSwbddis+TIYm2oGEodqv1nDxyvXyF597oly6cKX4CccDtAB6EJK7OxnkZX0xPVCj0DbQlhBuFEbx4EMwrIQ48uw9D9yRXHXZ+jQbM2hAM2gCbnwzSM+8g7bVOxiU/uFuubqyVb546VpxHUoDoWbVrKfMnvkZNJA+C02HBPBknHAnh728YsWfAsQePkKDd1XA2MbWQ1+JCaEt2iJwc6/PyDLkSbVIn0kfYRYq43IG92bRnxWjJ3nSWyMAREC/v1N2d3oIrU456LVhIoQyMGZHcAmHP5NIOzo+bVeH1MPg5u8ZAGTQdETJX+B8ju4PDjIaM7yPAMr7RBk+g8SQRaOhXJ8pCOpRhYAH4q5em4bqRRjKAHfpnHtvA4x0ztkHKVBzSZwGRZzRNoivVdnvdi9srq4iNUVaTfG1gSRfF1IWRxJ9+cmvrOthDcUSlE+VwVWzlFNikSPb8Q2BG51FpIkSRgJlFLhOLb0CjTKyvpSkHwUkpgfvRKaHSLw3m5pDfRS4hu/jwBNhieubeu1ZB59aghTgvgoKD3uNSoiYHfQ2fg9WZtJx6rqRk2cfKTNLy8UvfGV2oT0fOKl7YwzVV3CiSpwPMPu8iY2LieGQpffa7n6QSBlMkVX4CNsQTLcKlBjy0SDfkVbXi/NE1lvd+Edm0Bi02bv08g4T+5Fl14jsKMy4lgpevHCpfPrzXyovv6LZ0omfxm/AwgVSY8rSHDlCfhREU4ZyQuxVexLX4EccEWRYlwQoAPV52NOrBaltOHN2D82mu9srt9c2ytXb66WD0NAEtA465yaHdGD7Rd0HrxNH72AmuKDM3luBWxk8zEl5OVm2+UTIShtqLzJOZUyFh7uIK2xEopqgrFQZSU2m4ldBHg0UEq7T+7mXIUf5kHsYz+c86Hbdg6RXdtqbpb+5xrld+r1WnL/GdzvA7A7uZDuFhI9CmNaRXDmMlr6SMjKakVi5FSIT3E3jdUyzCEXf1jyEOyl5niO5Gr2WWQmn8lp9Q1xejPgkcbgY0Zc5CID3hgqVfCBQlT/ttDbW1l64ePFiJ5HrUZPfE15LcBhqCYQPfOSTG6vrG+cjHARPIjKZxADQo8okpJhX8/eNR5D5VWWDJM0Ba0eI3Wh+XAv+VweeSsSJyj8QmINQSXxYvo9zV9+lasAsSqvE9TkHWcneiTlCKjDXxkZQDJ2UgATxc+9eG9jyx0+fyf4SOprb22sQTS9wN5v6H2QEcaLY4Afzmq97UTis5uxTqDqCQNXa3lAnnRveTEw6geywjD5T6DCrTjk3OvbTCRKU4GtKbLW7ZZ4eX+eo+4oO7AnBo2aNppXMrZNOM+r8+cvlk5/6XHka02Vjfb20WtvZ8by4MA4tBJUq9Y5d7tk6U14VnsNWGOJNUZO2oh30SVimQ8X7vN6hMlvkd3t1s2xsdNILa240gHEGremofh/i6VesLVDNFJBaheKQBnwU9Zr7fN9VCChfYk4beqbsEDpxQhImVTMEQhtWoaBQEz7juSGxbWM0h0Cdk2HHV5XzyqJqEw6DhlGJOIFWdfRog/qRpofA7WyX3pbrljZLr7UJ+roRfqbXp3WoMInPRPiAF0FnHfaBKwKN4H1gTbA2xBPfoteU1DOCKxKPg8rVGntLG5NPfEDCDFoqrFwDu8+qkKlJ/Ze2SikEs+PQ1yHU+sc0dYxrOtvFOSaVzjDLO63969euXSaqm/eYkcfXhdDHNwgmsKzB1as3r+532nuqdlbyAImrkylrRgyjrBWxPhvev1qq8UCO99qHEJ0rOsEUTzkSCWRZw1GeCSCYRwKZp8N/Q5QkZDgOmAyvlkfgUUV9TVaFR8jRO/KtsYNQmY7Xqtxe6yTNYisYUIRm8levXyabjayebG93IAybFowgHLT/Ha50voY9oBXSY67qR+Kkd7+JxmyTOFNRrTOKA2Ta+U7w6fqNEWBxroB4sZeNyQIh+sxdw50/oJN2BlNjGqY0fg+Y/SpcygWH0UBIY1hf20RwPFee/sqz5erlK2Vt9XZdoNfrlDscBUFyBK0FcqL+4h+IpCgIdV/C5/AscwiD0+sVhH4Rv82xAWPdQiituptYv05o2wMvO9CGE7n0D9WZnQ4zRxegLJ6Ba7Um+UpBhcUn6MGntr8Cm9pF4PhKk0OtSoVKGhNEVxaTAIAR0sLtNW0lPvWJOEq1d1CHQBV2oJS6mAZ4IkyqyaC/44C4vrOOzk4+6gYfEMSRydkyObdEKx2Ufmu9tFdvlhZHB0GypwCBjjPjOWfrJhwCkqv8D0PyTEZXoOaZ1+KDW6/zPuTJP8/Am3hc6/T07Htipu53+YH/Ef6m5y6aVWK9+syQd5YFjt1ECWoftgQ8TMYH4MlxVxCvk/v8yhqqo8VJGPU8yupuqBT21SGgcwif7yd+/Ed+ePl73vqmH55qNBcjtamgh/25gIdx5bxRSkNu/fmqvnDzmwztQmGJ7mNqk3Ni1Eon2MA8z5ezkgvPhxEFrAoC04wSG0siqlqGZQY20yRujSdCJZvRvb2HBJRVsRzdVrusXLlQtjbXKUjddjxDoYWeyA1l2usbZRfV1XF9pbdL7e3lR1PmbSG/4TrVbGZ+gLNP6Zp4jCmEwHBHc3s5e08JSQaxxxvsKKPpqRECwjuFGZEv3lkO8OWLcdTRUR5Nh9Fw4z5MPYPgMg1Zx3fgaIqmkbNV7b2zRHxvJ4QV3FP9cfI8or8GwUMB6TXvIEQONMWIe4CmpRDVLFAT2Dt05GRQNjutsrKJSbKyUq6trZS2Q5fEc3RHbWOtt1tWyUMNZoqCdEha1x50Y/+o5rSAubU43UhP2qS+TcwlCXsPDolwsO14IL7ET6hi+MzJepog02g0Tr22GRU8CjWnlzv3xG5ZU0ShZMejYDCtcSWF+OmGdBE/VjB5kHwsTUHskKi+n8kZhAdtKc3RyGVv0CuDdqsMupgvmDN+X9ZvsmSGsOVxWI7/LGIUpDgP/ylEbMu7tJ6IvvA6EWoenjwHVh8JqVGEF9I0an2SyF4L56vlji54zmV4Jn8m9EHlE6CJEuBkv82tjS984EPv/8Dt22tbJFTrUKaQIMfd8FqCwx0AvgsAAKklSURBVGCJHr4/OtWcPvoLP/czP9JcXHhQTeHVFYFWAFAFwhCg8i8MrETzuv6TEFTBsa1hxmzgQ/oQszDRgJ5qTJOAiHqR64o8UaNvpZat+DWKaUb/fK7AMBcf5T+EOwqZL8CvSn/IRFtVe10CgDD6CIW1W9fL1toazD9bpmbmSrvdKRura2UNoWGP5BfedyEUWb05v5h9KjVdMmmIhxmHn/abHC7NPpI5Hc5rcCTCHl0NRCLXxwEIvOtHZRT+TBZDAkyJK9JGVQVHCi0XlDm8aE+tXdqYcg2LvSwmCj2rBOnwpMJEhnWfTVV1tZ9pNB19L1XF5aAe7qsZgYdAcMLYnjMWERqaS/owPJzh2EW72O6Bl+2tcn19tVy7favcQHA4kmLetqDDsQM0p7XubtlAGKk1OJSquWXbObNUoWGHMwNs801HZdCkeO/okKaqU9LtV6rssM1sS0/ShsRd21vtzn1M7bFtax3SflgpK6iJlxGqmpq8FNBOLFOrRODSLt5HeBM/mgfXDoeLs/pdGgSTo1ghG+ow5ZfoEGJTjdKcmeeedqQAtxccQC+tza2yvblGp+NG1nvRKp0PEyoMristBjxL5JlCRngCp1ztX2jTRPnLM2PUqQzwT+JTqyCF18N6GttzFYEclCN8yYRzniVGzUdNuP5qShcbGkut+Nq1qx/47T/8vY8jR1VFFRwjreOrQlDzDYKRPe584AN/fmNzq3VViKpMEwMSoT2F7ichNSZ/YcgKagRKRhN4ZID482xYM23Sug+HvRLkwvNXITSe52Glk60PLMR7yhi+Bw8gxDJ9x4HaLkFkRyZCTeWv5iOIZhXEQ7iqmTEtIBiZyRTWwwk5s80ZCHO8bLe2ESi36/g+DeceGWoPzvY8JJ5b6juz1LkNGZ7s9xEcAwiwmdWqvp+amUnPLCE6OawxJWMLD3hVRSe/HQjcjlQ7vc4B8ABPEJvw+qFniXGwKzPcibbhV+IVRIE7J3AJMUYrlFoJdZ8Re0anSrsOplc6O92MhnQ5Onv90jnEDEHL6SOsugiW3v4OAqNV1rc3y9rGVvYM3djayHTyOHGd9ARsVRNAMwIuhZxawyTEGEKu3KLETl3cN5XIME/VfGwuI+xRHiI5Akczxmnn2Y2LCOkMkolCAW3AOhLiY+B98kWoipd4N8yYd2pLCgEX/xnEk3AKU4Z9RbQEB2toUvXBz2jhmDTipy8OgUFYPVwEd4T2XTh5Xzn18OvK/Y+9vjzw6BvKqfsfyH4t+pBuXzxfrr7yUumCMxKl3Gg7ubBZpHtxkBf8KVgU5gCh4BwdPFNgSMfW3iR1y4jhPWev83V+4iim4hviiJnHO0dKXn1en0UImT/Pg1OFBn8K20Gvv7O+vnUFkeHu0QLvMQT+q0Olqq8Po8hJvLOzs4vq8tJ+t9fXuZdaUHRlYIEg2r05aZQlimfiD3OLqmSFR4H3aiBqInVL/yo88mr03yTJgMO/5CU6K6LBCNlUgZbP8SUCZ/KuYFKeyDIXDd00pg3BSwjIRpNYp+wl0ILyhTbnP0A8zh5VTTdJhfFIFp/5kSXBlLDAdbSJo9NNejOEQ6MBIR4pvZa7hSO2ebcPk08hYPqo9U5XHpuYLtPO6aCXk9n8nKGzo2UYiczREoWlVYnvBMbIRkAQukOZMpXamnAI+4g3jS9T6KCz6u6BUQWKGNRvsQcjUKYHAkocIkrKniMT5OFcEO0dRx9kvJAt8KktyHT6Dur6EbQqeu4JzSl9Ldyr+ex4EM9spuy9YXJHsPLBb2liR+K1COCDFiRWmciRE0AKw9qk6fmpl/Wxfq4i1vmcXb94lnaBwf3QkrM59RPYW1pvoosEOiPhqlqKZhuFcU9dwZmwZq0KQlR8u69IPqegltVH26LNXGCmA9de3lE2yxX3g2wluYWAAXM+m2mUpZMny5lHHiuPvOWt5cwDj2QU5vKLL5at1VXyVC+l+pQjLj0sM34OhYVtI4GR10gAxxSpzcZR0wQZPKgCBRxxHSHAK2uW55yrsPBwl7QqOI4CvPdOG/JQoDvpbpJmGQkY9zAZ7PSv3bwZx6iFCbhN+5qBpN8wmNiE1q488dRTz/f7vbVQqY44D3qJRLOSxjQ3alzl2SiADBCREeKjfuimFnlXChOibVC1vAvGJBreJwr3ChwfWwiV9JdcEtezhRPZbsJbe3Au0wAKE2ESBmsCQcl0ByBO1dhgz65JYI/vEBuoJM54PPHuNeoIiIQSgkJj6O+gjjaaMNp4uYUWsk8Z8ydO0wCaYTACRK7QsDEHqK+HaB47HYTG+haaDQIIYlQ4pGzjA6LE48CuPbgLp3YhqhHB2ENMRSMCi45UyATU1a0GMyGKPFRBRYdOTr9sJgLETtRx3uvMjq8iazAUHAgLjjSDxFyRnfLMSEKXQiN4uN8nrdqE9bd3dtMet9UDKBI5koFWgzDST0SCCAOJ0Wy5RAXhaZV9wb+w6o/gKs7cCApxIC3QTrad7+ODQFA4KS7DwiS0ZvqYHO2SThQkyPCsBbKd9S1ZsKMEml3VyYxgsVDi65MQOZqo7sGSJQ8KDp5JE7aNmuUu53HqaYe2i/mVESDaxdEVR1p6aBV+4a/lqlpHqqjv3Inj5dRDjwDzYbl56SIm7+2YgI562UkpsCMoqKT3WeTIkUEDzsKSEce0zfCauC5uTBsBQzBAPbMhj7zAY5tJE0TBrCtBoez9Ufi0ChKFBzjnuYeCJJoJTaRgmUSNQ6O68IlPfOoi0QxDpsrxdSH89w3CKFEEx//73/77F/o7g5sivA4bDfN1CjoF380ptEJVjeJzyleb8Fsf0VZ8IqI4vjY4oUnqyqzFBNKbRc4yP5cWy70yos7V8B6gEnLDSWGVE0+8phFocAlJzLpQKoGTqmx6KK73sdPdLGewA2xoQidOn0WDQEDIGOYDAR1AHB1XUNLdCOc2Krw9lfMbZIjRojcZ1gVSvUG/dNsbCI2NOC1lFD+B2On009j6JNQmnJLuBr9Vo6Nz1qFnbISSk8IkWp2BMoEL5VQ9JSqZJtOh0ZJgbc5OqCIN8TIz0brxgzwjMHR41qXcECX5WWcZrQqKil4vBcKJTaPhO8uvMzshOOrp5j1ZUk+8Ov0ZIQZOXHhu41hq/BQIhIyccJ1ZqpZBhlqttS05AStkDh4pB9TbTplRKrmTVxgMmDRJyC54UWPQT+DsW30tgIWWg3CgjvlsJ8JdIaRwVEBk1TBpDjDFZMHkQmYKMp26PrJ97ZJ2KbuLdti6vVL6aJi2icwqgMJwByHSwWTTPyRu3V5Sh2nHrQS2txJ3bmEOGLplc+UGmsctrt1drH7tL1/Id8o9tKY/ykMhJX3kmWdMJP1OrmB2ywP9Yj73WbY31DcFPJlvZAdOvfRbVaEkzoJaLq2YbeJlFUbpXMBj1V5sT4To7s6d9vb2K1euXFkjlZnUjGoYne8GsPmaYRTRxHL4wfWVldba2uq5g8HgUPXRKJmUYkwBSosLZJWC2lWxw+xu7J3G/UhQFRzGtfJfFyCubOICAdBaPAC8uyDXhq4Q0zQQ77C4NFQ0FMEawlUjekjUpE3eVChZ+l7y8z/Mi5qrSaBa6e7d7TZmBmUdv/9MOfPgQzAM1yfPltNnH6THpRfbvQPjy/ytqP/b2P6d7Q6ZqTrTiFCxzCIz7qL6tjc7pdsfEL9bdrodeqxthMogGoAqssQ425hOjynGHb7UVJKIHS5TuPlMONRueBQBkvLApffuRmYdoQPi13oncLKntkeXuTPFWoFBupHWIVPWGYrEASPCLXZ87ipOQEk5Cqc4EdE0nE3qsLU4rj0pDOsR0wGmP6ojHDjSFuqTxKN8KUA1fbRBUOZujFqCNjUfhd4E5puPFQjVkRjIIjDjqyGeja8mlvz27D1rTvqt/OSE8eWQ/m6fqHvpXRU49tZCZf0UYlmnotYiPfOLloOZ4vd6165fLZs3b2GidNAc1E78pMJU1aZgXL8fM03bCa/kaQeldqJlZsepX6SnedOCVhBQRyjPDaDTeUI74Ztcw9C8o5F4psbhwfMcmlfi3lnNChWP2gGowSgYdQ5nFEyNkvfGc7awZUTyK1BsV/HiocARC8CpFgfMGzdu3TpXGyJmis3jtcfXBSnsG4VRIkpMRkdePPfSk0jCzpFxCj5iwSAhyCYEa1x5GJlzGBqgKoG9GrRPbbCvDSmQ+Efo7RUc+Sq9IdRQL0c3CgcbJmnuvuR5BYYrj/reXp5scx6DwWSyvADmCBzOMSE4O8Kxub1d8hkEelSHSqdn58rx06fLqfvPlsXl5STdQ8C4f4UfUl7HBLlx7UbpIxicQOaQaXZpAvWOrLhvg3tzbNgrITgyqiIICAR7vOykRaZqH5lgBW7cRUvtIX4FehLta9e6uNWgTJcFdaRXIwiDkJ89v7jQppeuZVTNQJ28mc9A/Dj6gC9CQyIlrYxPg6Q8hUsEB/mJplzzTEZVSIrgLHSjjTRHRJ8Em/cwr/AITHZF4x4+R1gIDDTDG80StTEJXpIBKJsrzzLxTQFPTB8rLGyTwAJsPleoCLdreDowqKaU2kx1dA5Vb0xOBUSmhAOLmoSaqWVnNA26kQAiSK2vuMgh5ApCCgRX480Z6trMl+zaa6tl6/bNsn7jemmvr5TOxlpprdwqrdVV2teZxgp6fuStqZqFgHRItrUTydRI7mAW2S6WLd9kuJg79RlHoOyQ7f2lDZ9nxqnXPKeKqVvwQmWqE5T3tg+4jdABpxBlBEycutKQHRAVUztRoES48ExTSJgz/4Qy0I5XPvuZzz4T4MhlePZ4zZBqfINgIqDJoeA4/NVf/89f2t3b2faVDKeklzLClBx3y5JaeBeCtuF8NQy1dxrala8ZwuZARk8idDbyKAMaVER5H6ebDewzHuSx91YpUWr5GY3glx6gZpJGkyF8EgEnMRFU2dv0Mn60+aFH34ANPVVurayVE2dOVycl6vmJk6fK/MJCCM5eWqZ0uPYGBLXh7MKB+4Lu5BsiPWxbP3hjz9B3boMwUZYN6ZCtozMDekPJR4LI9oLGAj43g1EASY5hGimKO+3zTKUmQYS2Z9KPo7LnnjzVYJxIpSkiwxhXx2/d1UqmGhETbSDB2evbXj4jjUSlBRpEBupq2igUBXTcaef6FwCpMhyC0mwgAukgKSBg27IOjZqPUFbNw5o4IiQRx6b3ucJoTFPAt6QQFmCKjR/iop1ktDGdJZoYB2krm7E5PZ33mmJ+c1dtQI1sH/zZzmlf/lxfQ/cAoMInXVh9NSVHdFJCIFULysI62raxdLwsP/hIWbrvwTJ5dLoMtltl89bN0tpYQZDcKNdfeKZc+sqT5erzz5WVixfKxs0bpb29GZPD4XPL2NW07XWyZYMwZf8VcCne6ofNayfhocaS0ZPh4YJL/RuZsGhdwEn8GrR1hA+8FmHDs/AUh9di2Z+4Ikneqc3lI+ic9Y1FYwEeBwTa3fbFx7/whSuAa3PY+p5Fh8fXhb9McIyCGSSzD37kkyub261no+4pJ4cNmtdW1FuOlGYlEZMOt8bWHQXrT8MY9WtDHF+kixZgbYOIWvlqY/BuWKZIkxQjFCzaaHfrWM9RvXMJM5A2WYhsntXGSCz/Jb8NTI4LF86X+eWl8qbve3s+/2dvu4ygmIZZ1BayyA3CVHCsb7azaY3b6m2jpajaqrG432ZHmxbVPjs/RSBIh5ggXOmNd9GU/hSFlfuYqg04DyEL3RQM4My5IlBOel17s3HxxqFvR0EmjmpvJH6tvT/NJB2oE8ApUijMKuZaIoJpIBbPCgt74BHOIzxEmKjnvfK/OiP50eZSk7tKqRGmXLM2DxmPcxaY2S6AsxuGR7BSrD3jFPAitu6WqS7gprviUfhcqyIThBnUjCoYIXIi1XYmf+M7jO+MWhlQrUIhMa2gBKfBDWVO808TJzOUydeFgJKSTkDLz2F+lOI7mUjNz/raEyso92jDnUGbOk+W+dP3l+WHXlcWztxfGgtLZXpmHi11KsK3v7VdWrdulY2r1xAe58v1l86VWxdfKZ3NzXKIxurX/uzZXeMkA6tV2Z7iNYE6KzDiswouhwJ1dKgVqCVwWMfMdlXoxHThGUfuEfoxQ2N6cVBHhfgh1kF247d9KS54TencUWe06v6t26tfzOOhkjA8hgB+fbiHo18zjMoxswjlJ7/87CcAcG80Fq2HndpVwqQhaF/ONDMAFdS8MT9L6PN7gkwxmhb9tUGCtOfN2osUTTA/W928LRRCqNWWGEZxfD48hnWuwiQpEhdgQyg+0Plmr5p5DqTdQ1N44fkXyvrKern/wYfS69+4ejWN9dK5F8qFl18q53l/4ZWXy9rqRmn3epnP4DEY9MLkmjU97BN37LIR7VX6u4My4F3AshyIpzfAHuW9RLCHPdAhze6uDIfAAG8SisJDjSbAg99s6wesMSWoVZ2lyCuJhrwMEpkVtkkydRtm9I33Ek5am0QR6GJEZiJCZSLB8+kQaQqMIBA8hwC5VCDlqNpDfYe2Ye9lj0ksh0yNLB60ux3mnYBZ5ybGSgOBUGmTCABlp04zBwZ72QwjY7NphiX7ZAWOwIf8f2cfTYNrBZNCWHgVHA4DR++STkiU/TpI63dhrJH0k31AgbU63yFmylOryOrW1Ia4CrdJR/78ohsCHXOoj4bh1/zMacrJfsdPRXgcO/tQOf3oG8v9r3tzOYlGsnDseJmbm8/3by2z227HrNm4dTufEtVpvkN+ChHbMQshh/hUa3UI2utoltCAu7VZibSVFSbYagZAp+4KUQVc7QREigLJDj3fzZVmqMM+2kTWFdl5gQNxHTPFg3TmuL+zv/nxj37y01zmlmPYSN84vDb3vhrMyEPIdVRMPvPcM1v/t3/93//zyYmJJve1cQE4PRVRZfBUFrXOb8QawUraoAlc6+jR7+GmMV8bSE0cG5Te1opFIFUghtxnFvUysauKDj5SU/GeV8mHsiV6kWw63/sctHgd+5mEbsrz9FNfKR963/tRR4+W+cX58qXPf7586fFPl8toIFcuXy7Xb9wqm/QsXTSMatMfYn7ULfxsiGb22gDr1C2jFOSf3gM7X2eB5bkpj8ykLT89dBw6wcnVpPbYCo1MiuO5ZoyOv2kYLmQjtZsHBCAd6fPYDzfdiVPVSWoOGzvz1DkNmepNqS7fn552Yhpl0nPqy3ErQOcu1HUh+kMs0yL4B04UNPAnFATzI5R2d6p2ZNkZZlUFBwZHL3T4+tX5bffcRPhS9dK2F4SyMCqoYtUGnOVq2l1wYS/psLN1UAC6hcA0LWN3MA3+j7rnqkKVJ5pH+jYUWlKzGlw1M6ld6EwBChNybbdgy6qs26HIWJqi1jHCUbh4HqFNm+mHUWjYCYqXxnQjOImZRD6iPLNUmzOlMTsHzVIGwlzfhVqIe7I2ECZO7HPDI+fwNIjrB6xnZhcRgi5XUGvppzOwnGyMRHuI8NA25ciE6YiB23Oe8k8xEL7xmXXNpfX1Pam4UDuzfupzmdZgnhyhpRCOgXy9sZ35VZ6ALjmLi+3N7S/86m/85u8T0YlfHo6pj1jqNcPdrL9BGCU0EyXR/vPPX2jdXln7rE1kh5gzsI5MiNQ6wazv3rwaRAIVeM13Bh5nph+27CFIcVap8xCiZQwlZaAJus0DkVDpKL2bQNbnOrlIw8sILgGFid2S3wbTtnSa+fraannqyS+V973n3eXGlatldf1W+fP3v798/pOfKLdu3iyrm1toF2oTCAQYJT0+R76yDuM609PJXE7SknEG9LQKKXusHmaH2kU2su05qQzo0rB3nAuV5+JQ30BnZ6+0+nul29+BeFG1na9RpSPMj80Og8gSUb9JK3YVktZUpoh2RnTNILU9Z8JKZCMtRAJ0SFXYc7Zckiiw9A2IQ58pyMxD1oF/ipPXxJ8a0CQMfZR2cYp3Lddem5iWSV7Omo1Dk3eOeOvfcWfxFriy/LmpRqaaHx2fjObgiE3dmxNCV7j44ewjMpUVFIgqHPJFPmK5sa/ajTgXbwZHT9yq0IFRNx/2GzS2u6aBqTRBXL7v9gnIkeJO43YhMV14X9lUs89+seIpZhiRfS+c9tw6FmsEQItmQnzqq69nAoGhcCkIlOkFhMb8cllYPl5Oo7mefeTRsnTsBILQrwOulnZ7i5rQXjRecE5V9TdYjm2lf2VUtwwACEXowDYm8E98VZMwIjVxEk98kmnuzDwNARY4Kg5Nx2H9FCIQGlrb/uVrNz7GSyD5Km3D4xsGc/urghmYaVjP43Nf/MKfp9Ic8rFvq3ZZkSHo/tJShBHzGmwYbfnaa3yjACHRCOMTmjoSkgjyMZjwqHdmzFXQWRFSLyJR6xi3yK3vU65Et7MTf8T1q1fKk1/8XPnAe95V/vT3fqe88swzpd1qlZtoFltbGzB2dVA6O9NPBMQRTF6qx07ftrdXwjuM6tZ+2pO7cpx143q7NyjtTr90Sd+F6HakEHsEUO6CtoE9OfCrkNjD98izy9FyToATzNIj07j02A5t+rFnsg1+92BmOn/qSX7A4z4U9uIKipGX3GCvY/3VYuw5gz6fp52qVpNRBTLO7FCeWQ8dpJmbwfmIVJxqHYmm4Spdey9HTzQhZAgddu4hkrkSOhgINr1JrZ9175BXY/poOd6YLMfm3BCoTsjSNre9ND2qdq5wtN7kAzx1ZC1iEYGhRuNIAabRHpqHpgd5y2x+kmGHe+PZXrXnRpOw8wGIfCqTLK2zjlkdXnFwC2h4Slh4N8SfGoiqf7RHtJx8d4a6mp84EBd15S1ppUJw4oJHv8MTcwWwHQKfnZ0vZx54uCyePBXtw13FglfSycsKADcXUhOSmiPobRfaU96KkKAtpG87aP100gs14ML/lbeiI4k/f1zUZ5Vpa3zo0rxMJ8wB3LSH2x963/se58ao8rfCI9H+siDK/qpQoasZeuz+u1/+j093e73bTn2uMq+Wc+9/DKdyuNsDampPJe4NIi3zHb7m+b0BckezcpalrjUJXQZQXRPkihiZJsjzgBjGgyWRTgNYLgUFgTbCkCAG9H7XEBovPvd0+dynP1m++NlPl2uXLiBQIEgJh/f2+n7IRhazTHv8bHZLr3hkjJ6IfBy3n21i1jhV3UbhYdRsGqSLluFUdNc91JpAiMRXYKqqu3eoPeQecQeYZObnvA0/FCSfuGenDBdhlzp7pmq0bZx2HO6wbbD9nWGpYJNRJDz9KHFMDgWO+FaISJC55p+MVedH+FhBCxGFUsG2ce3R7h48pyC1GDfRtQ1Ef+YPKMGIrrkhfvzeiU3kZxuyWzsRhbSjAEVgzqB1LE5NleOzaB8zMJgVIC/rqACqYkLY+O8r03OM2lGNwvZVm8lQtWUgcHt99z0BHuB32juPk08mOVNPHY7Gd4q6vg4ZLQUIXK1ehIgiSlPEoW8FknEjOBAae7sdcOUaIuoJbWa/WVIImz34xNQ0OEAbU+OjTVzs5vtxTMmFpcWks+MSJtCafwp99y0dLa7T5KzTwevIEN1nhBUiKlqT0/id2ObwbXyFvucwhvfikaTBK3ehPUdk5KLRrNKYRfIHYau19cXnzp93Gb1CQ6IXMo+/NJjvXxXMZIjeCI69l1++0L506cJHlGF1fJhGUZ2zwTzCqI4l98vBXi+AWqFRiArtD0J57VAZX5LLcNxdIQAqPEBc8jPLnH3ONdE0ZZTcETBym1GkCiLYw+ztDsrKrZvl/EsvlZfOvVRu3d4oq61u2cBsaQ926PXvwPgHCI/qdKPvUn6kHKdyu9XfTEOh4YeZZVg1DYnLOOMQcP02hkFCqcRwlLNDiGgZHAOEhPM6dOwNBuKOxBCaU9mtn/hTrlYGtTYgnnTa+2lZGVkiB382oLUMjoa9Ve2Nnd1Z/RlOpScj4IHEFApiSAEh3sjBMkwXhrWeokuBIQXmBvBEg/6WmEzAQe+fHbEoViZxGFTnnn6ZKTUGSlGImY9ko/OzhRamUjaHWp99VcmzgcChZmm/KYSKhdn23mseKbgV6MpJyd/ZrNlgWOEB3Dp9e87QBXf5YhmHeNIkcTKaOLGD0zSQDqAiJUTaLQcFZfGb9QdnahKNxgzN4VYFToGvadQ29ty8ek+arqMZ0rx5CKd4kP7CuOIVBMQXYpnCSVxxndm24NBc1dJdb6KgsF0U5A5XSzcTlD81PlW1G/DrAspJTLxphMcU7x2lUlj7zGkC+ubSvrSReUXokN8Ugny0t0uGqTnG6Z1cLGmH+Py5F98L5LEk0lCphUjK8Q2DLPFfE6QDD6lugt75yH2nju+9/W1v/meHhwdjEn51GIJIrkeCRE/uvpN0IKQ0hDkYZGoRbGNSga8PQykOUvfpSQ5hhPg3bB2PnGovJBOF8HlWh/YczhNMLmlchzpbmCBXrlwtzz77XHnqi18qLz715fLUV54pr1y+Xla3utjgaAgIDAlvh6woLT2Xa0a0n/eifVSmipSHSSTuqPPCQ73UAqo9DczawzxLD0HD68OQ8QcyNIRqnrYLRRCP+nN2i0GdqXXY0klNhzAYPRiNy18EcrQiyrQ3PqrmQ6UlWpkVxOe5aX2muu+eHgotNYHJiek4TSchLL/boWkQQuOdhFoJXtIGcAnd3IE5nQB1CoKBQ5VZL71bEm632nH+agpZF211PzqknyerfMlD4p2TuClLU0RtKPtdTGB67A0oTW2tOnj9aJXliGO1NdtDwVVHbEhr+0hfdAgSfSUn8I0QqUPS5knrhRaq+WUaY1q2+BJ/TpiynfT1qJmZh3Nf/NCRu9MvzC9AN71oB26FMDM3ixCYigAAKTFjnGZgjuLWOukoV7PRfHGGqBO/HGJ16b1SsL21Vdrb7XLi9H1lfmmJR9Qcge6WCBlNEUqyl3YVPLm3KUZKADcKMHnC9lEDj3pqsAokrgadcb22PevL5M5NBKf58FxhPxgMzr/zf//ff20LtYOIbk6sI2ckPP7S8F8rOEbB1jHN+P7ewdjP/exPvmVpcel+CStMTINUrUOVsBKck1vsDSemmzUOMOnFD7GmZrWHsYL3aiXeO8PRKdpOUHG4c5ezAsmFVjtoDk7tzSpFexd7b+7dxasNQd+4caOce/Gl8vhnP18++OGPlPe990Pl8U9+qtx85fmytXqjvHxjnR7Qbt2irBYXEh8NI2yugXBBmUwoUSmx3XUqqjHdn3t86mvId0Wpsx/mkTrteRUoCgTXtWRbNn5Rq9WeeC4e9CVIIOYvwUzLSeTjSEMmQRGn4WgIcAlPhBI41elqu0oIZBYhNukQJrjTLKncTQPxeqrh6Ap1mfTbHwoOhAamhsRdBYYEVQnV+kt/w2zDfOmJqWva1/bJS79fu1ta7XZptwckq/DJhBEatEUEsAKXuDJskzjuTCZha2qJ5oW5Rsp1kyRpRt1pDnj9yrwIEUcuc5cydN46ukPSKpiJ74Q3e1uFlVrm6DOXam3CcZA8TFvPqSLw0xypq4Kxikm1QtqX9A1Mp9m5udLk7OiZn3rw2yYzaEjiu36ljzYkw0m0I4WxQlgaVAPTTNFxqj9kp9dF8NDpIUB3yOs29OgozNmHHkajaQbP4l8GTwcCwmsLGLyqGnflYeoAj6jr5Y0VUgDy05EcUzKhvq97nEb08COkTYkrDob5SQOXL1363T9893s/x4Meh4JDVXlU6F8avhnBIQweppm4eXvl4Gf/4Y/PvuF1j/6UmkYwIcCcIjEVDpxjMsgkIPgQxpcqtb2ttJNzlKjxWIMM0wYnNHyQSNIDeqU6iUfkUbIIUzBRZhZ2QTT2DBubm+Xa1WvlK089Uz728U+UP3vPB8qHPvjR8slPPV6efebFcvPWSpk9sldOLR0tG9v9stKih1AYAJtyKz0ADeB2d2QcYdF0HQK94zTmiaMc9mbOy4A3gPoIzLEXG77N8y5182OJsxB/2sj8Ijj0llM3nu3xLK4JcCVeFExpZCoWcw4BMAYw4k1G09eomi3BKhjNq05Xr3kL5ySmyBSwjpyWCmFQH4GkwLAXlfizkQ8MHg3EHp8eR++6ZUl8MQ/IV/wrOLKCNrgQPwBNpmqOwuAiva3NbYSEMz3RaqiHZL+3o1ZF25DMeRM6K1WJnU8RTU01m7Z3r9UpYJyfaaatXf8j87sMvKmWJX1Qtru5O2qi2SEIPkMm5Zn4jekEzKK0LvuvnZZMklW8nOPH4eAVeUhjVcOxovwHZxI0eYEbFxqKr2jQ0iaNpWBwwZqalhMCpYvdfifCNB9Sov75drDOYYUX5e8jMPp9P2Ddo/PbKyu3b9m7lwcfe6ycOHWKuMQjP/lCUASujgAqLAiCZ62GdYmj2Ie2B2GkOahhBn6uQ0feE0+/mLxjKsVHwihjDgUKnXDvzz780V9+6ZXzV3mo0HAYVnNFdNaC/pLwzQoOofAYh5jGHn7ogYm3ve17fmRubnZeYZHJQaqkEgdHNraB+bxO897ZA2mukq27Ve0jFA7QEIIgiCGtq3QIsjzkjbrnhL1p7LwJN8ypTKLAuHX7NibIC+Vjn/x0ec/7Plj+/M8/Xr70lacy78K9L7KtPflrTz90jF5ifL9sdJ1HYjVcAKX6L7Hbq0nAFMqfzCLxRO3eRe0GHvtzHV5Z4i4TqUGQh8vb1URmIKK5hmSYZg+DqtY6QqIN6rLzHoxvGn0Zk2FcCUhlZQytwJkPB+Q/UWa4lhjUQHwvLDKZlKbzTYIRp/pZdJSpedi/xIQDdtui2utN4PDLco2YPaaqvg4FgUTGI0lJ4iMfv/PLTZis5kV5wkh+mmU6Q1todJvbrfTa7mPi+3yoGhideq42pnbknAt7fmEWI84scVcy15LE3KIedXNl52qQt+YJVVxanCXeUYQlWiXPzEv8RmBQhfiMyDFT8unpZT4ZxKYbOWxtL7UjeU2GsrmFIUIDOEwU0wxY/OlziWDhrT4Hic/OSYE8DQ795OeJsw9mPocmeCv7t7bSJuIlw+RkPXDkhGN3t1d2Bz3Mky1gPyz3PfRIOfvwI3G6hvHVSgniN20KdAE5DeIhzgipgAKhBp/F7PAsmOI3T2t+ueVe/8ndMLz2nSntRG6vrn3sz9734Q9sbGFDvWqmgH2p7a8O34zgMIxqFa1ja6O9/89+4eceOnP//W/Wt6G/IhOYJExtwDQYBAxDpXlA7ji9YMaQQUUIktooNFzeCxa5FWGVWKvUpdeAOZS6e05EQk3epq7nX7lYHv/M58v73/+h8mfv+1B54ktfQbKvRyuw9xNZ9D9hDHlvoXG0nJ6rzsudg9o7OHsvRGhZIpcjvXKEXyUEy05Dca1mNYAZdG65T6a9NsXlI0Q2lBvyLPgBI/J1tWacc8BgWTKME7CUi5ozEr55RqiAF30JOrvmFR7Ak5ESOEGPuIRqlSrj0ssTX3woVBrkpUaip13hpABXddZhNjWFlqFzFK5poAnVL8uDee5Vk+8yEX/2QhKtT6RpcS/u+Esb2lPHT4Ow3traxkzpZy7D1LQjB2MwCwyrFgjMA+qiJqaPSAZWeNjidBnApeCiNPLUxFQTmVJzsG4IiR7ahxPGFudm0kFo6opHhTr8F/ijjQX+ajJmRCqQS0LeA3u0HIQTdCiDgaKU5XRyg9wRwWHdwKMmko7QtBV41HySBoND2mhucakcO3MWjQihNj1L25TSbW2XrY310u+2M8nLb872XQ3rCujt7bLb62Wk5fQDD5b7HngkX/arLF8P8xevVVyJf2lOyKiLBYA7zaLws40xDDQDgee8sw2zwI5n4Z3ENzfzVZ+3U1abzOO0M2UePPvcud/80w/9+ZM8GmkbCo5h4X91+OsIDkMEx8ra2u5P/uiPzL/usUd+HPtuUqAz4gGibSSJOLJSBJFA9ewIdmEcojxQkDjqIJI0EWxIXySfEKtF1SHUxz/9mfKRj3yifP4LT5RPfPxT0S4+8tG/KK+8csmVfWaWGtsrxeNNflVrOSzTENnS9FiZh9kltG2IXAzZS2hazCFUZHoZV1V1yh4RuB3zt1eUoCYhfnul+vlCBAXPlrGFncQUW5jypyHAJfKT+ZUZMWmom/6elEXeQikhawKp1ShEdBbaC9tujjIoFLSNZeNoarySYfQb2MM5fOeMPyedCWs1P9RsJsKg+nnUduq3Xu3nZQA9774d+jaAV1Mkqjw/hUaI2K6N8iTqylgc5K9w0NHot2FdPez0er+fOw4zwP7ZOcvRoqyPGKb1I1Huwq55k0qnw0BLwU5ROBOVoIaFsFRAgA8tedV7nbizc2hJwO/yA7cUCFMohIA5owjQUXwcFeT8V4uScKojGyJV66LeuacvMws1zIpff8ThnQvgbIJogBzRUijbDXw1LRaOn8ZkWcw7aXYaDWR2fiHxdBbv9NGOep3iN2ddiKgmtrB8AqHxcDl2+uxwtii4kR3EqbQv7sWLUABXcM0z46U2AAvb51oBoUYVLZD3phoJk6qleGs+vBN+2tKmrBFrTb1Ug9rY3nrh/R//+O9dvHT1Fo9Gvo3qPCMHjr8yfLOCw2D5wmTaqa3OVvvnfvZnvmdp6dgDWYxj5QHa8gW1kn69knDq6EqqROC51zBXpCJp8xNBQ+SoEn/8439RfuVXfr18+OOfKE899Ww5d+7lsrK+kV4mm+WSh0xYCYu0MJgItCHcY0HmXJ52mPBIWevtlNUuNuiuE7z2StutAOnpnCmosJu095lQExiLMJiAELMFG61Wx9YRMFBY3coOJBB/TJQjsKa4PjnTKAszddKaG/xk+AugnCDVVDCRTrPJOR8zfpuVcpo8aE5j2hHP5o62QX6u2bAO6TkgGCee0WGHKdVG9Bf4ScYqeCBy7jVB3ITGa0xI8I09zU/NgL6XtEADbD6TQiQy09R9UHinUBFvQ8KuR1XjnS/R2m6XDTQOJyO5C5rCQ7Sr5Tj65FwV+wUbIt+1RXC4sC8bJYNHScQFaoqzQ6RrHYrkUODThnYq0R6gBwW1H3SuODQP4VVDQZs6QnuKDO7tcUNfxLJWGUIVTzxtoOlNge9MzaZumWruAY0ooNMx8M5hdgqNcFSDSXra4UjMvNly8uwDpTk7E/yo6Uir07OzZW55qcwfWyoLS8c4jmfNyrETp8vyqfvK4unTZXaxzt8wjfmHRIFHOvfeIL4N8r/lRmjb7kT2l47We/uQRDVd5RVaJw9rOmoMvct/0sjdWHlunuTD+fylq+/63//LH30EnlFojAQHLRPB8V8V0sTfRBDs0QHEZfLixauDn/+5nz1+9vSp7wdBE+lGwIDCQimZnoyIinuv81FjK0CIZsE5czU0VQjVESTDj5Uterbf/u3fK//5P/92uXTxWphFqaqNnkYV4Rwp0sZU2IhcQNMnkk1ayW2W3msejWJAr3hzGzUSVUDPv72bmoFaiH4Bezb3YMxwIY3dgOJm1EAQJGotzoz08wVNmFFnaXZqQtsxjT2WWsRyBAfC0Z6B/DKZh7jTMgFErNDRV9KcPELeaBs8lzE0P/RVREyIN+Cxevon1Fr6wK7Tzl5U1JtGLWlaE0SBwVNHTCRSV/FWwTEX56nrZ7IOg3QVTxITR8pTSCg4eGfmolRGJZ8qVMQgQhAhoIPPnd432ttZDDbVnKY9/Wq/Qg0tDmTaQ8qYah7a9jqQ1Y5s+wZtOqPGSY6aNE7UMq1C1M2No23wTk1UH43CXGafRKiqCWjOmqczKR3KlxYOaEtNITd8riMosgu4kFkQvAoOzRqFkzRW/RjQjERDHPGr78x4wqKwE18GhU2Des4sLueDXG74JI1l2YPvoQNAqM5nNJBpZ41y9rOfk2hiriRWwxAnFSpKlh9IpGNaUhcW/xLugd+H4R9jgI+Yl7aXcoK3wj/agEifjkI9I5ngOn4htHSFuV8i1MQWT5a73Wpf/tinP/ufnzv34kWyUWB802aK4a8jOEZBijL91OrNW5u/8E9//sdnZ2aPayYYqyJEJBGDIwvhQIT+j3s39qmIErVUjEvv7e30Eei/eOdv/Fa5cWWFPHwukduPWLTIMwOJMnepdvLznjPog2BKWYDzG+M6xvRHcACi9rrCRcLQpm1wTMPI8YyTVqds8vNHAzXo3XxvJk58QneyEIQDmgjMqRni18ucGDaTXhjm4b3Qmo/wKC/1SziXwCFD11bEoUhjO+9BQnHzGwkTkqyEQtJ+D6GhcOM9f6l9PqGA+TGDoFLICodDruKn3W6HSOZRpbXRhbeBxqGPI7NDyTWmoAIjDEaOufeVwkJTwnfCYFvB0Pof0M5W1xzG1nan3OlpGFxTwpEPCdTJZ3V4NdO6qbiE7OQsNa1lemy1rH5/Lx+f1lgQGlg2n7a0LJPZOysYqVXgidkFTtNRgDPEO3ggLfd+oEr/h0faHgGUfTCIqqapI9sv3VlFmYys05sriKyjgnESIa4QFof6Z+KIhT40p+ZnF6NRzC4sgXMFAdQXnNn+ok0ah6bzvDJn8CXsTtUkSHcV5+LZKvF+RBZe+5Z7U0oDBjsQm0oKUEs0QvImfYSJmiP5Gb8OZ3tGY1JoIMT1BVbH8n4GEdxKUc366rXrH/utP/zjP9xzKKgOw37T2oZBUvlmQurKYSEq6Ba+96FPfOr6hQuXP9N31RaVsgIyjlJRm1zC4iLPPEZBRKR3OwrBTzTjOA2nczzz3HPlj971nrK6sl4Oxu0pJCNV0aphSAH0NSFW/RrVgQaSKGc/07hhW4rKlGMlErE1L7SJDXMQfRNh4aiOXyZzLLwB8SiMXGy2AbOudXplG7NGrWCOHmmagvd3B9BDFWB0TuWoX3KHgZ2CPqO5AUNLHzos3enbPOcQKrOYSppBICD2e6YjU397WYVIfw+iRdXPyMERDvjV3rrV6UMAOkVVse1ZqQ95q3X5wSWZxGZ3yvuQ5iBmCU0h5QhGXSkbbW3YNk400xwQFVnwJm6DU0kXJjtEm7sjvDpU1YgUJsAKbvVtpAzykrUNjjelHJiUqHluzaZhCoWpK3zPLDTLIkJ1y9206NH1h0jk8kJPoclPYViHoTVMyId0Dv222v2yR44zCJ7jx+bLmWPNcnJxuixiEi7MTpZmU18EGkcEmM5U6IU2j5mCYJgYc1FeOA68q6lpkmoi2mGg3fDOOTYyoUztLmv61fahJxtifuEY+U+GISNwaM8JnaZOLx9zW0yEjkwM3GptTrePRjFsk5gNnKUtuxLEy11cR8BwLR3ERwHcCs4MK6dtbCcS2vD8kTn/jAeWgd1RGtfG+O2efAgMzdJJa1PT3mNKggMJUtGy1dpeffbFlz/esweoAsPGVGiY8zcVvlnBMQqpAoc6nQAc/qff/Z337uz01vQ1QF9BktJSREmwppCJs9HxawRtbBvJRnBG4vvf9+fl5VcuRLIGaSAUXCWkR+OZgiGIp30tS7xX0aJSDjFbPeJpBhhNoheaqWmZ4DD+DdOcnNWOPlLWO4OywtFG/kHTIfoTzalyugkD2IgQZr6yDtG1UQG3PFBh1jlWuwggBNY+AkgiCpwcEpIT/Nzi31GVBszepNedRXuZpxed9ZoGV8AETuDL7NK9ndJx+jrSSadh1E0xLsDgSbV5xq/FDWAUJRg6sa8gs6G2QI8EIyPawAfvSOvQZZb6k1E+K2Ay8KIwV6DYZgpFe1QxqFFFf8+9w+cISs0R0qo2yxgSuK1puziXw02XFWRqCJ4VlLMQ7vFmAzNlvKxttsu2KjR4dI5G9okAHrtf2zmjK9YfoOBdaELE3ck3c2+s6pClbgpoBEYTgT3fGC/L881yAtPwzGKjLM1XjWtnf0B9EVyBqQpyAZ1UKwRvYqVOzaZcYI45JhmBA4WPZqKCXzgP0RqmZmFA6iRcIweuJoh2o+I4E/6GQkLyllzjZyCSv9SP6BEgxrUdh2fbJUKYeym3rgY2H3I2QwMnSuG5ZeeGo7ZfcGXxPEtHTJ11xE5jKk2jxXmemdeROy/M5/7oz97nhC9zuFfT8P6bClb/mw0Bm8NC72od73znb108f/7iR2XI1CKICclWArB2UvZfAqfedInyxXMvlyee+DLqFnJpiCDTBkFc1tTm5WvyJ056uhA85A6l0KYQDsQLIm2dw4PaeMsICYkKXaOcmJ8pyxCdk4VutXvl1laPazQCNJHj9GSPHZ8vDy6iCZFO7SbDoMDXRQPYgGH1jTgJqsfR2j0sK217UmCCclRdRYGm2SH57SA9BsDqJxVUbZ2rkd5VOUSNVOWdrSrh7xOv1a1L+WVy1XD+QDYkCx78+vscAs1rl+sr0PTAa2JoGvhcTU4Bp/8o/hPKEpcyata92MvT8+uPGLVZcMg/BYF51aFKzuZLI2RNDs/GxysOXRDobt1+N6XOsK2mQZO6+ZnHWXrlWbSwRT8ahZBtWx/y7lOmI1P2vGpRKAjWDFNLzcGy7mSPEieTxRSirPWNNsJjq3QoU4w10fJmp5ocaB204dJcs5yBQU5ztnyHvzPkTn5jzqzlmAUmNRDf6ccSp87fqb4eiBhB6LX1dkq+sHXROA1HqYffCHarRkeZnPjltUjLV/OJa0eWb/sQMvpB/mqCNAflW8KQ4aQLDoVOBAtxFAgKjpiPwC2dmZXP1WDCTsQLP0AJVXM3jf/rYfBthI4/CyFo8tLK3QsXr/wptyNtw05f/h0x5CiL/6ogT/x1ghDde5jPVKfVuvmPfuYf/hyE1lSttRJ3Y1gZCRpGyrcqvjZAHG7eo1nziY9+qnz8k39BrwtTkI/+huyaDQJqqA1tsCFEeO37ZBqYG0RH+nJIKA0abcqeI4QZUVYeOL4Y0+XWRidahlPGzX4ZhjxLz3V2drrMT1AO5cuYrkbtcd2xO4FwVLWruK69teWp5s7Qoy3qNKTMDuaOy7390K8LsqhAdk93kZaw2Xvr1LNXtBb5IBD56hNQLTaYp3WMb4d48/Sa7mkxPzdbeqj9quYS5fRk/cjTPsztIi9V1JmZ2dRJp6BrQfR33DV3wEuGHsnd9KNJe9nCD8K1nTxL4cI56A/KdrsVIVlVbf4QuBKoOI/vhCMCjPcKRP0UCkh5ZquF2UfafHOX9hR3Oi2nx3ReHsnWBMsIctXywS7ChFKyzwn5KNzcUWwH4dyGkdU8HC2Kn0cNhF41s2dBlFqGPh+1OncecxjdtnFNiI5tTUE1ophswK/Jp7BrIah6aJoZqhbjkhN05FL5k2fPlsXjx8AJNVOrojw/h1HX+oA/6qk5mPfij/LrSAj5IAjUfOOfMVNxzp+4t4h6+L9e+y7+EpHGA4VmaIu8pANzMdR78yLSsI4eRsqbRPSd0mzM9VpP/D//7b//VR4qCbvDs0Sm4Pimw19XcNwbrI/HxLMvvDj4pZ//J3MP3v/AD9QVh9YctNBYUaloLE2SbM92FwU1OK6u19yvtn/wQx8tTz39FDUyvTIFE8EZpzJRZJGkyTXvRBq8YDE1HxIomVMe947YNRAajrYhMyAECBnbtIt5cWl1o2x2tZ61eyfKmbnp8vpTC+Us9vgUCLfxZI3N3qCsIgRaFJQGIx/NkYxE2C4Qi3MBnAbtjM/FGdcw0Gv290q7X1fc3t7ulmz+I+MS1zkZLjV3MZ110Ixy5axfpI8GMezBoWPyqtfuGnZicbYsLszGVGu1uvFBKAT8lqrmi3jUhGhg585g7zoK4CiB4/dzs/Pco8ojbMRXCJT2sB51DQt5cZ29MTxgBptWYa6DzS/26ziU0mwTgw2v0Lc51Trs2RU+MrQw6xtwo+Stdhthq1NZdV9n80Rp0g6UGAHSRKgtzMKQwNRDbZMJsooUmnB+Sp1MVod419sd8KRqBz0Bp5qbAsMhbYWA36J1Pkw+lyAD01273F8TUH+XPbJml9qqs3Udfr3dcuUrrU18neCuFxJO8bOwtFSWj58KnSjEqFbVxIAx9ACe4mzmmYsaR/hTsFSBguYnPYp0yZ5yR8IiJ5AYTY+fz+vS9yHzg1tHvcRTfHWWpzM2ZVdhEVzZEMSP8BjmE6FBOIAAPvbJx//tcy+cu8StQuNep6gQDIH5rw9/E8FRIXz1kMqObm221v/xz/3MT8Ogs5WbrQSVFTvcOmI7DpHUJK8GmcV1GVsbrQiOV85fIoaaRKVLARWZ6m9BjnjhNsJFhBrPH2V6xNNMOplI5yYKL0yOuQFD+22S62udskkvOtdsltPzjfLoqaXy/Y+dLiea2MFKGxrbMf5VzI8L272y0j2AkBAMMGfUdgh3kh5aYWhNJH6nKOsIXZ7BvAkD1KnPTiRzNzBNIvfj6Ax2i5+NjCCEwNu802eyg5mkQHE+h7NPrWamjsMM5n98caacOrEcM2NjrRV/hLMsjeO06GhTVFpcNpvauE3qT+8Os09NIEjcpYq8sxkOcUgeoTQ+rmMTwYHw0OEns2cHMfKNVrS3C1O5TaJ0Ju4lS35hxEq0tquT0JxApx9i0hEXcBXm4d6v2utwPIJ94KR7fQ3i0hWxrgmietFMFLzOQtUk0YQBe8RTQ/Dj3KSEGRx+HLhNIThz7xTNRVckSxcKpHl9RmobEI0ftcvwraQDvDKb+Qd2Cm2iYW51+nGIZ8Ur5egol1mtqpvuOFp18syZzOPI5kHkqQZj+tAkQQqUXr1SSzBkAqJPaH/xmFjii6ehWBuAYDcYjQT6F07fewTPpNV0SifFI2liLE6zYd7JwfzMf8gvpKvPCKRb39z61L/75f/4O9wpNEbahmbKSHB80+FvIjjuDWLP4+i5l1/e+yc/+4+mHnv0kR/a1yvtC5lAxFhpPf33CA7taxv8Dg1vvNu3b5ePfOTj5eb1mxVx9AB1uMnRBtFJOp4rEFwUlg67PuUxNzxPOl9IJMBAJ14W9KTDWPoA6JCi2qoZPHJ8obzh7HJ584MnM3HLHm4aYmqrmqONXNveKde3uSYTtQ+JWPvantPeT0pzwpbOSOFbwsRxLoczVv0Ik7Mk3XwmGxgDGsYYQgd1mQbV1rb3b0PICg1nWDrSoFNWolc7EG8OJy5jvz9w3zL1one8tRmmkUG04zPXADvfuNQ8MDk1Wi1D8rJhmggRe93YxtRfjVCPfdYXKZgoUIHhPhCOEsUvBcNJ/DKlwiiUa/bJgwsZh0NtRTNH00IPvwJEYWFvq0DSrHBIeW27HRyaiSNacwg7h7IVlnfcEZ62mdNRzbvVrVYYwJav7eWIlyNmdBVk4S5prpRtow1uYL5stdWIdLjGkAq8nl0PpNOVYsKM+iIywgSTOhKmVuQGQJlpnDpHZw2DxudEPe1Alk46uWu5MjYvraPtI76FU43A8iTIOlcDIM0kDysPVA2v4iyiQQFDPIWYR2iZo76tdZBeI19Ia3apPJG8DN/4Q9DJAWpQVII3RjMj8HdwuPfhD33037z4ynk/fXDvKliZk0h/vfA3FRyB/57D/MDbne5P/diP/mBztrFkzzZigPROEhK9X2IbOf+stJW/U85fuFT+/MMfKxvrbkoksoghAYFAbcjMWQDDd+hK4ocaVT1YRYSSj00vDi1PIhjQQzs569TCTMpw78oZiOm+pRm0jekyK1XRMx+6CI/nV1db5dlLq+VKa7esIzx6CAjJ0E8TOKoyozoMUelL0Yl3cAgxkK9OyDNL82UR4aFq3+v10gM7LGpdHCaU8ZuOpsBgah69Xb/oJrAwL+kdx3CIcKSK+kX7k0tz5eSxuRDS7dsbcdi5OfLCzExU7TlMl+ZcIwQsvhQGzcZMBELMBxjRnbciTH3PvVpInXMDE7hfhr0+cE65/B7BLhNJe8hm4tFDk1YGsk+zDl6F+KOe13UyMnxmsKrh+Rxh4jdqvKe4cu32SrSG7KIGz/Qwz7b63awf0pGtI1in5cljs2W7PSg9tQh6Vyc3TYEfJ89p9rqdgVqDfpA9mMgv1nTQ2rYchdo5yHyTDsLaKe8ZfSOOA59qNDGlFMqkceTHjsuFkI6yRCuIgPFav9BUNCLJrDGDiXjqVDSp+H84dGCK79B1xQa5ytTCqQziH38KA/GXUSjgh5jqc0k7h0KLC4In00vc+o2qaSRuuY9ASrQk1mcobyX4jl+yoXAHYHVw31hd++Dv/v673jMYDFq8GZkpI98GUPz1wt9UcBhGVbEGHhNPP/Nc/x/8g58Yf/SRh38EVCFsVfvrjFFnjmoHpuIyKz0srcQBcdLYX/7y0+UvPv7pfBV+VCsbQ/XaXj0OPfVPTpG4QVSN54WEEAYRjbwbV7rQYLsQ22xjqizNN7NW5Vqrk9l1UYshOJ2MK61u+dLLt8tzN7axo3fKAfCK3UxBJpspx+356XyUwGVee3WdmRKNs0NPLzbjjO2jQtuDCooOvwaah+Ufg8HnZpuYMf04ZGUohVGDHj9zCgBarWYRe39xfqqcWF7g3UTZ2t6KwOj16s7qS/NzZXFuPgun5ogTwtMsAZcTCBP3i5BwoO0IgrqKNUpxFqdxiiDTX6RvxPdJp3mB5pF4oUKu7BkhRvMTx5ZRnXa8Jc4YeUjcOgbFSxXwqteImbQRRA8ct1fXMut0QHZZnEaejmQoEBx5cahTAewCQgWi+33oPLa+dgDxWRAfGYEGNzQDh8IvQoqf7aVQdPhYn0hv507ZBG/tgUKkxlXA2iOrjVRacdQJzc42AA8KQeuiIHSujHXSSdpcXIoTOtqlmgP5Z0RKoQCDuxjRT2LoU9pHi3ILhFc3tlKrqf4nig7bepJjpC1pWWxXH56IJW/q5lYBOmwVxOlMwHWWB6RpxAeUFxo3HYFzOmEe7ezutD784U/8u2eee95ZogoMj4yC1ph//fC3ITgMgZkAuMlzDGR13/GO73/jyRMnzihk0yeLD8T9EVRmhYn7c+zt+vk81w1g38PALmT70pNPo4YiSOwBtE/Bgg2R0RUaV0KsEt6Ca9EKFO8P/b4pjSlBiHBZxZbK5sMw+MKU08KbaBKDcquzmxGVNWzclfZueXmlXW6hYWA1gFUnCE3BizK/TjQaiwKcQNbDTtdxOjcNg2PuNOit7C3nmpPl5Nx0yu6gcThTz3U0miI6RRswpNPMZTodXY7yaN87tDoHgc41JiJYTmCWHFvQcz9Gz9srt9ZgNnCjyeIKYXv543MzZWFhvswtLmCWNCNY/fiwRDqN0FBzCJGBl1ne6/l3BMBuV1+GQkDBKcFLiI4SRMDAsJodzuKMYAZWiV1KlVnEdrQVhT7XquUxa3gff4nty/PMIyG+QjPDvzDQdrtbVte2oFx6UiJlfxLKXwDWhWYjjD1NVu3tXuZpOKO3j7nnDFHjyR/OmbANHKpVcCgcuIwJMmIufT3wOrjQnHRYdz9xONEJYN4oRGhhe/Ptzg5CCIiGjKe25uQ811T5IWidzaPFj34KwZ3AxEM0FWkSxnY0TAHh+qJ8+Ij6jUyF5GrGHMGfgpYjnO8ziYoURveRWkRNVjUUHoWOfRkNI3GJAMDVNOfMr559XO+lz0uXLv+Xd73nAx9F22jzSqHx15pe/lrhb0tw3BvM8+hzL7zY+eEfecfEo4888kPY4ROZ/SZmZObMuAP5SmgY3TrYY63QI73n3e8rV65er9Uijahy8pQNtRM/COwAgdjQicKRzW5g9MN9Z0bSeJbFm6pG2jjcElsTxZ3LT2JKHF9oQohHyzb3a+5IznlfBqjtCPGNlzmYqE7ucSanBFqFSDbUoYEkbGeEVtNlqswjAGYmq5DTR+K0a/1Ylstler5VvfcQr71ZnblYhUkcehCnvhfr6RfxVze72XSI6FX1B2d+50EN5BjaxtzSEsci+KTemfMBZ1CO61LizQf06v/ARBMX/FRt1SoUHu6q5ugCmYY4NW38Olm+vmdGEK/qvUJdIjUP0aF/RBzbs2UfWPBm7lVDEX+0GXEd8pRRM4GNs7NA1TocEg2DUIZtuYQgl5kyeYz7G34hb7BfTi3ORqiKL1qnMixw1Alv5M+1I1H6PnxuedXcgRqATbw74S3aEWkVezL3gJ5BxnIfFc0b70Ei+ZNt8tGZ7Q5z4gaNkPymEWRzS8uYhHMRjqQwcjosQEl9s6+pP+qSew6lQEyMRPeZ2PYuF8OTmoP4HuZl3oRo2OIWwLLPLO0hfBFMRsg/AgnyhDqLB303rVbrwvs+9NF3vvjSK46kKDAUHPdO+vobhb8twWEVRvX1bL6T12+srP03P/2Tr19eWHp476B6vTMNGnXPJO4Yrb1ckTVWnn/hxfK+P/tQ6bQ7VE31jzhphJqrU7CjisN0PqgL4rwkdfBWVVeJx0YdvqwSnkPkdnexgfd2y7HmTDmNySAc2cdSAvQnl/JMB6ge+jAHP4WYPatFRtKnN3OUxk2L6yzQhcYk8fax4wflNgzfQjtwjkZrUIdaHcp0MpcCxWnmHn7JTW2kT7lO+tru9uiZ/YykBK2KS1mUaS/qWea0d15YrNqGC6ocwtyF0N0A2cVdqtMKGp2vc9jmqt5iI/4m4qqNTM80RJjqrKgWmyHSzGNQSCngOWezHyOM8BkipvrAS3bJN/hIpwiuJX7yCooQoLuUoamXL6kB38bGOvdoRZpEpHHY0xEW81mea8Y3dBsz0u/M2P4nFmZjuunkTjeSfG0p4OI6DsGIoCrYrIOrlDNVm7KtmTQTNZ+6m0ZhYk/v/iFO59cHJHMquIgW08hh8QhLclDT03SaX14uc8eOYcopZHjDn8IsifyTCGXu/CqjG4xadbVKSzUN7zhnBTRRfW+MHMbnXUwi4PTeodUU47W3pKjvfAgezI/r3ENeFy5c+r3f+YM/9nspCgt9GzpFlYQKjgrY3yD8bQmOUbBaHmCmHL1+/fruow8/svM9b37jj9DLNQRXzWIMxNsL5PP9MJopVGU/8YlPlccf/wI9jLs6ifrYOKlmPNgQgo6sbPAqkoY/G0ak2SjakaN9PoNE0ktc9pzpscmrt3MYwnToz5mGy7MNiFNH2bAsTpoVwuhHpP0gskRsGQZVbxvNXjMmCACcnPczCVVobKBtrKMOq8W4JkLVWqEhx0nL9kzZGwN4tOplCieKOcnJuLKBpoc4sSxx5rCrqoeMNq9fw2nEcwgONBWFRLfbxhTrxl/ipCuF3CzCcYb3cotVs0fWeakqPm06rrXD8z3cIR7dfn9EkHWCWGUgGdHNfzWTtP+z36qH2gPvHf3glOvE5/D7sftolPqPXHDlgr7W1jayFcaljubugkDh1f/jTNN1NLK2JgLv+giaTn8H7WoGs3ASDcJ81B7sVyouq3ki29n7q21UAaBTN/4HzsE9IcKDQ7xGS6NOwpT2AAZn7/rOjsSqh8EpxKFwzcrZhYUyu3Qs5orraaywvxDZUEiYUGyLA3Eq3Umj3t0BqJh23NTtC7jgLx+UJo+RkLA2/kypQKhlcGed89RMLb/GyS/l0MEgZLdb28/81u/+/q+tbWyt8ehe34ZCw+NvHKjx32qwvZEEAVL16PD/8T/+m8+/cuHCxw8O9G9rAxplGMCCdyLMDzafe+4c6uFONIYwvo0zjKSmllmINKa7Y/tYYeKkHkgXpIlSCVapXsuQeG14n6kuq4jotLOrc53Ji2utcrPdK4sQ5ZvvP16+/+Ez5dGTi+UsKrJrSSRShYyrOWOygHIFiD2XZdnws5gmzuZUc2phXjhq0MdkioMN+DpoHdVWhWDBgMzkjtj5Gr0mzIHDkG5RWPcz9ZMMEmzkjI4AySEnGIPWCtFRP00z9S4FqE5mMBsNQG1BDUEGcUbl9ETd3VzhEz8HmVRMYWqhmczOzNObYp6Qp8Ou/Z1eyQ7fmBWaFvpWNGf2ZTDSZ4SCvJ3DEvPJXjHgDYWFmoUCg7Nw2Nx+1MkNfHtoklZFrclhb+e8nFmYQ/ubKscxV3YQ0pvg0HVczjDVJFxD+zq/shEfk45nHZr+8glL6mJe2eNEM0sHJ9dH7MJTR2mgaqBqKfYMagrOKJXRFCzKBptTE9HeX60s+8oQKgNTZ9uPuG7S46ZR6d1JFFqijuYbrczzsK2laY84ZmRwTvlesYLD92F6YVQ4+MR29R2CWfvW57SJH4xGZN8VLsbxPBKC0oWHz9W2dvp728+fe+VPzr18EXv/Lh96li9FTC34bxiE8G8z3AuU1+PY0eMvXbh08b/7xZ//yebMzMLYmKYKajKVrbMckf78Lly8XN73ng+U9fUtGFwiFaFkQUNE4vKn6uy16xxCxNlUyYYScXrRaXjSZlo1vwDgf8pKTzhsWHPUUWi/53Brq7dDo96Jc3OhOVGOoYE4EzFzFLRnKdtJWNEPSDePmu/U9FOzk+XB5SbaQMmCudutHexmKQRdEWaL6SwMSD0dpVnnQL083NHKUQ0/WhS/gxRsHTBNnLmojW65IRDeOGt0GoKXdBbQFhbmUOExQ5pcy9jtTivmShMzxG0E9XPMz80XN/BxsdtIE4gAidaBECZPZyGav4XJQIIRrVDNAuCrkCSIRuIrPIVThtlzJIyznYEah7wjz7kvhLDbdgocl3ivrayX1bUNVYQ4SZ1Zenp5sSyBa4c8kQPlOu83BmjU1DmsD3NlRfERP460l5EXTUK1F7+EF+3HmGo9MKVT+20v8WvxgYu4EajkaV51fZD1BlZxQjpHy9wOQYd1PvhklsEVzAhcbhykdupuYGoc0+BV3GlGKyzsvDJvAwSYzhaTdEdCI1rD8L0dYASKaY0DpLWNI04CdyKJ0aThHXlkRDI5D4VMsq7l+cBnRC0rt1Y//u/+w6/8JnjXRMHmj4ky0jbMPkX8TcPftuAYhdRteExcvnx5721v+97WG9/0xp8aw1g/6jwOKpxZiTYQyPgcJsonP/EZTINBkBHbFeRUCuIfjRiTgzuFg469MIFFgDGbyyO7n5OvWohxRbWS2V+4AmQ7fKUqr1p+eDAOse6WW6jQa5swH+qxZoHOyhOYMUsQ9ez0eFmamypuRLzM81PzjXJqrs7/0B5e6+6W2x3nfByUDveWq4jLcCfE61oMGxxxJxQZjrZ6TjfvoMZn7gnN6fdCHDIl28x0FT9ZRwKRZYtAzmociwiMWdR3l5k7TOjwcKvdqiMqMIGCYWF+Pqtns7kPeZq/uHYCnuqsPbbEaJ7GrzMluafupnElqRqFDJCejfcymTA5ghEco+moFYjzuqZIc6YS810hzbX74V65ehPzarEsoOE4i9RJWafQNmbQdpzu785i211682GrZeEiZ31Iagadvm1+GE3QtTrSgJPmMi0d+PLdWARo0nJP0Wlj4dA3ZkfjKJUMG4HAO6en+1ytxeFwv9VLtWKSmYFxMsJiGg43+W0ugNfszeHcHOJSbzu/4Mf2HbKl7ZyNpbzwjXjMc+Alr4yQ+IxrQ/x1PiNufgoZnkGpvBUT4jVRSFtxa74RSOKK8nf6g5u/+wd//P+6dPXqKi9HczbUOEbaxt9asJW+laHWGj5493vee/P/8q/+Tw+cOnXqMXs5mdie1ok0Ikmn6HPPPVsOUd9piyBq1HNUjNWziBR5fnPDppo4MllVQF+n4SFoGChI9WnFtLlQppoIJ27rPAMkPHqxy5V7EJdqsrMQN4dfcrNnEwJ7qPRUMBLtU/Z3NUv2y0p7gNDYKZuYI6781Bzq02NlxAUijR+DZzaq2ouzJoTJ6jRcV6GEEAf8hCOb/fLOre7mIGSH+SRse9bsaEVewjI/7f4LUwiHxYyE7B/sljaCQ8fspKM0MzNlfnEpTlC1tHzJjfTR4MCRz9SgyKoKDe6dxFUXbCk8EC6ahU63CWGLX/AEVwFChEGdk4DQQzjGF0O9+RsyXVqN9zyjna5evY6WeFiOHTsVk8P2gdXzRTx78h5mapvDWbB2BHXI3ivzQCDp74EodtDG3L1Nn4OOaH0wcWqPRaWgbe040urgoZoutrcmoiamAsX6O3PXHtuyNVFAMQKiOjz1KdkGCkGjq5nVpfkIb+e3kO/s4rGqyfFe0pKO9LtlCNvMUo4vxZwQVHyMtAM7wQRpw3g+tNMgbjQWolmLCJPg3+ykZ5+Txneqg8nMEEF++NRzz//Hd73nvV/ggQLjW6ZtGL4VgsPaCOCoVp7BZhnv9NpX/+FP//RPNGbmZ6MFgGRVYodh3/VH7yorK6vpwaP+VmM+ibkVpWmkSGxaXTNHgq3TvWUKsMOhs1XnKuREXGKDYPMQgATzoGy1lfhQEBoSOIWSHkInL4fnthAcq2gRK51eWee82kajaA3KOufV4TPXmCDnMroygKgVDDriZCDnb7hewp7B+uh8i4rKoc2tf8IVoYsIAIlOuON/gHCmqPvCDFoZ+ajmS3pZRAcOGuBrEVPJdSd+qtA6mGZrfR2hu1emm42ySI84j8bhvgwSvMIlPTP5CI/PwEBoUoFWp5j7jKfAGcEB0/lMhCmuSWgLJI3+FBlav06GShUcXCNKjJZ4aofCtY+QcAg2a1nId+/AOQ9o0TIoR1efBnVvIgyzzoW6u02j2pczS+skNfKUm3IeR1NT4I1n5/opaMgFb+bl8LixbHnzqZ+ihB0VHBxqDcJftSTpy87gSOoqHVlNy4tT1JTEPYp26ohW/QKeHcA45spymZlfCAwG6dHZt3ZGwZjCKG0NDngQzKoVixwB8I+jdhm2q4mEWxpXYNWynRYfSPKOoHOVfM1P1vWsIFGDXFvf/NT/+G/+51/jhUJjNG/j3qnlFYF/S+FbITgM1mwUai05nnvuXP/73/4D/Te9+c0/QuPcLfuLn/ti+fAHP5wt6RxV0F4W4SLaSHGAUu0gnux0LIlUN7vhYXrN7F8QIaAnv/pOgmDz8UrsJ7WNQc8moZBdGou46dkgLtPYk40kumtLBhBlD4JyKb37dTjr0Z7JFnW6ea6Jq4PO/DLV2PyBe/wIwo3Gdi8Iv8Dv/AFXewpO5oHElKhEJkYkeOdpLM/4vZG9jOoobOookt9ddREXtvZMM5u0qDk4pLq2tpJeVb/GkoSNGZMvrlOGGoXTxS3DXwQthKzQkEns9YwnboTLEYc8h8iDN6rjOfccCp/4ksBHJkBRXz/qrMmlD9J2SluZliB+4mjV6brrFgbV6bnW6pWNXr9MTB8tJxcXwBN5YSrWr+WTp9DSLpYbzYn8YhrQgs7BsIzsYE4ZOmXlSUedFOE2SbQO0mkuikPTZ8UvdTcXJwUqxDVdnEOjvFDoCbV4MgiHmpCzSu1kxN3U/GyZWVoCf3V0UA3M+J5tc+/sLHIFrUaz5pVEXbW+2hY5eFaFg+98ZZ2HafO6PvfIA55bBv8CofH7/f7N97z3g//z+YuXb/BITWOkbYyGXyXQv9Ugzr+VIXUbHdiqY49/9rO3f+kXfuHE8ZMn32AEwwff+8HyxJeeRBCg+kIA0QCCOJFD0jRMUFZzcqwNdCskHDpztCBzD0SyvaCNyTmRxXMS1VuvRnZt9WAbB0aAgEah+j84bMR7egDzh+YIlZDVEBQ4MqBE7LCtQiDeeuJoMTXROhZhjJgUwKLwmZisy/jN2/T2gDGHUIVdFSszLCBkHIfKdHZgSe9P+oVGHbp05eukM0LJtw/zra9vIEQmysLcQlmGqLO1nQ49bXHhD47MQ43N/KiXPRr5it1RHb2roxWSc8V56h41XOaQKRWOahloaMCeCWERIKJS0Wka8uNHZnWl7ATw6CNAoPWI88rKRtns0d5E2TENif28BBkXd5+3DPlD/6JCzw8ny1DBGeU47VzHsvNfeF2mNUuAzXYQcttTJnfXtWouAhNtbd2q+QVr0u7ZnAhScWRGF0i+AMcvwtB6kp+CxU4h/EraiYnpMk09ImyFMfhLAcQHgxyjoeA8tn7eiI8hXrwzVMHic2IIOPnnLfdVu7C9hDepkzZ/wzTAePDFJ5/+D7/3rnc/zmv9GiOhobbxLREahm+14Lg3WO+j7XYbLfFg9cd+7Mfe3Gg0jzvZ60/e9afl4oULaXTn50s0QXOwLjYJPBiSZM2Jf97VTyI66mGPoP0MI0IMOu5Ee0X8MBmItieV6VVTYSU7kRCi8xFkBlNEEKXRQhJhruTDLwQnWBCTWtBRiTG2tARLDOIq9+y/7d1Oz0+V5bnJ+GScJr1LYs2GGYSMw6XQYzSnqmpX1VktxKFKmUkzoA7nclDWgsvQOaZnZspEA8EB8e7Qk7so0J7x+PHjZX5xMWXET8F7EaCfZIRTYZRHJb4hRof/aw19riB28Z0MF41ElIGsaBvD0TAFoQwmc8kotpuEL9YMaUcFMO0yjZDTLzAx0cDk65bztzdg/Kod6tzNTmqYHFNHzQuBybWCSaq3/Zxz4v4dahEx+yhFX4UmoiMhxnG3dAWXE86iBVDJxpQLxCo8ER6chSfmG3eW4Twa66vwsB62n3hxPhBZSSpoglXrM/i5DFqHeNVcTrVpa7XeBNJZfuiZdyN6jkZCiDZCGcE2NOnJelYB5H8OyvKXYVujGLWmHtKmczYmy9XrN9/7y7/2W7+3t9Pf5pHmyWjZvNpGzfZbEP6uBEetM/jlmHjiiS9tfd/3fd/hW97ylu+/fPHS1J/80R/nW6QiWRtT4qxIBnXpIa29NnUe5V50xDmGgHCCkcvBJVq3sss0Y+PzE8UWWptBYQFDg/g6ikATUY4OvWwwy9m8bZgwFj+vPSoFD1sQIgpJDwlgCCp/rpfgggcKjaW58fLAMswNoTrMqvPROQTCozBw09zq47C3VDiYH7Y554UmxB3T60hxkx+FiHb4vB+Qmp1DOMyTF3AiMJ1qfnvldhyj999/Npv4CLMLC4U3gk+w+EUoWK/hszAY8ChQ884z8ciZtNSd99F2jDyEWz+ODHqwH3GW+odCjUNcREXykubDTDwLIxHXHv362lq5vLKWfDV52rSZvb1+h2ziQ3598nfjIzehdqGcTD/TbGS42ZmhCwgihaND0a3ebtnirNnoKlpnqCqI1P6ydECBRXXSIahpQVP6U8zTVhNQN2d2yNsFd1ZI/Gky7SNU1NBcs6RJW0nA9xWXxhl0e+WANqoCtuJcYWHHUrGmZir+pSizr1fRfIg7CnYM4jJaCGdDKFhEcj/SdgXbZQPrm61z73nvh371pZfOjZbMj7QNHaJpEo5vSQjqvoVBwD100CgBlYRWbP9f/at/9aFLly589Nmnny2bG5ugA2RCLOm5KvYqIfJGAREZ59l3tIiAV5NDxyICA+GRd3drVNNK/FKIPa1SUrTX3tYbGlfjcwxVlnJNPEpuw0rYxk0wHs8UOMIzbitCDREg3OvglBzCOKrWEOEDx+fLctaJOEPSnc6nIOzJYMSNam5ttsvKdhewYQQXvAGgjBrVGkFhD9iYdCm/dbBsCZZL4mVeCfVKr8ZPB61M6gpXdycTlpgQ4pO89GkkUGeXlmuGGXKWMKl5dRZL9B5cOhNLYo6AlHEoi2tFC2KJ/76T2IMtGBnc0Otnfgiw6Ex0ZMkyNMXSy6NNaYLZ02sCOKnPSW+bA4Qjvf4O7Xnd3dYQBAN6e6fqOwzLLYczZ0tmki4gcE/MOCSuJrWfmcDX291yq9/P1g0ysMOzvU4XQXKQzy/MTKKB8G52mvZBKOtYNf0SeSnEDxEQCgnhtd3Fuz4SV3A7Y9mtC53Ru+fappX1sn71alm/caV0126WjWsXy61XzpX26m3wdkA6Tc+JmIvjCClHioYkExyHvsFaHkq3Bi5HFFjNHc8KIFuY+EbjuYsSO71+96lnnvmDj//FX7zAUwWFfHXv0KvHMOO//SAvfatDUHXP2WC5Y+tbG5fWrq+95drVq6dcDaudnE10wZDoi994mEr2MIhA7yXVZMqty5gdJlNV19TRc59GIYziRXPgp/oa+52GzYhEWnKYf23VODPtyU23DwCWHFiGzBbmMT8IwDkNlpDPBVI+/BFN4eGTi+Whk3Pkvwfhm4ercw/K6navbGZE5oDjsHSx83UWak9LsNbbPFyfIfOpyjur1O/MNGCGmcZYmctalYUIKJnUb7HcurUah+nZs2frKAkEHyFHXav2VvHmv1oNfQDcUY+oxbm2bmp8iVXh8caIwBSVG2rWPHF/FO/zXMIepjelR9VeFKLgKI/4B7xqlBevr5ZrG1vgy2FfhAW9ep92J2ZZyH4XfmrTbRYtS61Exql56Odw4Zu7wg92BhFcZu0Eu13w6QpbTccIM+ru6lmFj3uQugK5dgYBNEIBkCK8vHZPUrc/0KnspLDMuK1IQkNxCBuNlTgKBeM7aiU+Wmvrpd/eKrvdVunQCfq9mdljxxDiDeriMC20ArNHwxoJAeG2WYIf4fWGVqK4cDy3coHXDg5UZ6uwQLNH7hxeu3rt3f/23/8vf8BrhYWahiaKfo1vubZh+LsQHLWVXq2I9x5Hn3nqmcH25vZNsPRDNNCMgsP9GSTM9Gqe7fUkTpFNDnrIY8rwPsQ5RHid7Ug8CFDnaHDHOwvSTozqnAYkMxpLxrDhKjDE41oiMDhRSC97GtFH9PSZREXMyoSBJsIj+dbEyRtLpJxcnCkPn5kHFoTGwM9M0huut0t/dycCw93AdkiiKnvgIjd6U3f+Vni44tMtAZvq7jr7ACCL8Ihr2Wohi3OzERwRXpQp89+6iakCwZ6970wYUiGXURPrynthlEDrrwo9D5vFKokDr62wj6swoZ6AQWZ5pjaYqdtJYxuIEfNOAp6apwIHbUQGVTAPcZ8MiLuzs19evnqr3NpuRehp2o0crfnWCtcuejMf/UIuArQdxIsmgl3CNPVzbdEden93AFMZtBPY8fMUXE9jtuqt6pHeNlejMRPnbaj16a8IrOJIuMGzQtgtDtSSRvu4CpufhpyZdv2Ps07RZIgfkxMYJxqNMrt0shxB0LTRdvzYdHt7IxPemkvLvFtMuRQlCiOEaucjvXmthgMswgPctoCUlbYOmo3r2UuvhXmsrK2vfeGdv/27/+vG+oa7Xd3rEL13zsa3NPxdCI5RuLcyFQtog2ubayswfac51fxReab2eDKP/FodmDZUmNNDhEawVGQGt/wbmRDanAqe9PHkI4FEdxg2WiZjpcG4hjhqnBrXfCVwZESZp1eXAZ2s5Cv+lA3JL3AYLD+X5ENa1zi4xP6hkwsIjEHpc/Q6g3yrtpMNeJ0g5mxL1fQKbypAfhKK9r890wzlOvXdESI1KFVmh1plLHvOpdmZMrcwlzw0GByNWXMeB+nP3n9fmXZZPQQGVGGqUa/pkwSvhZ3L2tOJ1HotSDVwnTysm+QsMQMnF8Jq6mggppcrkh+xSVO1GFHO87zOTdK65d8Ll2+U21tt8rBtyEPBwVnNQrPEDzQlD8v0vXlTEbUAy3C1q59AaIAX57lsY+aYNs5x0rh6Wh+GTk8FSF7p5CAftUK3QMgnEhAKOlulB+cP6aRFVgCnw+47VeuJoBRu3tMGes6oIsG2x0SdQrs4cbo05ubSdgqQ1ZXb8Wkdv+++bCI9ojFxEoEsDaI9iqvsKJ/7KmyTs/Ul76TirEbntfTa6/WuvufP3vc/felLX3G5vMJCoTGaszEaRbG5vqXh71JwVKx8dfDZZKvTujbTmD16dHLy7TKIjeMLyUpsi/BMjKEBohbTsCErCYKTi4IqweqwG9r1FdXEMoJ52BNWwoZli9v0ubhI6Z6RAtKEB8Q58TUV/FaHt343VaJP8CLXMV5SSmQaT5zN6HaE7qreQ1g41OcX4Vq7Tu7SnodAiWuvmLF68pJQTWwvV0m0lCaqttPdo+anYCeVoXkgcBw50EG6tLCMSTIVWBza7XW7ZXt7s5w9c7YszEPEpIo2VisV4gyQ/Avd57nMX0sNc3IdwuaRzDnCm+mq70kcGV+B6zUvzIY42VyJ+KapPau4tsBglBPCb+ywdLr98tzFa2Wt0yG9/hsYIyaJ2pXRFAzgiPIieMYRslaDMqc1KXifjXmILD6d1alm0drZsYhMrJN71C60nzShFFrOjREFThbTh+NGQX4WU7NDU8VtApWyfmleQQbwtJNbJyB8pElh4mzHVutI+5OvzDyzvJyv2TtEKx21tjYzhX6WNjp++nTaVRoRD9KMIHll/eykIkCCa4+8DG5serXM4I+A6db/1Kce/5/e+/4PfIlbBYVCw+PeUZS/k/B3KThGoeLv1UMYjnT6navTUzOnxyeOPiLRSLz2mDqrRK7UHqzwzt4JSk1GIV4a0N5Xwrbn2LuzR1zJhxjhahsJ4WJj0UiQUAhUFrJZ0nMqQchKkSXhS1yLDXp+mFQmT3kyzyhPgoQqnC5QO7M8U9589nhZhP783ol+Fvd02IeU9T0sw8xzs3UJubtsSSQmtqeRQCR41WQ/ReBGvn4yUVtbX4J7aCo4ZCydskuzzbKAKuxn/0BAFTqc11Zvl+XlYxxLFT4PylEo2BtWrU1i5GSdqEDVJirRhniTsgoGr31nGRkmr9XOfdKZR9KKCGKCB/OMHyG9KGmTIfE5a6u32r3ylQtXyoYzRsGOaW0b2yxT44moubl76CiJQkDhaq/LmfwogbLvRBMwvk5ok7klATIhNOLMUndQrxoROCP/fGkODcP8u2gT7lIfjU2zA1h14s4gTGyD2pvQHjx3LQ/Fpy5p+/oXuNOGCBvTNGYXUHg0b8dKBzOsvdUps7T56YceTDxx5Vm8+9U2Mx2ts6EIMiVXLsSdz+I/qgXlXryeO/fir/yn3/iND/N05Ne4V2gMCT7Htzx8OwTHKNxbwbGDgwME6sHNqYmpN04cOXLctwqFsUmJMfjjkeKAe5Bce8RgNrQZZkcTydRney9JyBccEpvEmYajh1AQZYs7XkSiJ/6wYY1MCkWPH/5xqrd7RjQhChdCmWVUTy4UQA7v3b/ULG89CyOPoWFstUr2Gh1zsRm2OuWQHNUaVfSwaj2Ls7NlEVMoXz2jfj7TTFFjckjw+HyzHJud5h6moMRtBJHL8GUbNw1K+mPzmdzk0LJMoQffTXLcqfz0mTNBmDBG/R1ev2paUIe8i2gevudsCTwTBz6PtkPE9H4Qe9Rn8wBfOi2TxFQRGDXeyG9gDlTMXGoc0unD2UBwPPXylbKNMHT0wbc6HCVEndIOz2a9C2GX9zbx1FAwxgTlmfk7ryPrRVDf/Gi1GxNvYwbtkFaw1cKsuqMgdijpMEijqeKnHtxkequLiWP+mH/O2HUNjOaLTlGHyMcoK0P3HH59r2oZaE4ITVo+As01LqkjpodPd3u9skk77Oz0y7ETJ8rpBx9EQDnrwzpJq+JNOqPGFeUVj5bBrwoOaQK9WMFGPdw5/srVq3/6zne+8/cGg4HzNUZCY+TXcCRFVHr8nYRvh+AQTfeerazX47u7O1sw1+rk1OTbUeNm76DaOrOQTplINk8lzqoy8wKq8pceL8TlLEB6RsSLcZKzmUsEahz2WOYHEZjEUHUOGSMsxHuecOFr1U6H4FSl9aI7t8LPLKgeu50cCkk5hkbyEGqGX6Fru3cFRNIlfm8XcwWi9ZsduwPggsA3232EgBsjqzM5hOs+pPR0CCX9GIIbQcWzYzNTEQZO4upixzsi49JytRG/Nbu0uJh5DRKygsdxfWeQ9gf9cv8DZ5PWekfboO6RF1RMQRJ8cY75Yd1FJb8KATfBG+/kQM6+cyKX+Kn52Ab0tJRrKhAKwQ8Fs/mSgejnNnl5Mr6q/42NVvnyK5fj/3HuTGNmJsIxsytJm6/4A6el8Tragl+S53Xy0bSQqaK5cQR+8N3f2Y+vY0f+BCQ3jvZC0ZQNf7mengTnXKnR2vH4kadtTEmHbTVdyTptO4F5pIAJb2sWA7fCimaJsBDnERa0n6a1/gy/GaNzdOPWStlYXyXOeDnz0EPlvocfpqMSFttB2iKlxEVlxKtlEnn04O5ZXFpPhd3Kyu3P/t7v/f6vXr58+SYRRvM1PCs0RiaKjfV3Fr4dgmMURhUVXaNjYrDbu4VW0J2cmPx+Wm4y6wxGyHQyWHo+E6NxSPjD16qVPnOijtOgaVJeDKmIhkkvxdlGd7gv9iVvTRxAyDTmEfFMko9FWw7M47Cgy+V1To5S2CMdR5CcXpyG0MdKa3CHHu+g3Gz1y2Z3J72roDtlXAeciHbhXFfTg2d+rMn1FV2Eit2ee3pos7sHjbNKl+Zch4JAoTeOk5U0rl2ZdU+I5gTmCILDbQPJWztbR64CcGtzvZw6dSq7f4XxqK8VtTcV5kqsEiqHtkC9giFgHN+KBBESoSHqgBxmGpkuEUYwdnavMj7lO8StMIqTz/c8lzEVtibKB6p5r+C4dON2eebS9WgTmmkPPfgIbeYOaPABWepDUKBZL00rhcpUenP7c7UC93d1Kj31OUpJ1FtN00lyfYS8vhCLVXBkejnlulmScE0enaYTQmhIH5RFc5Q+ZTvS0+n2yGN/KDioA3AIjyM5mmUOI+s/q+topK8qkHT2dnuDsrm5XTZXVsvWxkb8InPHjpeH3vSmcuz4yYoz8SCNiWwxx7UUSPYRTsHl6B0HYEQr3tzefOl973vv//LZz37+ZR6PTJSRM1ShYUN4/J2G7wTBMTqHLjkmBoP+pewZMT7xdkCEzkEqRDDaNYm7EEvUZhpABq3OP8QFDSvRSmjmll6Qn4SjsFBoZPzeHtSGIs/q8LOxqrjJBi3DkHsOiV5a2ueVAkTn6bG5qdjTm3Rza61BPiPowqmIJPJ1ez17+4XpiQyp+qFq5xTY69S9PumpiNOF+HwuQcsoblbTnKI+EhdE3N/xy/U7IeAZ1Gr3o1hcWMh+G1keD/MoZBQOTj2faWDqLC1VBuSZvaTCIs486pxRFuCzfOusQKkjL9aYf6ogVJrXxCcdoKROvieuGyZnESB5yZhpFo/gTQZASIdxqY1ITnl1VOiFi1fKucs3QnhTk43ypjd9T2m3Nkqn00b4IywoU8Z0g+oJTDsgDgxqFbvAJfz6lGRwfymPOHdgek0c28rZnzE1gNG0hkwZVzCTJJMFgcBRl+zVQTx3HNt2hy/bdoJyuXc6uTulO4cmc00wh7IIk8N5I35Ht9evX5NzV7cdtA5nuS6ePl3e8L1vK2cferi447yiNDjKvwqxFR3NCM0/K+7zGiX467a7tz/60Y/9f9/7vvc/ySOB/trdypU4Jkwuf5ehYvXbE0SRfGnlRYL2mmPSHrura6vv6vW7f2IPKJHZkJouetl1szv2nZ5OhItvRbdMyVGzNVShYJwc1DbRadzENwZnAUk+NGRsfRs0zJM3+RNRCqRdeicb3CXdeuhvb3Wze7lEFWcakX0PzeX7Ie4q5ndCuhBZhI/lQL32tlgzITRnUnb37pQ2pNGFQHUaumkMLFP20WJmpvzOqsRchxOtn6aYwkDBEJlJPi61d0Rlc30tw8iu0chK1yCQYmW21L0eMlJlbu8FqzLp3cPnIeoav044Iw2CyrPO23DiMASn5mM8CF+cZViYtF67hihfc6O+5twE3uP0zEezw5dCVpioJ3W1k4hAIz87iZgkaDn29W7ipNNYP4tCRlgnEKhugJyPTQNTTFXi1n1IEaqTdW6LQsAZqIDiNJnUOTQAktzl3k2Zbm4PylZvL3NuVjs7ZRtTZh9Y8o0XhHs2Xx4d9iakd8rA3HyznD5zqrz+zW8sDzzycHZnA8oQuIIv++va2XktLfBcUzw0R938VWF+xI98d77wxS/+yh/98R9/nmj6MNQ0RutQRkKjVvLbEL6dgmNUYSsvYlS9RvabCGqvb63+Nvh7b/wPMpw9DmIkBMZh3y5XpNcLzUrEHhBDzrWIYNfGMU4ERpqIGFyTMJLfPDzx1uf1fM8/o3LlMKBb+Olgu7HZyQpPaLi4U5QORHsiJynZ2zfdOWxmvLR2D0rfZpYxLYT3wu46jPhdYBYJ3ZmJk1N+QnEyIybz8wtlcZljYR7hM0mc/dQ9TleYRdi1gcXFBL2mm/SeOHasdDsIs60t8naspsJOxVOup7vmmmfwl1myMpBCgLgRJMM4qhtZKayAscx7DrVARxR04PmhLdgnRSUQJWVx6QHgqPU7ZQWV3nvrf/LEqXLmzMly6szpCA+FvIIisohDc8QJb2lp7idNB9PJvI6MuCO6zWkcp7MbX3zEhyWuFQgyIjivAhICQwjQHNEgskQfYSCeZHyL1f/RJkKbjqBPe7YRMrd7+6UFhbrXif6lzBLWaUk7zc7ob5qjLsvl1EmOU8fL3OyMgFbhQDlxvlM3p67nA2QiCZjir+Nnh+L+I5lGQN36vf7uE1964n9753/6Tx8nppqGPOFh5yqfyC+StSB/WwLN+20NQSGHbCWClKQj4dFHdV9bWV/5jc6g9+HK/EaW5PxPkMCxWSMACFYmW+FB1BJxQhrH7IdpiKQgUqHwCOqNKqHXE7cIJinVB6bnsGyHEyfoGRYa45kivTVATY3PAsKCWf3sQuAkvp76swvTmBmH2QSoTjEGUmB2Uo+w2yk6DOwwo3Xwg0oSeANTwzzkexey2XM18zkDNwRypMZ5B830YjJOnHfUUY3AoVh4pty8cSO9ckwF3tqzWqGMlNi766MgXSqs0BhWt8oE4OHGsxqDowL1BQ9JEtlrMEEECr05Qsb1GFVTUbwjEIlfkylk3Gu0VzZa3eBd4Xj2/vvLscWF8rrHXpehS7UHR1YmFUDA6Y5b7uieprCtxR11dmf5AQzmEKygYDUGX4aqQdj+MKRCBhwLh45GNY1M3z8Ybd8A0UkLpgN3Chn9GF3imH+4k7y6UObWwNm+CHe0P7+Rq4mYL78hxP12jd+21bxwq4MMJ++gGAz9QBm6IT8pUAGiVuzaKGpDFM5c6y+xvfZ29g6efvqZ//grv/brHyLxaILXSGjIH4JVK/vq+e88SDbf7mDlPeRuEaMqFo2Do0cD31pdX/n1fr//F2oLiQjjSRxO75aja89Jr839CJOpmM5UexTP2rsSc6SF7zzDSKbjvR8WMtHwKfG/vk3s7f3g0jgE2e66DJzeC3tZO9nvh0jhEo9Tps86nAoxrGz344BT1c6eoeYrsWBuaXZAM1GZFRiq3nHsUrfEAyVclqnGFBEwD8bqknJX3jpEN5Y6AS/59nf6IUi/Wj8PE7bQOJwUpkiKicEhE8cDLJYoNCo61/5G5kpq73Nx4aFQk6k4+Jc6OgvTOQheK0zN0cwjaDRliFZn+yIALBQGch7KjdsbcQoTDUHYLPffd1/pO+dlZzd+mWzjSFZO847fiXjuTWI7ujmxPhLNOzfxcRvB3TvOldlFy9N0cTSmCvn4uMCptdNkUlhvgou1Tgs4MgvILIOPfE6D9kH0pe08bINMd4//o9Kcwqrd241DVYewH2ianqZdeO8COLWKap6BE+liMKBeO9E8Axt5Kqhs2yq7oQgETL4Ap4CnTsB9+MK5c+/8D7/yK++H7kdmu0LjXmfosAFzfNsCqPuOCCNEiBSRI5JGSKMNB9fXt1Z+dXew88WMpUNLjrbQZvrpkijyG2FQpy4Pceo6lwQoUGPSiIRM6rlDPqal0eJg5bWEVqO6MKoSTB5w4bVkMQMD6QRzCnnWm0AANr7DqQqVxeYEQkP/xH650R5kkxpNDHPTWx8nrnBG06ABOOTQowgbNQmnOvuZhYNM2OKVTMt7N3Emq/Sc1XcBNFTPsjUlJif8bCE9IYcmgMy/ubUego6OJlNRp+pEBgTuUyvixQzkWb3nz4O8PWJKDWH0hRiNmQRccSIjiGSu+pzbowgkBIujUtUnUoVOrz8o565dj6ZmXpphJ08cL1/5ypPlQx/+YNnY3EQNAbcw7AFcbZ26MF7YnDLcia322TAxddpBa8g2jTC3n/akKRFI1V+TFbpUJBoKdXN7whYCyk8/9shAstAHpO9EpWCfa31ndY3KJMKkCirNhpHW5QfFWrT7FjD11XRoCz+ZOYeGsYBm6ebR0tVBr132EFD9Tqf02u2yM+gidBBs5BW8c9h36duKImKFwJVgvPLyK7/96+9853uIO9Iy7hUaI/PEFB7f1iBJfCeFe5EyOoPmMr63t9fGJr00PdF4GDv2tG9jNypAQiQyh9Jd4rJ/92djoQ7yk5A0YewVwozDjEc9brwBcKbErwCpvGQMzjSyHv8J8psjon6MLr2MkfOxHnrIYzOT5f7FmXJydrI41fxm2y+my1/2wPRkMLvefuOrAbltoMLGZd4jvpQaJWSzdqapIyhSWrvVLtdvrqSnvu/EYpnF1j6GSZJl6jxT7Z+hB69L7SF+mK7TbZdur1cWl5aiUqcHFxNW0BA8WDK4ME3qjDDjvfXlX87mZy9ZTZ5K9JZ5t3EoK5+MjFpOGXlPWgRzWkIhyatLN1bKx770TOmgIShQXvf6N5TXPfJIefxznypXrl9LO4orp3fTqmlBV5JmeJRsHbo2P4WGw8G2ZzlEYCoHgds9WHbAm5PvrMcO9/TlgU8nsEO3Chq5z7bWtLCR1U6E1/1fg3vaTt8HAJG3/hIJwlEw8oM+Mv08sFnfgwyhZ/YqQs8d2d0TRTSguqApNhBirq/RX0Ne4Mk+zaQjh6+Cicz2Ll689Ke/8Vu/9V82traQoHc1bs8KjXtNFI9ve/hOExxgMUHUG+5FVCaIHRwcXpienL5/cnz8jI3uTwZ32rC+DJ1nElwVBwoOUtL4I3NGe13mSK7hgNpbRuZ7EDc+CJ9B4IlGzjou4fusQ8keqBz5LCAEd3phpjywNFuOzWM+kHefHsu1D3779Djvjs9NlxMzU2WpMVHmpicQFmNllms38ZnnfgLhptllY+jo86NUEpdxtjc2yzq9sROM3IPCxXdO/lpYWKhmC8QoY9j7xXkpUwk3hLm6ulKmMGnmEELWUNhkpCCXwqxbdHarm+pbf84cCoo4SMWM17Iq75Up/hN1iaisML7Z5MLWkK2r2aFK7oefP/fcC+VLL11MmpnmXPmRH/xhevrd8rkvfi7mhiaNe5oISISGANGWoDmjJRl6Nz9gsJe2rOALXJpGwdEjH/1NYUkejxNX08PPeWYOj3kDj5omKEseaXfK1p+i+NT/kTk4/KQpJ4apwaqFuuVD5rlwrQBQ0OuUVqtyhCmdknCBnHEAV5D4MW/RavTQXRBV80fMi7+9Sxcvvfs3fvM3f/vWyso60dQwRsOuI78GECcLj++I8J0mOAz3Imd0PTpP7Oz2Nw729i/AKGfGxsfPKrltfvd/zF4HexKe9uQQz5y9SoPSaOMQmus2MpnMhktPaTwJQqaC4KF/GUOis/dSE5GAnHI+jUprKzri4FwOmf/E/EyIpWuvBLHpVV9GWJz0+yu8W54ZL8enj5b5LM0ebtCjtkEveAc7fXLssMzwLMR86Ga9qOIDOxqoB63hToZ6j0SQqKHcd//ZCARnizpRStU8Q6DkYbDG+j1a7a0InExCAl4/WCTRKxfDnqk6N3AB/5PSQJQwrAJDO0WNIvhMr+9zsBRGNCnPLNZE4soT74J1UCoTr25tlw989qlyc7OV3v11jz1W3vGD7ygvPP9cefGll9BIzEkfgyaGDktTKTQqXFPUxVm25p3VorSHcMiIfm/GPGVINT2naETgWVV+1d9B98JhnRRNCou0L5HUchSyamnTmHtqKvnOMXGdbBbHK+Vp3mQBJnRi2ys4RtPuo1UiIGyD4Cx+oRQUDdh0uzv9skebVuFbhQv1ODh//uIf/tpv/sbvrKyt+blGBcVI01BwjDQNZbBV/o4J34mC494gskbHKBzd2dvZ3tndeeno1NRJGutBZ5Oq8mUPSHsLGifj+DScOLdxJQwJM8OPkhREE4Ina5lCgsyIh2li3tQeTQrymdfNqYkyCStkYtBQ8Og36PaxfbvavkNVmvjuV6lZ65Zysae5MZ2zUC1fYlX13UW/juOWAmQ2p04bT9t9HEJenp8lPnWhbva8y8eOlZOnTtKT1dEX0zk06HwOhYVEGpMDIdLrdUun0y2LaChT0/l0b/BiFav2ITdAyKSLRuYLIskUiSS5WoDXYRohhOlgDCspW3u4jsN04Tbz9JIfSTKL8slzF8rjz7yUmZl+0uEnfuxHyuL8fPns44+XVbeUCCwKdvAM3Hvgxgzdl8SpO7RAhIUT2dwjwwlY5k+VYyaYTnPI1cN7xJEWrIsCxSMmLOkdanUEiwe0/RGETv06m3FtX82JDKcjfSgdwaLGUfOpSx8iRSq+eKYGotPXGosmh3URQRzANtUojfllEOFWgmIEKbAzKH06gp1Bvwz6vTuvXLr4W7/527/9+5sEXo80Df0aXzuC4vEdFcTXd3oYIe1eBI7BWJ3+oPsSNuUyNv4jtCOEau9iTwqhQRy2V1aEEtIr0KhHx1z8BKHSU8FmvOE/UTxk+HCLSbg2jzAKP2eMNiBS9wN12Mxp5jsIigGMr6O0i9qtUICk4HGJ7xBCxtbmOsvAkT4S1J07R0NsDk36NXvj7EKV7cFeFmmt9/qlo/AQIHr6E5hA46jP7q05O9PIEKaffmxgP0+j7Qioe4tmghNIkMHCOHBVb9Ar/W433v+ZufnUS9w474PMayVlTi6tshfV4VmPiBgFpNG9Nh749F68iD2FbYQOv4o/Azjgxjrc2tguH/7ck+UiWrha3lve/ObyI+/4ofLKKy+Wrzz9VFapHlom8c07Ao0cNE0mvKcQmbaPZFAmuZGzZSkIMiOWd8KpE9qPYcnGGUonrsStpuW8Dt9YxwgScO68mswTUatA1QsjkJkwu9XgaOMgzVXNHAW/kSbAtVpHlbnQAkImZXANCHFuuxZJ38b8sVNlyn060BKnGrNlojFNHUXincMXX3n5137rv/zBn3S73dEmwwoMNY2vFRqi+TsufDcIDkNo9J6zYRwm6fcH/XOTk43G9OTU6yMrhg1oz1qNimHInh327JAdBCOBGmLekKXEWg8IkhLIJoTs3AvVS3txh9VcAyFBq6YiP2L7SnCZmoxWEHHEc23uAcLA7fv9cJOrMd1Ds4N2cmu7W253D7IYznkEDjO21FqI0HEOAXmp3ej7mKRcez2XfS8tLpSTp09lX9FZhMfkNEwk0zqaggaipqImpa1t2MVM6XXamV8xN+93QMLe6WENQSTX1s3rYATCzmQ5hY9PeJeRGLMcpqtBjULmUt2v8VNxnpuXmpgjJE88/1L59FdepN57gf2f/uN/muXrn/7UZ8rVq9e0FwLISEtUEMRvMPT7ZDjUNuLatppzJIMjQp13tnGdPIUAtm6UndWsgCKPeq8oSrzwvmnGykDYuRZW42fNjwUi3EYrrB358OecF/0dmj3cVtqhPGFwmBUgyUP64oyQiLZLxg1wPkk7OdzviFcmCZaxwXMvv/LLv/dHf/z+/f39FsXfq2nca54Imsd3ZPhuERz3BqlzFODpO7udbuv5yfGJI6jvb7xzeGRcldTGk0RGgSaN1pERFRgpzEGQ1qG/u2Gc3kgb1t479xIJ783LuGot8w3+8/owxARRZWu5yTCtPT7yIEJG4nOWYoWHZ1w750BfiAyjD0VHqyp2/cBQKX4fZG7ySJnVWce7o2hRM/RUx06eLMeOL+cjTE23rJtpQohoGaSxEWUQ06tO+3Frucbdvvv9Tgh6FrXZ3lbgrFPqlSCeEBEQvtgCxJpZrT5BQVO1icrcvLLuwS8KvU5BfUbeAYx5aaLot7hya6X8OdrGpdvr+ZzDP/zpnyk/+H1vLdeuXS1PfuUp8qHHn54J07o2yfaxLH8Wbxu4obBCIIJbXKM9LDans17HumcCV5hXsKkDdc23bYEk+8ua0ZCRrbJCQnPS7RtTzhHnWPDeihHEi+VorihsQgvmzHM/haH/SQGss9zRHT8e7sQ1Z9/eoe2maCu3GDTN5MxchIf+D4X57mBv48mvfPnf//4f/dFHqY/axWj05F7zxOkIAjM6viPDd5PguBeR9yJW0jjs9DvPj49N7NFbvZHeaXI0d6K+liARHKqdqJq64LRTq54B8ddTGEfBEp5K7hKwv5qPtOXkIPcDPTEngajiQpyO1BjPfMhXoWLPnhmqELFC52B3h3gSL5nzPp8cdPIRavGe24LxcJr3SzPOlpyE+PeKX8zPvpcQ48NveWs27ymowg00jgl6L5k2gMJUIWwOh1btnV3vsdMflG6vG7gWFpYj2BRoChLT+dwa2nNa9yocqv5ljMQye86HegczT4KTCCMPJ60ZSwFQa4ng4ZX+ho1Wp3zii0+VLzz3Mgw1WX7g+95Rfu5nf7rsA78Md+z4ifLW73lrecMbXlcee/Sx8rrHHi0PPvBQOclzhWuv0yKeQ6LjZRZ8KEQ16fwchhqOe466G5ozQxXQWbEbVPhPc636KITQ6iowHAr37KcXBoljHRT2CB7a1dm9GTpHEMYnQl7iQNrRvaFpJH7qJzzVPNVfeEY7V1kN7YAT/SZqGVPN2dJcPsZ5pnQ6vcuf/+Lnf/lP3/e+T5Olnm+Fhce95sl3hdAwfDcJDsO9SJVOPe6G/qD3As3XgnleB33MVFLmiXTOLytF0yNDIDIZ7yT5qLVeJ97QF5G+lwf+KQBkLoi3Co9Smq6OnZnOEGlU9TQzPSK9jr3RaDm6DllHZHQouoI1HnmI1FECKLbAB4HLhXAzxGlOAScA51MIpNMc6iN8Tj7waHn4DW8uuwiDI4d7gZ8I1BDmQpCoBhsiOPKKnhXzp9PtkD9mzoIfqJ6KplU1CAH2XAVHEOB1rXLyzgn4jxyxByWdQjU45M76QT4y7EhouMJU7crvoXzxuRfLhx7/StnGTHvs9a8v/+Kf/xJ11BF5pDzw8IPle7/3beWNb3pDefMb3lDe9EbPb+b8RoTHg2hJvXL10pUy2BsEpiZwLzYdUqVVYFp9SPv7aARcy+BOchOHWeuDwHTjJYfJ1drUWOLHGGoBbpjURXiqkQhLNBzOqi91Zi+9DvFtUpfSO+e3OmUd+hYLSBDMUB2jBodU9XE409dyxJ0+F4Wpwn0OwdHdPXjm049/+n/9849+1A9CKxzu1TRG5okEN6LnUNN3cvhuFBwGEez16DwKYzt7g1dQo2+g5t5Hj3I8T9Nz2Hs7bOnIShUaYRCIwl7EXML/nGumVTNID8zDMJjxeej08g7mhj3YfSfmyoljDbQAh0VleJnKdQsQDsSTSV8IBX0QUYMh+iDdYVcIf5p3Cgv34PDand0DC3Edhejtj5f1wV7WeDzyxjeV++5/BE2iW+7QKzsKICOPPofAv+ozAG4ZYKfXL+3WJoRPGajNThSzHhGawCbzq2XUCXFck1whIl6ss/UYH3Obwxo/tgHpk078KGXIQF+HfgNNlC6C7fmXL5f3f+aJcnltuzz00KPll37pF8sjDz5YutsbZXZ2LqZWhHF6edjMNuBebUANQN/M+fMXynZ7G27SD3SQTxs4X0afk2uCbCd9OhEawOOI09LcLHHmy6m5RplHsE+NqxkgGIiradVH2HQRZK4oUrMIqnluW7lUPxqb9aaemUVKW+4h2atZxntwayegILaRhEH8yfNeqwE51O5baQPgSnv38COf+Mzjv/75z3/uOR4rbUYC42sdoV9Ly9/RwTp+twaR7CHC70X6UXqja6ifL9N0c6jTD0v02uHZBs6Gd/hQKQHB2uISsddm4kpKWcdX5pjrUc7DhzKfwsMviGm6LEOoJ5Zny/IsBNv0a2MT8f4vZl+NI2UOwSBBTULBzv1wzobzD2YwdVxBO4fQ8b2w7GO2ODvRDzZt79zJFOkdiLbV7ZY+5X3fD/5wWTp+KprHHdR+CT3L2xEOEQDUj1qAkYM6HNvaQnhNlsbsfHrNCBWJOhdqEDIIZAA+rJcCK4ISGFyxai+thiYORIOMkglywTjnId5kLWeFPn3ulfL+T36hXFzZKg888lj57/7bXyo/8LbvLau3b5fLF14pL1+8UK5dvVHOXzhfXnr55XLpwsVy+cqVcoXj0pXL5fr1a2VldbVcv3k9o0KKNPcftZCTi81yemk2sMnwmjGZ/0WsQ+D2K/7HbAPweYhwcXTDz0OqZbQR2F2eubpZvcA6RxYCv19/c9f0o6mjWqUTvcib9nFHtrptIgJOJye4iOZK2aEnUJdhcHChaWoObr5ElJ3raxu//ckvPPk7l65eucoLBYRCw2MkNNQ+vuuEhoGW/64Mwj06NPQ9msNjlmOGw61wTjSas/9icrrxLyfGJun07TXUBmAIGj2tBUHEXOFnr5dONATk21qEOzRJUFmE5TVclJWuaAxox2UZNfrhk/Pl4eMLZXERwvY97zSBDg8ULruYUfR0TreGEN01ajAYoIrXDWJUv6UeLIvix5u6O464HNDTjpW9MXpHCFg7e+xwvPzjn/vH5f/4L/55vkS2celcOWytZpTCae9OCquzRqkAea6u3CqbK2tZEHccYaO2pUyJH8cDWPwpQDzpx5CZsqcJ9RtD21CQJJClDKIgMa6MI6XrQHQI07UgT774cnkvQuP6Zqc8innyz37xl8r3v+2tZXNjrbzw/PPlz/7s3WV1fZN8YFry0MwIfinUYcpM9VZocXbbAq/1P2SCFiVpGr7h9LHSwOxY29zMgjnbhV49O6T5qccl4jgzt93fKdsc4lec7poXh1pRakH5U5OpPcSj4D6aDX5su2z4I1UQNxsGAawLGXVFTdMWfgyqjq6RmM5AzdENncxfrQT8rqx1+u987trtT1MjtQsXbnoemSajaeQj80RUfleF72aNwyDCR4cNMGoEDzXUnd293efH74yt0+u+cfzo0YZMY09hl2Avqn4ht0gD9d7E/Kd3sUOVbVRTJXLf6ecwVPWdbGBoP5DsdoGrG90y6A6wQlBv6e3uIDDc/l+id9s/N+dVSLS7u2gUOxmGHezWjya7xmK7v1fWBrtZqq8W4S7eEQSUnCXX0Nmt27ciSN7y9h8o8yfOwBQQ9KBbDigvPhOY2FmS+8CwvbkFDKryE2Vmfj4mhfWIH0McCBnXOvuyKQ7PIibsPbmyfjKPPhNHGhRIIjgPebmLne+X5W+tbpTHv/JM+cBnnsy+FW/9vu8v/+0v/fPyA9/3vaW93SqvXLhUPvqRD5cXXzmf3t8p6O7z6UxP4XeHM3dEo60iXN23Q1+JDeLq1aMIT/0LCocWh5qaWoU+WrUBJ9tlEh1CTj+SYn5HzQ1QHQZ1w2jTq9TpA5lAtfDjS276o4ni2qH4sMRBnK9VKAqrZoqTxtz8mOKII0KgCKhL7VWtRFNJDdKPhu8c7L/w8u2t/88rqxufJ6ZaxWiOxkhoKETUNL5rhYbhu11w3BtsABvi3gaxre/s7u9ewJ4+NzEx9RB2/nEaG7LnFf/tgWQE7drho6SM0PDaQ1L0GehKusT3rGPT6dgw3j6ETc+21u6Xm6122dju5ytj3Z0BJgNmAwKh3dtHaLgfxJ3sGNZFYPQgIU2SrZ3DsiXjCDkEKKN6WelUNVjY3Gh3v1y/djOLsR59/RvLmYdfX+4cnSqDfh/zpUuvuRshMnAiGXAotibQOI7SG1uHjKhgqrnk/fCg9rg6OJ2zEAEF9qrDsfbOIjMbzUTooQkowHjnvhZrG5vl+YtXyp9/8Svlcy9eKkunHyj/5Od/sfzSL/5ieeyR+/NtkStXryI0PlQ+/8yTQ02Dcjj0J4hsy7Q1RLiw1QloFBqPte8UnAdliofC7+ZHmnLLM5Nljp7fb+a6SbRrXaYRBH7G0an4zrvIFHzyiOPZfTQ02WivTPfnXhiQW2VfrY96OWJj2RYvvtWmFJaZJ4KQ9NssjqQhjVMPBa6CRH/GxPj4DrB99Cs3bv7y7Xb/PFmoVWiSOFdDoeG1z0ZCg9rk+K4Mf18Ehw0QPnuNwzC2f7C/3u21v9CYbjRg9vsgqqw+ipceItD0kIBDMFIOQTEhglSHQ1BSLtcZykVYhMIIlRnoo6vBmyXZbly83qE3bu2W252dsobQ8Itum33nfUzDeKVcb+0gbKAktRuIz15P7UZilUHDuAAkFDKb2o4agYx++fLFst3azrdiTz3wUGksniT+eOn2Ovl6ent7K1v0E7VMNrHchJH8ZNQqIBQG9rIIAgSC5Xiv2ZFNZcCLvX6EhdoBWoLCqjNAs9pslXOXL5UvPv9SeeLFK2UwNVN+6Cd+svziL/xC+fEf/aGs3l25fbtcvHixfPRjHy1f/NIXw2CuEYovhWYRhtpsopGfAoNgPOGMqccjnZR+S0YT0a36xMPS/Ew5e2wmn3N0kp0zbhVuCh4Xobk5jjvFzzvaBMKSB3npePa9HUDqBQ6c7avgl1CELI5z89E84lqasEz3Jx2oNVKOWo3D5L53L472YOfmra3273z22q3/3N873CIrNQ2FxcifMRo5UWhUIhpV/rs0/H3SOEZh1CgjweHhvZS51+m2n8C82MYUOI2quZTW440sK4FIrNX25+w7QgRH/Qsj+s47zz6TuCQiD9VvfR8RJqq89HAufNuB4JzopRmyQ0/fQHjY/TjvQZVXIDv9QZ14JJOhEbgJ8VHOEn4ChakWG1+CPX/+fLl89UqZxwy5/8FHy+KJ+8tYYy67om9vrIQ5oHLgcjajJomrSBUIdZarvgOFhOZC1t/wTuGgueBaGUc3XE7e7vfK5larXL+9Xl6+ulpeuHqzoI6X/eZS+f4f+ym0jH9S/sGP/ng5e+ZUaW9tBa5nnnm2fPwTHytfevJLEUiZ5u+RisiitT5xxCoQqWdEilKjvs1znZN+f+aoMAsfr+ZnJsojJxbRIqYiTDYx/WRq9/RUEKgRuBO6H2VyMp1+Cde9WF+zzke+qbeCUX9O2hdhkWUJ+i5A94Lf53WSnSYtsNi2Ds+6eVM+4TmMS3t/4fLa5v92qdP7JNEUDCPT5F4nqEJDN9aIFmsFv4tDbce/P8H6pJ056N6yTeU0x8hxqtPU8/hsY/5NS4vL/3JicvIfwOT0H6qkdzI7UOFhkNmgLAjOYyiFuNCqqf+456E2sJ5594xwp+0jqgrkl1mH5JWRDp77zDcKGj+65GrXll+rd1s6TIytrlqtFXA+gsu0MYMoIGwGY01O6IPApteJCEH7PQ9NlwcffKj89E/9g/KT9Ppnjx0rty88W1avvhxmnGjO1nkPOztZcJedxUgjLI4QhHHVPqwXcEbTiO+lfu2sD6e2/F4JSQ7Hp8rR5lw5cd/95f6HHspeoWfuO5khSgXGrVu3ysuvvFI+/8UvlFdeOV9urtymvCpUzT8CGfzGFErP77R9NARwJF70PWWqd3BVGd25G4sIWSRY2XZxGBEfPrZYfuiRU2URc6Pd7Zfnr61lGr/DyVm9SlqX0h+bQTOZnyqLM64wQhMEB1uYj2togPncRIQGMPA/vgvw5ZZ+zemJcuL4QplFYDn71kWMmmamcR8WP7xNNTbI8v3X1jbeg2RwZatIVVCMNIyRaeLze4XG34swZJG/V8E6eSg8PBQezo5qcNwrPOjIx5cXF4//1Fxj/v8wOTXxwAG9louqksosIELoKDLiUELnEbzKjWToc9V9nWexceN5N3lKR71WPT7kH0njqZVDsiaCCHcO97DTp8uxuZnS6kLIMOp0s1mmsreojj6IFgb2A0vOaDwqOKrXYepdujBhQ4ioHRzs5eNMb3nD68pPfe+by8LUWJldmC+nH3tzmVlYji3e73bKTlZmDkq/0yq7aBHOKVG72KfsCEnh9YLe1IV2E/ToE1ONMj49UxaWT5RTp06WxSVHjhazPeJgd5DtCa9euVyefvbZcu6Fl8plTJhrN6/DcPtxSsZ8C3sqCEAE2SucqpFfBam4BJMcVrLiW4DQgcCDe7w2SgN8bSAk/L7NfYvz5R0PnqBBwQF5Xd1olwsbmGjci/rdfUwbfg6HP7w8V04hpOvksSoQ2whr83Ho2wWHrnFxpqe7yk2A95kGmgrCxr1THO5NOyBweruuO9oFjsEXNvr9P9nc3f0yxensVECMhMXIATryZ0gSHtbq700Qz39fg3XzUPMYaR8KDw+HbD1HoDSbsw8uLRz/F82JyZ9XQwjzQO+qsfaUqrl11igmhb09YZS5k5jsUeMsS09ZmSTvERrRULhWXKjeGqM6GlV3S7lvrlnmHE6l93zjm99cHnzkodKcWSxHp5tx2PmRZnNw6rpb4Gk+dHr90nU4F6Zvb22W7VarbKzfLs07O+UMPez45ES57+E3lB/7mZ8vDz36+tKcbQY+e3sFoRsFDRBIGWXBNNrfo5cGNiCL1uGEMoou043p4lfdVcndmtCZmc7YdCh5c229XLh4oTz77HPluReeL1euXS3tVg8cuPem61cQCuThjuDxPfCTc8RpFoZ5r+kQ7BCRE+AAZ8VxhsY5FCLNmaNlkYstBN8q5pzzYL7vgRNlzrJI6NqfVza6ZXuXe8qSa63biem6IE4ty31iHStxVXRdRzT031CGnYFmpSNkOlEXEN7T024OBS7MC3j6lNvq7bRutnq/f6XV/djg8HCFVwoGTZGRwPDaY+QArfKxHn+vgq329zmEfzns1O41Xe7VPrxW+1iYbS6+Y3lh8f9KV3nmCKqHTJY5DcnCtldTqIIjlCClDwM0BvlXZqkFKkykHFV03/OEdxn2MzVnU6uVLDcnymP3nSjv+IG3l8cee6ycOHU2S7IzSUnWwGTJiATmS9R8QHB0oY8A2N7cLLdvXS8vPv1EGWxcg7l2yrkrK2W70y9nzj5Q3vKWt5Dno+WB+x8oJ06cLHP01n5Zzrz9ZquwxfdgGWTsZDgdtfv6aiJo/NLZoOyRb6vTLqura+XqtWvlwoUL5cat22VrayN+hcxgRcg4jDyBSeO8ErUmn2X+CIixHPGgKXLX30FaMaIPpDql0aIQTnfu7KNJoREN0OL2dkp/9UZZX18pK8ChT+bB5fny0OzRMk06m+HK1qCsohW416kmh2KqcXQqgsyPLLm3rGaQ5WRqOWU650KZFfFFHjo8G9MNtMDpsjyL0ERgjuk32d053Oz0vvzla6v/aXVn/zLRFRIjLWN0KDBGQ60STSWUIan8fQtpqr/nYVRHu1QPBYiahgJkZLZ4+GxqbGzi2MkTJ//l9PTUP8JAmIsSEUbndMThueGtAsAbBYUfiNIeQSMxWGDS2ct72OPKkL7kn8yafAxQrJ8ofOz0cvmp7/+ecv99Z8rpsw+Wk2cfgbBdyDZZplCZyaS4x4PpnQpuBv1Br7Q2NsutaxdLZ3sjX0zfnWiUl67dKlcuX0ag3M6X3ZxT0phtxNQ4dfp0Ob60VJb82n20ndmsuJ1ErRdGtYE4SJ1ngkYzwKRptTqltd3i3I02ML+4XE6eOR3TSm3CBXvOLXErxWgowKcAyapXBIpCSkensNuLRweL4FBQIaAVUqDiQPSBt6xDoRzL73Q6ZQ1h9dznHy/Pfvkz5dJ2J87NGfJ/49JsNo+W/9toYzcw+fyUgVP8HZVSJFkXOVkngxNSMuRLuRaV79EoQD2Tj85U/U/5cn2GcI8eNibGbt7e2P6jx6/c/jiSYCQwFBD3ahnejxygCoxQDWHUyn/vwv8/CI5RkFasb2iGY6R93Os8HQmQ8ZmZubcu/f/aO7cfOYorjNfO9Nxn7/Y64JgYRMQlMShCREJJJCISRUGKUJT8c3lI3iIlSl6i5A0ChDgSAmI5EBAgwBh8W7y29zY7O9Nzyfc7NceUR8vFNjaE7WOfre66nKruqfP1OVXV1bOLvy5nlYfkYjRLegIy5okJzeyLaz5PTzsyoNB/S9N/FEURcToPxJKaqEwcHSEtlmcDGNyWqsDnm4cWwwr7l66shDvvOBxmZxdCrdWSz90yAMGNiKP5JdtFam31vNyDDQGA/Pi77g6LK3eEenvBZnJ2ur1w6fJ6uLC6GlbFl65cCpevXDYAYHMf3BbWrrA3SbPSlHtSi+Mveuqaq8FMhICKzwDMttthaWkpHFxhnOPOsLR8ILRa7OTOoCeAGccWGGTFLeAeCRdMIc1V0znXywwS9w1LxpB1wnFmI5JNjQq8+n0WifXsOti/99033wgnjj8T3jj9frjCYhflOSyXYqWh+yJdxTLalst10T48PWMbJAEGwASf16QJ0baJRFOqaqR9nFonWCGLzZa4KcskD1ud3lqn2/vX+xtrf5ZY3BJAAYBIrQzOfSzDB0AhD7+2xP3bL8S1+vWivVgfLFV3AEnBg3PytJcXDv643mz8NCtl38FSoAPS3+mQcVRAnRFEEaEPRlKYaIrzbKWz6lyh/lgMhxDywBfMaXYl5xX7Vq0cFmQBrAgw5hqVUNNTnJfT7KkuRbDt6yRjRyb7ZT19K+roK0fuCvOLy6b8zXYrzM4thLbApNFs29iELfbSE5y1GNuyIDoCDmYY+O5H3tdTn2uSVBZOARTsLsZ3aev1ZmgKIJg65ktygApTkQADyiVoUcF4MfbNXlldDBgzDpMP4obL1Mk4yljuAlsCAiT2T4rPXbHxD8lDio1v6OayiXGX5eK5HuK6t5tbW+HS2sVw6cM3wvlzZ8P7m3zjdRDaas9Ks6FWSK7axXVs6bfZ6MtismbhAsVfwc5UN7+XE79fVfeG2Rzwnm/2Ls81O3IHT5xevfS389vbJ5UFCwJgcOsitTKIh8mDYBf+cSVfU4p3dP8R1w0wwP6ui7svAIcPonIuc7ZyZG5x6Yf1avVHlXLlPh4ndHY6HsrBuANKgI+OCrj/zhPdXBo7UUa726pSAsiBNQL1hgx4sm8GT0k9+enMSs9Y1oyfrSLMqtDBMb0xtHNphu8+hiLby2qyHhgcrFZ5W1c+uoCkLq4xM4IrIQDgS2RWrRpFHBYQ1hBxzIJEl4IrBBSk7EO5EQI0G9vhWrlgrlL5yaZaTflpF9fOeznmHgg8bCm73LChHtm4QEx/IhaLAiXm5jOGYyCCPMkxJVddA2QIbLhvrG0BfGZro3CoXQtnNzrh3HrXFnrVq3IxdA8Y4SQ71uBAgnuqim+v0F7utV0zLOIKIOoXHNs6D/16A9X+sq7hn2fXN19UElv6cSPcygAsnLEy3C2ZBo19QZNbuS/JuxL9BwyYdl98AJWQtHKz2by7UW09Wqk1flbNsrv49KKRWRxRmXjfw6TqxJaxE08exXHEsBxoYxUrgSdiF+CQJQBA1DOAI45pADoWSTkV4INDaKtwxdwbwAqzBWvC9tgQgDDFanVQq/7bChV1f8YNLLvJi8mUpR0k0Nb4xCcBl0P5FGfWlCo3d8O0D21SOmV1jbTfkFEh73kwsoBcuxnkpJi1RcopkQwDsUCOOiZVmRxuBqs/ycR95dptlspk4c7lcqmycOyOJZsuffvCZVuPMZaLl+HqKCvraFgoBojSJBjAwgriSnEj48gH1VqMXEVryysCtWc2e71XFV6IrbIxCweKvdwSACNeyD4kft39TmgS9wHw4NitD9gtD7c+SG/Uas3DzWb7sXaz8ZSeuMsoLN3RBkLpSnRQMYaxLaU2k4MeFrurYYdKZCN7XofuYEfA0bEnPjMBbI9n2/+J4vJ2ZHOm3DyxUWJ0zNJ1LjfBxl30f8w8KvFinuBmRchioH3oSMwWlRJcY7ZGAq1lYErUU7VyYsngOsRX0GM7TFWQLxPI/qE2agTv0bDALEYoE3J1aBaXYuRl2RgIGGFtBjwAHrIRST7ki7gWrBNTcdJ0H81aUXjHbDs8fPQQucIr75wJa0wBA5xM/yovl8/raFynLcBTPoYxWIHKNCy/S6581NHv998cDnt/yfPxq6rtooS66wFATFsYPvjpYxk0NjZ4H5JuaUEi7wR0iNhDr2V/wtCLZVnnG7u7nfe6uzvHpahXSpXynXqSt6w3kgMyBRIpiFH6y7H1aCkt4eSct0zZUYrpQGYkShg4IBBZUcooRqS4icUQwcScDKXR5Kgs8bV6pQMaREBqi7lPOiU0dODJnLFvhOJVALFRbyVH7bB/1kaFigfgDARN1iRfDERYO7QBUmsElAaiFAR4yCOEwHWhTXZNirPbpUQDiXiBIjJTh0KxORFKtH9MrbJWo5yFuw8thflmFi5tsyv8ZAGb8hIYq2cz5YoMxofs9XhdpCw1/Ru82enu/raX9/4wHI3flmTcErcwWC7u7MDh4xn0AcT7xe5bKoDjWrra78TTwOHsnWeoDt/d7e++tdXZenamVFkrZ6VlxTelDLaHnFREjCJwjApIOwUIPESJZWEZfTAf9O2pCWhU+HxDRpenpNQVUaaw/FgoOTqPfQDIoChKQLkRhfKTohOUM049WuUipVCOqWNCJbglgc6jmMiMMzdYNlablQVrrgEMAx/koPCKlDysCeTTo0i2sRIBiC3iUikU+2o6x9SBGAnFslFUQlZR/Ku7TWpMt/mTsCMLik16jhycC99YaIZuN7eNj2xPVPun3BPZjBGx+rM0Gm8LMV5d3+n+RkDzR1lS70kg75P4GIaDBdOscAoYqZVRkKgAjr2JTuIdBaDgOAUPBxDPl/d6O29tb2++oG57QU9suTYzVSlY4+pT30TpmFMpG59gmBlXJGhsU48MCPJ+Cp91dKXFjUC5pH6cSekjGPhUqiko/gdAoGPTbJ1aXhRbeYk2pIqaqxNiIqCZ0pI+oTgVq3TqwIewVADDpCgkP9YSHUfHtEOyfDyEciSSz8cSSAcvUH12l1duizWDygQprzIwlOIti/WShDw1nQSry0rKauBzj4PQ3emGlYV2ODjfDLxfw87lAIs1hzbIRJkZjVYH+eDfm93u7y53d/80GI3OSEzqiqQWhgNG6pr4gwLycN9TARyfTnQUgIHO47wXgMBQ3uvvvtPpbB/XU/yU1GRH5jh9eF5/os4YIRYbBKVia7u+PaErZXbckkqiISghOZXVikmhMemZ3SBvHA9QXgV2qPxgiEGOXJj4xEfpFRAiRMcOAoCEPcdJF0cX4mM51GPtsDwRZNgbw9pABjJbWygsmVGUAZaNR1i81Nwap1NAzwCP9rKUP45b2BoOXBvli6CBKLcwFCrewMJ+BggrBoAYh+3OMKxeZmvEUjg81wqC3NAfyILLh1u4I/lg8Oxur/v7Tj//az4anVdhwAArAoCYBgwfAHULA/ZKY3MKukrxlyro08j0YcJoHTMscLoGBPYBVY5JN1WtZY17Wq3WsSyrHCtn2bGsnC0iKLobKHkIrVYjLC4vhnpNRaVcQ8EQC6t4l8I39EVZejLHCenHjBfwRB7JbGeVpM1WYFXQ1yXTlFdMXfGjUzq37g8w6UBlbWxE5WzmhPZgmdAgRFjr9X8y3oF1wb4YcbGW2MpL2RV6XvCEE/LgikQQog3MdGSWjvhI0cowcAMsAQ6xAQT1qmEGUCJcOFw5a54Blu6NmHELVpZmpaGAo84+rx+cudJ57cJ297Vur/uaiq6KqRFBDhpYEzDHMPE+fgGTl5Y5F7QHXf0ZC/pM8nuFlcZxCiDwNHgQEj9Rq9Jyu9k+Wi1X7s1qtYcq5fLDM+WsxlumP3js++GRRx8Nc/NLoZzVUTP02ExytgDEIsn7u/ZyGWsabIFVv2fAwicQBkP2iMjDbpcdxzpKY90D32xhJ3U9nRlUZJ0FSkpTJBull/qZlgAYpi2AFLVzdZZHF5BVQ9zkWClDXBmxFB2gAhx4K5gyIAJ4ZIOtNugaV6EiBbAgX6kii0ox3A42w8EUA0ANXFTWpmFZRCb57CSOhYKccnUyvar289Fwbg5fiWNF6Ssvvbh2/qNzJwQ8rzdKpVNbvd5paT8WBJUDCACDg4WzxxWAcYPEzS3o+sjvGQCCHsAcY30AFA4eKRMPyEB1Kc1yNaseKJUqDx5ZOfTYL3/11P2PP/5EeX7xYKjWZ8V1U8A4o4LpL7bpSym2QlZWomy2d4XFCwIEDLaHJxvNDAQcYvby9DwMJpo+KK/tv2FnyNblAAqqg7dAiWX5NU90tsxjsJaFYrb+Q4puADA5jwOwilfeOJ4iIGGjX5auc5v0X2JVjE2d43L5OBukm5VVVJMAkjaofUAXU6rmVhkIAXGxbRALudh7hMIb6+udD86cPfGP48+/9MLzfz+1vrnOVCo7bzkAcLGfBBgw+cjj+WGoAIzPSfplCrpB4t45O3jAgAQMkMAOHn5Omuet1Sv11oP337f85JO/OHbs2PceOXzk6APN5lyjXJaayXfHhI9vc+pYCmpKLuVH+ZQkZZN62TEKZ+pqSg802C5XUkqe2ugf9gZb8JHftghQGJd7AybRFeByeNrjmtiAJbLJgUpJCK+eUwl1xyiVlULjGgEigIHN9qip5o6pMmtvlAL2Wf2+atYazLURTmZqAEcwjGsaDtgJdDDa7XbXz1w4d/K11//78vPPPf/uudUPN86ePcu4BICA4gMCDgwpaHDslgdgAZOf5qdc0HXQ5Ncr6AbJ7x+hdf0JOzAAFFgaDiBp6ABDPnN7qtVqZWF2ufmTJ37+3XvvveeRxcXlB6pZeb6iBAFHja+SMVXL05ot/NlakNfWmQkBNHhdnv0v0EIU0R6j/JHLgA0QBzZ1bpory0AhT/u4VUC0BLgMy4MlAakMlggggiNjm92orG1DyGpUZTa5snYQANAgzoBGfwAq6hiO+PQAS88BEcZxTJoy4RpRl2JVsD/IlX3Miy79Tm9n9aOPVv9z8tWTJ55+7ul3+yKVc+WHHSxSl4TQmXh3RxxcaJkz5GFB10HWVQq6aUrvI8cpgBA6SMCAhgMHIOLAQuhAMtHaUG3UGkeWFg/dN9dsf7vRaHyrWsnm69V6W6ZKs5bJkRB48LV6LA8shXq1FmoNNt2pBD5NCADYgKIIwYxLRPtFhIVAktQJe4A1DxyxyQ1jIwYK4gGgQDbiBRwADjuP9XCFzDpQaSk9+g+o8ekD4rEwhv1ojbBEnm0JWPpu0hTHOy2qK1exTnmmtC136fLWzsa7V66sv336wgdvKRcuiCs5ig8IUNwBIQUIP/Z0BxYHC8qnIFEAxk1QARxfPHFP/b6inxwTopWwA4QDhoOJh8RPg4h38poMj7vmmq2jtWr5Tok+VBrPLI1nSvN6Xs9nJVknMyW8HCWpKDMi4sGQ2RhFSeEBDYRe/eFLsjyGcUwDzWKBBbudlW2ahvSJJcIxKGMuTHSByMubvUhj1SsWBKAyVlmTbwXZWrEszNCxbQDf38jzfFNgsi63ZG0wGF3Y7fXPdvOtU8rMlCnNuFqjGABIwQLGsiAuBQsHCg8dKJwhDwu6SbLft6BbRtxfv8cAgLMDQgoihM4OKmm6l0mJ84VarbWSVesHall2oDqeWdCTf076PZ/NVOfLtWxe7sKsvIbZTL4NtgbzIEyLsGsX4xzmmshqsLUhksieGpmtKVH8xN1gjAR3BeDBlrCsZqHgxqCjEXhmhqVd5d+EBS4bAodNWRMbMi02BF9XevnuWq+7dbGX5+xxwewHtft94tiV3zkFDNjjPPT8sRHXAgbkYUFfIHmnLujWkytHyg4GhHAKFCnvFedlXZYrCMe4QO1KpdauZllLLkuzPFNuKuSjh9XyeJyNWMdZDuV8pFgZHVJslZO9UGLYclAqZ3wyO8KBrAV5I4ICfBKbCJEZEkp8rnUwUxoPhmMljcaDmfGwPx6Xd4fDXjcf5p3eYLA9ynNfYIWSTxNKjuI7O1ik4LDXOeU8dKDwECrA4hYTnayg20vpPUc3PXR2EEnBxIECAEnjYC/jx84Qde31G5Of+Om8TtPlUMRppSRMlRZOyfNBab5poEjD1IJw9rzOLiut3yk9LugW0l6dqqDbR+n9R4FdYWFXapTcw2l2QEk5zevHLi+VTThNe8VN07SiUmYvZXYlh/04BQBAweOmASLNy3Eq19kpPS7oNtHn6SgF3R7y3yINnVF0GPJjBwY/9vNpy8PjXU4awpCH10OusITTyu2KT7jX8SelwamclKHpsKAviW6kwxR062n6d5lWcngvMHBO4z/N4oCd0uPPolRxOU4VfVr5AQY/T9OIhzwuZchDp+nzgr5Eup7OUtCXR/xOKI4re3oMQ9PnKYBAnpaep+GNkCszyg9xPs0ODNB0GuTHtIO83h5PL+grSDfTaQr68in9/aZ/S86dnfyY0JX1ZsnluKKnCp8CSkp75S3o/4i+iI5T0FeTUpCAUNK9fu+b6QOfBAhpnWlYUEEFFVRQQQUVVFBBn4tC+B8SmknIrOhKzw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23" descr="data:image/png;base64,%20iVBORw0KGgoAAAANSUhEUgAAAR0AAAF7CAYAAADvx188AAAAAXNSR0IArs4c6QAAAARnQU1BAACxjwv8YQUAAAAJcEhZcwAADsMAAA7DAcdvqGQAAP+lSURBVHhe7P15sG/Zdd+H7XfneX5zDw+NmSSIJgGQGiyxZVGW7HIcyPGQim0RshzGLqdsuuwKGcc2yCRVcZX/MF1x2RIdG2TFlbgq5Shy4sgpWyIoyaJECSBIDMTQ6H7d/eY7z/O9+Xy+65z7XoODZEvd6G68fd955/zO2WcPa6/13WutPZz2NDwNT8PT8DQ8DU/D0/CeDZe689PwPRo+/vGP3xoaGrp1fn5+69KlS7e628+/733P99ft5Oj41s1nbub66Ogo969du9rW1tZv5ybhjTt3G+ncvn37tUY6F/cJr5F2fnv/C1/4wudz92n4ng1PQed7JPTgwuVLHM/fvHnjpR/8we+/dfP69XZ2ftZu3rjebnBcv3aN8zUBol0aGGjnZ2cN0EgadT7n3F/X+YzLM87npMP/3DzlvfP28NFyxeX6N37zy8QeaF/6jd9s6+vrtx8+XL792mtvCEYBpaeA9L0TnoLOeywILp4BmM94fu65Z39sYX4WgPmBNjw83D7+4sfaj/zoJ3lyqQ0CKkBLOz4+CjAEMHwiUHSg0ofTs9Ocz7p4Z4CR7+bf+aV2enqS+5d4WRAzvQrkMzgYQLp0aTBgVkDW2v0HDwNWv/GbX0nML3/la219bQPw+fXPk/+vPAWi92Z4CjrvgdBpMZ959tmbP/aRD3/opStXltonPvlD7Uc/9ckI+QBxLiH4JyfH7fgU8ODe6clJnp3xu7QRtZQ8CmAMeEEQfHL4w2dcCzhvCp02dI6GEzAaeJy+aXs2XLo0IBiaSK5Ns3LlGQBo5v49fPioffnLX20PHyy3b3zjW7e/8MUvPQWh91B4CjrvwtCDjNcAzGf/6B99qX3yEz/UfuSTP9wGEepTgOQEoRdIClTO0VTOcp9f+Z2g1tJpJDJCCX4Bi7/7eAUeAg+//ZfrekfNR3PqDE1IwDk9I1+fc2/gEgAj4OQ3aZK+Wk+vYQ0IQMk4OlM751lDazK+eaIXcbe1R5hpDwAij7/21/7G7S/++m9ojv0KdfzF3/iN33jSf/Q0vAtCterT8I4PPdA899zNH/uDf+BHX9JU+uf+2f95Gxsfi9AeHx6hXRTYKPyCALIb4NE0Uujjd7mAC4GlE3YjejfcUAATIKhobQCQiHbD70Q1nTcdleepmhSmWswrdBjNLvUs8xwcGM57A4MDHMDJwGAbHhpGA1MPMzuASDBCS8rv/D0RzIdTgdx5e7T8qH3+V/56+6t/9W/cBox+6SkAvXvCm9r1aXhnhR5orl298hM/9of/wK1/5B/5Y+2F992KtiCoCDDHxydlNuXsvWNlskInqAUm/c0KucWD3AUkHrNC3uj+CUBPmlICkfGAFLSmch57fRJz6uTkqB1z+NtUBDwvjCOgDAwMteHh0Up7cAhTazh1EXAG+T0A4Jh+5eGrXZm7k6HqVvkaNMVWVtbaX/krv9r+CloQt54C0Ds8VOs+De+o8MM//MOf+cALz//Yj/zIi5/5E3/8H2wfeOEFhHaoHR3sB2hONJMEGIRbDePo6ChCGOHm/fNOaA1ePfEzIT/zoBPs/PNG/R8do36SJlqLCXBdz3IJ4GhOlX9HADo+OgT4jinTcd0DFDXnPPvWAJpNwIWzZtXgyFjMLMFG4BGALOgF6JiRwXz5rYKTcnmLeppH1VkHtU8utYfLK215ebX993/tb7a//qu/9hSA3qGhb9qn4bscHms1i5/94z/+D7R//jP/dBsbG0eYjwEVNBmPaBOlzZTQ+WbX60dO+Y/L87Sq//UgYoj05uriMSFJdP8bvO1b3eNKmztdFhX4of5zLvhxbXkEQkHHcp6engUQy6zz8E3SJH/Bh//a4NAIWs9IHMtqQKXpdOaVIBIgMee8mTRiWnVl1UdVz/nLfYvlr1y01dX1tra+3n7913/z9uc//9/rfP6lp07od0a44KOn4bsTPvGJT/zsjeuXf+KPvfQjt/7EP/QPtA9+5P1I1Gk7PNR08nzUDgM6R9wu4TKIHwqmYKCZk3udiOaaUy+Axut+ddd9qHsV+usnnptGJ9AJXHcGWeWrNoPwn3gANMcAoqBzcqJ/h+szgCfaTqeVnHVpAzyDmlYcw8MCjmc0nWTI/4JPxUwwR0HHe7k2PR90IWYc9So/lgDJwe8aqj9vGxtb7W/9rS+0v/gX/7vb/P65L37xi7/Yvfo0fBfCk237NLyNQbC5enn+s3/mJ/5k+8f/iT+R3h+EQYAAmoPDtrd32A46DcdmSm+f/xU8zk+CB4IVrwy3clvBzQMfOfytECqmfRoR3Tw3XKTke/zIE8/+7uJ5rQrl896ZW2YUYMPPEwBRv5JAKbiolR2eHMYc9J6aUGkqYldpPI60xbwSfDh8blkyyqVGRCiNRkAp39LQ0GDSTkqkY/36gPUWLcs0jK3m5FPBZ5i81Hz+9t/+9fbFL3zp9urqqprPz/re0/D2BtvnaXibQm9CXb2y8Nl//k/9yfY/+6f/p9w9dW1BOzk4aAccajQxp04Ul25kx/MTLRUw6NCltJ3q2fk/0S4Zwdf5IdYMXELgveHvPq16vRLjh28PdM8cffKcu52wJ6pS7bkDHZ+dCTbEC+jE9EPr4bAOB8fU5fiQ44Sj04C69ICV+HHiYAYQMm+HZJ0fpEO5nQ9Eg/O39dKUK1+VwFeHZUpB6yLx+mvrazlNfxigcrRMEBoCgNbW1turr95uX/7yV25/61vfeur3eZuDrfg0vMWhB5sb16989t/6N/+V9iO/70ehPMJ3st9O9zuwiYDW3BrDWWapKOQKEgJ20VKCA/cUwN/WehfSF+DpAQk9oeIm/uO0BBUvz9EO8lthzlWlEzDLldf+3wk6/6mROSQuQHHVUGaizWgKHh2h3QBA+9Tr8OigOx/nMI6JDV5C08GsUj3JfJ0kS427skmGAZ71fpy6XZqL4NM/kwxBVp4IgCkfwfQtv1qOL6tR6T8yXjm1K97m5mb71V/91duYX0/B520KHemfhrciXIDNjWuf/Xf+rX+jffJH/hB3Hc3Zb+14rx0FcPYRRHSFXovInxddb95JUfXs/CFogxdxOfRj5HkBVECGVhU+cgfpdWmCWkpnhKX3F3gCMWbgO/UrISXIvzrXPY7u2nhqHr6h4OtMPtKHw3EkeKrlHB4BNvttbx9TcX+/Ax6H1Km/ZaJ0Cv/Q8AhY0s0DElTOpQ/pY6JZl5SSCsXLExpYlrqXkgDeMaMcZSN+b8LlDeL4l7lBajloVnFWJ6ky2fytSba1vdn+u//2L7lg9anZ9RYHW+5peAuCPpvr16589mc/+9PtE5/6se6u/pmj1g532t7eXsAmgpRWUDxyqpBeXMETNApk+lDCb8QCmRJN/vcf72UJA/fLNPEh/3Nd6fHIx7lf8fylUFfW/E8aBTiV9kWoqHUp2IETgtopFy6vEHAEFofwdwGavb39trO733Y57+3vtcPD4wBUzD/BgXrFtAJ84h9K+gWMZ9G+LFGVMWYXWkuc5tIj9fHEde75avmZ8sP/E4f3AjiacHWt9pP8ErcLvHJ2dtLu3X3QfuVX/urtra2tp+DzFoVqnafh71sAbF66eeP65/6dz/7MrU984g92dw17KDml3TiRLhJDOEcI7LlLQ1FycvcxCPj7iVbyp/6Kils9e5cUD9Q+SuNJxAgjD/2XSHWdRzFJvBYEcsGjutehIGeedpdJ6wKtOAEyEVzOJ+TrcPnRSQc6gM/u7l7b3N4N6Ozs7LZ96p0JjJpXSaASykjVwBBgUv6hixEoAS1xBAoLwTUA0w+tP660Wk6lZXl6Onr2twDTA03OOqi7V090SBvfNhCAIIRm2/b2Tnv55VfaK6+8ent7e+tPPx1q//sb+pZ7Gv4eQ2dKffYn/8yf+sxP/kv/SnfXAMCc77ZTevpaiV0CofwqHJdcn9Q1Qy88Bnv236lxEsd3+VNQH8cizbzepcEpAuXlRULV0/uwzBB7+kTM6SJcCLSP6kHKfPGbAyG1Phk216wCbA4BG4Hl4OAQsNlrG5vbAR01nn0OfTqaMhdpXPzvmT9A55Ry5blZWD/LIi06oBE81G6Kdj6zPlXefp1ZZksLQNyzvkMAVR/fQ+0xWk6uy+8jHSs5AaiAaBewfOXVV3Q4/yIA9XNP/T1/f0KNSz4Nf09BU+pTn/rEn/+FX/hPXnzpj/x4d5dwDtAcbrWTQ0wqGVnhCOMjKDB1enk5PULD83qc40LT8bd/eS93+icX9y7uX/zurjPRLo8IfZycyK4EO0eePT56offwslOKKoVcByLKTIqG4nwdl0I4cnUSR7K+Ks0qAejw8DB+nhMASdCJVpOjtBG1pCxG9VkHFpWZ+ZtTyNfd50H3zBtqbF2MRMqExYuJiaTF2TKddjOlM4+IcjiML1jWPCLeJ81yYpMG7/l7dGyoXb16pb3/hfe9OD0z/Wluzt+/f/+p1vP3GPrmexr+RwS1mw996IOf+/Ef/2Mv/eRP/mR313AM82NOHGBSKTQcEVBCr+GoY0j9C8Do/6toid8/q1f9r34/PvuseyHP6/rxPa+JTfT07AmVSUWpa8PFO5yffL+L3f0AkLwWGHLU5L+TCLLm1Unbzxyjg7a1s9M2t3ai7ezulT+nBx0TNR3zefLIg4wsPQbSi7IA1L1D2KN/3gfeaOeAiPUskBEIC1CiNRI9/qAz4dwXzAtza2gwExOHhgfb0MjQxfygaISJSNmsK1dqPv/tf/vLt7e3tp+aXH8P4c0t9zT8XYV+VOonf/LPfPYnf/Jf6u4aFMS9doyQqaLLsAbYNoLaT/Gvex3pw9tPNIOXRH8z6HjjcawLQXwiPHnvzc+9Lu2lv5/yeC0Cej83PRvHrHqAshyacWgkrrUCMLLkAYARfg4wGX2hBP04wLKPVnPAeXt7u21sbbfNnT3iHQZsjMc/i9PlVUcFzwLK0AW4GHoA6ufZ9DTpz2pMSYN/Z4BNtJloTmozpUEZ+nyy8p13B/QNYVaNjI200dHRNjIy0sbGa1lGTCzi60sKWJOHjnLBZ2dnu7322p3bf+NXv/jU0fw/MvR8/DT8XQYdxTeuX/3lz/7s/97r7q7hsJ3tbWcSXB8uhNhrLpST+CbyrILnEqz63YcCnWL+vNdF8HcvQIb+un9uSByF5Yl76eW7d/OOr/XJ+Ju4dZ/jTFPENM4zWfEYAT4CTPYB073d3XZ4cNCG0Qo219bKjCGJPcypjc2taDkKqGbVGeVf3dhMWiMjo210ZKyGrd3O4ok6eTZvQaVWnjtT+QmQ4VkcyGo7AoIvcU/9w6Ov78lxbe9xhDlbQ/f6mLq6mAbvqvWo3YyMDGM+jbWJiQnAZrxNTo624aFyNNs58EYc2wMDubqYXxSTjDrfvfew/eXP/63bq6vrf+Spr+d/WHjMlU/D3zHou/lf/ul/9rP/q3/5p7o7BoTudLcd7x9EsPmX4Mle0nMvJBLb6wth66773z7t3+du/gd9ckVqlQ4hQsbRD4k/8Tb/80sty/w4nenzQMbjlDVxNQ3fT5xcXvTo8c2gsRzv77aN9fW2urqaUaeN9Y2AiAKnlnNMnLGx0ba8vJzRqn3Mq23AyPk4Jpv1WMTJ3CB+u8wBSeY+Pyjf+PgYx3g0DM8ugXANlnN2hkZL2xgBGAwDaF3SpyYTAkQ6fZ2tTFrS+yS+pBO0rAM0qv12RDkvfESAg2ed29JmFOAzLdOfmZlos9PTnGfa1OQ4IFQmr88DNBbcQ/p1mg4Eou60g+lSx42N7fbtV+7e/vxf/82nWs//gNDz69PwewTNqQ++/4XP/cy/+dMvfeITP9rdJZzvtEN6fwVWkFCk5NM84iIgBIUjahG4Co9BRqEqeOFmMXofeFG4ueRkwsRXJCr0oHMR+ssIiCf+6+5xp53Zc3PvUsrZgQ+H2kGZTKeYDXttd2enra2utfXV5bYCoDxaXkFAB9v9+w/RcPZ5V01hEKA5jA/k4cpKSuhWqM6mFoAi7JhinofRJlxfNTk1Hb+JC1aN4wxs6z07OxvaTU1NtenpmTa/MMe96TYyPMp9zZkTgOacdwfbMGCktqMJdn4G6JyW2Se4bW5uRANbfvSo7W7vpK6DgJgmk0BlHoKbv6336Mhgu7w41+bnZwCeKfLHvCK+9I4TmfKfeKYMabbed8WPAhxuck/tRxp++euvt7/4+d+8fXJy8lTr+bsIT0Hn7xA0p65jTv3CL/xf2vXr17u7Z+30cCPq+5PCX5dFUi8DDvz0+ncDHa+e/H2RnqDDpf6V9MD+n4TIHUZ/U77dOYn5g2dqOZVq14NbFofvEZpLChPCegBgbmD+LC+vtUcraDYrq219fbOtrq1iKm1mmNvk1HYODgQUBa3yVjNxQWo0A4BIYLRcThQUMDQz3dDLqo2g0QwNjeQ8OjqGRrQbcy1D2aQvQAgK8/OzDdOV83yGVZ1JrcIzMjrYxicELUFS4BumDEMAzlmc16+9/np7eP9+NBxNK01Cy+2uivHRUAjTtCyCxPjYYLu6NNcuc8xNj7eFhck2QVw3jk8dOM5O9UOdcNbMAnA49GsFi9II3W6J3ufe+uZee/n1R7d/5W+98lTr+TuE4sun4XcMmlP/wr/wpz/7L/6L/3J3x3DYDnf1U7xZ8A39T89evgl0+M8jFPfsyRtE8JYC0YNP3pO5yQOrpMtH6KiQ57nHtYlVMpWPRz2KNmHIvBMOh42P9/fa9vZmW0NLuX/3frvzxt324NFKli1sO4kPMNjdO8iMaQWqBLEbAQIAhECF0uwVyiPACxsOk6TzhZClTtpsxSHAEdFV4ccAhv6syclJTKch0lSALT1CbT1Jf3DwUpubmW3Xrl1DGxkhT31B+nHO2uL8ZLSmczScoyPKQLanZLaDOfXyt78dLW1pcZGynKO17QT0+rTVdubm5gCOE+Jtt+mJsXbtyly7dnmhTY8Ptxs3Ftv05Agmo6vd1XhcMX8UoBHYskq+c1Jnjg+HdAngUD+qEhoZ5wtfu9/+9tfu/txT4PndQ3Hl0/Cm0A+F//RP/28wpz7V3UV4MacO9nbTW8KXEbxOrhP87ZHr/IZ9ee717w06gEKfkO9wyuJFrgWdYna0lC5EWLt4F0DFSVjyV+50cUz7FAHc2dxu6wDNw4cP2v07d9vyw2VMqY22ubUdJ7B+n8MMaaOl9EPPx2cI/gBm0kj5SRCqAVUPwIUcyUg/jf2+o0FuOXGc4XFQIppQgIoyKOyuvTpCeB2FGtVUIonBwYFoP6btOq2R4ZE2OjQG0Ixi8gBOwxQK7cy6L2F6Xb1yhaSHMP3W2v17D5PmnjsWUq4xyjgPsFgyNTTzVAsS/DSr9B8JDOYzNDTQ5qbG2iKm1fUri+2Zm4ttXG1qdCAa1wCF831BpLboqGvrL82tl9qPtHdCo0zgc/f8URt7sLbX/ptffcUvV7yP6E/Dd4Tw59PwOGhOXbt29Zf/k//kzebUyfFW9rlJkPMQpj6U+FeIg9Zz/n98/t0IHcY1LY/uWsFP8vxXKn1+GDt52bv6O7+4VugzMAwYmJ7m07nCgtbiCNPKQ7Wau+0ems36+kbbBmisy9Ehmg9Ag6LSTkjH5QzKkOhlGYyj/yWmEj2/eautOPqjuZRipGJoKcOOBo1GWCcnJyKgCrzCqSNZodcc1ZzL5u3kpenjaNTi4kJ8Pmpb7rWjNjE+NtZmZmeieWxurKOdTLRnnnkmIKcD+xGgWSvzNYNO2xjpj/GOWo0Ob8FRwHBuTfKBLoKbs3QcuRqm3JOYVFevzLfLi7Pt6uJMm5pAy6FSowCQ5ZO+ta5Ms7I0ndDewzbhULtT07Fc/u79eNs7B+0vf+n+7c3t/ad+nu8Iv5ssfE8G9yb+h//hP/a5/+P/8d/t7hgO2x7miAx3oVXw578+BDS68OT1bws++h0obrphVvKIys7ZdPrzm9Ln0MSJ5sTZZyaZ/XR8yH/HAMXG2mp78OA+Ws299vD+o/YQQVUDEGjKR+Ms4TKB1Gw0q9SUMtLTgY5CWj3+KSAwGrDRtDCMjqIRoOloVk05AjSt+VND0Zo68e2QRj/SJOmsp2kKFs5YFhQdDVO7uHHjRhZ/7lI2Bdj7IwDRzOws5UU7QbgnAR6vpYsg5vuOsmnm9W0TInA97HPqtwfolKajtoamxvNRR9MIY2hSIyODbRqt5/rVJUBnNE7ribGhjIqNjTq837VNd6jkSXEdyhQ07ZmPDVImG0csysgdncX2/kl7+e7W7Vfvbz/18zwR9Nc9DQT9N3/mz/ypf/+nf/rf6u7AQGc78QGE6fhtD+bZ0LH4m8KT4PA7ht/hJd8JuHB49lDgT+iln/zdX3tE88lZRi8QiLPToeuNjXbntdfbN7/xLY5vtpe/9XK7/fob8XPs7O5mxrAmlSDjCM0xaRwJLFyjH2UkaghhC2co6Jggi1eW2pVrV9r8wnyEt5/opwaxsLjIW+dtd3cnI0gOW5eWgFAj+I5MTUyMRwgFOd9xVEtaDgEqAgQ1QctBi+SeaavdCCqWeWtrM0KsJhQzjPTVLrx25brgKShaHs23LK/gWhDYpTzSxHJouklHj0sAiQCZOLTvvivgT9Dk0LrU5HYy/aGc1MfQWpA5y6ZiHI6eUXg1MsteW4ZYB865Nh5tytl5QVPjI3PjY0O3hsfnny6h6MJT0CEAOJ/7t//tn/mpf+6f++e7O9j++2vpSbmEyQocvK7fspk8p3ZRPWAfnrz+uw2+0wNLLxge3veeR5+P11yQN7+7+/psdrd3o9X81le/2r74xS+1r37lq+2NO3fa6trmxRyaPYRpTyGlx9ecOgIcjjncbsJSK8wjAM4YIOGnYjR9DOapvybOYQSc6HnmxuqChfN4BAt9NJoxmdQnDclre3srs3itz+TkVEzWoWE0mr3daDwOg8+iKSnAAoh1EmDm5mZjpmneuUqdxzHzdnjPvMz3QK2IdKMpWkaee6h9OcRev09Ir0BMkHI4nwhteBBzTp8QGlcmB6JF+V42FhvoTVwbu+qqCWs+/hmiWeXAJIsT3b16/I4XInVpEK2Na876w+ZnJueI/9LIxOylp8ADebrz92zApPrlX/iF/+hi/k31yFthSBkuc1q6ECbsQpjutwWBobv8jvDku4b6WUAigys0ntVwNBcULENAhlB76lQacdD6S9OIci4vP4qf4w00GrfhvH//AQKpf4S0eX//SFPGIW9NxIEAh/d1AdthV3puaNUNf9MXOTSekOe1Hw2liXai72RqarrNzy8ARGhXm1vZBtT3l5cfRpNxlEpAcU5LPxJmGtPT08RFmxAIARC1H00yZyLrg3GTd4HCSXvOFvZdQcvJf9LcdAQQgWlnWy3lMOXx2QZanvSanZ2JWeYyjR20Os23Kcoj6OgwV+txt8RDgNitTG9cvwZNDgGigWhzk+NqRoKqeytfQlMaakOARz9bOe0W4kgbJyx2e/UIQP5Buv7bXxnVAvyIQF3221/74rdvr2/tfE/7eb6nNZ0CnD8H4PxId+eIHng9Go7qtQxUphV/8FrdqWDf1/s3CoB41j/8XUIPPJ77I7NmFTaESW0iPhRBB+GxV67Jamo4BUwWwHuaHHvbOwDNnfb1r3+j3X7l1fYtTCk/Pue2EvV1hpN2gFDvIpiu/BZkFGrTRnrSs0cz0RQQNLgWkBwiNi81hLEsX3COzQgdeMUbG59IGmpPliXfr0I4Dw7dO8elIDV/ybpNTEwGPIjS3LrU59sc+TBf4nEfQBFoze/wWA1mP8/0xUyQl4C2u7dD3g65T8SccimGvqlDNBU1MEfPTMyWEFQEIqVfkDL423lBgoCAuI1m6JweP/MjkLpvsiNvgp+0cyKjzvJB0rrEPT+Z4wcCNZ+iyXDt8yE0wuFhNEPoNJxlHiNtFJDTp6TWk/uCpHQkr2dvXpl7sLLx6dnZ+b/w8OHDjRTueyzYRt9zIUPiH3z/5376Z/63AM4nu7v7bXNLM0G/QAHCd4YMeXeBPi9g04PH7x1Eig604iPofgs4T0wyKy2nA6GkWUJEgZKXf/Xuedta32y30Wpe/ta32z3MqtXVFQR6B3PhoHvLYVydxKSVJMpMMw8FdFgB4rcxM8em4wS1EbWhQUBGs2IAfPLeHsCwTfoCwyRAYl76QtRUHL4pbaVGozwHxLhOfTi8Z7AeliOjYrzrEghB1ueaVJpsO4CpJuDMzFy7ceNmRqju3X8joDM1PROtbWsDcDs6DPhIKTUf20GfjD6hMcBJEPVzy+ZZkwOhCelOTU+1N94oP5eAaOUP93fjSJ4hfZUZl2rMoS1NTU20yalxyjKVCYSuObNuOo8tu6N2g4Cj5fdelmlAP9vW+tkWaqTROk+PA6D7h6ftv/qLv3J75Xt03VbHat87QcB5/rlnf/nP/rk/d+v69Ru5d3SwCuBsclVCLbjIJDKjAi6zGqJpdEFNR26vuTbc8MjbufgdQ552oJOzYMMR8OmE8+LoNJwADXFlVoMzeTc21qPVfO2rX2t379xtW5gQtV9NjUL5qumq6ahijNDLu8gy2gdpWx+1E6+7gudaTcBZvAqT7+hD2SNt59I4CVDAMvRAG3DphFzAkD4Ksun3yw7KJ7OTZxlFIl3f1cnrrGfPapYC1JXLl9vzzz8fYfVzMQKESyV0Ru/tbaNtkM/sXD6kt72FCcx7jlAZzNN0BZ8e9EYBsGhhXE905TGe83vu3r2b+N4z/0GQpuYGDaFlHUOvlvcdwZoGwObnZtocwHXt2pWAln4ppwKYl5pSFrJyXeQUdAB4NVaAX620JK2c764xc+X9f/5//3/ffrS88j0HPN9ToCPg/NCLH3v1c7/4n/ELBjnd6qb797NvIQeHI0EJMJAEEiQU3tyHUeMs7H0ehor0mJrGobdT+kukje67XBCnRp0K2Lyvym/aMmqBEGfeNbk6KmFNDkHmm9/8Jse34rvROSy46AdxOFzwsQ5R/ymnIyrm8aRAelhVhU2tynqn/gieACeOjk9PYrZgnkGbCOfYaBtCEjWnnLw3NzcfbUDnr05twUEBXltbAwS3Ul6BRKCKUFMW842Gg1BbT/MUdNwGw3hqI88991x8Nj5TWD2rRQliamvDmC/6RtxS1Hf7IFBYP/P0vLiwkPsuALV+OopNKyYnZTCe4GZZ/a0Jab4176a0T1olYDSCdqNG5Lqw9916vt24eaPduHatTQM++q/i04E2glB1KPJGzVCO/4x8pZtdmnRQmxsbHQOMD9ov/Gf/t9v3Hy5/TwFPcfP3QBBwrl29/Opf/K//y6jgO5hS6/SmMpxMIjPIHDILMvZEqF499/hP9VmGfJJwAasEIgVoKgEZ27gG0zAIID0I9IdRHl/zftKQRSuonruQ8e69e+0bX/9me+WV19oqwu1IVMCGo8BDfwMvkK8XjsSY5jHmiQIfwSV962z8MwRCLcu41t1hZE0S8x2dGGtTk9OZOWxcHammQYIRagHG0GspOmrVYjKi1NVPJ7BCriYkAPpcQXz46BGm2f4F2An8+nEEPNO5fuN6m5ysVeiW3XdGRsaIK1BJe9oP7UnQsN0OMLOs0zxAaP1M+/n33WojgMDmxkZIYt393IyA57V10MQSdKzz5Phkm5mahnblmzJNAahG5BzeH+S90fiYrly93D74wvvaBzhuPPMMdNHn42iVQ+a04bmgJeg4jUEHvuYV5QacAzrEdQ2aC1vXN7fbf/RnfwngefQ9AzzfE45kAee5Z29+7r/4z//cLbez3Fhfa/dQr7dgQoVGRtQ3oEMyBxpFDbe6J0s/VKxw13X/rA7fr8PV1/oZvG8vbdqJwzs6V5OexxNxTKvv0XPtIZPq66HH1dnpyu9Xv/1q++pXvtZevf16hsH97LDzUhRqncNISxyoMjP8Hoa3l1WwI/QcCu8mQqag6RcRbJAFcSTPFR6BwW0ryr1cfqQMJfPcyXq+Yxl1/uovqbT9OqdgCSDxW+esPbkmyBD5m46ajflbHufNuOGW8afQIBzNMo7gtQ2YOHdGOrkVRZ+udfFa0JF2BmmmiaWWqCZjugZBRJALyBLfcpuGZpVpOJ/IkS4nMVKgmEc6zGdmZmNiCrqao6FJtLvK39EER6sEtczqpv7+np2eSV0zkgXwOIrlNG+XSPBq3pNu5uVkw5rVjXZEHjq1P/axj8791m9969OTU9PfE87l7wnQ+cQPf/zP/6//5c+85KzTleWHbfmBIzw7gAECjglRmz/VqmJHVXIOKNhTlXO3B4TY6Dw7zidzCzgEpIw89aDBUcDUPeOsNqJWkmuBy3dPictz97DJe8Z1lCn5HrX93X3Ku4J283L72te+2V577R6Aoy/juD45bDwQpjYzh881+fiXcpJXBJY09R8oJGoHAppaiiq+YIKEIASc6MnTqysQA+WbsK5VZssFWFJOZUdzJ8POpJ+6cKhpOOM5WhR5ZHEm7w8gcIKHgq3wCu6lXfIMIXSy4TggJR29F9qpZQSEBvl9krJo8pV5Umar1y5P2CdvBX4C4RVcAhbGqRSoZ2llmddDvtJV0DeYlnCgc1xNhuhtHy1HDUcQE7gEyQA4tHWbD/1Lpqcpu71VX7lw8zLL6rouASV05T1aJlqfNHcqRqCH+w69Z1vUQiRoMNy+76MfnPv6N7796anpmfc88EiH93RwWPxn/51//aVPferFtrm+kYls9lSpur2RFKDxXcksQxRF+A9+kCUyscOTv1ULLkKkIKFLgjud2pD3VbMrjs9909GNdqk3nwQKzjJkenMeIf2q5Qr53s4eGs56u4NG9uqrnXYDILkl6KFCADP3/p/kkUxqgpxg0Tu4va0ekXoSBgEM6xkNx9/0vAqdAijoGS1beiI8mgH6LBTcMg9KUBVufRwTgMWTJqRC7WEZBBjjOUpmbWtUxyH70zjDBVrjaIIpxL7jtfdKA3QvHZdV1J44BZSVb8UjVdLb7zQ2fTKONtm2rrdyDpHmmUP9apwul/CsVqQG43wh0xWI1Xqsh+UTMD3XPKPqk8MX1MK01QJnZqfToPu7lB3AuHLlSka3Jqcm27Vr19sHPvThGqIfGki98kHFgKprysq0y3wfG8CT6VMf95P+xf/rf3l7eXn1PW1qFVXfo0HA+T/83E+/9Pt+36ey0NDZsX6PSadfujV7eRpcx7CzR51/4dFf5wwzcpF4XiuMHvyXw282mV7mb0S4K36eJx97PEeOEE4Eytm/MTU8YPBew1GL0Cm7C9isYk699tob7ZVXbrfbmFMrgI+9rT27c11KI1PTUVtSo7EnBYA41Li4Snk9R+ugHD4z3wK8Cvbcidfd92w8g+WJuajGRx4GAajmv1AH0hWU/K0ZY1AoFexeMxRAvY5ZqtARx7hqEJph5i1I9Y5kfwsICmUPAgKHQNQfalYeAoLaTcxLtBDjmWbMZYDIESZNQMvk4cRAkkt5BK5oK6RjMC3LZfo90BjM3+C98tGUySyNspE7gKozW1CxvPqlnKS5srqad31P81tzdgttyH6gaFnpCqyWxxHHQ2hk3T/w/ufnfv1LX/30/fv3/4NEeg+GxxR+jwUB53/3b/5rL/3RP/oSvZkffdttfhLFaemq+jKJva8jD86cdWJXXZdT0GFNfzsMmjNxNRkuDu4JPjKKvxWkvN/9rrQRalV4z/51gqST2ACPZ2asmsnhwTGMaa+71V4DaF7+1qvt4cOVrFZ29bWCm7VFAgTcqwDIwAqKc31iBvpcE4t0j9GI7I11zl5oQz3IUg5/63/wmSDmS72gDPnxu1PSJb2kwbXgKBiMK7Cc1SZWV1YiZIKG9RM4FEpp4nWEHbprdvh1COMJRq4a1ywxTsCL9My315IMto/3BbVe+D337xhf+gpkxjVPtRjzlLDxS/GagCytNLuWlpZiFgo67tkjYMTkJE3paBqOoJmv5TAt6WOdBDC1H9+NT07gE8xJv5Z5nLTpmekM4TtB08W2puPZET1MprZBpzcyOpatTwVLgV2z2wmcdirmYzmv37g6t729fwvg+Qup+HssvCdBx7VUP/uzP/Ppf+wf+0fjPHSmqYLbz6ew4V1bJADpOHUeiosAVcVrCBSG52x8Gcd4nh3BqWuPoaj0MT9g1opnnAKtAiz9JAVQgpKSnrMCDwAAQen99ONsolrfvfugfetbr7TX37iDtlPmlAKW0RlARP9GenzedHMpZ83WVzHrUFuJz4kjYorUJT55WKca3ap7pmVPb/rGV3gUsPS+SRvAIa7vaFLpd0jPrfbDe5pIe2iNmjr6aRRcR4sePXqIWbgaLcllBq6xch7Rfqd1KOiljRzmt476ArsC5ABmgKf8PYZ0ECl3mXj+Nq4ax8Q4ZhC/FXoBVxNGUBSsrLdA5xC7dHc0LiYjz9VsjGNajmoFfKGB2ovg4qZftqf1srwG35GOThmI2Uh+apv6BtUqU/hznebnMdlee+12Bis06Te2NtPxqeHaoal16pM7iH+wfH2CkaDlJMSpqYkXuf2eXKv1ngMdV4v/K//qv/hT/9Q/+c+gCRyVcxOmUZ3OFwm087l2i0xHWKKW89u9YGQGgUdmdNq6zOsEsRy+3/82vs9lPt/hd0CHo7SkTvvx0EnJ2fkeruXRpBlUkDkEnVMYdhPV+407d9vL336tvXbnflvf2MmGWlmyIEAEFBSK7nd6Sv0exxEUtRlRhv8jJM7xgfcjIIKHMCXweY5mxD3TK7AqwOlNrYCQ2hKBp3kWvw91mJmcyDl72FA+t4gY597iwnxbREgFiZnp6czt2euc1jW6dhrhFgWcwGh9MiqooHGoiYi+Z4BdDvIPSDgJj7MO5tGR0mSsn8BhEGBdG+fWq4KSI2Kj0Nv2ULtUgDWnBTi1NcFBkLTulsd4ajpqIk4XsN3tgAy15MNpBm7pMRB6SztB1Haw41JjzKRMfgtQms+W3cWkArSgqy/JNWLmo9asSWg8NWo7DWlhndKeObyuWdNU6aWhwZHXAJ4vpVDvkfCeAh034Pqjf/THPvdv/Os/wy/s/8PqiWMy0OAFDKV5OLwaUPC+Z+714KEKnnt5VhpPaUmCyBO/u3tJv0u3TC/tfbUcTRWHUTVpIDZMKrNn4SAIobZhL6jf5lsvfxvgudfWNjajlQkmMmcEV8GkJ/eIEGfUq4CDKDGbDAUmMDRl8IFCYRkMCkw0iYtQo0OZW0IaahqhGYIqgDks7cjbpXNHbhxpahF8NR4nxY1DP387BGx8Adn6LS4uxkSx/AZNCE0pIzkC1PtRLLtgEzAlfdMwDJxbHkCBdB1BmsNkcX7LKOkbFPKYVRTacpNRhNV0bTsnKaqZ6FvTbFELy/SARG4xj9RkPAQC52pJXysovW0f6awWJmjPkL+HZTTd0Nf8SUuAcSSvB3LfK42T6khrzoLUxuZGgGp2bj4zvqW7vGbcfgpAaTu0bQc6nu3YAM0XZ2fnfwPgec84lt8zoONcnBdf/MFf/w//w/+YX3IwZtX2DudiEht6KAIvwDwGBIVNwPFwxbH3FcT+We+b8bA37A+Z097Qs8zJhZyWnD3UYgQb78mFdb/+4O4w+oN797PvzW9945vRdDboETWjVM970FGgZECvZe4IacCmQMTDMpTw1krxC3CzjgDQk2DTp3FhluV3N58HsJVO0X4QIMSfe7AIIOBnWgQeAc8h6VGETdoGdBAu/RzbCLHO+mGASe3RtBV8Jwz2+VrvCyGlXhZNOue5oIQWpWYxPTWZjmGYOmQ/HNLznQCUNCRP46fepKPPyxEp04lfh/q786E+Jct2oeHalrYVQaDSjyQAxdxE+A3eM6hZOe/JL1VIG+lV5mb5BNMhQd9JJ1GSrr5DOwM1ykwshE8MB5iW5xR5dn6O+KUFOZdJAO33AzL/6lAKfMrsdK3Z9Nze7v5LlOE9M5T+ngGdmzdv/vn/9D/9z27JeH5DfAubOgwKE3rQ5gn9WaY1+DvCm3j8yNEJ9Hf8GRLfiy5urvO+r8FuCELMHdNTqL3OUf4G5+AoCC9/81tZzvC13/pGu4OG4yd41Woi2TC06ShQ9tQyf18uBTlmFvcCHk8cRrI8XitgzilRsA0KiXV6/F4JkKDST/NXg/GYcFiY3t31RgsLczGfvPY7UZpQWc9EOS1bRres085e26YOOlw3N7YugKYmIpZPRAEVGM3fs9SLL4f0BEtQLukJ/u5U6L0RBNR1U26l4RcpFE7NYDVRzSW1BDUcg+Cj5uJvN4LXf6SmK00EAusu6PlcsFPgBVhDzC7KK716Glluy2nb25yeBWVHx2LaUb6Z6dkAmlqu9zTlbEPNdGmq2R6QIz/Bpgccz7u7+rTKr2ZHU/UpLTYaEGWx3JMzk3NbG1uffuONO++JEa33BOjox/mz//HPf+bDH/l+OG+zrevItAeBIemkY+sruG8+dJjKYDxLI9vw3M913Y+Qc0+wMKGcczwGswg7DKPfIaCS+wU8Jdxvzm9jfbO9+sqr7bd+6+s5Hj5cbtswnwwWtkYIBZVDhDZbPMCIht5JXJpJCa5C3Wsxgohxcs8/GF9hiJOTuDJ974hV03O19MS4/izNSc1Nv74gOJ21ac0PzIAhtBjvCQKWxeBH79QwTNcRLKciCCw66xUYe3LNCYXfOUE66i80EuhgeQUTyeR1QIc8dArXvj1qoDw3LvcmeH/BOTecHUGzfpq/plfmzll8Mc4udjmFv9VOHECwbOEByi2YKPwCn6Bj/rWfD/XYdbnGUZ7Hx5fnZfrYQaysrGSBaTm+MYUoh2ve0qaUUz9Q/IDQ0c/rWB9/u6/PwsJiRrVsH0HQ/PUFSqfQjDY1L9PMZE/5kN+WNxNK5R1+TwA8Y8Nj74kRrXc96OjH+VP/zD/5uX/8n/gn28nuSiYAOhqxv7dDr0NPfOjeLDVaUr9ruPP4yGUPXPuc84mHvTZxnbUaO5trGcJ7OivPz1C/zwAHgaQDE4Xj1M/wYnbUCIp2PaAks+Sg54Kh3GzLPVvcQvQ3fvPL7RvfeDmT//YsDwwZpzFHvuWEIFQvK8MJGJc6Zqz5NwqR5TLkt9cwev/bXpQYWcjam4gKQoCR8o2i3YyPATYAj4Di1zRdTe0mVplxJNBwLdA4QqUz3rQUOOtkAUqbK+3CWbwZraKe2Zxrn3cAfTUCAUBBM671EphrWkGVKeULyAg6lB2VUZNKA8jz9MRkm5oYi2Z1HjqfJH2BQhoJnmo9Kyurodfs7BzpDWZezA6al/RQozPod3PBqOaLJpS+HrUKgcqBBdd7qSE6wDCDSaVGohNck8e81IasrwW3jdM+vCuY6NtxOw2d8NLKNnH/HE2z8cmpdALu7uimY963TIKKW5jYfCQTcOF10tCsLn5QYzNNyQ3dXpybfvfvPtix6rsz6Mf5wR/4yKt/9v/877b93cNsZel8CNct2auHsfmTOQwOBcuQMruM7pcWIg0yZhsK09c1gXPMiKEaIoUdwvgKdNRlxEJGgVVMIcIk07h/rlxkL2lv5WEPub681l5Bw/nq177ebt+5iyawBWMBVLxtD1c9qICFJgPT6YCNZmLapBc/DXn3jK4w9cFrmTKAkzLqb7BHdw0QhUx5TUNNxU3VHaFzRTXqPs98T01HX01mIyd2TfZzzxyFwvqZpXH1fxkhI01kfAQY7B4ABIBTTI/UHdqeObMXk21mKqaM6QnA9Rmb0nDUagQyy2yZBHFHoCYnxjPjeRLTShNvcnIso5AbAMny6loWu1IafR6h193796MNqVlsEUftxLKptYwDJjaVo45qGDGNyFxa2j7uUjgOsIlNlt047hnk+/JUzBzixmSEDgFRCGCbyQ82ufnMYYYuzM+31ZXlzF+aAIRuvfBCvmLBi+0RvHmHth9Dk5ydm4MG+gcFQn1EpClBqJMzlG1PD9O2ve18/L3+8NHtvfWNP/2FL3zhXQs81vJdG/7EP/Tjv/zv/Z9+5iV7XWeBOptXtVq1PFLBoU1d2y+oEag+u9LZHesQImURCvgMpT/qffwL/I7jmENmkskcOtVxI4MEzOAGhdH/6iTgyCU14uSl653s8V0/9dq3X28vv/ztdvfBg7blML5zcIikdlQ9rqp6mU4yvoJo7yjABXQ6sOtBx1DgV3lbbstabNviE6lP5UIDemHrJKj49QO1GwXcBYqHaHSan4KO70SjOq5yZI4LoKPw6aOwjJoByQ96OXkw+QHMfj0hO/mhzcQvwbPyewxkGF2Qt20svwATrYOz12oPgp+jVYKmdXeHwPm5Wd6dym9uI3TngM5u28Ksy9dFeUetxDI7z6k0qKG2RbnVJOxgMloE7ewaYtoMlY/FujipT2rpSFa16kc2vWcHZX6hh1oNdYqZyO8ykWoOkTxmPDsQz0tLi22KsvsdeBfX3nzmZnv/Bz7Q5ufn2hGg+/Irr7RNyu83ugaddoFp5u6DdgCBe5lSGsBfAR7aQRBSE/ZaDXz1tddv/9qv/uq79pta8sy7Mjjj+H/xT/2Jlz76oRey4ZMCIuhk2BomOzxQtR+J0BsEFJlKRpWxXVJg75NVvwGdx1pM4gg4AIyCXPN7htv0LMJDPEerXMgo2MgIdSioAoKqO1oXjMXPqP0uZ/BLmmtrG/nEyqEmFAIp6JQZ18/CrZGmzBSmbAVEpaUp6DK7h/cDcN19D8urBmIZSoBd6a3vQG1Gp+9+TKuRUQXG+UZoAAi5ZhEvJY7zcazH0FBNmltfW8vzaC+k6xcjpKd+L7tgBTMakDTkfQVdrUCw0Uwk4ciQZYup0g31CzYTY4AcgODqbgFJ8zYAxrVsqUPbOly+vJShbWdcj41NtHXMpu0dNDC0HuudbUGhWTb0chY21440ubm8dXD0zIQ1aTw7X8dyZ9En77teSlNtAOCMPwnzy4ialVlIy192IaDd1B711fSjaQayy3+liaj9HLbZmWk0roX2+htvpFzve/8L7QMcrqh3s3y/zqFWNjE1TTknAB20LNIOF0bjCeXgDzQv0gx/cS5z66QdYaat3X71F9F2/nQK8S4LkuxdFwCcz/z+T370cx/7/o9k5qcOQ3tLhb0+D1LO0t5JF0GOWXWeHt1JY+Mwvb2TGkD/PLOIYfr4FriOkGd0Z+TCJJmbre0yJZy9noARzcTe0AOmqE2mdjOaYw+ss3gDwXGfYgUj+9/AQJFI/vUAYp7xP/DTMsb/BChZNjWzaDaUzWaLhkD+anm9RjTEu9ZFzUatxvLzRkwDt8r0nd6PI31i5mBiClLSzzxkcCdGWhZ9OpbDMljGfeqqAzVoq0AgvJahKxJxPKoulJD8C8h8UBuba9IAVA67c632qDmiZqDvK8sp0g4OmTuSNp2Ns5w8qQNbYj16tNy299yigmTJWBCQZq4213xzvZxfd1CDsD0EQZ3lbitaQ+j6plxMCvCpWUEHQVwNSeBw7tXoiE7rGrrWpyMN/JSN1XQ+Uk0IdZJkLYUYdFoBT6NRST/o6ne8pOfrgIz5fxBtxw3gV9fW27dffRUAPmuT0zOYWbNtZHyqDZCu9cg6PVKLdoNmTrTQVcBOJ0VZ1bi2H9xrOw/v/5F3o5klHd9VQT/O1OT4q//QP/gHo8I6SiJT2nPbIxXPo8nYC3OtECoU1dsOx4lMM8LcZUb5nIswT+511x72fv7u5/U49V2GmpmezKiGk9vs1ZMBmcURrLmEluWm5WpeW9s7WQm9j7mhdiMzl6ZSQ8iaajJqhDFCT8/GtfHcDsH7ljEOZV7SsBGs8gkafvdpDFPeYUHJ3jnpaDKNtQWYWnCdn5+NcOvXUEfLxDzStyyCS2YFUyZBtNcWfdaP2Oh43Qcw/WRNwE8qEv8CZCiW9ciQNgItUMacixlVk+m8Np5+HTPzub6UxcX5NjE+kgGAfga3mpHfNTdvncLmqRN2W9A4dtO1x0tNFGDnNwkOCq7OYkFEMA4toFXmPklX2sCzGqx1jNlJXJ9bOLWZWgCsOVh+KOljOQRYN94yvlqzNJZnqBJlMN3aNsRtT69evRqTSlPPb4K5Ev3ZZ5+BLw7jf7JjGqaO8wuLgM909qRWy6Frif9J8wpKAzSlURdv1eJZZ4MfU6bNN27f/uuf/0vvOjNLer2rgmbVRz70vpcEGTcjdwc9gz1+/hACezt7Kc2UY3t4BQDmtAeV6SNdXOSy+8/ePoH7Mnh+80wht9n9f5h0vT9InPGxmidiUFBMxl4oB3mXuo9pQq/qnjeHMPoRQKjAKZymLPOrISm3Ab8uKCj5RjZBbcqraGApY2frd05wAce6jSKAE/TACrICITA6O9dJdqWBATCaFNaF9AWZ7INzWJuXdYQJrVzPpMbhfcvqWeGR6eP01iQUOH1BMkGXOJdNGwF3bo0Esc9W68pyEzSDbNyFSDnkPY6pZJ2oSZuemWyLS/M1hH3SfZAP4Jgc1zeyltEzgbCGkuntqfrZWa1Qt0xqOXYyZ7R3TFPpzGF7q3keHB/SRmqrtcLd8lsv83cnwAzH0xYubZBOLlBVw7HD0CyNTwlAEKScJWzNsv8OZTd/eU7w8l3bXOBxZvYVTEN50jbWR3UdTceZ0vqkBJ0DKjINsM6i7Y1iDtKYPO+Bh44TNpFTbBt5JYt+1d6p29ER7UD9V776a+86M+sxp78LgsPjE+Ojv/y+55/N6ICajo1crAvLK400cr49rQZCUJhl4gCJ4BC5LcDxEE68JdPIPAVapQHRyfC8IxIXxlPbUaj8LpKpyNimL3IINAKOAhmzhDKoucjQfknTMqlJyPDRCtQ2eB6/Sye0JFNl4M/4MmzvzPa+PV4vMGoOvquPYWocrQbTz69pqs2MIewRILWYI4eHXYC5lzzjvwFU4qehrJoUVDd5Swe3BhVEFD4FTW3OukUbIqiJOTRuuSSO/gZNDuMNDJxTFre6cEmBc2qcD+TWnGoGNQI4PTWTyX4Cp2nMzTk8PZbPz/h5Gusk8AnQaytrnGlL6CywRNj4vbPryJrm9Fnb0+dEQfzonTygaevOimpBUIx8NJs0GZ0WUFqj9HROjk5kzR8/u6N2ZLt5CEwCg/XPkg/KZ1tlOgMakKaU/kA1WsvZp6dG5G/NNydYek+z3Gu1n6QDE+oGWEFLF+hm0XYc0RoAaH2GHif1qk7S24M2t4wH8g/ksDM7BoD3Vh+0zVe+8qe/+MUv/qJt824Ikad3S/jUpz756rPPXL/lfInVZbd9qE/+9pVIr4KGoIljT6XgqpmoAmdkQnCwdxVU8lYHML4MQ3kVkEkUQYdfPvQ3Le+sZRd8jsMojgIpoHB5MQWCGMHu1HwndSnE8EpAyEMQ6EGnBzjBsJ+QJgD4rBc60+zVeoXA3m4IjUFBGUcdt/xqXZeXFrPg0vk2+l8OnTezX5ML9dUMx0kKo5O281wsmPW0ovEjQRMBQ1AQNBVk629QczC2ZZBGWexKef1tDOugJmCaEklg1u9hvQb4PTgsOKK1AIYZNVMIASV9LJpHamIOWZuWWpfg5hKU7B+8jpazWyNe69tuvgbw0b6HR26oBcBTZtt2FxA48j51VRjLjKI85QZKPbGZqk7QQBBQG1FDdVMt06j2kKIqHAXIfhFD+vonXXRoC0R2BmodAr9ls90FJ4/wDffsHKS5q9X1B+q8d4OvabTPqZk5zMqpdu/+gziQpwHd8cnpgI4mldqOGtGZadnzEeSxdGjUrcBPXxN8DuCuv/KV2zsr9941G3/ZLO+KgJbzuZnZqZcctnZV8PrmBkxXw7cxR/hTaLN2hXOGMGn4cLMHjOXpIj4NZ+Pld65pzC4dgax+13VMNw5BZhg123kc+iy4lV5XBnSRpn6F3T230qgvaoZhyLcml9XEOpJLnhZKwdSMcJ2SzGp5PBwtc/hYcPMdFw1adiesZUh2eirANIbgqsJf5RAMNEMcBt6CNi4ktcft1XKBUACKbwDaKCj+VswUHutXAgZTwPD6iOKbsQrcc8QpQ9zEkWlGEZZBqjFCHUbR+sZHADZ6/nHMjjEAeWJsmHtoCQi2s5vnAZdZgMeV6jrxMxrI78uLC3nuUge1oGgVHE4SdJKmfirbIKYX9FXrUduQTvYJFJ86ATjQN3WkfjRjyq7Qx9yEVoKnDRaao/EEdARcNYrwjTOL/Tb7QkbONE0FH+MHyDXliCdIj1PubH0BDSodTVyXQThy93jmsyAhwOmwdnlIvQ99MOmcguAUA+s2ZH3lAcolOEYdh/5xqudMu3CuDqJGVj3ULgcB54mFy3Obd7794v37938Jirzjw7sCdDSrsKF/fhGG0IfjaJX2fMAgYmKPoGe/GFJnpsLm/Tj6+gOBSegFn6NA6M1HF4Xr7jAfLnRSyqgx00hKwJFxtnd0bp5gjtQIinsSy3DZp4f39f1kewUEQuZXyHWuqgFYpoyydBqQQebUj6KgaeK4j4vrn/pve7t1xDzq+uL8XNZJ6atx+4TN9fqOVDacP9gL86u9ZCkA5TdvF7zWsDTUIW/j+GuYexMIgttVjAisMjzvqOgr+A5CDRmR9Lx3ifPAOVqUJhTokxnO0GWI3wNIvQA1htBP0sNPAyqzE5NtEs1hCoGdnZoCJIdztk0Fc0FHmiLngBiCRhqXBH4AUm0v7QoweLZt1TDsPDKk7CGg8L7paFqOIcTWpaezjG76HjZqBgd4wTYZ47km3vXrV9EalzJqZvqOWMkIQ53PynQ0A/1ihfNs4Aryc0P4Wgum78r1bh4OhUtfy+5ooO8LXoKiYGH+gmRMTsqazeIor99Ez0Fbqe30o3kBmmisZVK7b5NTOsxbjWxscvrWxMDpr7wbVqPbBO/48MlPfvKXL19dekmB1nm8Ti+ugMb6oWEVHIVKwXWehOqv97TVNVuqQbueu0vT0ANMiBBurNCDk2f/ZC65b4SeSNNG88HJYk7/P9g7bPvk2WspqtaaRZZP0FHbECjUvjT1aip+bTIlAwoq6lcFRgWMVQ8/lTKG6QEDw7TuKSygyHzPPfNsTCp0o7a2uhxmtsSOmkkjv1Y5Cgj4kbiYCp1KfqlzvqqskxXCrTAATGhilzjGoZcbcemPkLEFDufgqMHU/jK8pBBy9ksQIz7nhreFy+wRxLUCM079nFmsWas2UPsPqeEoYAoSWhBANI3wqolNIqiuMHfrT+cBqdU4vO2aJ/cOXt1wouJB7TOEKeV8J79eqoA60mN59fkIqLY/zZCGlcbAU+LqQ9Kky5Ykag2UU63y8tLl7HvsDGKBYHNrO+ui1J6kXbRaznYGph+tBt7p91YWWAzRPKiXRDCO17aZNLfDcJeDc95funylXbt+I3OIBMwJv0Ixgck+MQ2YTJASpjN8cE78vsPURLYtZU2aMoMTtkUOKrqP6fetX/vvb/83/9Wff8ePZj2WtHdocDHn8MjgZ100p43vZDtVVXgJ0EFY4Xgb3h6j7xEVMHuS2gmwGMHGtmdTTKqlHlc94GJr/g6hf2ZvrD/Cnk0VehfNwolzMmXNFu17W9Ih+dj6PBdA1JRkdMup4Go+mL9mk+DUM6jB+AYF0iFuXsl6MrUe96n58Ac/2OZR/R2y39nZiFZj3e291a6iNUzUXjfOwcmaKAT4+Mie23VjlAUh0hE+MzkWU0chn8DcWUDw1Gp8t+a/ACRoMW6HakHGx+2BhWGSQcBjbnFfYZL2grFgI80FTMuij8YRrWgK3FeAYgJBo3EA3N/26DpSpYMTGDfRZJ2wJ92ce2Un44hPbe2pk97zUdYtOcwcIOFdzVq1oRzHdADkH4OZAg/DC4YyV9QapPkwbTEOIEwFkKS9o3RraIw6iDM6Kc8Q3w7Kw3w8XGcmr/VtJyBJA009629nZztrWnlf/5omZQBkbLzduPlMeML403OADvQapRwjY9PEGQlN5BU7zGg25OE6s9CfMvXlETjDb3Qo6w/utb/8//x//NwXvvCFn01l36Hhd5a0d0jQrIIZfvnK1aXmFx0FHbe+tIEj4MRR5VRL8J69lJqF1bLh7VUznM1zGZC24gmNlRj5QYMJKlz6XxeqMQtsPAIWHGocMpkC7854+oCyZoaEy7moUJcTVsesGkgAULOD97zX95T5KB2MnuF8mE/GFag8u+7HNF2IKsC6L5BmyEc+8hGAYhIa1OppGdlveFlnBVSn7NWrV2B4t19wf9/jtr663tbXNpPmOJqNtJpAo3HIf2pCR6q+l5E2jXAINoPUSdNHDcV6u+rc+ULSamS0NCB9C5qykwiPIKO2oMAKLPkscepTwoCIX/jXekGpBYzQjrQ0UVWVRkhLTcHn62vr8Uk5IVC6rnGdDbkQckEHCqN5ucTDLDrzih9qkxA/gnx8CPCYJ386raWn8W0P40xMolVID4DHdJdXVgI4al01MgSA2xZoYGqslssORgDRz9abdIKzjnBX2ksDtSO3l/W5QUe1nYVmnOvY0sakd/XatTY3v5B0p3h/gk51nPPI+EzKVIBT4Cg90x6Ux45TnFGrtEJqPIK+POe9/89/8V/c/vY3vvmOdio/lrR3YHBOzvzCDMADI8J4OpBt2Kzm7ohdQ82lIcQ52gmufhCZxRqG2QUWWskKyw/2vjKfDRdwMRHP3stlXXuoTTlUbm+jcDuKcYj67bMMN3Nf4XBkQ/NKwe79MwbfEWwU4vgKOCyE5p+smd6PdGRge0cZ220ayhdz1m6iit+69XwYcXd7C8mpSWjZexfQsXJXMLeeuXEdTcz3D6iPe+oMtzdef70d7uwDMJPxazjCNQngjI64VMLlEAANVdYxPAbo+DxmqIzNPRdaDqEVaV6o6UR7BBysXv85FYFX7UUw9ZAu1t+lImo71r/aTPX0UrSvBDLZkY6Wacoe3lEjtJu9g7YD0Gpeaca5qbsaT75oSjloEImW8mVUDloW8EjneG+gUQFMbYxP+W10K0U72DLDw2NoSpcAm/X2aHWtrWO+CYYul5BLsl6P+FPTMxnmFmwzH8lOjPddR+a0AflObcb20LT1Xs3RogOkndWKBSVnXgvmApvzipwQePXa9UwdcAtTR7CmiTM2JeionVe5pbWAk9FXfuc+BRiQbymf1QoPWzfCDh3Sn/33fv4dPXendPp3YFDLuTRw/rOOIjgjVTMijji1HBkPPUdw6QVZwDmxpyNkrxhME4VOZtNRK2MWnPTBXre/qsMbARnSLEcjwsdbCk4vPOYjcylkNVfDeSy1JiZnmLAfclbDqtmymB4wpUAYk4xyOp/G8hvHs05I57NYRz+F6/YIlufK0lJ7/wsvJP9HDx40P387Ne23n9D80AiswzM3r7db73sWwR2jjCfRXuZnZ6IpHel0prfWoTvH86kxNZ1L7drSdFtanG5zM+Ntdnoc02qS8wRlGGkzUyNtcX6avOfaLPdneM9njjbpCJ6grI44TWKaqP3pRJVWOm0FLOtur5temfIpKAqNi2/VPv3tCKAamnNedPq6XsnJgEP28qSV7U9JR1qlLXKUA965NmBNDvCzjaHZTZK2o2XO2dOBPU4ccLUNU4CRS5iCanD8nhyFN6CFTvEDQG19bZkWPitf3dBI2kBHtH4328ygT6Y+X+ReOdQJYLM+c4CEkwAtm+/7LD48+ENeky7ygm0p32hyys/yovv/2BFJE/09aojyrKOWNaGSsvDMsoxQH83hjCCmU3Cqg/T1KPoWbfxi6JijmHPnp2fv2C1O37Ggc/369c9dvb506+Bgr23vbCFkNbFNE0Xh/07Haw86/nZIM447GNceNkPr/MEupFz/CzLGTeBMp5f7NXu5emwb1dj+CXTmoxbi2V4oDkZS0pcCb4WZMtuVs3/xLQBEllNNw55eIFCbEYD0xWiS2FMqjH7s3+FumVyQmaOHFHA0jZYfPWqnqP03bt5EC9hqMBR5nrVnnn0GWl0BiFxNjSDClDLf1jomCpqhzuFpNJSJUQRjfJByDLfrV+dzzE6NAkQTAZRaZT7cFuamyBcAmnHtU80HUghGoEeGiHNGKCn38IAAUcAvMDgqZ7soTAqiAKRAxCzIc9tLR3T5t6Sjjmu/IW7+9VneDuyJWABmW1VnIAioyU1PAn4IqUDpwlH3ArKeY2oEqACeRwGgKQCUU+4NOdEKPhigTQb0/6mNANzyl58+lv7O4p6bpt60xwym6uSUc4vgBctDneKspsyat1tqnPCFCzs91FLlGXuBY9ovDEG5CyyHYlqZl3OUnPogr9p5ySsCjjOT9S1Fa6IsapCldRYdyqySLsW30kfa1FEdqs+8cfnqlbm/+Vd/1Q2/3pFD6O9I0FHLGRkd/NlJBCJrV1C1e9MpWg6IUYzcOZARdJnBXsUeyJXD9jw2jCBhAwdk0jQVMvGPYAPmirMMksam0WUgBcOH5ivo2dMZjON7MZUAHK9lWoPltByq9oKQuTqHxitVdssnKCqYakuq7/pEnOjogsc4XsnXIXJNqrnZufiQVlaWA0Ay75037kCHk/bss89liNeFkzMAxYS+B0B5fW217W5s0uMPttmJMQRyAEEdiVZz9fJMW1qYoQe113eES+2F9+khJyPQaDtoNpoR0iMMHuCA8QV67gmUaioKk78jDJxzcJ3fHl38i+f9M2grbaTxBICq+WJe0oPsCnQUMn6orfKTezWULsAINDrLJwEVHeHj3FPbKfPQ7S6cA0R9eKZWhBESE9KZ5NKEhmsnhwdxWks7hTvTGWgjOCr56/S1jvqs3Bx+bq62JdUXpTbjIfjUl0NrBbo8YIegzyfAS1nsKK23124iJ1+4B5DD7jqiXcEv8EzTwczMzaUzsrMMiAvg0CDO4o51NT/jqeKd6txg0TBwWDVBjWp+YeHW9vrmO3II/R0JOmo5S1fn0XLqG9wKvNpEQMcORMZUCGAW98YRcPop+jJJNmWi8QyZvg9z6UiudrOhaB7/pdFsKp6RnqqrczH6GbXGF7AELgHHs+nGTDJdwSyjHuWvqKHa8jcZ0suhCZizd9xKoibBOaW/JoopdKYr6Dgj1zqppT2DRqPqbu917+7dAJXa0h19NIf7mVK/SA/rboDuXzyJEJrL5upq2wJ0EOFoA5ock9gV83OTmEuzmE2YWtgkCqfv9ALsYtjsHgjYCDAyugAQjc6z9JMm1keB6AHHs/ciHNUZ5D4/+slsASDj5P3yQ0jb+CsEFfPgvsH79V8NzZcmpS8K84HDs2V3QqILBQQJv1gRUNEEsQ05RimD9wQTUCCjcmptvqv2YJ2n0GxcnjAG8IwJXpgzzkGSn3Quy28e/rZyE2giTuyLX4lC2rnpV3PjOBd1qgE6uukeRHaWgoJ1TKdIexvSKXF2QauDHcZxTyP9U34MUH4IDQM0RQjjOEQfwOFlOzUB2ln36dyII009pJ20V3taWV596Wtf/so7bl/ldxzouG3F5NToT0k0RwScYatQ2vgBCdpbohYTd6NGhzVMLpNnpzp6EnslzRtNFd+1AYURWdv3/R1B8Y90bOio0r0w8UwzTk1GNdgy2DOr5djomRtDHMGmn6xm3AIimU3gcqiVDPlPbcfNrFTRBQ0dpIKL2oPAqh9AIK1h+bG2tKjKPgLg7ubjdQrHI0wsmdvtHnzumio3udIPc3K0HyFceXgfs2ErM4NnMQ9G0fgXMZmuXZ5HixkDZMphrJmiFiHIZMYuNAgdis9DJwqO0BedYmoqDB5eB2g8vK44F5qN58SpeNyIYHBR/xtXYDOueRLPkZq8x7NMheDa8lWPr6YCTQELJw3yanwygpIjddVZeG3d0FS5HuF+fB/E1XST1n7RQs1ocX6yzc/PtKlZ5zHZOZwHgKPt8VzHuB1JtrMVgA72M1XDvZ8ts1qJH2u0E3COj0P8G2sbGWCwI/GeACEgWWX3AZJ/BJ6eX/Tl5Ntqaqf8+TzLQjrelXb8V4DCEbDhTwAyeKorz9BX0nJIT+ntfkKzczNzj+4+fMd9N+sdBzo3b17/9xeWZm85T0MNx+nnpeX0Jos0lVEhLte9oBtkUs0qVVcbX4axMW1o2LUEx0PGjmB0gsIhoJRfgt7VRiRttxDwfYHL3zKJgGIvqHA87uE186qH1PwrcBoKEGV0jaK6Kt7p9e677CiXZa3fxwEdK6M9b5l0NrohuQLjiJ0jNK7QzhaYmA3Xrl6OaaDALS3NAY7HgMxwO6UXXV9+2EYGztvs5Ch50hsDMlcXZ9sC5tcYv0dJS00gc2wou45Z6xDWtS5cRfCBHeniI88KQNFK6kg7wcDnPT05BA9p2NExwNTFy/vc702yHpQMBVqm3eWb33UIyuVItq18XkGz2nV2aoZxOlsfrqVVAakmIM/CE+Ohm5qMZiame+KZvZrPOCA87nQAfuu4JuNoT2qt+n76zxHZCT588DALSl1LNjM1Fa3XdpMH1VYNdnzmpS8xDmMKbR2yDEb0oBZ2QlW+An/vmob+HjWoAuSimwmoqXukbFLBM21Rl9LO+hQNizcH4mu6+8bdF7/6DtN23lGgo5YzMjbwU9rGCqZfGxBwXG+jMMeOpdEkqMFr1VUZ0BW/mlauS8pWnDCujahQq2LbUFHV+Uuz0UhuOWrjCVD2mhEi0YXgFPwsp+gc172wuJBQTScARvz0iORhGX1VQVFtjgoMk6m6a4Wr2i8szMcnIwheuXI5Z4eGBdYRTBuZT2Z0XQ/FD+DpXLZea6srYabrV69kePuEeo+OK1CjAMxEm4H5N9GEttcetVnuz6H9TIwNtivzs+06oDOlZkP5M/pBT275M1nSelhf/i6uexCQzuQZNul+h26XNKkAU+hpQROFc4TCd5KKMCZNS3gCSD0IeZAOkZOvwlMA1sVNOgJ/tcVjQAFcqLvv13KOek+AsWwZBLAtrZ91BYx0PntoxtkZWLRKlU6EODrGXR8mXaSJoFMjhwISQM5vRx9tw+wYiIbj5mxrq2uU8zxmr/zmQlxBR76z3FLAsvi+/h81aM0vzSL5Ql6yPLZBJlKSt/ygP9G9lj2HTqFbAQkVDq1Ds9C27tteoRFnZ5B7z7qkLGfnc1trG+8o3847CnRu3Lz+55euzMwdHDjlv3at6wW/n5AVVpbQEL8+y1rmjL2GQ479SJCM24OOWlKaiUbglMP307vzJ0PLpN6y4T0EGtc/JW0YxjgOvQtwqrkChO8Ieq6/soxhfOOGeU9TBqeve39O7YUezMmNpqUzcQ+1XdAxX8tsXpoBzn8hC8ruN6BKY9pYW88EQZdFHPGe5VfTcf3VAur+4Olxe/Da7Xa6t5PRqsWZCY6pdnlhNiNRzsdxq4ks2IzZAT0EWspmOZ88AgjkXwDAAfM/Bg6PEvh6JgVh7tSCq/zWLOD3eaXNfzm8tgWTD3HqXqWbtLm2HygAMrUurs8FqIAKJiG0j2kioOiDi0k6EZApB3e1Z7TXrm297gX4Avj4LVApsPKUICPtva+P0M6qloWU1mzh3WUgK9nPnIzqSvdj2tUZzeVjseDyhMHy6ZCXl8K5nK2XvNz79MzXfbutk3ynWTYzN0ObzeZ56s8R4JEeJtz99r6FMo2ql2frVPXxT03sm1/7+kuvfPuVd4y2844BHbWc4dHzzzhq0JtWag8Ch45ghT2tLimlPtfHNH6YA2H1PU0rhdbGNjg6ENBRWyGOB/8lFc8GNaQwHQ0VwAGgkifvGt92tUH7RZkymd/vljllrkwio0A2tCn3zO20+vQ+MI4LALXVTV9TTSERQB2Vc6q92k34hzCO8Fg3Hc76JSy7oySW68rlyxkBsWwUG81ppi2hyYzxY3t1ta3cv4c2c94uz08HbOZnpzED3EBLAeuAxvp0dbK37Zn6MXOHuLmW0PU7L9Q7aiMXmo7PpJEgUXX1WTF/CbXE9tznlWuTdpiXxxkVk/7UQXAxL+MkzbR1lStl6O5F0yE9AT4rydViOk0iM9R5v4CVa0CnQMw0unrneZWvvzaYl+vRAvxohu4MaHsrwINDI/ClOwigWRPXZTVwS3jEDsh218zTtHJESp5VWzFt+UIAC/8RpIW8I5/KE2pE83PzqX/dH81s5VF4IDQJvfzPQlpO65Okcrb40i/14YZxC6hrJGtkbBRt550zkmUrvyMCdPrs3LyfKnHDKZ2/9iY1epBd9OwCOdIbcq7P4tr8MpIqtg5E7eTqmUJ4W0Sut9FNIgf3zrxvWjKkDFcO4Rz0WBnxIMjckkjwcuW4aragsLiwRDn3U1bzknkcdXCCn79lQIVDpi8grOF7ncdZ+IiAuOub+cXhzDvl/6k1PM529R3L5adU3OTdETlNOZ2VFJJ3TzM5TzPwYHe7ba6txA+xuDCHVjUVDUsfxeAl66M2aE/tkLQ9o3qINCkh6AWyD5bLXlnS9XEqdNdFvu6yGL2AoNMmOnMp1wGU/ncJegSJ+znnmsT6a+JlHxnLxG+1kpxJQ1AgIQucI4AlyPPMOMknppU8UPctnwCWAvNOTDk1Nd9PeSw3oMH7jnC5St4RspmJkXZ5brItzY63qbEhjuE2Pz0ZLXN/Zwu6n7QBOoLdzc22+vBRG4Be7lHtqJmzj1NfjmhKnKWjPOo9fsRUE2A0vTTB5DnNQidLPrj/oD16+CByEB0yjEubhP5plKQnr/Kwr1qOqmPH+xy++vwL7zP+Z22vd0JQqr7rQS1ncPj0M/o1NFX29tx7pEaD1Gaql6i4MpC0VkiNY1DIM5tzypmd+nNq32EFWMBQZfX99AIwrcwuU+pwdE6EvZ+ah8PPhn4US5AzjfhsdNwCLtevXw8oqIm5A14PGPKCZ8sS0IO37PX04+Q3f+nFyM80831ryuV96ydLqfGYkCaiznCHYp2dLJj6tUjngCBCRAGsqMOzN65me4kzzbS15TY1OtBuXJuPwOgYreFwgVCBd5IZAmbdOQocFMhi0N6XVYSue5bObj2CT6j4HlWfepf7sFEE29+dIAdQCNI1vS5HclAWuj9u5sYlzLB0KqSUCMSsHpvLLlxc50xKSRfgQJCrTHlajw22Z1enJ5IhXp+7fwbS8WUBOTUmb69pE+CP3/pgNEvVKBwl1PTfIW2e22Hx7tZG7eFsB+IWI2oq0to6+NxnFtlOyjLLT5rXfaelJpzlNMRz7Zff2hJg7GjUeDPSZ137sleyVV7u9765J4++ftZNjYurW8f7h+8Ibac447scIMyPTWEKZEMsQQZmidZBT2JjpefNBgWCT4fyPldoYbh85VEVl3P4l97KntLGsjH7HjiAQ0uoirqeaBShdFi6FoWmiQIazq2wgd1f2TkULhwUcNxc2yBj0dSASDcnB4GJGQfo9GCnYLtBd0DSKAov5HaphM/t0QShbK3KO3GAkrc+A5cWONyq6SYNXDCoH0CGNw9HRNwoawjN5szh9/2dNjJwikk1CfAMtonRoSxZcATFkZc4TKGB/pywI2f/bHz3zBkgf0FHQYuwpcASHjAVsCmDE3qtZz7Gx6OLA61RUc0/0xd0Oi3GOTzuFUMDpD0gKpGgR3fkJQ/SEdzMMwKfvBV4fnM7TGpevFPOZtoTc+fSoGvrNOfqKC2n2rrSvsghWTvMbt16cKn04akz5+Hwm+f9fawy2mKQA61n0jk+dEaXjtri7ERbmp5qk/DM2fFBVufrj1teRiONfw5eODrgveHUx/Vjaqry56zD9NMO09dkxHIDSDP4wo4LemtSN/huBU3HZS8Ck+SxcG5lCnGpC8BinQQcaS5dSMNzlp+YJvf7usuLL37yh5Wbd4S2847QdK7fvPr/Gp/yo3iYVghaJtl1hwKqf6Q4E3aA6RX0moRXJolzEiYmxwIiNmh6XeIHBDogCM9r96qSC0ZqMxyGDJMSZALNH806y+JeN247GjAYq0273UPFoAam+ttvzl4g+PiwHDrxLKNzjc4RTtPpfUO+q3rs505K40JbI4/4d0yPOjuKosnm7oDbWVlePqwxgOXD77+VIXAB59LJYZsGhOYcGkYAnI3r7GRpU4d1li6mLP8qvFx7KOB96O4pdHXX+NDSexwR5sTp3/dcDF+TCCu/xOe9JG0SXfBuXrv4/fjc3y/txE5GFPKG128O5t3XIWnwTrQ5EzG+bQ79Kl5eucgrIXnYedmJCTp2bv29Oryuw94C/iOBiwED6rjtEgqnY5DBOJqKW13IM27B4vs6h3UWaxLbuXgv/kbaRZ521wTn4+g6GB2vzb/CZwGi7rvndEBLly/XDPYOTK2jZ6r7+Fq/FWXKxmvGsT36ihOklZMa87njk+/+miyl87sa3C9nbBK1NYJYs4cV2jS+WkSxZOImcL8XbOkqwfMtJxqrzAiJ7DMEf5CeLEDDPRupU0N7YbRhzMdrP2HrZC8bXqaoTZ9q5Epzx/sCjvNm+tnJgpDp9eU1nT59F+55X99P5hsRPw7PqNGYbTxzlmmGymEug+9KB5k3PRVldi6P36ySEYcz4/YSGs18W5ybaccHe2gaPAOIeidxAEzgBU8Hie9ndCybdeqDv61bhm+99p7E7I5O/B7HjTZX14+PPE46MU09ckcaP0FfhKr3DyX05ydC37rG7wWm/upeH8yj/92Xw3Bxj/qkLbiWBqFDnvWZPk7LCtSzPj3frc6tT9vHmsMTdAxOOZiFT0cH6SgAexepZovafUdYHU4fz2bx8rCAY4eSTo/ySAtnxqu52rZqY973uY5qp0xYiuIjNZOa07OMea22435HcXtxuE5M/5N82TvP9QW5u2H4m+fWSzr2vFh839of/CP/wC2y+Qnr+90M33XQQd/9CaekZ/U1hJZBJXwavvt7zDTdfSPQTBLUUSs1FOdZhIcSVzFyoSUNCOCkV+BQiPte/8lG0aTJnAoE3tnH9lCnMI09uHa6+Qk0GVHjmZqKoGNc7/u7T09wUsOx5/K3vaPPVXtVuVM/BNE9iL0XrUxuIg/TdHc8f8aJLvihwh9gQlkvhXthfq49c+1yO9zdRsvZRQhIFyAawjyIkEkC/7O+cGqOIkzCxTVpxaTi8DoHTJ/jtwWeda/171+0A/98V2AqofGG8XIqE6yLQwVydFESkh7Hk+mal7/LHObIkwo+957tlk7GtuSo941f7eDhvSeySjoeVZR6ktcS7IDqSJt0vxHXaBAj3NOkcutVTcDM2cHEcwsLlzwo7I627u8dYrL7FdA6LKPlyDIdCLGzuwM/+A302gNKujnA4PQMj0N4qhbTDsZpvbG6krMmkn68fiW/fGZn5e/QwjqHn4pmqVF3Hb4kzcXLV9qHPvrhl/Lwuxik7nctxIE81G5FyAEcVddwBawiS4QBZdTcLEJ6r2c8TZICHW15CJza5M00cH/W3wfdq2G6w/f7dOzljvZrpnAPLLW0oYTIey7GtIwyS7QcQMHG9rkMkIblXHviaOaV6WZasq49X4BKrUd1O8It0HSf0OG3vWGYlHTNs8CxPnPixDOB1ZXnTu/f2lynN/RLmU5ya5m+Py4jUg6hx32OU1/r2NX3yVDMKFPygzge3xmngnR8fLa+FWgHyuw7eY/71sH6RoAwKwJqPEqqgk06Ferd+eoSurz79/v0LRtv5/o7Q5+nQpbf3f/Ws4TPO/3dim+IRpar3zukDPzLW91Zf5Cr16eddAnPuSTDoXLNOLVZU3YpxSmapwCj6VS+wiqjAxrygSayfFB1QAulzg5cWG47PumQ/NBg9OE9evSwra+uhmbx+wk4AFJpO7SrbUt8q9jTxXvF4327S8sKf+jHX7ql3HU/vyuhKPLdCz/hjFqR/jwzfRU+fTEyr+upYFKJqevp3KNMhbNzV3Yr7DY8DYC6Ozgkg8PMARtPxfA2psOW1bAlaFmTY+MYkfw0abLfMcBziqrscDwKa9TWM34f7qGtHKKtWA6H28kmO/E5jyKNKpMAMlz6+VfLYD5qKjpe/YLE4cEu5tk69XLVu6NhqNYwldPsU8/88SrpuKBw78C1WdMAD9oRYOycETCHdP2+1uMNpM7pNR2mdX8bneOXMClt1ZhLEo8fYUziCHOaUyFMgjSSUc3Zwxgl+P1hXdyBUJqnnP39vKF/TQDRIQttua3TWXPADcjc19kRQZdscJOjnKU8aJeof//bumV3Qo4azrd8BSruf1zax28/+C/xqCDVhDjG9x719f65owr0OCmn5dXkIQ9KyHVXDycwWnry6K7ylYtysNOuvO1wuPfVXKYnJ9vcxBigfhaTSw1CDNXh79KIU7/dtb3FW36SyN0bT9Jm8qZg7Nqx+BAFmw5E4n+SX+Adi+4OAi5VsY6u6bp/9340oHIYd1qNf5TZDkaQjdYsUHMYbHqv+nqW7+q0zaEpE76rJhYt9d0Jfh4YsPj5sfFhkL+cbdleUtAJ0zpU3hNMBqr3TmgwCegkMIeD3bjKESi/J90P1fbEVo5MAxZNg2lL21tUb0g8mVQNhLzN34+ZZcnFicDDQXnslVSH7XkMpvv+F97fLl+5krU4MobmnVqJ/ijL50RAGcFZxNYls435E5C0wbMYVcYjeO27vVZlsA7mOz87B9gdxK8gA8ukSwvzgOB+Oz06aAud41gtx0WfMrdfnuy3ishBWp4tp2W60PTMR8b0giBIGtI7KmLG4WHfW4a23vd3ninYHvxvPNuJP58ZFDr+y1Uaj3+mk8CphKAO6dwfxok21IXcD10U3Cr/RTpd8CdvpQyVV5d3fl5c8D9nItfb/Erc/nFHf3/Ld2mPOpx9nN0eQxu/wNmifTpz/pTO0A/gqQVPT/mpmf04hq9fu857aEG0o7yVuTikb1tUMSyF2ro+PqdXTKYTsfOyCHlOfPP1enFxqZbH+L7BjoL7qVN+13++lpQlgfWRpkFFj9rpYGN94xavf9eGz4tDvgsB4n52fNJNtpwAWLat9Au/SCxId8EEkpbrOPou2Svom8GUQL3V51LCJUPyOI0hg5b/xkbMrFUO4woQ3tP8kaFd3+WG3n6u1eFrHch1qP34/W6HLDWPSJcMBgGNbbSMe/fuWbAsqlPjkbEECs2lvf3ddggoyKzyiOVSWHoQ7cvQn2UqD+tnmQQkNTEXnLqXctZkYb87umXvZjyH9R2RGKLeVtm0pYl1DOP1PR5HmPCJg0IkP5tfQPecoeg4I/vrAhar7e/uzQTrkHS7WwI3oslZTaiOtBl3fd8s/J6473hIyx5kkpaRfPbE/eKLx5pVH8fQX1sH29iQtKBLAKvPqAsVvbvBj5hZ3eFvgaWec0Zaz7vD3zzlmmfeI32164mJ4eb+Re7nI9D4HS07q6nJKXNIh1nblLgHdXUwpiOdbBf3bHajeEGpZhJXB2F9EtcyUQ+1IPW0zbXV9uj+vex0eJ7OuOqp1pbBAH4LTkWDKmeBesmWaZ463cLpH/D1xz/xcYv5XfPtfNdA59Lg6WfslUX3EBpiXZhWmDTp+W33MHuajEbTrBKwuhErtZv4cmQK/skcxqXRjJcG7oDHRq0RjQIc49ggj/MHzHg7djLnTEwESBxFIHL1VJRRs+GRk/Y2N5OW76vxCDpqR2oZDrtbFwHAgqlBUawwRR/fUQzftxzmH+AENBKH32oMzj7eBxRV/f2mlM7L7JtMmWp/aIEZ5gRQrW8JoKVXW5AWXfCaQ/Kor2Tha0ClwC5aC3nUe6VNZEFl7qf6eVZA5W9ao9MEvGde1jfZ8F+Expd8z7N5iwUX931A6NLr001a3TPP0sKjEqpnv+2wHBzmkfhcq10qiAp5vVtx+S/naERvClUHoye7vGZ+RRPLqXka0xxeG6Ndp9CyXSphmuZZw9oF2LZl6EBiBd6kQZaeHdmKZp05WIJHx6v8Z6clX2Xjfw5nrTu4sbu12ZYfPmjbPBM43HFAM/0s1x6Yvzlj0nLPdzTz/B6aC4Md5cyZjtDPE9145mp74YPv+66ZWN8V0NGRBd+H4PZmOh3T+/XDq4RiXtvUxudGetB6plBEyxF4OkDRtLA21YDFbLx5ATwFUuXwPaHRFHqHME0zJggvCjeum9HZ614qPVMYP+WEKap8td7GtAQGhc8yRAj5c4vSOMW51izznmuAfNO0PHpBE3gMlsORLj8X47UjGJYx+cNIYyPu3UvvCEMdn7iEwrIcp672vg6nKxQefdoGr/zdHwkpJ+RSQACXHoB6wfCoagpsmo6PHaK0SsoX7SaRqj0GL+kzoy6Znalm9GbtKPl1ZxJLuzx++jj0bXxR1t8rWA4EXh9S2krw4Z7tmccdaJlmjtz9nUOq65E6SYNipuIitRBNc7XI4pUx2m1s4Cy+nYHzQ7SeYcpwDPh0izfp0NwLyU5G+ggoWZwKYAk6TvBUYw3t4E93H7DjckTUdi9+Ayi4J485dL6+tgJYaVoDLAeY/fBLwIQjmoxn7p3B16f6J3eJa1poSEfbm+2E43R3m3f23eL2ljt0Wve3O1TrvM0Bhvoxe+34UBBQ+cxeJn6BMAoC2zG0vCfDpDPjnnedezLgIkYaXo1g0C8iNg6YnV8cColML4xU7xOXIC/3gFM+HIWWPEjDT19rSrnyW1OLYpGXPh+E3l6TX6rZznY2ObWmk1Ma9lSbnXeONcP8zMhOW4M5nBBoCs6StqyX1EbQTODYdozZNQZzWpv4gWCwbBRGmc5Iz+FvQdSRkPHJMZj9UjZad+KYH6TT8a0SdXZW+aulWTkFVZCOaZIuW9AlXwWcs5WVfjqZQ10JouhTISf9Q1CeoX3yKvjPb4EMenIvPXa0HwG+tDLPPUhcxOVs+sZXYIW3HEXoxAncoFFd/JFExJuLROMwXflAIDc8aRIljjf9nTgVTyCUptLZa2mQe8ZLKpW41z0Y9eeLQBTHCuKQpSMx6FS2y7Am4U2uM1qIiYS6kdnhI+TpULozwXWcu2TFjdlSft6X3wzOJ3NuztEJ/Me7x7SfPj+19mRHJ6KZqs9S3kl5KKPf7r97+zZAQ4cImJ0IJvDdiVuloL2cOIVidwdAOeA5wCKoEedse6cdAzbHO5vtiPunaD3HaNof/qBTdr47DuXvDugMnL2kQyzCIZpIWRlDJvGePVeYQYLLaDzuAKdsYrSW+HNgfFtKLrQq6WW9fvIgdDxlfulN9g6iVQg65q/G45YT25gy/Xou35XNPLx2JnOm9/NTJjFfJ4a5oRdF5b7Pykdi2TWRnKW6TeP3nyXxU7PWJ+vB7KGJJwjK35Yx4sA9N5ZSADNiBTNa86kp3oVZd7d22yAEcQ8YIKBNuIAUbUpNK2VQPChDkqRckZE0c9UjR7IpupZmYxz+430P6yy4BKzrIXcKMNR8XG5wAUR5bvyqv6MrBX4mVen154yoETejSrZTdyZqAKLKUzSswHPje+nD5ON71gsekXZc68hGUonCwaVAbpy+bPnRHf763ULFfyIkz0qhUqk01EzsP7zpFAnXNrkToIuBHRhQy7Htss8y7RIg5tV9tA9Nblo+y2sKfFxmg3lNJ6ZJKE/b9pr+XISPfNmN3l6//SrA82oWnB4eug8TmtShppOH15hke5vtEHA53CPO1gbgsxtN5xRwUvM53hCAdpqfe3z2xtXviqZTUP42Bk2roZFLn7HhVDlPIGrf4+g3KZ9O3esPexef2xiZm2MDI8Buual58tuY5Yng+/KKQmba5rm3i6ajqZT7AlF9GdTfcm3PrPnNy70K7GZNOo21y/2Er++oMvcCb16+6m+DeQls/VR4yy6gOh/IMzl1wIlGJQB1mpc7B8q4+/RoDoUvzc/Rk7qt6WY74N4Y5tTleddZufrZz7oMxtR0+wX9VXGYcz/rzgSkoBrCGdAoIbB+ltl7CrdroaKF8Mz6exjPMhrqdwc2oUeZl95TIwxQeZ8yVEcgSJNXaPM4z6KpVCVd/3VlqzyN43X9NoQHvEceuZU2814BSI1YQTtNEehtbfJmvR4tylo4FK/paVo9XyXk1F0/Efo4doQ5ci0vCpDn+Qro7hH5Doy2/ePzNjs3H160g1FzdT9laWA2+UggWof5TE9NowXXeiz3V3JahNuPOKigr08+sP3K71ib+cf9wH1NMDs893YuFwIHWpHacbRC5QRN+Aw6nMFvJ/qNvAbgYC4YErmyU8eEl9eOT0/nTs4H3/ZRrGrltzHATD/mtguCjYS0MT1H6BBEBTVOQBrWUMwhQ9qG5RTuR30iFN7nvyePPvDrTb9N//DA5RaAwVHlIXAIDDamK3rtqUpA3hxMR4EVJLK0ATPKiRzjE25NQR3OAa0wgZpOpevezdnzBzPyiPy20VLKZ+PaLWc11xR4QdY8nZMio2q6uW+OJddnpVzaK5apgeoSLcg5LdIHU9A5NOTeC4Wmj/TxkAquku4BptdgCoAem0vZkrN7XvEECN/raVi/u9bIvVpgWekMAL7Rcjhq03bSBpi4yL3YpLKb6ee59yrdvO9BGc2/+kLboH4LOAUx3rPS/m8Zqp2kt+WQL/ryBmjyjoEX/Eeno9AZjG8afejfe9MR/jJv85BXk0xGFO203EUA4qa9TK8fRbKtFGo7F9fuGayj4LGLyWWwzNJPgLF9auV6+TjNS03H9na6hsCjvAhKd+7caasrj+IcdtqEzmPNOYHlBM3njPRP6ZhO9/baOebXmXE0syivZT2X/+B//T5XZ6ctyttuYv126Xrrw0uaRj1xqzGrV/HakGsI/uQz2UzB1DGrXazZIWOE/XJ+HIwXQEIqfebb5mdvo1lVcWCSkxJS11a5ktvtMdz0qN8DR2dxL7wylQ2vU0+QcshaIT1A4xHEZCKLqe9BbSDC8cRhEXuAs2yq5KbXr8dR89EBWpMYB1N/G0fmU8PLboHcc3jWzwCPQgdNC1OPeWEegJb3EOs4onXsDuvgpew9ENV1/Q5A9GDkwXuVVrVB6M7PCyFMiQoIYsdYX5usey6geB6KxqUmVAAWAOJsnrnvb44CH/0WvkeaifMdR/dePsLXHaZpOSyevpcBeMEhaOdq1QhS8YoOX2tVNfpdQvdQAbe+qccTwZ+CV+hk2pDArz1k/x3Kt7axgek7TTuhiXNPGuubs23tQPXrqOUKiPovM1gC7ZxU6IRTaeiHE+VP41hug+feNIupRTBt91d65eVX2vbmdjvNnDLdEXZsdNbyIRrfuYMgHk73kG8AwcFjymd+8GCDZxum3hRpX788/7abWG8r6DghEFrf6ucUpKFsVZkHobW5aXt+yijVs5ZpZW+BaUWj63Cr6eCwE0Tz/QsB6YLpVAr+DUSrcF/bvR1ndTr8PMZ9BBpb2oYeGR0PGKlxLCwutstXLneTDYuJihHVGOx5nKw1SDnRaE7dxkC11nwKaKyX/ht7tSfLJKP50zQUIjf9svzHMKLaT8CFOroFxckhZiYqu/m6vYKbcLmhOyWg7G6zgJmH8LrJukUTiP3utzQiUtLVuZ6D8g9RR30xEezE68+8QXyPvOhvkkC8qDvC7qpRWQRJq3c7diGO8fqjnvuOWkFpBhcbi6uOcRqMQx3NR2cI931+Tl3PAcYCoGHia1IIQmo9rraX9gIPv+OIV/D5Ha0KzZA8y0FNWh5duR1gKIDS1Ks0quw9T3RXXbvmRnc3V9yvZ9aEYB38TWUVcDsJ81tdw8TaBoDIS2AZHZvId8yd5Cq4FtDQdgi9ZfK+vhzft82i4ZKsYOTo2LDbdVCHvu3cQdNQUyJcuY4pB4i9+vqd9uDRKvgBn6jdAmRnau5qRICMppUazrlaDnzjrPVLHpRlAFkYoOMbFHw4L01Nvu2jWB0XvT2BnuslOynNnNJiSs1UED3c9Nzf2bMljV7BS30qakjZec8eLVpMF4HwZHyZJz0kzOpQxP7uYdvBtLFnQIWAQfYzecsW52ecyBubW1F919bX0pOZXK8pGeLIBhADLue1/4m9o4Jmj2x9ZLB+slZGTXi1P5JGJLSchI5CyXBm5Efw1XjMyx5wX7UcRlT1np7yA/4jvENPdnJI7oAe6WTpAHZ99g4K6GmmCJKe+4xJPvcQaBhXYdeEg8V5xMFvNYWUz3pWgXyJS4QVGiY+9a13Kkiz/tp8Ky9ZqbQPKBMwOLexw2IcCj50GkAQL1GvXGOW9GXKc/K0TH1ZpIf0zaJVy9ZnZcak3YNo8qRt4kMyT8qSe9KJc+JThgAj8RXsaKb8VbrmY51tR+LzXh2qcdUF8ibCTYcCj9guguTa2hbazEl79OBR291DWyWj1fUtwGc85q6AIF/rQN51GgbXbtLlCFU2c3fEiwzl1TLBdTk4UDEWfnj0aCWyYrkFqhoB8/qIZ6uZ2BozDF501rETB8/QdhxO93xOXg7jwzg5LmGKDRI3XznlEHiuTeb7cO9d0IGJPqsz1QaVuHJDJnNBAIneawb9uQ+9YNvYMa0QIoVTrUXG7G37J4OMoqljzxIfDg1io7lw095CO9w42t3+PlFF5YhPyQYxP3vmLvRlsiy92WfexvO6QKiYtY/3uwXjODlMWjjBDLa/SM+31U6yQjmC5UPVcvIkX2XE7TQDzN0UAUUiZoe9OmedwgpcxEUhVNAUUOIqXLWPMb/zTGHkPvVQeyjNoATU+DG7rAuHZay623i/czCudO2vM88HrcWee2hojJJCUyqZ5BOtF/Dyy0i3i7KoZQKayT+h8pce4mpmmhPXkZ/HGqkdWWnHdVhe70PbgJFnSmgdvf8mVoNils3D6+6uiBZ/kAjG4bfc5Vc7J3lsB/PI8m/ke/sOBuiTK+exyyXcOcDv8ctbgo40lpcNI2NjWd5gOY1v/R2sUPN+7AqoTzC7o4EB6rT1ldW2/GC5WxIDuOTA1DqgzmjK54fw4xFdBRpz5oPY4QpglDMjfmpXHJcd4j8//7Ek/DaF310y3opw6eyWPYzq5OMRKk2SeqzgGnqB7ZnR0IOOKqYMFuZU7Y4QFVM9eZzAJI4wHew5l0WGqdGk7GtjT8X7Nmo206IA/jadE4BHh50NbBl95uF9G74PlsfhUhk+Ws2buffvEKoXVDhdDFqLT6ED9VdLEnTUWly1rKP4lB6qI0nze1V+RtdFngMIUXpuquyhSi+NBKD4UEyHc++gFmQuIfwBkkvQIIcmiOaKNPHa96ErR1OtJ27epXwXkwgt7ZPnrp3qXm7TRmqlrrh3kzJNjdFoqeWnEAB5zYa3fZFy31eAfTc0N5lO20kW/HnfuBbHZ7ZZNOCuPS1fWoH4iZPidDwEDXowrbZOIhVZ+nSAItikXBzpArq2DYDRPpZH7SNfjoUnnLtlx0bmmFtrzSU08pgms53dnsPUXO+FD09j6puGZTIdOxfX4/X0c4tSzw5W9G3poZyo4biVr77BtZWVdue119rGKnnCx36q6Ax+dYRK0AnwcC3YZMTK8lMdNSOX12SKgnSmqtfmZjJp5+0KUv1tCQ6VS0x7bIld5pQ9UTGTINELeH/IML4T5kK4qxGK0bxvDx+1/jsObVy1GufjuNGSWo6jCPZUAoUNLOC4TkomNa0+yBi+a6+TmckATa/FGM9ry2ZZBD+ByZL4FYFe+/JZLwgp5xPpm58yoNPYCZIRlPyuemr2La8sx/wSYMmMPGBUIjkvRdNyZnIy6ZOwMiGVqvfkcDMnQUzfUI1IlfM2W4cKRpaRs/HdX1j/iODND0inP0VgUguy7IIDNOVa4bTshieqk1BCXXRMnfnzW1065TX1smDyBDpydiMzRwoV+vhg1FQsK7T0MK9MXiTN/IkJSZEyBCSkl9qmnZWAQATiB0xMi/fjDLeMHH0bGCd1SYKeu6OP6P/WIRfdf8EeO4hT+Ic6eKYNbCMBx/zswBKHhtBMFxx6rbrOjsZSD9K2LLRihN1nvpd5Pbxre2pKuw+T25qYj9el7Vb9pIn5hj/h3dX19ezl44RWgU6T7DC8Ds+YB334MVqOv4/J44gO7JA0DjHvjgY84HeOG4uzb6tfR6q/LQHC/ZizLHv/TWaY0qgKcQ8+PVNXq8vkJbDOr4gKjTmihpF9YGnAJ0MahjQ9TPfogMZR09EWpifKqJI9ClV23kSpwTIzvOc73RFG5twl2jF9zQ+SwSyXvYQNrzbk5mOm43Pj5yC8KZ0nQtWsVqab3iFajDeNaT55x54fBjcpe0ZHKBQ6Pwzn96vcPTCjLdDMFwu4dDNzX5AZRtgFE8FGIezAp/wWCiFH7kNDM7nQKLjO4f0S1hoN4jd0L6HnuaGrm798xTKrDaTc1H1vF2HYxaQ4RP2H/q778Xx+epw49Axm271Pu3VFMQ0BWPNXehghWg3lsOyhEnXXpyWNew3EWbw2fNGcONzzt9fJI/mYVlev/oCu5RsSEJKjd/JnSF5eENd2d9U4OgQWS93XjyNQ7x+4ho8867Xi865zFWS8LYCcdlMoHG0yyM+2r4t5Y86Tj/yqXAhq9U118uMdgcp1iQ7EuJ/4PhrUvXsP0bDW245mHO8dQI8DynboAUcIMPscbvW+B412sK32qe4BpDyiQzgaGWyzi7MW5b0HOoSXZIhsvt41hsQTuWUQZ9sWe9jkcqBMwO80KldxJtJIYZYqdh4Zh3v+UIsKSghgmHAKZS/8MptCud9pPqbd9x790ce9OPjznun38y+GMW0c3XJfZleiBzzJ0iUUNZemeiOPJ9Prg+AQrWTIyWDOVEYQvU8aSuEwTKDQ+Y1yoBVhpaxnCBzldYjW3QczmqFTQwFSKyHemRoKYDPkyvOx8TZID6pWc0odL7YkFWQEEQRahlaQ1RoFH48AuunlIK73M5LEYQmkM+n12mnAw54bBs9nblySocP72FETtAF3ydvdS9sOwPDnnA+45wRH99MZ9H3uCUBJiziXuvP5ucPECCtt75IQ659WT748477PA3SUy+KqkfBy6Ol/yFqi9QBjO5pIzDYO6yJgFA9RL54HHkJTrpMQNZdWamFcCwAeO2jKx2hbahK7mDJH8NsBAKHWKH3M2I4tizMBqjLZ4H/i+vUL+WN+zv2U0XJsj6ocGspx29rZjibjKvLjM7e5pcMbdd8e0qSOB/DvAfntwjsPVzbag0frbVsTjiz2SXufuuxRjm2OPeq3h2a7D9/scuxzb5/OyN/7mHbHaOijfsp4cuJt8+ukqm9HoCe6Jd37tUb2Cl73pkva9yJ0gtoJ6+NeqVO7c8gWMAGJHtOQajVZaAnwaEdrc8tkqq1uhu1ZBu3NpV7tfjMgdPl+R+jvBYAItTtgTSL08H4PME9e/25B9d9yZySDaJkxTHwB1V7Pe+6lQ0I53FRKhtX/44brfR4RftBKAJXPnasyxCGwUAIH7iJcNb/EHwW+Xuvv0ZeTI/4ctSCZv9T5CLkA6aEDmnsVLEw5zjWX9BGYm6BiWR2epRI0NIIGoDhHxHtHe7QJwuTaIBoqTk1eFikCQJfyu+YmKaT5LpjAzeEmb/ohJEeVDHBEuLwu5y60sMOxZNAxnY23pWd/ELtKXvTK1yisE+eMsnUAlLOlCH9Qb4HYQ/NPbZZ3/cuexNB1T80FvtvUtOLdmNyUR4DYx9zRx2N+pvGkVu9XQVw2ocbuPDH9jU42VGtTgzZf62JbaGZlDg/5GbyvuWcHuged1rd32s4eJhdttU9HcwCoHIyMtiN4YX/M81g7okM6HhpvJyPjAA3XY1PtlPvndFDnYxNtbHL8bfPrCOlveajtEc8/raBoe8qoUYlhlDCvzMWzCIRCBFHj+PKeDQzSO2qVzbrCDKSmDMBFJ7zbbxNgg6vFbG5sZthZoTYNe2+SjM1rfj2I9cDg9d9NMJ75uf2AZpv5CToCWc8gHj2gPRmefG5hnLLvOSvDuSfgRHhgSgFtYW6mHe3vthGAwk/KOON0Ai1ofhYGGS5h85URHZEczsVxecgEGpgAK5ObrnEcmt1BKPRh7e5sRahj4gIOtYfQEQwtcNELOwQv1fntVYSPMqpx9OWV8PbQRMtxybIo85TfONF8bF+BAuEqMfeZ4ORznvl+l07S8pr3bR+XgCR3gcz4IggNbnb+pkjRYMiwSxu8ol0EO0eZpCFvGcHoebcvbLWBCXBOQtyvqPYGdY+z7ZVXPVJm8x9o7i65t3/c1nf22vrucXu4jhkJuvcb+fu+bwosO2h5hzpzCZqpdjTF56Z13haX5tuzzz4bWtgB+yUJ93Z6tLwS/2CWyFBWwcg5O/qHLIsdSkpDmmMChmu+AA813EuAjdMSMkOcAwZxlWnMbudF+fx8ZMwd59slO05+O4VhbHx87vz49G1ZEvG2gM6NGzc+jXbz0jHMoNDqJJMxLgCn66XSw9jAMl+YEeLCEzojo2IiSDKNwuQ3qbRv9eSbZmasQlh7ic3NbYCoQCc2NSlnRAHQMU1Df/4fEor56hBYFGzzlpG+MwRcngj9b0Q4Z4P1cGarjKW242bcozDDzNRkPiPjIr4xTKnREXSJ08M2w735GXpHhY1kVOVHYDQ1Offx8QsUbhrlavSDvT20g+O2trra7r5xJx/8dzbrNoC8vrYR03B5bb1tbG3Fcalz9PgE+oAe8UEMcNjxU7aSTeklLW0TWD7V6GgYmlR7WT01yjzjXvxsATJoZNrc8887ues73TmmEiCVdVI+5bfvcxkhTXq867OUhWcFSKQNL5keCaU9ck0hjRmSd4emWF0rttajYMv7pQWm0nnPrMXYFAHQMRu3Ptnc3m0r6/DZ/kl7uLHTzuA9TXd9MZkYCBioMWo6FxjxfrJXwzVmfeXj2rUrcbjnO2rSGTNLoHL0VEBxGwzLI5+Vhl6grBZkJ6z5LODUJ4gLeDwPoc34vTHBRzN7ABNKYBkEbAZ4NkAndclBBM5O2PT6EnFf/a1vNEDnL1C8tzS8XaDzE4DOixIuXvtoOoX66ZVkHlvFwDn3aeHYwTRR5mIE9YsD7BX6zb911hnHD9TpdF1DkBQi3y9TwR7GiVeVt++bnw2f5+Zpul3wqoSqjuTZ/64odY+QXjllfBySdve8D5UOkuv1xe9Kx7tea9c72iNojMkI58dtlIeTaDmCjF/yXJiZitaj4I7BYH5PPV+TpCcTaPT5uIfL3Tfutnt377WHDx+09dWNtrax1bZ39iM0m1v7CM1OW9/YjXq+w/0sQIU2ztreceb27hYaAxrQ/kGBBoeaUO3VLOBVXQSStB1/paEq7EUDwcA/KxxgMK6AkBjWuacHv3PLNoEevJuCmpZ8YIekxpNI5lfXveNYDdd7AlRS5B3zT7hoh1A9x+NWtE15I4fX5C26kkrKZrnzZ1TrBtxRln3M+K3tvba2tdc2947byhY0og306WhOmU59wxwzBxNfvrM6AloADBoYZ3Fxvs3PzwEyO3ESCyS+v+EqcOisCZ9OZHw8ppcTAS2U6Qo4cp1tISBNz8y2ialpAGeqjU1Mt2GAJ0Dj4luBZlgf3yQyxBnN6JLA4xm+EYgs//jUbFtbXp771m/91n9gld/K8LaAzuLS0s9D7jkBQrAI4ETL4RyGrEa3hauhy2cgUWUEzZisSYIZ5KdoC7x7oupKnDHVSO77XSqXOmhP82LelbG0o4/ohdL4xU05ZwSM6/53/1frn0onsVy9YGimOafCO2Ue/PaQenxH6M2dCCNHRmtIsJykmD+84+jc6LhDyWSEAI1wb5SHU5iUAo7LHxZnp6MRaYq5yj4+HMGYeAq83+RaXkazefiwraPtORP2ABodHKoNnsHMJK0T85T4qDF77vEL/TaI6wbgu/TgMU0P9trGurvUnbbtza12SDrb645EHaRs25vr1EpBP47WYZ3j3JUmChVPC6xoBoTVuvqotJKQpOhgvI5etmtoEmARcKSV/FGgUglwFlQ0ozj7zIW2j1dcd9pSMqmMyjTk8KzUm9/F0QEO9Cte4RpwLTCiNBxJOUm5oFP3wHHb2j1AQwR4dqDLAYAxNtl29x0pPc6IpHOUTC/D5dDQKRxmbbCeE5Pj7fLSUjrPfJseKjplZBv6u/qczNOJzMzOZN7O+tpW2kiNdh/5cQa7chQ/F+8pH36meGpqpo1OTLXhzszStNJ8GhRkAJcAjlqO0zsEG0Gpu/aLqa9//esb3/qtr703QOfGzRs/L+BoivSO3HKo2aS/PXjfODaQwqpt6xHnJ43pg/SanHWwqQVp85qmPUbWugAQ9lg2iGnIgwJcGJ8QQTEdD/5gtYv7yYPQP5cJ+nQ8y5CW7/cK9V6V33diLlrfjt997KEW51ako5iP7m7oFwEc1RkfHmwT3B+j6LBktsecnsS04mXVbutdnz/288aHbXVlra2tb7StnYNMQM26JOqRiYFkS58IXRzqtw1O2vLqettCI1wBbJy4tmsvu4kGBLisoR2tr++0e/eWOR6ll30EmK1rngE4D+/fB4D2qAA0QHCoWOqqYOknSoapYNU5FOa6KOyvOhuK0oR6aAIX76nNeBaMEt22M12zSxamxQXoJi8IComYtPjPfxSqTKo6BJSAC0fvOI+jXVsyEFrPLXWfndUTODRvjjHpd6HX8to22s5+OzgbaH4nZBMaOY/H9o55xRHTX6RPKH7T77a0uAgeDOerEW5LKp/qb3RmvP48fTu1P88YbT2ajsTtMKYwyfyOfvjceklTympaYxOY5LPzbWwSjYbO6BK8oyaj6aR/BzTkN3WVf9GkM9vbZ673GhiGUYfb7sb63NDJ0Vvu13nLQUcnMswQJ7Kgo7AWoNgrFdH6ECbq7hvHRz3gqC1kT2QaSEb0ec3c1aSoZQwOZWvnVkPCOF08GUfBLJMOgOHZRc/WH/5xNngOUBEsj3E9+rKplZjf7xX6dE3H93SeGwQN71OkaFPOR5kcx6Qa16SCHmo1MNQYPe78FOaTw8UI8gy94xwMlQ8DUm9n9yowMrYanuaT3g4ZTMbzU7fSYmJyBlV9KsIik7kPzNbuflvlHTAow6+ZN4JQKXBHR37+xmkNTgM47gSMd+iFHz1c5XgUn9CW31rf2Uaz3ErvHCGF1qkYdA7RlVY0Iq95yjX3IHEPQH3LX2h++SWN1Q7KDE863JOGSSenJ35fpFlt470M+wdc1Fi6wxygOzcv8vUi2o95kkzvXzJOUk75vacpXfyrb3APrWZ5dbOt7R61IzTH7QO3rHDJAhSUb0jTtAQHTaXkzf86h+fmZjMa5ZdB3GHSMggsLs/R13n9xrU2S5zevWC+65jHW5i9mlwBUdLuHfoZ/bK9AzqzbZSOKWvb4CtH7WBW3hEEB2l/AdaDexwkIgHyvB/Nu/3lL/3Sux50bty48a9CpBcVOhvN44JBCGGeLnjdg5LPFXR7cwFHn4IErndrBMreQLPJjZMi4BDVNS/O4PX9zNykByntSpWcCkP0/vCdaDUUwfj+7u8lT84FWlVej1wLXjLFE2X/zuCzpE3wPWcH6/cIgJJ3P9HPOTfZv5myDwIwE2PDLR/l59W5ifE2PoSWhcBOA0Czk85QNc1uaBaGXl1dSw85DAhNo4rPzM20xStLbWFhsd26datdvXy5Vs5fvYLdP9Wu37zerl673C5fXoxKP0+vqhlgutbVsOOESsBMc0FhOkA78suVNSGydlz0Q3BHmGHu9Ws53BfowGHxfTUgmF1gycn2LuH1rCYUsZfZPXHUf5yMZdvDI9LMd2KjcY5D2d+m1R2VLnxiWjyKf5A6mX75mDiSjOkABDzT92PamTRKfRzlVEvWF5Zv1x+7vKHaXKioMta7vqemIeisbxEfIF/d3gd0ACJoGJ4gu2gh5NNPDkz+BPnT3QWq7fya7G5mpeuXU5O5TFs98+xzAPxO8jNv33T2vKBkhxlTnfcD8JSn+L4cyo5kqvH4tYlyigs2AExozTXanPG5yTMO/lDIqnjVBO2bf/tvvAbofL5+vTXh7QCdn6cp5vqJgL3mYaO+SWi5LkH2MpwCMJTwZ3EmxMo8Bc8Q0FW6CpoCoKPNRpJpDNGGTI9GKeb1NalLB0ADeZieRw8qfVkEiqyp6kDpyXQufqd8BNOoq4vArcSrswAh45aj+/GMYjS0vGu+p9zHBKNuHmNoc2o3E4DR3CRMxNmRrCk0nXyWWJMmide+LgKG63duPHOzXbl+uS1eXmiLC/NtaWE2701ETXcd1GCbmRprczOTbX5uqi0tzbXnbl5tMzNT7ea1pZz9WNy1K4t57kZrKSP1zZ4wUesL0HUyO9/GTaR0NmfUi3h2vjGj6cXdfMrqay5Sy9CmJgBWG1uB0CkgSgzoG5Mq7SF9OUSSRBZIFGg7G1NTE6ppCvo1ztHUjhF8pwXsxRG+R0fkPjZHbXurNDHBRd/ULibR6spGmZBrW20TLcLrFc1TTM61lXW/C9X2AYEDP7IIz+q8VcaFITeBOzg8bRtxJu+3hxvbbR+V0YmBTsJUk3C0VeDSjxbflNVNa9fqcrUV11bpBtBMhqPTAXzgAx8Mv7/++mvw23m0KgcM1OQdlXU0VuAyjlpgvg4bXqh5X4KPGo8AVB8CUFZKxGungKKkDeUzmJ37oXTIfER7fvPXftURrF/KS29ReMtB5+rVqz/FaU7AOaqWeyJ0P8KIMBw1V6hKwAUITapCakFAX4agMIQN6r7ACr+9lQ0rkJRJ5fvk04UafRJwislNJ3HD7BK7QEFG8JmOYoNAZpkNmelKUdPABGKnoevXm4MMZzx7u3oOI1pN80aQBbl+HVLy5lFAh4t8q5r3RhGsuYmRNgtozKAuTwEGY9ad901K5pWVZUJXKV+/cROwWcKkopezjORxLFMDFDHZBlDT3V/lBCCI8xfhxYxzA/iJsQLChdkJNCI0penJdmVpps1Oz7QbaET6GObnp9vs7CQ9qcAIwyLwpuscnDj3zxQyBG//OIDtUHEW9KbaaiHWU1DiDu9ZgxIWnkmBVKqe2fYZjfId4wqyob8aUv12KoBbue5i3h2idexs7rSVB8vt7p377d7dB5gtm+3uvYcBEue9vH73fnvwcKWtAjJuPbHG8QiAWQZgHInaQGtZA6xy5t0Nnrl1hD6ydX4LCLsAVq3ed30coIM5e395rW2i+R1QrD00bLlOYbfTU8OxLv1qf0gUwBjX/KHuW2iIcXpTbUFNuk3PzrR79++3Nb8ESxuq4TgyNTo63tbX1wOcTgvRD+jh4k9pJw1rWQWaECA24ZdhOctzNb9IGldHLKlzh/d9rkleWhAdI/y2evdu++bXvvKWOpPfctC5fv36z1vnfpZmGC3E6AjgOcz2WOOwsQIAMT/KBIktmnellfNWakRKYDD+k4f3qrc0Axm7zBF7CA8BxzKE8QnllK1RKXuf3tndpxcB6Mp8EWxH/tKgXXicZtXDoFAWGJZfJ2XjL9/X4r7QZ/0COPweRqimMa8WEf5ZbPXZ6elspSAzefguiVOtosnk9FQcjNbPyXiaJ34p4JCe8RjTUq3k9AgNEKBwQye4s4AHegth7s/jZEPBRC3L/ZY196cm3bdoqF1emkVzmmlzcxNteno8U/fBxeSXOTWuWh8cjmDqv7Bc1XvaEaCZhYY93epsO6ZdUPGlYAVqZlzKX0sqBBqvbQfA34N7zk52Xouja2okG2gqy49W2oMHK+2+x6O1dv8hx/J6u3N/pd2++7Dd496jlc22jim0BUhtIMxrzrXh3UeCEADg6NM6wLMFmDjyp2N4G6F2lOru3UfZsGsfM1Mhpdo8O2x33EcHE0szaxdNx72Jsmas4+HqRK2ZdR0AuAHz2Vk0L7SxPUCHh/rl9PHMzs2lA3399dc73lELl2fOMoLl1hguYHbjLofkdTargSoDCcV2pAkPjaDhwjuuvYPayBiHHY2tQrwaobNjh4eIoQEBC3Kct9tf+fLGN776LgYdV65CwM/Ic9AOgsDmYTarWraoFTcUXz4W8AKdWsnttYxewioIDZZ6CTjYuH3orwUVe49KuxqwB40eGLx+8ndGwchHUMgEru6+jclV0n1T+N3uk1+EjH+m59Cn/pISpgLT+lCezFBl9fvYfh44DmSKPEOvtwSDzk3PZp6Gwj88Sr0ddQghSrObpNfUbDONmCcOz0ITNQO/I24ZnHx5jvnjQkN9HirZmg2nCK9fjHQIfmd7h5r4ra3BLD9wK1jfHwOABKdBGHRsZCgjaJpgdUzk87mhrvlLDduJslK8AK31Dg19yll6l4apJohw2j7yQ55RfoFGwCHPAI4aoZuO51yjbruYTQLO2tpGJoE6lLyqY9vNzgGCTTSXgMXuYUBmExDZ3gOo0ML2j9CMT86jlXiovRxCH00jTZi9CDEdA+V0feARYCLIHB2fAxQHbQXgMZ9TJFeAdXKl6652OPY4pIMdpXVxtNJ6dqyAyTPWFhcXYvLpP4pZz0Pbd2lxKe157979dHiOxobnoZH+OoOTEn1HX5uMMwN4RRtCo5WudkjGjw+JMk9OTZO2WlUv4mq8tBGHPKRGDPZwTafrb87D3NjdWAP93toRrLcUdNByXqJWn9aOdHREBtOx5cZO+mOc1CY4cBNB5QVVaZpIgj8JOAGp4t3Ed+9ihdhXbAiDcWVoAck4NrwNLKNm53sOTSbPglMJQwFVDz59GoJJ8jWOAiRA+MfvajR+e3RpPA6yVwUf5euj/JEBVSMP3lWwS/ORKq1NYxI5A9n1VUcHmi2X2uW5mba0sNjmZucBnFr+4czVmGzUS1NrAlt/eMg1ZaPt5PAcDcA9oJ11jZCqy18ajmZJ1giMwuqXRfcxGzYAnUO0glWEZguzYzXCu7K6F23AdWvrGzswu7st7sRHs7OJ1rSvqVkr3Z2WrymgSeC8lDg2+dN87P1wFDXXARcKIRBLL8tzMYKCqWDHELqSusAZjSbA4+gVYENPrn9IP5GT7bYBSE0eD52v25vO4N3N/CwdvC472KfNnR6g9mV+ahQKo58E0tntxlcn8Iag73awgUzyszOYmcWUnCuwF3yzXYkmE1qDo3nrzmOCjxwJc+RvC1qqPe073Eel5U39K9FyqJPmlbwyg7kqLZ1LZdtLD9tzmvtTALjmk+9c8CDp2wGWs5tOQpCi7S2PfKy2mO+gUQ/9mZkcmrzJjxq5fYhasHN7woL89WCTTk8zjbPzv/xml4BDH5N8v/7rb+0I1lsNOi9C8E9LBkUsG0Q5IYkKCzrDbsEAAFHT+FJkNC5D9EJ6mbYOKZc/BY8/mUmNpO89JVaIynvyriMS2sT2kLQD98rX0zd2Jvl179kkNqqN7HPT0GYWbOytBbHkQUzPMkaAsAuWoYIxPOp/75Z5oRlCPcgr6XXHFIw9D5P7nSs/Gbu5uQNDOQdjuE2OT7WJcTQgHdDD4wGjfQDhBGA63D1AO9lvu9uHbW1lp60ub8O0CB7mVFYc7yCo9OiPljf5vcF5KzORX3vjYXuwvNHu3l9HA0D7AZwOThxadYIYJtrIZJueu5aVzMMjE80tNh1iX111Lo95loNWJhdwpmYm29zCHL2qQ7YuWjyknLyLkLrZWB+KZgXioS20d56IgFRtULRNp2Ob2mZoNyeYg37lMp/h7YRvC5NonTLtAjhbgKN7FOvcVWA9FHzBwn2kdb77QTy/Nz6Gpjg+Qn7kMTczDtCPtvmZsTbLMTM9AsBPtcuXF9rNZ69x3Gg3blzNCN8c5uQkZqVr2hxmdgsJV4Fn3hXl3kSj2kSTEujU9EbpIFxiUoBvmdRyJvK+853kSZlXWjjtwS+QuDzH0bTFxcWMjkkTaZOtU6h38WxNNsz+O9DIzecu3AKkpRYb2ZCfw4/nNWEQM4yXIQt87Va2kRE6Bngue453gONB8Xne2q//9b/5lo5gvaWg43A5BHwxE9QAGnRvGAIGh3CDnB3aiypJ49lLDmRmqRBVjNoTyGuiRJKlqef0IxA38cLI+mxsEJ3AqKA8956HIf4h4tlTlzakEIRHi+GJ70iIgpMRGhuaTPs0ki0v+Fe5V/6eBJP+SLzErXKn7NzP9gU84GcAp7QVgBdGGMaWHuG+m3DJrJoIG85O5bwPgJwcnWfUZcMtKu8vx4exvLIGADihbz8O0vJBEAetxTk525gDO4DTLnF0Wq4AHM7POYZAagOC0qHkpk00OTCi2sjYZHvu1gsw61zoPjUz12Z0ZI45b4QeFvPNvVtc8HqC2WM91MSmYe6xseGYgZppOjWjvtPjGrKujPrGAco5o3fSQ9rwrAekmFgBHUwJTEL34lEYnXflbGlBZnV1M34cNRs3xbezcF6O6ZqeE+pcXjDn1IGFmXYZUJwHUBYBj6tX5tqt5662Z64vtGtXZtv1q3Mc84DLfLt2banduH6lXeW8tDiXBbcec3QKc3NTbZZzfGpUSZ9SwIMy+82raDpoQZneAZDsChTwhqJv5zaFGRzTSFOI9pVL7IjUcASObUBsYmIq5ury8kp4x/rYcaq9SpsJgEtTy2u1GDVRQU0TStr2U0MEkvq+/yW0NoDUbVjQgBzgiDxxOCCRqRrQ3c5B3vQ9/gWo/9p/9/m3dATrrQYdtZwOdNQcYDYaJjvWZVsFGa8TSM72QjYGLRPiZuc7KCEBlW7veV2qZg9O3OO+IOI9VU+fy4B9L9CDjEKh+usomECi0KR39CCe+na0IZmfo5+bIfu8qQxeevaP6x5cCnT6ctGI+U1UDrpw7nFNOpbZ7Ubj3Ds7ykryy/SmN+lpFRJNgYeo2w+W19rW+hYqnU5btKH1bUww6keZNE0OARd3hXOPn4kpp8KPZpRpYgLVmp5cTW1iXDXa7TicKOjndSZyf2Zhto3xe48eU8eivbO70G0DUA8ePGhf/do3bAbMr/UoIAcHJ2k7tx81T80EF5O6zs1OY8iDdHxJk8iV52ocMrm0VlBcCR/w6XwWOpItS0AdWsXskAdOHP3apy3dJ9g9rA/aJoCziZm3DYiikEJDBAatuZYdqGHUlzbH0BwU0Mx7EvihvJrkJDSZm56IZjM7PYb2M4KmCd3G6/PAbg077kge7w3bpjbZOXWmI1QrcCGugKZmYsfgZ6PhQlBltK1SLkHH/NVSpKl8JXhkA3bSdORJfhKISgM6pywzkKvMvoXFBbRRtLiNjWJH6KLmbQdoXafQJgUWRwY1tQ1e+8wpE/KrTnbpKjhKF7WiK5eX2uL8AjRA5uRH6pZOgPTjK7S+vFOgU7z59S9/7fa3X3753Qk6Gblqba68F/b4HJoqYbLSABTSULmz5Z3XIfPljRBBSTU15bwuAkwEQcN7xrGBslqahgnzcgg+PUApqGbTN7jAktXunKO3kLRlqrMgpmb2OP8SCPLluje7UpwkanmqHimzcUjLhpQZeDHpCHgKn+8aJwCFKTFJK1ynN33fjcV28+oVgGfBVyJslxD4G5dvtumxaZjW7Tt4F+1od38vTlu/9vj9H/tAe+65pXZ5cYZe2h56EnAZyTYYwwOYO2Q2gYA5CiJzX7l6uU3NzsTmH6VnMx2/HeU0/rXtzYziOBltDUH3iwSaV5mKv72DWu+Q9SXiDqGRYe6gjVlY1XvNoXNoqhPaegfo6fmtr/4GwV7QidMTZk8nJDgQT2JGKGNaYR6icTo6Y0+/i9bmpMQ9eneiRDtWgxBo3ExtnANpj8njKKnC6I6OblF7BqCn5+dsp9bOdbTrOwNQoD9NRP60Fdd+IcG9f07QVE6cYmAH5L5AOde8Gzc0U5gNrmvTTF3eoDMg6QHq5uCGhzxk+6vd1Zyamq8kt8lHat6OQAmq+sT85pp7LMufxW/VcUpHz45w2aG6KFReEwDlec0vQc30XPDsgln9PkRJGSYx0QUdv+MmuJNy3jd+gU117OkwpRFPX/76N9vXvvLVt2wE6y0Gnas/3wt/KKmUWisPGjvzMWAAG9atG+I47EAigqsARzoDTb6QZ33DJBkFmDi9/dvPJq3oXVxCaSGkQ/o1LO7wdQFc4uVMgxA9AEGvbs/lYQPZ4MZNeUzP1Cxjl7b3A4DeSxzrADjBENXT15yjaF0yunWCGf0W0dzEWHvu6mK7ivYxOzXOea7NTky2WeJeOj1vS7OLMb3OoNXw2CAMjqAPngI2H2yf+NT3t6vX59sMvbgA5uJRVZNTaOGG7hCVnzA8ZRmllz5DQ9pBkJcdasZMuvtwue3QCz/CbNlCqI8BkCPIcAlN1BEQncYzMLxfrdDpmC9O0qufOKKzd9S2MO8O0YIEk5hMyR/TDbNIWoaxqX+AR0YnnhuNXeKewNPv3yzt0hbyCvV0cak9tyZdNjmH/kcuKpPGEFD/hL4hwcZ214Q8QNg1V5yZPT0PTQDvxWtX2hIg6yJLcsj8JfcT2te/As/sYbadHlJ+yuPonxqa84ByADyWQV+KO/551HfOGprESDuhh7qjQ359tzmLyFEtAUd+Kmet2qzNQb1I132KdSxLGDVO6aLfTADRbyUPO8teGvUauGnJR4KOnxW2LD6ynoKffNn7euRn03EErkZLa4BlknedVqFGnA6PQ+CzqXrQUcuRb0z8N7/wpbmvf+3rP0dB35LwloLOtWtXfjbfa4KZJKI4L4JnSNRresY6DiIg+gKC7FBD4ojYMnKvFcnEPpc5BRB7SA8nomkWeF+nm0HCGnzPOP6WwH06MoNp2KD+DnBwncbgz9GLCZihfDEAhHkmTg8sXe9gOtwo1ZTGIw+FK9fcqy9t0gtT59jVlsU0yPQUhoG92hW0leevo+HMz7TxEcCBHucqveAsjLK6st5GB+jRYfJBgMbtK7d3N9ozz19u3/cD74+/wXwUFgVck0IBkiYjOu0vDbYDgNitFzb3Dtvq1l677xaXjgChPewjRI5abeqYBUSc/OYmVZtoO2o4CoJmp+veXJS6BCAuAI6aajF1yXednt5hap3gDv9T+2gG+jB81+06BFtNjwLyzp+nyi/4CDq2LTSy47ETOkQDUDvQSZztN9D6jv2cCoKskNgn23E4muUeNJpufk/c5R5Xrl1vswuXORY5AJ/ZuYwS6tsYG8EUoWxDgOoJ5TXtDUxYDzfoskWj8dLejjYp0GrPAT7A+iAjZPAp7S5NHyyvtxXNK4BFs1P+ueANQMiz6rMajqvD/ZOPZmhf8xA05DXn7jgELs/HPJLvSMf4nvXdqBXptxF0TEPtxWD5DNLl4jPGAh5x5AVNQunuPsyCetLu6igDhx/Ni7LbBm+8+jr81H7p4cOHG0ns73N4y0DHOTonJ0efcWJXpoTTC8d0Ao11EmYq/dEeqqwOQR1sCJQE5SwRROgifBFEwPC+hFKNlKjjY9ruQ5lj4fel41D0PePKzBKT6wANhwDhfwLTMI1gr+Kh/Rtwk1lMg9/2JH5eRLCwIVXdLYt5mGcmvtH6nQ5WwENemk9J03xJT8ZNFNIaQ1uIn0Fggw6CywzCPDc2HMBZAkBGYRyByDJrmqwAOjsbu20GjUMfyd7xPmU5bC984Jk4P+MYNy/SdKsPna4Z5SJf6+m8Ds2lh5pIToZTo0HQhkfHEdCrMP1J1vocO6QPO7h+x7kw2WpToafn3ECoNVvk0V3MLmdPq/XocF28PA/zjwGEOrCP2wrpnx7pxB+JwCoI42NFE4XJGdR+7XNoCFoQZ9BvYSkgkMg5RmoYajm1qb69uM5yQA2wlI4BbQ4/zOiK+RLgOepyrc0DMm5kNehUgtHpjMYNDo3TBqRL3FNMwyPKdnKOyQM0usXHIb9d4LoFaDpLOeBJ2tnzmHf0m3l2FrKTA91PJ9MuaPuYV2gq62hNu4CS4m55BAoyCP/JLwJRdbPc5z3bbArAyG6HhHQM0LtcAI/5Sd+X6/LstAK0PA/AECcdL+mXmVVTQgz9+2pLyo2d/CRx1FbtmHzPYrjmS7o4FSFzuSijD3y+/OBRu3/n/l94q4bN3zLQcY4Olfq0dqef4lW9FIC0b9VoTgCaGqHQ666WQ0NqbkA0GVAiq6JC+xA35gz3JbyEtEeIes1d09As087XLJLYRvbcA5WN4VHT0nVy0pikQeIBB5sqDcmrqu8ylUAZDY370bxglnzmRUDDTLFupmlZY0ZpPuk8RSgEAhtTgNS21/xJWajnIA09NnDeLmcR51gbJ89pAGlpfjqzgqv+9P6k4dqg1UdrmbMzSE+9j8p/dHrQnn3uOrb6LOXqnYJqOa352ZzN9Y04eu0ZXQy76rD3+nomwomBOiLdte7ZZ25GmzqKVnEYx71mkQ5cikqdoB/10ix7/wc+2J555kbo7A6ErnOyd1Zbuby02BYXNMPQDCmHI2fLqzpF9yKoUw5ZAzr6XjLMCzAP6usZ1tnt1AW9K5gf8IOmj7wg8GhOaDbpX/K7TrZvmWMAD+08OTWD2TALUE5FQ3M9lPPBdnZPAfg5tLH5trm511759hvt1Vdeb7dfe9BevfOo3b632u7Qid/luL+81dY2qTOC7yjU/WVX4QN2Z8Ptzv21bGGxAuhvbB1hTqIZoXnpvzkDuKTlLiBU+xJpHrZsK1IT9PSt2Ikp+B3/yWXIgQ5cJ1j2942uH0pLQN7zXXnP39ItppMTP6G9nbIakR2KctA7qvt1WPJm5IV8PTtlxDV7zmyX9uO0RUws2leAtx2PkR99Qf1CW3eXvP3t22/ZXJ23EnReBGQ+LQM5SUtmtUKZ1Mc596P1WFGImTgFKDJ8vOkwlz2FqqAELAA7zm+D6mq2iORe8J049iq9ZuU7yZPDYAN7XY2hY7BAw3sXDuzumauN1WxqFbCqaY2KCCYyjn+WlQRgFAQfRqr8SiVXeGxYh8SdJzLFu0cI0Tg4OTc13K4CMFcWZtoCz86JO4m2M402Izi7XaV7pAyiTVjHleVVesY50ZDeFVP07KA9J+gszoZO9q2abpZB0N2j55X59mEme0bBRI1tfGKsXV1aaDcBnAXMJLWrKQDILzBMkf8keVqvZ9xeYRbNCmB01OZDL9xqH/v+jwJ0NxAA/TIFsJo2akX6yJ69caXdvD7fFnlvemYK2qpRDLSHCLVLCVIOSKfJOuNMazeUkpYQieIhXrQFnVJmIWtqW3bA0PTVepxqMTYxwzuTaKBDCD615sW799bb3Qcc91cwE9djKh448xhk2Nhy3dVKe/n2feKsRJvRD5MMYX0BT40sPGZZBB7yO8CMO7s00u4/wnTC7Fpd22lrAOja1kGOdQBoDw1JbZDiItSC6QTpoyHSyZyiwcbv1AGIPKImoSkqjwoiOo4N/Xfv5Tn5R4f7Y75FE+I6kzBpT8vptTJT88/soLsJibwv0Mir0dI7vq4OskZy1eBdo+dG8MqQy2S26IyktVpmvtoBL9hRfuPrLzsr+Usp5N/nIPXfkiDowESfFiSy2jaEj6gGrQM0ISxnGiSakLOW00jyhSMfzumoIgoQqto9ceseKi8N3S9bMDgiJdEufgtINg6/+2vBzN8eXpuhaRm0r6empnNtfP0P/k6P02lRAqRCrjBblPI/cWFDUz41NgFH1VjAuXH9qtZVtJgri9Pt+pW5dg3AmRofiZ9BRtOfYG+2Qc/jYW/mkPbE1GRmDOt7UPD2Dveo71F7/vlrbQHQkD5DZJa5TpTHMs5ibjjvw3kj0sI6O88k4Mehs3oBzcvhYLdFHSd/dyW8fnmh3bi61F64dTNbo15bmG0vPHutPYMZNz4M6B/t0k6HGQmz3pqZ7na4s7uFAO5Sntl29crlmA+ngPYEeZ2cDbZ7gMLDh24yBiAAJGp8aqkKxxhaTyaqUf4BQd8RTP0n0ONw3531NP8O2hYm0Mn5SHvjPmkBLKvrOzn0o7gR1ZCAieJ6BlAekcbaznZb3T5sg2g8M0tXAAmE2y1gxxxiHs5XUqcnR9HQptu1qwtoac6ZsYOj4SmHwODi18W5WdpeQR7ORmeCmTOhD2irh6uraJkuQxnGxOcZbbZPvVVV0y9CJM1yuDsAUSABSFFvP6wnP0sPQUd29TDEnKJd7fQEDjs7Zy4rFwKGJqRpSccCq3rPdjYINB7KjDyeTrW7dvuMy0uX6eTGo00uP7zf9ra3MvAw0GlFO5ub7eVXXv+Nt2qC4FsKOmdnx58WBFy4JpEqSHivObgn8NS1z4rymgyF2GWX6hR1kphOtx40bBiv9ZnEJiUdDxtSaLNH6AluGjaO1zKTwGIavh9bOs8sTqVtnIWFhfQMPgv4cV37EXuGabm2jAqePX/qxPv6J/TrOMlqkkPGFXzUPtwnZ2xkIBrGJHlQ8HyJc5Je3yUQ+5glfudKzdCtD2CVduXa5ZDmlVdeQ8AnA7C+ehVBmZ+bhA5kCw0Eb83UMCF/9rSWVcYTmKUFZJDC0WDOHTo+hZ7ER6HKREUn+LkkwzVXk2NDbd4ZxzMII1xyerCnPt6G9U2h7Uy6Ah5g8vtcOmnzvS7izS3Mh76rCKRCI+COkLZag6u7XeXtMLzLLZzl7LYSq49Ws13qg7v32ubaenvt9htta3O3/dY377TX7q61l19bbq+h0TzEZPP7T3MA91XAcWlpHmDTN0QHQdmOqI+jR3toRtv6Y9C05q9eA7xHAb430Loeto3NjbbOseeWrJz3DwFz2lOTRzDCGCogHh0AhOfb3ORIm5kczizmK/x2/Zn0tQNwuYk+MVey72DWOpdmCm1VF4HtoGZTplZYI+0o/cPbtI2T/+RJO7xqHx3zFd84Ao8d8pAz+OEzHdzhYXjbYNt6PMnj8rCHoGPwXh9P570zx90qVaey2vj9e2+ko3SDDRccD0C7AcrztVffUNN5d4GOEwNRD1+K/RnCQ3IqJdXLIKiGyG1vQlCJKpgo4Jo1LmbUnFGYsk2jJhN/+nPUhLyvaq9Px4YT4IxjA4yPujaJhiKLfB0R5rAhZ2dm0ygCWA61HwTWwljOil/aQW8vywiOsmTIm3wzUnWeUodZ/K32Y75ObReU7B3txfVLHSBgJA6xzzMR7eriAg1MfQHjEVR8R6bcfMx9b8N8PBN4LqEBjKFJWAa/5Oj3vVTZD9Aqrl1ZiB/oaH8HUNmhx9yjzIDuvptTUS/oEgc4ZReQMpkNDUCHc2YLU3gbP74zfkRbC9gPYfqgivNcT5dzfIzrKvghmZl33ApDs0u/hMCzNLfQlhbnKWeZlzarTO7XLbJ+ibgrmCiPVigDposbwN+58wBwuddeffVeW11ea7/+ha+2b33zlfbVr32LXvZu++rXX7vwvaxjJk0Cbh/88K320Y/cas8/exWwG8uH+7Kns3WntI5Sue/vQ0wpFKP4sLa2MZFWHgBiq+Xj4nDuzsx8bWK2gvalD0pfX0aeIIqTCUeoi+uypM3wkPNiAB5MR7XJZYDSUb9xzD0BwHZ3XpGLK6enZjJ6B67H/2cnoRYfohBC5w4Q7Eht7z7YzhQDVhE0NKVGw+861LPHNw+Nb6eqE1jeNd3y79Thc5NUe6p81PAxT7m2UxZoFtDeNHP3od/a8nI0U/lS0AGF29HuQfvG/YfvStB56dLA2UuicNFbYlAphZUTty8aoh8Sj8ceoY7a3jG1zkPtV4cpTat35GZzakEHwgs4YRqJTqMO0viqsIKTC+L6T8+YrnODHK0xTZnFNG3pbKDNtUJoWdJr8Gf62RUPZtWZaVoyueAmoKpZyRCquq4klikDMHBdFndSvwg5dVOlvbq42OYx1wZlIMpbM2cBUOongEqT0IJ3FQ6n3NtbjoyMtZXlDdIWHI/ako5beuCj3e2oyTHrpAN1sFyaHdkdjrQEU0ePBOfEgwa9k96RtNh+ztHgXYfF1WYCMvT6OhhVu/1U8JngTl4HGSGTBggDtLFH1jSR5mpODrNLDzVG6zMwNNY2d47avTce5bcCrRZGA7RD6O4+zbbJxoZryDwfZvh+G/PqEAFcXJxpn/jERwGc92Vpw8nxAZqjX7A4b5OYRWqlN24+05597vksQbj/6GHaSP/X1tZ6292WbgI2tOBPbewjH/5wm8MclHZuW7GL1lVfbzhAIDF/Jh0ZFSCoB4DjJ2OcW+O3wl+7+7DdRXNznpLA7vqsa2h0OoN1/EczgfbWX/6lEdIm8qA8pzbstTwmPdSuw4fVjeW3GrwApe9L4HIksfw/NUplVNOKj4d37WjkE5KLDCkTJhlfI/HscJ24KS8P08Zz09Ntd2MDvt4FUN11ciptvdd90+2VlfXbgM5b8jmatxJ0fgIVHxNLXwlCFIJWsEeJH4dK+pdHHKXpFPCoJTi/QMLzBiDjPJf6GqKC5Gd8yxldqqP37Js9a1rozzB9tyvIc9Pht0RXI1Io7OnSM9M4AUeeWxDXwOjL8b0KpKOTkLRi5tHASqzMocDasC7oM57f7FajcdtRVfGseyFvy+2G3AKGI0bHlN+eRy1HcDKvYijLD1hQhzjZYUydw1OTM20TgczUAHreqelhgGcSIXeavO8I5h0hTUNzAYZ0fodqvwLjWYazzgJRxuxSeYEMNZx6ufGXyxgOAIFjgZb8DnZ2cj7EhHDksT7/UyNMAWry11wQ0H1eEwMpA+XIZ6SPLrXXX3dv5fU2Pz/RPvzRW+1jH/++9v0/+P3t+jPX2/teeL49/75nsu7J9WL7zoU5PsNcQsPARP2+73u+ffiDN9okYOAEPTfa0gk8grA4ulZcZDsMQvcRrEbB45AyDUI3NBE3LKOempWz0xPtYz/w0faRD76QOVHHh04Q3I5T3Hb1S6XuWe1ooxoPzQCwjbeFpYUAt6vJ/fzMvUcb2S7D7Vw1p/2kzLVr1wC57fCKvhFporCfAHh+JjigQxtpxsrL0k6gcOKo7d+bR+koKG91fGiWo+Uq8Hd1ssfhvR6ssoAW2fHdtAe8ICt7OAIpW2g99LtAukA3k0hJz1nIAurszHQ6XndadJva19c3v/RuBJ1P00u86LWVD/UIPUElUAm51Kn7Co6NEeYBcJxUFtOF+JoLWWeC+WJcv0qpk9QeQFR3qwHvm5YNa0/ODZ7DSCI9IGI6Nop9itfuieLvKhrvEj97/BDfj8/ZQD4zXfNwspfxFCaFVxPQfWVm0FzUohRkd/nT1JiepmGpj5CpBuC2k+7+76S3pdlZNIXtCP0Yz7SzzdttNsvhp9+lFi/ai8oU89lBbrg9ePAwo1rjU5hpCOkQ15AoDOh71lUtQtBVI7Q+MqE+i4CP2qPmKXkL2ukdAR0B0PpZhyx85ZmzcftPBtnzSosyQ8xQZ6dOcNc71bIANU+1rWEAYXxkIgKi8/gQW+f11+8Sv7Uf+MH3tz/4hz7VXvjAC+3Z559t7+f8wgu32jPPXkdoL7dbz12H6R0RO8rGWs4k/uhHnwUEKDOCJdg4CVBtZQJg8LmAOoogB0AppO0i3ZzI+OzNq20WOjpFwZG1529eb89du9omARz3GTo+2G0nAMcx5q2+MQHXURz9XIKUALR0eTF7T8sXh0eYZBu7aFOb0EBAaQGZzc11yo/Zh4n38OFygELe1Y9yiKa440RJgu1jeeUjeUqwETQKhIrGHvKwHVp1RG/2Ufq7b2uvbfu0tTzALYEmAEf+vmNnYEfuUYMx5Mk1iWFWwWPw49Wla6HBCqauqd5eXX+Xgs7wwItRIQnQqM4hpoQoRLdHLCIKOgiMoAMBZZx+5Eoi+flb4xg76qaaAYDjMwUnIwNS3HQ4S9RK3ynn9vST6c1jwnDbxvM5byV/byZ9Du1h1dX4iLj2t+nICAKfPZjxVXezxQI9pfusODFPxnd9lAykZmSvL5CY3vrqahx4szCd5kptzF7mpAzk5k7G81rQFbgmJhw1M096bTQne3BXjJ+eDrTnnqX3n7AH009TznV7tKj1nJ3rE8aHpqaps9eZqaarKWgv7MhZ+bSsojTxUnqkioQS5OgSCEHoDG3VBj0c+h28pPYEiCMglAJGngSwj9obb7wBTQ7b2qqT+zbbxz72ofapH/04ptA1NB5AgzYZxWzUBMnUBOg2BXi4dkyT1a0+rMP7X7gODagDBYoWTGfUr452S4aMIlJSlzYIkq6engIsXPg6Df1muPb7YQvUe4r6I10xSy8d7WWXRkHJ5663GhpEi3TBLHR1K1dXmc/PzqeMkkIM2MJUdHfCkdFxaOK0hk4joc2WLl/NlqkTPMuMcMq5T122aVu7N8iX8sur0kse6/08gpDAIS0CIESW1+Vx20oeFqQEd9tJUOnb2XzS/qRju9mJeGGbKoN2Br2V4Kp2GhLzfDI+Of2fczNzGXBwGoCO8TfWN96toHMpoJOeFGL3Qh3oAGwKqeXsDnBgFplKZupn2iq8vRPN+KZlr2uDqeX0DjTTT09I+tGO+LMR4uzEfo1/J2q3/hfzdfixvvttYxssW6Vng+VO8i1NoIBK21yzzA/XZ9Ri3z1mCiwU7ppfpPOxyq+25MJNe38BaHx0sM1OTSAoZZIoMPZ0xs8oHfEDDDDDEL3xpUvVS5m2gudQ78rD9ba1edCu37jcrlyeTs+slmIPJ3NmxbWAQvqCSkZneK++CY+A2/NTd80GNYWMuqhtUVdI0DGwfhfy5xzTzbqRhvuz6AuZV9Mgjcy+Hihw01nv1p4bGzvtwf3lfItrcmKm3b3zoF25soCW82EA52rAxhXimRsTGvO/dLYHHnC/m0nunrY7bzyknc/bjeuXEWLhDFCEH5zMto/J51YfOkK3nfiI6ad5oDBRVNqYRJ0HTHznoOi7EtTcF1r/jkPznjPZDvq59MJtXAW8W7dutpvkuZC9oWuzst7v6JYgO3sn7Y17y5nz4yd8d2kz6+Ko0NTEVMzIK4uXAx4HpOsi2m3KVzBQvi6f2ZHacRo00YX2eu6SF/kCMOVsm8ijlkPgkJ8EHjtbwSqTJoknr8orhmiw/M59fqu5Ck4Cl6BjB2zbqxE6aqc7w7ZGyODnnXb70coGoPOWrDR/y0Dn+vXrP4U83eonPlnxELVrvP6wGUTsCGyQWsEFeBQWCOqIy5FzH0jAeJ7VHGQwF7YlbRNPBjUL1FXIBhstfowQvswJgUMAMmvBSAFwy8fHQPM4VOn8v0LZ2a6xKT9SehAyDzNRL/035u/MTstkb+Ow6Cwqd5YUAFBT2ULBXhMB4j2/we7cmrEhej9e0rSQ6camYHQEEHIgRDAgh1suuK2p4re2tgXIDAI8V1I/6+b6I81ImdrrXuXWxMqnh1GlNb2kj8wsiAvMgp+zlF0P5M55rlx3j5yy9WfabEBmri1cXmqXMYHcrybreaivGocaiJqWa7X+1he+mm9COTPYTcXdStRJbt//Ax9qz966TnvooLVszkTueIG2MZUg+7n+NgQG02fl4WpbWdnBnJqkXmis0oV61Poi3ysHrSvK9bVdzOMCWAL81HGE8qlV6iT1d/ailtc4DHZeAr2jf7RcZ5JdyyTKeUwqTdz4jTp+dbmIa9heAUjdlL3futSlBs8/+2yc7Jqlc9T9CD55uL6Ww8WopmG5bB8nasoDlt8yq9HaSThgIvMoD7ZvzvCrceS5mkfm5MtyLkuHfjqKICMfy6PpoPnzt3R2/2bTdRRQnqw9ywEyncq0cQZB7AThDUH4G6/f1ZH8loBOUf4tCKXFGKg6lY3q7l8IL4o7BK2jrZxt6ZWpsKjtsyffN/TveSgwdW2csl1pwRA5vQO2uIyu0KuaypQ+1+zJt8I5ZCbfFdTCgGRjJ/jkYVtW2avxcuTanIjDXwI/fOaiRNfmHMIQ7uKnP8MtNP0siLvdyTT2VhlRQ0B0CmsOmH6pygUSpu49gcx1OSXWVRZNh2duXm7Xry60bScNblG3AYQYRnbd1MjYeCbL8TLMJo2kp7R1jhHx6Jn9jKy7NrqBtxPN9Ck5kW8CoJuenQjAuGueW2AsXVnEZFiKX8OhVlVyh1c1+UYVbAqWLT+hubvZWfaVje02Pb+IMDZAY7VdRctxEp6zs62H/0s/A8VM26a81te259o03QtokIZw4uTxoWvuABTok5EygHt6dgqtay7gqCCroTn6lA3b19ba7uYGZtRuZnxfQmgHOQQgRw1psHQOzso9cM9iNAc1bHt8NSCHwI0ja1As/qNmHMMjlA2zy03qgQF4aw/6yneXsgvkHmYkSEISpzG/VzbW286hc65kk2rTvn1ta31tEkWgEGTscOWT8uUUz0sf5UMtfZ26WVe3KfGZ4KMZ7yEw9eAkP/ZBeYpLgHTM1yDgCD5uGraxuZXrQ8BG0FEDmonf6a0Jb5mmc/Pmjc+MjAzdkggKaXpVEDsHxJXYj5Gc3ieg04GQ1xDKXlh+9F0J7eFEQ4kvsW1UiShRBRnPvd0r0XXg+n4v7Das5oD3BB7TsOdXZXWyWjGFzE8EQv1fzGKIWdY993BUSY0spiFl1Ck8hckieDiPQkbQ7BDgVldqPsSVhaXMlVCrUfR8z5EOmd0eZmtrI0Bo2fX5jEGjcgpDF2lIetOYNY6WbGaIeSsfz3MyYnp2gKe+dWSPbtnUKAQFtDtoX8DjNrE+E9xpA9uB+pB8mF5mti3SMdgOCgNn66vGBdEzNA7O8J7aaa0z297eQzABi6kZtKGFdue1O21ybKT9wMc+0BaXpqmPnYvgZ69ak98MklugiRl7Cm0Q552trfb66/cRiq1oq9PUz/lOdl5qCZoEARrytye3fdUCpJN90ClagCNxzltyX+Td7Rr5czJotl4FjLY2d9JR+E19fVNLV5fawtJ8ynXiQAVApENbAJB3rLcfF9jeRRN49Q4mE5qV+EV5P/iBF9oSdX75my+nDejy2huPHrT7G6ttn47vTGaSXpRVeklry+/NHixCb9pcvpQm1akW/9se8ro85dm6+o6acR9sN+P2oOXzPsivTgNwkzPX50lr07RMmlpubRpTmbLZWf+tr37z8+86n861a9c+Mzs3fUtCKL4S2Bm9ajUKvEdWZHNYeRt9nF63tBCeES/CABFtDI8ge4Zga2KfTjiR2TQkYm2bgPrNfREj79NwCnOG3xGyBXpgGahUUnoS4vjVRafdS2wbVP4w2IAeCdwMg8sN3W+v44eiDDK6qrxAoZ/AoXPnRbhVpeDijGTt+AVMLX0Smk2akgKFw5eCsEnv7e9GM3OexziC6f1e+4vpaL6Q1MldAs321jqpn7UrS0vQAfNJzWZQn4DxHYkjMgln+whBhmcTU7NtfHImKreAqebhnyaSpo+AFJOM+PG9kIbXSY+qCzDSSg1MUFLo7Vg2EezR8SkAZ7Gtr65gu+y3j3/8Q+36zQW0IzUr511RRuignylqf+hdIE6iCID7LCOIaDYuXL13fxkhOWrTU9Pt0b2VjKxdv7GQofBMHoV3FPLir+InAUig8htTPleLtJ5pS67tRDSV7TAclXJpgPNsBHLNP3lGzcUiZSrBESa+E/Rc2Ikc7x6ctVdu30ebdUrDeXj3E5/84fbw0aP2xp17bQg+Xt5cb/fWltsOvNdPvHB4uqidJiEftTZoDX2lhcF7uiQEjurjaqi8BxDroE/Hsx2scmAH62/jevZd4/u73lfjP412FG2dIwBFBnZ6zqIuP59rvLhPCb/0jW+/Kx3JLz333M0XRWQZQh9BKgdDAEb8dso4jEFlbbR5VXfjOKzLfYei9TMU09goIDDMmKFcejGBREEyTnoBBM/eMsOOMhTCINAILU5gC7CRpqBmQ6xtrIXwPjeuF9rXMlnYomMKhb1nkuTTAZPvwbl5x57J9wo8VIcRJOLouHROjqaCk9UUWocnXdUt4Lg1po3eawsyjAKiNuHXIdQksjYLEIgfgmf6BBQKokIjtRrNBEfkUO+zdAPQQPg0U4JOHXMNYoKBJB3wlMklsKgBWR8d+4MD0hqWI05AR60hAtjdVwg4Un/NZeqp2eE96+YERtv47muvtwOE7uMf/zCm4JVoJS6sHB5WE6k5UJYzjkuoa9p2LhI1256cnINXR20D02TFzyYj7M4tcRHq5Stz7cp16ykQjqauI2hTtpXtGkBByAYgoNMa+tnhrnAXYBYW57KZ/PzS3MXnlefmZ8KP2YKDd6gyZRVwoR10cRKiTvLM1aIsWzvH7XUAcA/w0U/zoQ99sF29+Uz7tb/9622Hzuug8+XsOiRveaSvNSVu8dpZfHBO6pOnBEvbT14THPp5bNXRFjBLI58ZXx5Rk7HOduRpP0LoyDsCmMAjuPjE5/K0WqzziARu00nz0QSZngJ9ZHTdD5bxS19/d4LOpz/5yY+/qNNr3nkVCJvzWZYWF5qbZvcfkk/vAsh4jtNSZyZnAcgd4HT0ugeLO9ip/bjNgduSSs34QKCahIvpYwNDaIelFxFAd+bfy+ZItTOcjWjQz7NCT2zD1KQ6GomG0I6veyX8tFaOGhFzJGwsoCZTVHNqEpgi12paYQKZFUEljRHAYw5mzhC5DU9k6yhg6qsIoJDuKEIdjYZDzWhxbg6zxA2XHKp33gtgRs+rTwQ5CPNYXwVKekoXP2EygibhLnEKtcPa/YzkAhO1Rn93TMx946nJ+IVOt+EMwEsjnrmPdd7n4OUARDSakATRrouQSHNuBLPJdF577Q1MyUft+77vI+2ZZ6/BzIK8+QpkmGcxsQoUqzMp+pMjNBRAHVVyhq3bWmzV5vQA0DQ8c+3GYrQcfU+mZTqjCIvmlnOYMtJGGfmXNnBdmx2eGqYjbXZk8tM0nd7CAjxJmpocrpHL9IVh6Vvv294ZBUXBcMGygwfuZez3rdZ3D7Nxl5qOoPCjP/L72r17D9pXvvYNx8va9sFeO6St9co4MzzS3P0f4Ok6L3lNAvaabOjKIe+pgZcWShRoXXSq+hnkc7UcNRPr6G+DQGT6ph2TkAR6a0E/oodpyGsBMvmZw3r0e1K5Fc23Xr/37gSdP/yH/8CLajjOyZjEhBFE7FmmARanrgs6T54VyACOByCVbSeJaxoLpGE8h/u2NjeL2WmIrj1DOHs24z333LO8M9PW7CXRKrLADYbTRidmQMu5NTYKyYQBFFwbyhGBariauWs+NgixooHZoPqS0nudFyMYjKGT18WQ6FtoPYAfcWfJV3/EqI2O/a0ACEyaX7U63KO0LSdFZu0TcaZdYe6IBkAj8/tFxvRkMiLvVC8FE1JW01SAN7pNvdUeJyf9Emc1rwATRlbILa6gSZ25Q3qaYwgsfwJH1HxAQO3Ge/acfiPJd/1ErXUu5Ekyod0QWpQm0Fe/8rX24P7D9n3f/33t2eduoq5TLlES6rgNRTQs8vBeD4oBCa6TIGmptemfO+y+BOEWGWZnW1y5KuhcpmwCA++SjtMABBw1wNLK1G4c5dJHiEDyXO265jyNt5HxGuFTA9ePJnCpLfu+Ah+flnzFdUjF2dEpp0k44uOXM/y4nrOR3Vzs4x9/sS0tXWlf/OKX2vrmVtZ70Uu0S5Rtn07Mj/aF6LYZdTQ9aepUDkOAA3BUk5MW9Vza1PSHaPzEtV62WTmY5X1pUNpPNCVDV2ZBzE4uEzttH9I3GNd31AQz94xg/tlPGr7PWjDuSe97Kxtu4vXuW/D5h/7w73/RjcDVYgSSq1evtPnZOQClPq/qd368H20IsMgwLSDjXBC3k3B4z2fam1kfwrVEevjwQQgaxlNiaVCB4gq2+c1nnomtfv/+g2wyZYMsXYBONVidZXY0HBrCnmDRXedgXkdgBBzNMAW8fE86sE+6ORsjBVg0TAGOB9oH1wJFJpaNouHARKOUb5HedAn1XUDSOSpjqM1kf2SY0NnB9rIKiL1WtBry9VAoNFdcRKo6bl7mKWOaTs94HtJJeuSTu5glakHS0jTBEGDQ1ylrB9TCrRqXzBlm9d65Q/2978Aest4V4BJAGfNOvWHmQp3ztrG27UbebfkRGs4PoOE8dz2jS8SCygUuajuCi9rUhWlH2Ww3gyJpeppX2T0QgFYQ7AzkhZiwlO/a1aW0SdKGRrW5u6AoyHjoC+zoyXPzc9Ow5EGlhqBlPvRIHMsVDbjr9c3fqpm2YFrVdFYwQhrgOc9aMPCmPVzbbGOTM+0P/eGXouG8/Oqr2T4Doyab3p/yrotLBSoTNM2kK7hyaMbIk845U/tQm7Ec0dYst+WyjMQWOGIOUSD537L27eC15wASzyy36cqzSZd40r1vQkOmfhAvnS75enbSbPYHMi/os7F78K5c8PlD/+j/5I+/dMUp5DP6a8pk0mfjHjESRsDpz35GQ9tychx1l3v+tseXeDaGvbAmlosJX3/t9Qi+dm+cu7C2jeKICTRur91+vS0vLxeIcdgwPu97QRl9FpCT0WUqfUoygqFvTHtFe0iFV+YTgJaWFiPcfvdJbvBb3kqk4KHWkt3/Zqfbszcut0UE3q1HrwK406j/mlZbaCK+Zz1lpn6kSB+OwEP0HG4l0Ztd9lqOOOSrCgiYzJUN1ymn9YkvpAoO4I3HXyZdHi0/xORaox6apzIhPSv5xKGcd6Qar1F/ez41CfpCaiIcQYuQo3pm0/baMuv49j19WC7puHvnbvval7+aIepnnr/RbjxzjTyIyT/9RclPwCFvwcBetwCnBD0ARsgSE0ClNvCq0Um1QTsQNxwTdB3ZE4htZwXJ9EmMrARs6MOh1tZrb2pW7jDoM6cRuFOh0wRMU5NOQFarKGikftSzNlGXFvXb0VK3Jc0aMn1NNLkb2O9w71M/+vtz/y/95V+OlnNM+XXGzrnGDr5w10OFO9phQogamqvhloYifS9lfo4ah6ARmquZdrQRPE7QoGxveVKZ8RygJBg/oEMc6eZ9tTdpmxnP0h0+Mvea8kEePEuH1LVN3ofGfnHjDNqcXRp058B31yZeOpL/5J/8R19aRMvIiJQjUx2AxM6OQNdIQ36rzXSjENkeIr2WzNMzK8ShcdRe7r5xh/NuiC1hFTLbSa/+wwcPa+Yv6QoSalAVRyGQwJcQzNk0gttl2AhOdrMBVD9NszenenlWsMtMnMv9dTUJyqZsCQ6eHdpeAHBu+WXI+dmAzBXiP3PtSvOrAn55wJnV9phZP0Z5auMtbHzyUxPSz4M1ELByGL1Ayd55ML4awVkQpBp1H7rILB6WNWYd9HVky31xjk+P8m2qtdUt4gCuAJAbkzvKlW+gJ39VbwGl06Ks8BlgcF408F8fb0hzDRna3tiOGfXqK7fbnTfuAhLHaK0L0WRHETpsC8ojsOi7QbAoXDQSAaIzjfxul4IV4MkfWaH9lXllr31AWzjRTy1W8FKjWskWHbWEYioOb800AUZwVkOQCgLbgKai97JfMkAD/43SoTm6Kd3i0CXvXmBBUaAH0OEsoAo+Mo28pYnktqt+qngbodwHiL7vYz9EnS+3/+9//d9k9vXsHLxBGXVqzy0sNDeL34ZH9QdVqDr2h3k40tbzpv/pXxF8FP6AlXXv6KOGY1nT0VBnr+VXD595T7r6rlqLfO3onaDjanuH7M1XGtnpKAfKmnDLDWRtJECUb9Hze2R0XPPq3Qc6v//3/76Xbt68EaYIsRAsgSYqr0Jl43dniZt5LzBKekOIqKoZ4fJMms590Ul5/86d5ipt7WJNIbeb0EZ10pc9pgxVW2NgD6MlxBcBIVXXHfVQ44KXoo5eu+IIhgsnXZXeYvb53Bmq9nROhHMEyjUqmliuRtZPpEam49jeyDkr45Tj/c/eaO977gb1ACQw1fyG1dzkeNtEC3CmqpnKIDKaDCAbCDp+S9rZsDXkDgNwlg5FG5iJ3+ajAMqo2v+TlFGgdmlCHNswacwgaABLUYahNjc+1ebQMP3muSNmO5sbaAwwtRtyIdDu7leCrbAWcAss/bIGtR8nzR0SfxstbWt9o73+6u328O6DtrG60XbtFXlzBu3qypWl0FoHb8AAAYhWSVtI+wBNGJ66d88DJj6jXsE3NS7auDYM18kqjTyd8L7mgJ+OqT19r15zczCAxMmO0IpEkm7AzfKbh7xD/hk56w55Lx3GgD68GulEfNO2ahlUOhMIrZiOcaLQZoDOQe2P7MZgz33wo23x8s32//uLf6ndfvnVduu5Z7I0xNXkDnrMAYrO//GLGs5glkZp8+4wyAG2reWT8IJAlaWqLT+7ANMfAozaUcCEsvUO4ZpzJLA5PA7PATKCkJ2vo7zyj6Du2jAnK14EihBZkxYoBPKR6+hsK3cl8NNDpPeuBJ32x/7YP/iZ69dRtyFoHJkwQanFCFF37o9iwOr5PHpvvW1k/2uD6INwR7o7b7weZzB3wyzeV2A0k1z1nI28EW4ByVZzn13NMuNoS7u2xMVtoruTwNSe/Eyr/gOd2Y5iqS25HslPzbrS2LKZT5YbAKKenXtTveRZRqJegPk++qH3tyWYTk1jDrBygy3NKnsxV8q7UDUO1AgiQqFgUFfPOsIddVFLktliesEIoRX5B1ikB+96Pw5jNCDpqhYZHwzv6Sc4Q+03TwXJSYn6mXRy+7kfdDq0k722B4BuYYJtqkFgHmyhwT26e6dtb663+3cBl/uvt5UHd/N8a2217eioxqywbArAMULm98yvoN3puC9fDb2w7emhpqHwU+i+XUvbLA0lPW5Xt5gV0EbzSsFRE0gAFGszf8CITkNNzU8Mb6yvtyU0CufvyDvGFmRIvPKDEKYrTbhT9OY3J39VHtA5w/7Agvm5VCJM4kFEnmaF+B703PFLEpdG260XPtTmZy+3v/KXP9/eePXltLlD+YcC4slhG6QTGJuYypazfukTItBupU3ZbtLOIJ+Zj7OpBWed55l9TvkVfP0sdqbGCXhYN4Jx+90uUwfSlRcc5FB7jVkqHbmvGSnvmL+hBzw79WqTys/QuzpMKx3EpYF3Jejcunbtymd+8Ae/Xz7gKBBRQMqO7EGlGDIEcWKKNJA2HIJK/mA8mVKhX4P57yAY+ivclF0C2vvr87CnNRlHt2IDqyrSaPp/HGkQoHQU62w1AxvP9NRcVEsFpg3S1Ynp4kl9JIuuM+Is4wtGLmFwRfmW5h2MoYBbXM2ja1cWsqn5AtqSK8I1uzQJBEhBVJXXjZ4cCYHDAnoBYwqdiYKUN0O21Nl7Ckw0HeKYieBr/SInOexDNcmGMiKTfVc6JgrIUV7nBx1SVr8Lvr68jMYFIHPPbRzcnGuc9N06VUYYIe1sA4Hi4Hal4FT2U55ziYTaAdm5kZlmgwsZZ+jdr6PdOcqoDy4zlomHhARsesDMkDjlCujY/jwTnOLbCVAglAoQbcYFQlKAoKlTnYoal/d97J44M/mKweqjlZi9LoWw/poHARHoTFVCN4EmxJNgXIdsPFdrijrD4W/rbxsZ1IzdvuOQdtoFZHf8pM7obHvh/R+J2f4bv/Y32/qDO+1916/SuYy3/SO0SEyYA4DjhLSc8Z0tU+nssnsj6QgWmjOZWEnd1NL7tnKAwvkz8mBAg3O0G+L5rmUvbYffdiRpd2fVO5mv3BV2WNnniRDgJ778ZacULY7fypggZZt46PbQRynfKzuxQtImocZ/AOi8u74GceXKlfZDP/Txn/r4x3+QXzKDzOdZ5nsz4PRBn00CNFWdPIfB4ui0t4NYEtXvPavtKPixvfkLM3fp2Gj2GL0j2N7Abz+pjha4HIXRnY7vsziKKY+N4pC2qr3CrAouAMivWSSHGruKeeGQvWqzM6MlXuUrSLR2eQEhvLwYALGHRooAnJ2Uy1GqM+q7Rzmcu6HAKajWOH4dBFXQCYBwRPMRhDryuLaJ10uYFGIvDJQ7vaiX/Hk/arMAAPNM++WFSVesA0qYI87HUah01h65TzCm3zrHntofzOc6pLOTg7bnSBvMeobG6Fcwtzd3sp+x23sekt/80lK7dvMmptVcmNu84ry1V5ZxOcoXA5UoVP6glfUuX4xxBCfqYtlJ0zbwY3t+FSIgRP5+pUNTIUZjzCjbZCCLFGEMzO2Vto3AKjwOUig0olOvKdvjS5cilbxU/JQvT0R4C4ycjc0jk8yeQQ6NuyXp6aXhNrtwlQ7lOprgWvvyr/8aII6W5S4AvO2+S/uUbw9+OKDMOptdCrIFzfahsZ2Mmkccv5S7BxQ7UH1vdgxXr17Nqn3XVaU8BBcz952OIGwn2ms3gkyBedXR9lc76TvmAt+ayazmrwyVqV4aTv+u5bDOdopqQ2rOTl1RE8dE+7l33cf2rl27Nodp9VN/4A/8Pn4VEfpzXdvWdTbkPgQIyCCUErKO0nK8zpYWEN9Faq6lkag2muFiFIfgtUSWm013LOrqefwx3tf2JTeeKbw1hH3dDbxpTDcZ18FbXwAYCZPItpv2rGvrmZGq+hvhobx9XnaSIxRhaW4mGpICo7Zi+olPPDWvrd09CxXNLOo+5fUcM6s71JoEHmfEljBrfnaaQv7qPV7jXl3LQKEnZUo83sucIIBmCIbXqagfaMqZ37NzbdaJcTPTGUn0WdZsgZyZ8Y0gHewdtO2NrWy/ubW+1dZXN9sxaV+y9wRorty42abR6GK+kG+AkHxDU8ChaPtYi1X3qA5HIEJcKZ/AFBPY58q/IBfzqvwrgoPCpklKRdo8wjlN3jG1EMqsWeNwH6PXX3stW43IBY4ORosk3dAJkM3oGMFy1P9m6IJOaW95EW7q5zqsoyPy5vfI+BS0mo+G+/JvfaXdeeWbbRiwGqPMfoI4q9PhyR0dzM5Y9tM3xwDA0EjtvZzV3IKcVQQEiBuzsdPGLjQLaPR9H/1o5uPoy7l67VposovZLyhE06XMvYnVh7Sz5SeNeejidBTBVhkJzX2Z4JoqZcW0laN+NEzw8XcBoU0yEADU+f03/ubf/Nfy8lsQ3jLQESU/9KEP/ewf/+M/HuIYJEQxozQXZesweBZtdXr52Q57qDgyue8hU4rmNpyqqNuV6lPRGdwLmoQNSBHZkanqFWrUzLwl9NmlGuFxJMnJUC78s7Gdo0MJmitsnXBW2z+gnQCAjjgtr9KjdkOg9h7OHdGvoYBkh0Aa++T4MKuu5+mF9/a2MQPvIgAT8XcoYPZemnrObI12RZkst0shAjYcLo34/7f3Z0+WJFeaH6i+7/see0Tu+wKgqrp6mhXoKvawprtqsp6GIqQIUf8B+i+YxusIhcJ+IR8JPFM40iUyQnKma7qB7qJUdxVyQwKZyAQyM/bw8H257td35/f79GqkwfquvoVH5D0R5nZNVU1NTfWcT885upg3Q0eYlRmMRnnTELMFXGfex4xIvare4lWsYwTbznh6P10flsxWhFiJdag+YWCpUQwpd6qHA+BQt3GYA0bUB+YaAsNTemUCdAFOSturd8esAXj1Im5PnfQM/eCgNJTDZVSEm5gzIMA/PZf3FPCynQI8YU1H7bV/QJ2WOhqu6bkpg57VxxqpS1dkEnZbU+OrorT31Li0S7VxQdfM4Zp7OBs21lbEG1s8WEIZzb44gBFHruxUVh3hOLdvQxoNWiAjb96PSPXC10xv/fY34cFXvw2HMk8HFI7AsHWFF4+iPauMW5Rd+bGvcxFNR/nzvSy+GU9+aA7uNEnnfwCCtHLxAzsQRDNqL1y9esUDFKOMel6YURnhqaiZAxzWKFV+QAV/D586Jl9kBz8mk0PR5g3aKicHPI8sROczfk5Wq2+7bafV0cKfOJ6jto9flPVce+HevXtP57fMf//3v/eDP/mT7zPObGGIgqLKAER0pApLB/YqYSkcVVj/uTsKp5jEQ+2qfLz2C/Pz7plIC+Mwm5ihdHpriLBou4pZ9JsK94bqaggYe5MRKhUJEwu0J96f95AQkI6NzBnCpAddYRa08qR34h5GSGg8lkag2bgX0T0czJjlXTdkWvGsAfWYrOvhI3rLYowtldNVD8Pr3QAdhJ6JgR4+F2ORB6q1nbGADYfS8h8mRMbFJu40qVXJs37EOiYt2pqFWf8MNvxSPcFcvsEh+sFLgSyqc94LdPcEPb0HoMyd3Wz2JTDqEiAD8jyToWeA1gDoTDj0fK55tsNjKR3u0sfftInn0qCN8H6kVxnsSFY7APTp3QAetEScxITzopJF1afuV/bLC4vSCNbDxNioF22Oqsdn9Im9fjEdHz18GB7ef6DjvrS1pfBw9qEnMS7JLJubexQezc76WFT4owf3w9LcbCgKsDZXl8Pq/KPQqo5koEt81yHgUPn4CCN+rYI6laLqolN10z8q0FPHcmd2IeyozPh10HQYYoeXIn+jWVFHsUao7AhCwZNeAQvAkOkc64U171jYrzpHAOBBfC4GdN3Hb3xD8KzdCaofDo/4KQl8jPYDyBJOHpi63OdwHZSJVQK0BfkjK6w0x8+pqJ/Ozs6eyl460KmCzpUrV977sz/702tUdrbi4+94ZIEnD0KQhUgNhwBSmcw0pdFA/RU1LNs7sFaE0SdvlMVet3oO8RD3UOHEtSMoYt4NHKESKAi/Co/CTubzNG48NSSHJ2xJowJwaGzAi/woW2xw/D/MLu32UguAbF8CzvyYODLCvsfsmQOD7IXZucUw+2hB4QibzCt6Wj3PnznR2VtT6P3S2i18U9Z4EG7l5dnDOpv0Owo7fwETBJ2rWF9Rg49AQnkt8NzOrVZfdHBWmRF2tIwD9aqYEgylb0pr2ChuSEsSwPR0ej9igAlBxvwykIt5CfNwrDLmmTzbozAuJE+LR+xwVDaV04dAh3bxzok68LEwOoXphMYbtR7xC2XUrbQnfjEhj3CH+SpxxnaL6nVR5nZBgspcHjY9H5emMDMprWhyMoxK62TiJWVj32NJa2jZlzbFRwvFA+yRfKD3bTnYkZapnr5LbYD/TGYe5jKburMOjI4MTaGwue0vTlCxI+OjYerShdAqE3axUAxf3nnoBagtqhcGGpg4+Li93FbfEG1CPaTBDkx++B/+Yi9tZgezqdqE3oP6QEPultZOejQsNBLzqd4H6wBt3DWsPzabSvVHG5FneibtwJk0OOTR/OBjyoKJBv9KMzy1bS2gUwWd3t6+m//1f/1fvs1LclDxnM1UpbDsAUXmjGTAgSmpOFVSnCyHEEbNgO0oHjx8EBtJWgvhaBbkRUXHEYO4j44BSULF/Xjr0YjskBPzonoy45nN0/mE7WppUyOG3THjUGfda6g85G8npwQabQDnNpPj+FTImNR8eu+kHaEl4I+Yn18OS+vFsKh8H6o3xETh2YCJnch6F6825zeMqDIxB8jvrwOhpB4e14x+EKf//q0XNvDYgZjidaKeY9oIOk6qMATwm42sJOQSKDQMz48RszNHiU8Sb/OlCZWNr3hSju3iTrh/646/dc3kPPoQtA/q+0DCn54hSNEz1cO7jPwmlENxej+Gy+2jUjidNwBjP42e7w3XzA/KV2Wkjpmaj5+ITztzv2qfJB7sBIQASLQDNEvmYm0zRUK/GRjAd4NWxBdM2WRrbGRAoDQQ2PZ1uDeucfMeyjp3oj0JmRDkbZlma8pjZb0QNtW+OM9lOcks7Qg9/YNhHECbGFO5OsOq6uzrB/PhzsNFtW2vwL/NSyDQaKl5+Jf3TTwOJT5Hi+PdvfwAHtM10wDYJ4d7mAjJguh79x7Yr/h4sittp4OODiK3JB+WAYfS3jiXBegCJfKnLJHfZVabp9UOCmOpEJqOZfMgnNq6K+hUQYelEG+++fpNZqpS36nOzaSqjGwjJIrCFA8q8PGhxrCaLYmx/c8/9Y5ffvnbcP/+XeW3H1g5DLNgQqBKxufQmUdNg54BHw4Vn9Z6UcmMXDD6ARCg5jJvh/S7ynNHghfLom5Q+fFsN7r+0XDcg6jF7QJgXplSPX3WYtg9EEfiA2k39+aWw4p6Q3rKXqbKqxeLM5GjMxXh49ozkQFa/Y7rsfRc5U8dwCDUG2BFGSCAKnEYQa47vTOxpSSud4CG+iCIPNAg0FBsEsKkYl40GJyyDPduSAsgNZPGYGYEnH1lHtyblekSR++ou6IE3O+vuqINMH/4R5FcLEDHZ/5GLYef8awfugeh293lY4px7ZBHlkr5MRGQr3eSXsUQMWooLcHlF+Db3Cm6E2CY26vZ2zrtP/N7CPzxAS4tL3vUkxnaizLJVldkPsnU5QC0eBfWVumkV9CDPBLXFfqGRgQuE2FiatoLO8cENEw6PZQGBDFqtaAO5ZZAhx0T96Uatna2m3+8pEBlioMAcZQpkdtC7w9o8GzMGtYBMleGRcsABVq2KsgmNqb8orRMOkLm1OBktilKfSkvAJzCA9Y223TgnqBd6LAgtHNr4zrQ+OkQKCcNRVvhYyJMnfSpLYGATht0whtvvPaDGzeuu2IMAjr04zFTcuhNI2P6p37pSJMIOWBc+zEQNqVB1WUkCgZi2QOfZaGS2c4CBqYHRhXFPwPjsg+K9+AR83pDazWoe24xNBqQZ0HTA6DZ4CAUA/gLmWoEGpBJb+xpgx8CByQaEWYZQNTPLnljY2JUNlcqWruioXkHgA11G61hVqDDECo9Gv4dbHZAxrNSky9H74wjmS0Z+FgfgMJ7U0uMLHGIh5039RjFOwq4K0a/lEp/Y/2SzmdloZrXH8AGc0q9n8CGHQp3ZTqo0uJkwc0NCylfLuA+HOYc+IfEp2F5adV+qcLahs4b0uCW1Aar0jYf+Xvr7L5IOahr7kkjkS6bMlSQyhLfiXa2YKg8lAPwiHNYAC6ZCgo/kKBtCwQZNmeJSFsr5ZeQcJ/aebMgE1DCZ8e/+ARB7R8Y8ozggeGhwN7ULEkYGBwOfWqnPpkT/fxWmn6Z0t3qILqZVKfOh082d7FGrbcv9PQOSOvplUk5bI2O5RNxpjxlZoFm0R3K1s5BKGwfhPn1zXB3bkWa7GbY4N0FVuoaZJ4ygTWCAu+ZBR3IdaA4dyZojJhIumbezrhMt2JR2po6UYay4aXFxaWwpnqmjrjXeznp0C2xY9DhThR0VjzkzhKuUL2j6fh5yJRKhnOaDfvxM8L7dMheptPVfWpzdKBTBR3m6jz//HM/FPD4ZTmoIQtCnlRJBhxRAhuuQV6DjutJvZEqZ3VtJdx7cM9D5/Tgs7Oz9tPYDIHZJZmIH5oNgIP/BpTfErNEP0yL/SyEYx7RGBz8xgQDNDCpXCYkVg0J+PBVS+bouFdU3jQmZhr+JCZkMUELPwOmGBuH4WyF2IMYpyKMCiR08j3uwX4BDQtZxRQIlF6d0StrOwJA+IZ3ppekChLoIrT05lQV1UlZ+OGqi9VnSmBEbeNI9oiG3su+G9XhLnWxsxl2iyp/YdkmJyMgC2JA7oMhWWjKu0iiPdp1IPtibWVN5tcO2CXzReCv+i1sxin/fP1hVuYj9cs+OMzwBq0AF3wLykJxUVMDJJiFi/9rb3/bfiWhjqoCUBToS2AZgdqW2cTH8wjHVNqivtcEjCrH0sKcOoctlVF1SJuhLele7xPEaA/TEtQuPJtOhTBMKB9qG6b/847sx9PWKc0G7QYhVeVTB7Qx/kKc54wiYXaiCTIUzt7Xhc3dsLq5E2ZXNsJX9x+FxYJM8gPxHTirfOCnaP6UeL8SpSjxgetEz2MUkaUlAC7uAWYc87FGtoaB5zwfhzz1nw4UOaHDw9cGMxAFgKAl0bHB68gU8XS2dKTkCQGGsUNm43emd7Sd2hwd6FRBh4JfuDDzL/74j7+vK2o2HRnpyFAEmfxBjO6RcLEgkIZn1OHevbvSGGTjK68vv/zSDRH9B23WUtbW2BQdPw8OYDY5Yv0MiwijqcSEwbR9Ks9B4+FroKivABTCnEbTbGsj+WpJ0nMwPEnjkdZLMtAiFI9coR4zS5peGFuZ9Vxs0g4T881ydhIEdNiJn97Tc0VUBvxW3QiHDqbxRxNLv3Wm9/LIE3DCe6pOAFzqh2DeMzG2/T9E6Nrmisrm1dO7Yi60B2k1AE5xjU+3SLuRIHEsrApwcF7rfRFcFv+xrSjXPB+th4WMq3ovFkGyGplRJe5BMLYF5GiKDx/O6V0P9P7rHv6nTjj4/Etc1wQQqY5ZVY7mgvkkQGk5VIcg0CgKaPhG2OryksvFPsdoUSuLy2F5fkVgtOmdBGiDrt4OaTc9NrkAVnx7AC2TIekIqDE1uSqKzihqVrRtPKMlAMqM2KFllTQRlRGNGJMGP1PabxkQQQsuqCxb23oWXxvd2LK/7v7CStjaBxb5IN+uBZ3GofOiPNXoGz4XH6ie4bW4ul6mnXgJwKDM/QP91mbQhPB9oVnDt9Q9nVMabPFugsqNOGa/x7zB0rjhFyYcmhMuCFwJsZNnFGvXGvxnn352anN0oFMFHej69es3/9k/+796BCseUKkWyhANkDSdGKADZkCVVEWvSTAEZg6fmZ4OD+7dD59//oWSiHnUqXhXe4EBi+9suyofhsS9Opv5Kx1xoR9xNA6jIh6ZgKlKgON45UdjcT9gAMEMbLcB7YmZoj1NmUvPUO/BAknuwzls7UcAMjc3FxYY9ZHQi73EWCH096nxZWaxeRQjVt49UBEccSSLEZvIDAAKgBOZE0HSA6iTUpXar6MwBCjWH9ckwa5HZaf+JFh6N/w2u1vSTqRFsEE3H7Rb1rGiXlqFCZ3q9TFF2IOGAw0AbYd5S2gufOa3QxoCDlZVkepZ+au8sShRdef3+kYhbCn/xZVlRQgEVCY74FUGRp8s0GojRo4wpw7RJJR+Dd+LfS7r4f6DuXDv/mz4+s7D8EC/v/r6XrhzdzbcuvMgLAlwpJiE6ctTEqQOvb2AQqCAoOGj8spza5H678KVwFcIRHW4ExFAEIVAY9YAfJQ1DUd7BE2/KSsHQo75WdDBbOWt/UMBzkZ4qLLOCXg8K1n30elh/lJv1I3N7WpEc6kgaGOACiNXPB+Nh1nWmPP37t3zewJErB0ELEjvxZ16Z7e9eSDNI5MmLZ7iGrABkGkbtD46QeKhhYWFKCdKA0+PDI/eEr/+S0eeEp066EiFu/lf/Vf/j7dtJrl26aMrUxSsktCoIt17wyyqmKJ65aXFBSH/pp1pLEn46IMPBDTFMDY6IUGiMaKjGIGnl6FCGcFi/17v/ibG8AiJy+JOVw0MgCCwaBBx/gQTFFM5+AvAYBLYzyNQQgDjnBSAKQIlZN8CvaSAj/sYheAdWPqwpvLxBDSYHplYfb0SYgm2lz3ovg5lxuRCb5cByJTyTfl7tMfXpecqf0W5nFxT9hjHk6k/NArVnxgO4WayXFEMi2mC+bMksJmXwKwX90K3gGZYWhkTJZmhzExlAMeTJEvaFj1p/GRNf+gbHDIoYb7Snqjn9tepDj3/RtokAlgASBgBspYZNQ1GlSgXTmjqktnPmwI9vpY6+2gxzElr+Py3t8PXdx+qjDJnCizKlYYm0ObzPowItgpw2Ct5fGLE9Yc/ZGuTz8nQ++McVV0q3EtrKJcAwrOSY0W5jmiXAzQumABwBqRVV17MqjbkneiIPEt7T6CoNl2nrICb2nNL5ViVab0Bb8r0XFadbok/GLUzD1mY1R5qk0Tm5zxRHjUkZiJ8yNA8GpU/ryxAQWtmWQ9fTOV+NsZbF+igYcPr1sxVfjQe3697eD/WXTH5EEABPEkL38IjaE+ADD462o37+Fba8NDIvzrN4XLo1EEnO4KVGroclQsnzMFiFipoY2PdajcrwxnuY3vM//gf/l4JWsV8k1YdUcOZa0BjE45mwFYQDGPy6REaKzYOvRqjB99MA3f5xAA0AI49mAahoBwso4Di1yho5AhCno/jGHwcW84TDYpejrkXqLKosWhgfHgO0GJIfHiILQTiIjt8OHxehrNnNyvDtnadMb3EMPROBhNFREBRWVTGCDoxvWL9jkrga72Ey4Y24aFwgQ5fwUSbKKwVZe6thQWBYIsA+epzz0mAp8O0jh7Z+azVwqnaYf+AQE4A4uUL/KasAp6h0dEwKpBia1jU/b7+Xmknq9KmonaJ30k17GkDmLX0ztQ9fgbqiK0fqNd1mSeM8izJdLr34KGOR+GzX38d5hfXJDzMUNdbqg3NB7yn6qS9qyVMTY+E556/6h4bxzjbQDAax0xdzCAe7tXU+kfdUCaP8EjtUc0oP7WrSpeAENPdQKM84DXamBEwAIAZ5IxCehGn6o+FoDu6jxnHLA1RhYQdidLC6loo6v1pA/OM8iU/2gFyGXRAv8PvSk8nSXnhN3eA3A8orK4agGZmZlzXi4vzYW5+3t8hg68ou81v2l5Z0la8pj/PpB9o4Ph/4M0D1RPmGzzISGQ02/CVqU7VrsNDw/jBTnW4HDoL0Hk8gpWICo/CE4lrTIH0OxsHqQ3c+6ysLobF+YfqwVrClhj4k08+Cw8ezkkAxsL3//iPw3e+9z07BZdkyvT19NmRiFcep96GekG88xFMlKGegT8C779/S1IBGZ5vxlASGl8B+o9pwHwHAY4YENMrOZspa/TzsK8NX6vYMwDOXJiWMLHEIn4GZWFuUb0KIw9keWBncl9/3KwsaTrs52uzDOBpxSRBa2AaPdqRenOLsYqrg/pi+gCjXAgT4GQzjIKTBuES4CBAHpLG/6QDdXxd9bAmAB6/eDG8/MZrnm8yooORjLT8A18O9eDJiRJ6+4kU7kWahOl5OGPZ2mJiatTAc+XqZdcfi0N5UbRFvhNFFTOCtywNa2FpNaysSXuRqfJoaV3m13p4+Ggu3Lp7X6bTg3Bvdl4ghXmrd9DzcaS2tusdBdQqRhifGg5Xrl8Mz79wI4yNj+o9mSms9NsCV2lCCCpmEMCGWQVQMi+IWnGPTi2WtBA0aDSb1LlYGGlnQEWgs8X8HGs6ulZyFm9uSUsmHvOKdXStAu0OaX6PBOIP5peVDiPTDeDDvE2jOyiCXyKuUxgdJunoAFUw3w7jpxGnpMGzayI7ITBxE/8LHx9I/McmbSz7gV9odzaThy8wbeEBgIeFssTR2RLGBwsvXLwQ2GLD+xKFllMdLodOHXQYwXrhhTiClSg1ApQaJRtmyKHWCXcD6K8EiI/wsxUFPpbf/vbLcPferJ2cUzMXw39284/C8y+96N6abQ9wKMJgDAdi/wIgPAPw8pcaJVyQp45zFsMRDwPACNaEKAjF0D+u3WspH2s5CCA9sBqPRoYBmJ+Dcxthp7wwNA3MjOUtMW9Rgk5Pz3O6utr8JQJGsGgEvrWNcsZSCM58viaWRY2k93VP5rqIsMJf2Jd4My7CxYUIvo4mA/Wm8uk3fg5PepOAFSVQ01evhBsvveChZdvzpNHh+uA+aQI8hTxjvnq2y1N6jt45lg9NqDX0DfSGIQnEpDTaoZFhvTdLUtYNAhSY9XOkxfk6v7IhIV23GXXv/pwnTLJHzrYE2Tivp/VKCxwQoL306vVwTSBz48bl8NLLN8KN61fCzPSkhG/Q5YmO8qgVxFnDACtfkIibpnlGrgSajoIm9exdj5jhgEX4dKiteDCgRH9EZwJIeuoEYK1y0ZmknR9lvHi3AJZBtHX1ht3WzvD51/fDnMDU3QJ1xjlD1Bk8RFk5UhgdBaDBFAM0tNiZ0J6x3gEjAAHNZX7+kfnXI6RqM6+/krbFPDN1DwIXmb+SBzRwzE0vqxDIsMwiAltcu0X5qBc2q2dC66VLl103mGUCo39+miNX0KmDThzBuvAv/vP//B+XQuDpKMRmFglB+g39TmOVGoitM2lGejCGyddk53/22edhkY2cpmbU006FV197zTYslY6zl/U1qPPY5JvqkciYiseZisDSaDwrqrH0yFGgSUN5ONCEuLZwiTlcTu7Rb3oKX+gP78C9gAsTBulBNmRO2KwRAzNvhLVaq+tR07F9reczXwfHcbsYjlEehssZ0fIXIAQ+fBGTdAl0lMxkrTBWF/wTQYsywkwuM2+mdyRvtBLdp47f77iro2dgwN8lp07jsoed6GS2r4s65/1oI92k51jj08N5b9ejfscRMmXsApTaSb9xerLhvutOua0KWBCKuMpbechcOtDBFAKGozFXD1VPtDBANzzSH67fuBS++703w1vvvBSuXJtRxzWqNh4JI8P9Mllj706d+PkClgh8qgV1JtQ3Uxs82iSTEmBy+ZU/224ArNQD7RD5MLYf2ks0tXU//hRpOfblcNB5ECdB5tvl+3qfTaU7wJPd1Re+fDAfvrjzUGZYqZ70tCxRL/mzNRAJfpxHgx9nixowULBsA+2XtmQKB+3JCCyAQTpAlTlo8Dflwqw2GFJW1SXvaIB0ufeswbohVRfwp+tKxLQI+AaghrfVHrc++uijU1vomejUQQeKI1h/ei1VOpSA5ndAh8MMkjnrP2oygoZgzMru/+1vvgz37t23+XT9+g31XgfhxnPPee0I9w1zVl63vv7as1AZCsfpBlOhQmI+sBkUDAcYJG3Hs4tVRspEedzb+B9F0V+FIfzMrcF0oHAeOdJ/zC8Pk4o4802l9JkRgIP1W0xj5zYEg/v6ervsSI4f1CMdtjUjX+r99CPt6WPgg5kNJol5JeT6S1CKtymkAA58BDyjVXkheKQRAtnOZ4YtX+Rg6w1Wa2N2IfjkCVDAxKk5EGjqyc9QnlnBSYf+qCxoHTqrnuiJL8xcCBcvXAxMnpx7NG+tj1G0/R0mZjoLt6vNw9YDbxZ29drF8OLLz4ff+/23w8WLk6F/oCsCsLGNdKVn64jvSZ3EoXwO+9IUxigW3yhnekI0qSA9jAOwoi6Ui8FI8QCNRy4luDar0CBUJzalKTNplJatR1nssSGgLDB61dYd7i/JzP/NnbBckJaiuNKrxUKKABZMJEDGdagjDVvz23OAAF29T69AgI6Lz1OjlVA+/gnj3J5UGLy1LF6CR/sHBsUfHQImfE/qPOj8VFaG2wGUDfvNMKPYchbn/YH5BO2NKRlo+5jRDMooio7g1J3I0JmATl9f33WcydPTU75OIJOOdB3PaBmxx6IX9HmPSVaonvthcX4+fPrrTz2R7erlK+HylavSfuY9cerixYvOH1WVhr0vgLp95456LkaQmLcQR60QFIbUsc+31CBcwxgcCQQtTNykMyfPGFUQjMKoDQCRPpAHQNATdXWWduCnUcVELLPA1qYH4ksWbIKFM5Iy4LPhszr9rMMSCOJE7pGWwxwez04Wc8FgMBtgw3PtXKZckAqFEFv4FJbMK10+PiNk3Mdm6OyXg78Gom7YB5f74jIIQDZqdjwrTdyzg1KH45SW900C63fgmaTXGfXewIeqLyAnj24J1uTMTLj+3I0wMj5ixmfrECasMSrTK62FrT6vXL4QXn7l5fB/+Yd/EF568ZqAiu+yA2CIMXkqP/JVGfxkzqWDtuEP70b7sWVnb2+/Oij2s2bb2jiS04LZavSKPiZ4jHYGmAAdA4/aCR8OR5ztiyM7gg5n1l7tSutex0QsFMOtR8vhi9sPw/yqOjRK5rrnEfEHdc9kPNr+8ap8PR+CJzy1Q88hnP2bMIPgI0aqeFN8SDtqH/tflA4/InWHKwAPPZownSamMw58OjdP71B78btPvMWHJ/nN+zFyBZjhJmCWM8AXtyntU3EZaCkyE/lU/TnQmYAOzmQBzg/eeusNXyewQcCTkPtQZVG52NTYl6i5zIvY8KjLlp2FnB/cexDYQOm5F19y3uvrqxb+CxdnbB/D0EtLy+Huvbsysx7ZtwBjIsRWYZUWQQL59dfh+GS4F48+DEH54CI6Qw7ztg73emo0g4QazhtE6R/7spAfPRcqMO8AUMFQjDKI5cMye6xI9bfg8tlbYQDLHnokLMzZ8fevJByep6NwmIWN5OEjAAeTy4XQH4m7TgIDlQcB9xB7SRB5JrwNYKFK83UNBBLG4nZUc0bQ2MIUJAXc19c3wvyjxbA0v2KVHj8Ygov2ghN7Tz27/WCYXOoV0Sj4/G8LThCVwZqSzgxRO0zCwixj6ptNyy9evhSef+kFtxezai9euqD2mg7f+e5b4TvvvBlee+l5azuhRZ2AhMsA47oV0Oto11/O7GPstlEZPDfL9YyJFs985C5uso+5IDNX78E7snwFgYU8M1vHnu7BFKbccZg8zs/Z1XthRgF55gE9x7yq8+Y2G3YdhkdrGzKpHoWFtRLgAGqqd4Qc4cYUQlNFw4G3NwW47MHD87jm2bxHAik6AsrNG6ONp47XfKT0vHJrK2uwZC7xqR2lxTzlyySAEdoN+0aRDyYbviu9mPKK68BoX0CQPOHPxPPwGfXIsqKd3b1T9+dAZwI6OJP1wj/Er5MAhyNWfmoEelt6F6G21VyhvA4q3bNbBTae/i1BxiHLiMcFqe9sKQFj0KuNjo7Zr8OH99nCcml5yQv6PHNVjIDQ8BwE060tgikQSAQT3mF0B5UcwbXQSlBtQilSpY7/xND64zQACyBiYVde7uVgEOcP6LRKaGWyiQlYwcw7sG8uwsxXINiLBwBDoMAUa1A6sO3jvjpoPDF/l4N8lT+5K5NSOGp7FFD+MNLD/fFeHN6kVZR+UHYYlLpAy2GEjXVT9+4+DL/5zf3w68/uhi+/fiCzdNV+qYUF1vtsqn6LXnvFuqt1HcXCdthUb79V3A58GYIN1XY2Sh2D0h+K0dmLmnVKXsYg0UTzGx0ZlOk1JS31Qrh6ZSZMjQ+HXpWl5WBXwEbdqyNQGwFedBHxCx+8aqxzTwNQvP1TBom4jQjvTR0zB4uFo929cZtOZaNz3OITLYKRLONmif84pzk1CCr8pcfF+5SpAUfHrngTE4sJgAWlLagMHX2D4eHcsvJTe0lLpXNBk6DzwPnrSYu6b0dCjhbFs2gleCIrB7QhWi9Ni+mDTwrCZPSe2pYRystcNebu7HjRKfVA5+DvZanQjJKiZdLOETL5i4kXRyLjRFM4LRK7ZBKHkxoT7aOPPj7VmciJzgR0QE/8OuytEysa7SYecUQoajzxiL0ADEGleUhZWgCVh2OMOThMCrx7945tX2xgZliurKyqIfq88xpbmbLn7727d8OKNB6bCzAKDkY1PiDjERuFwVqYEQgiTMtIBmp4mzQMenh6dOIxPVhYGIUYs4c8VSoxCnnAMeTBTmwwN8+wY1n3kKYbUwqAEbjBKKjIfCZniBmnlEeCI4wQWOBUlnlowNFvxeHXoUxRUwM4qI0ojDyeOBgXZosmEdoRWo7KrnCAJplK6HYAFAzNVxsoN73yiAD78KA13LkzF+aXtsL65k5YXd+Uei8h1oP4XO6qestVAc6GTERAaa2wFeYWVsPyqjoDgc+ewosK29pkQW7RmirOXC9P0L2b62s2PVUMgZPiipthVabxxuqy4lYdz0E+rLHCGcyWGYhJ3LsZMyLOFPYwOdcSRmoBzc4ggd9Dws7WrExypK0Y4cGc9Hfx0U5Vj+ZDKk+HfhlwAIVSzeqQGabf+HToJNjaoqjnFQAdaUK70jq6+0fC13fu2+yCKA8jSoCB8yF//WCeTwkzTVFziWDDQQfAnC4vVdHzCMMvBj+i5cd7I0g6Dx1o5XR2+Coh+BotHVCis073ePROaXHwcw8EAJs/BVzIF3Wg23/8cHb21P050JmADhT9Om/cZA9WKg1miYBDL1PqaWAinbmmJmw2qNKoFOQjbStKz/HVb77wDGQcoqwuZ40O9yPojFzdv3s/3L1zxw5c9iOhAZh9Sa+WUD9pUkwX59MmMA29Iw5ZO2X1YPstVBrAxnsOixmwv10WMTBAQxyjAsSjssJAaFaAD70fZhFqNb4P4jzNXb0TI1b+vCwgJZDwcggOgQ2fi0H1pQe1xlICDZXIdQb3pd4MsMEprLeKdQaQKA/MM9Lxvl78qDN1jvrNN8VbWih7p7cnHVEdjsgM6h/qUfn2wtxiQULTGvpH+8PkpekwOD4R9sWgLXrHMZlIoxcvhhWBxrzqtLOrzwK6LYHBHC7KBMHZyjap2zrvbengW7y7h2EHMFtZlxa04e9o7cpMZmYyexit6JqN2dg6I35mRoC2tBIW55ekMe2EeWldmNVsjObhdR4qwwvhYwcA2oNPUrNZPJ0P/h3uA5F6pXlw0IF53o4aVdVkcIgdYNR6rEmJB7xFruINOooX1AW9hk2rgl6lb3RS4LsXvrp1z6YYPIs2Rt2TFyYq5uHAICNuvXYXYPZnKYGO/SsqL+Q0KhT8ygRK7qMNKSfEmY6kD78VMiNAJ39GG2lbNE/ex9q4eAO/DWBE21MuwIkwOqX0fI/cHfqTM6c6KTDRmYGOTKxbbNT+1ptvuEJtRtFjATISdiqDM8BBA6JOxmHZFtvCAAQAgFo51D/oHey++uorry7n64qADXngr2AlNF8BnZMJxkSquDAuTmMHdNLwp4VX+fMJFebX0Guk+Tr674YTG7qcDhAxDA4LADQGGwEWABNNnCjoAA2/mSticwb1lh5XYMnK3sHhIb3TpnrFLQENQISJxbqraIqh6XgNlo8IOta+dAhfDIxWnFUmABFNwMPGpTIAQoCOtR1d23wUWBAOY9KL4xOQ+uOjtY0haHq+7jA42BfGR/mSaKfXZTEm89yLzwt4LoVelbtnZDi8+OZrYeb61dAtgWrX+zz38ivh8ovXxU2tYU7tskXbKW5PYLol05jV9ZhdOHUZUWFzq0WBCp9oWcWXoHZZUjuu4r/b3g0FCQ6TBld0LKotVwRC8wIf0j9aWLEGtrgkjavIcgFG39RmerchmW7uvdUx6PXVVsQXraH2Dw+G3v5ea6wILdoeLcoBTyTQoXbc0qo3xBZtA35B39o5aFP5DsLnt2e9NemdBw8D+yPBoxDChKYK8NB2fFJ7SmANj9Ph4YPJEvfBQ/AE2g7gwMx1+A9N3EP0ujfl78YWoYGj1eOIJm5E7cL9mEruOPUCUX6iI3t1VeavZIAyMDKXNGEIvmf6gl7x1CcFJjoz0Ikm1tUffP8f/9GwG1egY4ARULAdAcJM46ARsC0EKqpqNGojOuidUasRMFbI0iN9+dsvxbDsA1KIqrQakEpG6EdHRq2RMG380fysNR4PK6oxWBUNA9C4+G0wfXAkej+YQ9ZXxTj7CkQecVBZwCiY87GDU2H+IoEE1EPcBoh4KLVMgk0DJkCG1oPNzcjIsMxBysnERThkgBEdCUO7NIM23ec5O3om2o838kLzKjGKHcalMhlslB7Gi8PlgDSBuiY/nNB6P3xDmIsQdc+Ufm/joHKzR3HySXGP36G1PYwOD4ShQcBz31PumbWqBlA9863uuE9QZ48Aamo6TFyY8SxsniXFPvRNjYeLLz0XLr/yYpi+cdXaRUHm0YI6gC1Ma/XsRbVvUXW5pTqeX1sJBZm1eH56RselJQFKhdAmAAEU2UiN5QcrhZ1wf24tfH1XAv9w0du/rrC0RHzhyZm9jPwwbC5QkRSxOp12RajRBqg/G06Kp+YM3RJQfIbRz0MnI9L7C51cT95XScCzLU2iuNcicJR2c29WQBYXxuKABRzICFDnU0LMvxoTj05OTinPEGbV+a0LKDH9yJ+n8ydOL1B5VW90mMgDJj9tAegDhmjikSJI0vp0IozGAdZ0cqw+5/mY6zbBlbc7H/2Aj/F90ZHj+yE/NFi0P2SBvYIo/s/ff/8v4nNOn84MdKDLl6+89+d/9qfXzPgsEBTwYGbwe0+9HwcgAtB49EqMhnaAicXMSngF4MBcYgbs3Vt3XbHsqCZQU2/O5Dz2mF1VLzMenn/+eeVRCHfu3gpz8wvKe9cCRu+BUA+IqVFtMV3ohb0Pi/KgN2TWMgBjpyVoI+JZNCbMi9DbV0ILQ0qDtsMaJBx0fNYGE4xoj2ZJ3QYMeTYjKgAngMRvesdemE+8wPgSYyz4khg6x3dkbQfg0W/7aRSH5gQb4iTlGXYSwkwKi9rNN+kBJMqOSFk+9DpsNOXP0wA8SmOBE1cDdAgsa7X4LtP0+Jj3+WGz8tXFJQlDR+D79IzW8S4GNZWdQnQJvPdVb5OXL4YLN67IBBnyrOKRiZHQO9gbNne2Qv/UWHju3dfDjbffCBNXL4fBybGwzVwd1dkLb78TJi9eCm393aGrvz+8+s7bYfzCpLSlbWtHG1sH4e7saphdlPZTUJ2qzFMzI+HiJYHeFJt1McNbbaT38DYU4hWmMeDA5mxBVC0kzQaNEc0PQbdpRRi1qnpEu2FhKXE7Soe5uLnfJjDc0fNXwsT0TLjx3PMy+ebjiEFu86EAAJO2SURBVKTaADOaz99MToz6O/p0MKwnW5G2xjOZIwW/0BaqJpVH2tkQX5SNw/TwB6aRNVXxMdoKgAFw+B7+le4HTOmoAR2GvQEsCN6M7olvgAcAo514V2QE8wrgskWhOmxpaf/xWczPSXSmoKOXbXnrrdff82bTakxMLDblQuvx/iVS/RBQ5tWwK2BcAXtglZkKtFSIbMJIoBnSZYYy8xsW5hftXMTzvyRGAEjGx0Yj6Ny5HRYkMPQ6NBxOzEmZCTfUe9M74LDEJySOs5aCKYKvRTxkwbJGpjMNiCCjbVAea0PYzzCtDnoSNgpjxS++HpgdhkDdZ0gXhmNIFbMKDW9YDIcvgxEatB1AVblG4BHjsxYLZklaDqNSMLbnxQAwPJtD5UATjBoL74DWE8vp3l0AQea8vw0yXbPfDACLdsj91C0fN+QMCCGQOzIdumWGDQnke6URtUkdONg9CL2d0swOGWqFyaXh6f3IWdgmIOsSYAjMdPZiU9UFKllbV3sYYCPz566HAWlOHQM9oUfvPyitqUem2PiFC+EVgU7fGDv89YTLNy6HmUsXbBrRox/ut4R5aTlLS+zP3B2uXp8KL796Nfyjm98Jz71wNQyPsO5I7+zOQnylA7J/TWXx0LDKwkxd2hKBswbAzGgDj4SbupH2Ec3vqImzdmxHr1DcbQlStAR6i/7Sg7VgVZf3F5L5R13j18Ok4vv4+JLu3rsvHo5bgFDFgIwBQI+B6EzgUTZdB/AoK2dMIK+1002MXBl0+KfGdVuJDBb6Tf0PDQ64zSHi0ZpIC7DQ/mxWhs/IQKV3tzauOMpfWsx7JvNzEp0p6ExOTq7MzMz88I03Xlfl7NtphtB4yrZ+2xwR6LCydvbRrEd5QOXh4RFXFsAU5xZIwMRcDJGzzwi9GmGAFu3JVzX57DBmGqNYqlA7Lz10qJpm75ZLk9KELl+SAHVI4yhaC6K3SUObmBIACb9hFhx1gKNndUq6aFDb0WpUCC0HHOD73gARzELjoxn0D8hmVzrKzz28k1VpHWzpAOOjVUjWxUjKX89kwiD5AYqAgEfPBDo8D0BNWo39TjCfTAKHqQLs++Env1UvDKMabg1KgFen8pJmZecyGpOYWZLBeh3O7OtrmZKg44th+9Qu9gvukrkjWS4WimFvS5rptsya7j5ri2gY7cis/kUVX8Cs35QSQphYMMrG5byPzVzqWXXFREk0w24B78HBjp5blLYnSVf9bUjAW3BML2+ER/cfhREB0puvPxfeffdFHS9J0xmTsDIaI4AtPQ8eaO0QaPfEaRJxfpOARJ0CvBLbUp0EWjXtrWuDiAglwRMC0QL0G9DZ2jsMm3rv+/My7e7N+RMz7JrAhMR79x+6nTFlB9X5TU1MuC3YwjV+RcTZqq5lhtvERuMQKNDGAmsmtdIhUm/uWEXWugVgdH5o/YoyeBBPPUZSetUxbU2+gBmTCikLJl/qqAAY6pn3w98Jr8MYyAtbZODL+/nPz860gs4UdPDr8IWIP//z/5uHzhFim1h7anwxQEGaDd8rWphbCI9mH9qU4kN1wyOjqlQ+FROH07nXw4AKY4jy888/N0Aw/R0nHrv18XteJteG8mOiID0SG3Yj/AdS80fVOzx35arNMXbBYzgUZkIF9tR3AIaeQA1Nb2KGUBzqNsCDUAEo9KL0IjC3GUL32rZXo8IQAFDUcOht2+2sRjPw5z6UFwyC7yGCiRhL6r84xKYW6Ts7MZPi8+lNEWhPOtO1Ll0X0bFMr4WwxzCA0mAFqABI+h21oXjNOb6Xb4iAo/L4N8AjjYY1Ye4MVD60SpzV+K8wrQ4YlVIcjNym+1r1ngj1tpgaba5Dz+AdWtglXnHJH8c7eb9n1W075VTbtwmomZvEPB0+ateio3VrJ+ytbYWVB/Nhe2UzbK6sqINoCS/euBief+5SmJocVR0OlDRSgaSA2xvSA6q8rzQkNmjjHanSuMeROjeVm84FbcIbvgE6KgcVaJDRu3v0SqCDmeXvmasu1ncPw5f358LS+maYujAdXnr5JbVBW7h7977bmHYBOEfUQTLqNiveA0i8cl9xaGeMvDJlAL8lHQQayIC0SL4cK5w3T1HHtGHUVttU5jiLHgBJ4EEaNZTbjlnJ5IPfDt8VI4BYC5B9i8oM4GL+Gd98h1ipzvuzlcX2zt6ZmlbQmYIOxND5295fZ0KViO+AOQXSdmRSsT0l36Z+cP+BR55gDkam2MeWXgHfAQxy//59Cy+ffcGLv7y8HGYfPFDPu61KX3bPOyGbeh9firQd5j+wSXYRZpaGBCPw1QY1W1heXZedLmAqbIRteiA1OAKOYOPZ5xpwAGAiCDDpDFBC7VUFKi2jV3ELC8XrAHgQPoAQAaPh8c+wrw8aEvNG0DpgCtR45hjR++H4bpE0ogUSFyfx4UjWM9QjYSIYdBROvF6gVJaooURAkQCqnsESyubhf90TzzhIpX+oPKRBw+FfzEcMLeChfu0nUmBc3sCnZ+LckxbVI34Eb1Ku96CeNtbWpaHGeVFsDoa53KlnxXlHMsfE3IcSdkCtVQLP7OvHm5UpTRurvQU2rWqnboW3qG42l1bC3noxrDwU4Mg8USWFLj2LUbXxCXa967H2aMDTswBpl13lo64BWDQdg67e04tZARxpZ4x2sb8PQoeWQ11gfVIJ7ggxIXXeVb0yn3pdthXzcuYEgHcfLUoT37U/rrenz/WO33FH5aet2MkSULgjIEJ7R1NhkIJ2IH9GJCkPmoxniqv8BLARmkFOz6X88BgdGMt20FwAL5dNeQsXI4/qjJ8P7caHOj60IybDAjK0OQ5mb0SmNmOVPL5QOnH2IMKsx7TSE8/UtILOHHQYOhdq//AP/uB7uoraDgwJoi8vLxo8WNS5rN6CIcRe9R4GCDUwmgBOt1tffRXuy172lxYFFvS+CPrSwqK3M2WomnUnMHgnQqYG3BAIFMUc2PpdaqQ2McSXd+6HO7MCuJVlbzCO45HekC6PXhKmgWAA9yq6ZsieM45AygJjEI8TEP8NTmRrT/T6Aj16NfxFDNsDNp7irnux4z3qIQ5Co0PthbkAGWsBAgiA1v4jPYweDbBh1CLNVIaBycwzVsWU2QWZgIrNLNUZI1IwGL2lQcfxEjYJAyBlbUf/lYVABe0zamc2GZWe0TfecU91k57FxEI0NnpXZOpQZgijXp0CxwM2iNpQfa5Jk+CzO0trYXl2Mexuboc2VmJjPuiZO8zTkQky9+XX4ZC6ZJhcQLNwR21y64HulXaqsqI1MYeJGd1djFANqo7RIAB4Cq6yAZq8VTI5EDp+E0dnhIZBezDDlw3l0W5V+65/DwjoJcgCp7HNK4l1UWbXmkBndfsw3H6kDnGV7TdwBTANIi6ZYdY297Oynjlj99RhMqEvmjyY8xQBEJcGztdKpJEBdgg+xYvaCztMSpsU8PA+jGzyLvAFIOYOgTpX+khowlEz5l2ZLkI7wLtMDkRbQwMfkWazJZ7HiU1bMzmSTdoMukobNaaWM1n6kKUzBx1ecHJi8iajWEiueyaFsxUpgHH39p2wLHXTc2bE4HwEb3hw2ExDj3VbgPPLTz4JS/MLViV/+5vfuvIZ3UK4+VIEaj49m6VIB3NSNsVwfACtS+DAUgkq/ZFs6Q3Siim8xQLMVmp4BJGycVjrEJCkXohG7hf4wByYHfgGYFqGzxEGhNHmlQ7uBUxQlTEF0WpgIM+bWGceT+zFYDAAAEBByBg2Z+gXE6VL74cfx4cEj+0v0K7oxykzTG3TTulVSOXHO0iLKIEOZbDvBsAR5xIL+HDAjCbqSuTelLxi1Sl/zDZ6f3wg7DRH/w9g6VDeMHcfznJpnHz3q6cb/xUbUiEhlFAsJkASDIQdAdHehjoKtdvqo/mwOrcYCvOL0mxWw+LdB2H5waOwJeBpRah1pwoj4JOJoMKgjbTJ1OzslXmn92cLVdZSJW0GHx9nHLAGnYiEah+0aEB925My0XQADpzF1AN1z55MtDdf5NzGsawINuNiYedKcTc8WimEhwvSIBSOQOOTQ6DX1pYNIOxqwOTKeb0PG8jh2+n3NAjy51tW3epsx2kaaRirkX+YM+RyM3dKmrE0KIiyW5PVzTQn7fuYaCKF+fvraNC65D0ZVGHUzDKjDoOOiQmfnpekeDoc2p6BCzrMdWk5aFA9XT0//vgXvzi1zwdXojMHHUimiEexpqYnzLywPRW4sb4aHt6/57VTRnaF0jvTyy+rMVEdv/jii3Dn9m1pOHxOeC8uKUB9FCOhaazJVFpcFGjJhmULAM5ragx2q2M+Bz0M2gfYwn4xCLsZT0LJszhgjgQ4Bg6FIbjEGXxUVjbfGhoYMMORX1zaINMC0AE4lA4zDw0I7QYHOPmtqWd0r6bnAzzs4ufeU3lQjrT0okNCyxcietXD25GrnhtHbbv+4Iwkf3pyBBKQoEeMPbf+0zvyTghfKT9GqSCLZglsDDjKw+FKz83UexzJiWBI/mgNdBCMRmGqWjOS8BGPb42N2rv747eiMFn9nXIxN9+QGhoeDf3DMkfQWCWsXrApIePYUa8s+AgDfGOqS0KqsrD8g8PC5qICcGJUvTefjunoKgGO3j+BRRRMSgzuxnYDUSLg4JMCbOLh2eDW1shcB3WtfPEt8l0ywGZbFVlU+di+Yl58c3t2Xr/3/FlqdjwYGZaJ0tftNqDjge8YFsepTJ2Pjg5FrVR1hqY6KoBC+2WbFSCSdVmAAOYQdYhmhDYC0XmlM/tCoXXCd96OBc1YxDUdC+85yHq20RHzNVYDGjQ8yzfRqT/4Av8RejFz1wA8/HQO6+w6c9MKeiKgwyjW/MLCD//JP/nH1Is9+TB3YU2gI/MKgKFHgSlgFBZsMqLFXBxGtaIWhBkQ3JisxVpcXDATINDsRbyiyl9eY1V3McwLhNjQm/U4mFmrCqcXZrsHOBV/BcLp4Ux6TjFKBB+VTmVDqGEOgIffUW0n/NCzQQcHh/xcRqew82E0puDjOKRnIS+eA8jg0KNMvBtv7RX0qNHiOT9D4d7US0e3tBrC2MTdWk4JcJS9ezhrY1QogEM5lWMUPYKi0FLmuH5M70M5lC++H3wZlMEn/SNP3tcbfKtiUeldHj2XoXrywv9kc1jAY/DRc7gHAfLHDTt7fB+ZATJ6eGhRm3S5x1WVqW6EaNbimJc0JEHpo85pauXL1z72/Gma/QgMehc7wD0SBZApP8wmgU78Ln3UIhHApBG4vCrrIb4i5WGTCrBR3VP/+Fokrq4Pa6GqG/JgmxN4BE1nSyYgX3rY0O+HMg0fShPbpQKUFk2PeVV0KACOqkjazUq4/3DW7YhZNTjYq/ahPQ/MU/hcKAcaF98nR0tFQ6IM8BCDHKQ1z6ssUdNU3dNOnFVOeM7xJBHBPYD46NiI1x6qdGFJnTX8REfABvoGMN1HPbA1CB0gB50Cy1XEf2duWkFPBHR40Rs3rt/8v7/3T6+h5yAECPH21mb4+utbBg2E0zMyYUZVGl+fRDVldIueGC0Hxxi7qBGOpsGcHRiMzZzwl6BBMMmwTT1Kn3oXpuAzSZDRCb7RhHbh4WSYlEP/vAk3KioMprLS6JgvgAk9DWCHKoufJIXzJUmYEOBhng42M9qBh/cldPiHYD4YH/OKMrJFATNSMWeigOtZOgM6cUlEBBcOmDwu/sT8KoGOuBrABSAjKQ+YUnUWP4Spd9AZjcyCa1NE96quo7od7+GI2kECVwGDBbgkyKV0/ONZ/h6WhUVxBh+eq9S6jc3NERD8UjhJARmEiRm6MBrAgonVqjND4q0SYEzhrcJaKKr9WFNH/dIJML+HfYDa0W50sIiT5wMYOLE9qVFtRPHozSkEVWHntfLd31UnsLNlTdbrwVTn/syv7vBooOqEaQg8hz2VmH28JbuquMenggUE0nJmlwvhHt/ZKk0qTctS8NsxA571X3yu+NHcvEGExb18gwvTCvI9Kmsa8fQKdIMl7cDmcfg0SwuRUX3hATECvADg8G68J3WCvwZAJT/aBv4bG2NUN+5USXusyGyiRZllTP0jByz0pHpUGB1toa9vwPxY2Cz+9KOPPjrVT81UoicCOlBvb9/tt9554wfTU9PWdGAYRoTYouKWgGddZhImk1f/qkFwzLKxOdtagPg48hDEaF5JNRagsEUDgk3DwPzugQEICQqbss8tLBpsAB2kDuBiliZzKBAq/DwAAsOq2NkWAD9fnFhiCHp2/EfMq4Hp6f1pcJ5H27IXMpoY5QFQaWAEnd4bJzQgyehFfHbs3ayvwC3ko4pgqwsYjkCESLwmkJHAS9NhQSh+HZ5nvw6CpwQWfL0L4M1hABKowZQsGrWKDiOnww/wQw04/I4aA+VBAEpOft4ZKVConetiaDtwlYHrR+9h8FXHsCfQUHFsZu4UZc7qXT16xRoodQy7aqsWtePhFttdSOtQJ5M+DbwjkPCsXRdb/KBn8A2uzl5pijxP9YI2xxkNA+CxdkBZVRZGB+M7AFo4ewGZYuDzRN4WZRMtSiDcwbID1YcKSptjchPOJ4LXt5g60RIKau7F9WL4+uGCv+BJffENMjqbsdFxCzRgsVHAhIfntt0mnV18E5/RJNWR6hs+pObo3AzG4jPMVACHBbh0jIxcscSDd6ctmXpBJ0D5yAN/pE1C8SbaTaeezY6UzN/Cn0Ya85vq3n5BdSjwPB0ePEa7UVdMBIVP+SQNILy9s/2jJ2FaQU8MdNhjZ35u4Yf/xT/5Y6nXahqp1fSyVCAjU8xdYPNrhvro+RhBoVLpUWAueis0ChgOTYNRLM95QU1WOuIBGwAGO5f9iQ1iyouekAYA6ACR1Lu4hwUI6L11kMb+DYEeo0VeUCdmIx1E4yIwlANfCER+pMW5jGNblz6Yi9RDD6l7YAYcmoAczOYRKowV5WHnsW5gfov31hGwiq/EkMz9wWzDlwPo4DvCHLQOAS+bwQExv6Mu0ANgYjOy0gFO1ir1qOhY5pG8ewRTzuTivPSb9ydT8iHeiELZlBdrtryLnYCHOvLG7xZ2Mb/ee2tDnYHaYV8Cs7W+omM1bLL2Sp3JvuqrsKowtbXNDnU2jCpiOnUwxMxnf6UdATqsGRN2qiy804GEh95bgK93QYOALKBgjgpr35bKg9N+g5EzAQ5LKGxSSditJbnOBI60r9qbrz2sb+wYcIoHHWF+bTPcevgozK9vSMNSGSiXgJthcjQHzGj4kUpmUSyggpajp1vjZREwIAOIoOEYcAAg/UZbc0ehsqCF08niS2IAA7CBP5jDxZosrlmtTkcI4Ni5LH5wR1rqcEgPeNLuAA++JMJoLuSABa/IEHWL33J8fEIa0Ur4u7/7uzOdEJilJwY6mFgvv/TSte+8++bbfVKdD8SwbPaEwLAh1O27D1RpOHzpiVWDIoTVvaF+Ix9oJEZv9b6ACxuwYzpg08IomEqra6tqXBaMinn5p/vIz6MdOpMO1RUgsRNX6ZKwIcz85x7uR11GEwBQ0LCWZSrRU9Gjbu9GhzTaF+uv8OccMEdC4f7mFD2vhMzbSyoPfEiAG5qSAsRAMKMOlSt+bA+zSkwoZkat1tO9BgpnK+nYG5eRPcqst3HZqCVAEXOUMyZY3AMoztHxRDm/Oz4ehAKg0bvypqU65h3IKYEO4Ql00IHsC9Kz0A4RYJ6LQxeNw/vUlNJSaWiu+GkMRDKPMZ/Z1IsFuh5BYuMu3WfNprNNoKweWr04GgHLJhiFsUCh0VBHegcAh6UWgHzSDtw2FEvv5RnuyrsgwOE7Z2i2aDJ8h8vOdL1zvFdmleNavD8QI1W7bd1hbn0rfHHnfrg3t6gyRYDDjMVXw6pQNjVDo/bOCLqfjgUAwHpB4JkYiZYBEGL2UC4GQqgT+4P0m+1Bme9DPiz1wZekIpnlaBPmno2MjrhjwRzHv4W5BXAxKsX7ok2yTQxlo24AKYjOhHSEATrwKm1PO8Mn42PjfHH2zCcEZumJgQ7U1dW92tfb/YNXX7oRdjbVA4ohWaLAqAYf1cN5DLBAMF/amoID1TSaXdizcRSFxrAwK55RK9RIhJrenZ6eBgdFSBd7ejEpja0/CDn2NhP8aKAotLEBuYdeFfMFhgLkoGQm2XekstHjM5QZVWN8ABFgvLWGgAeAoodEOFRE94Ckw/dhM0/P83wUg4ryEcN632SlA3DiyvOYPwzJYYETLBhQEWBlzPtTfoQVUGU0jTPMJ7Z0fXiejwUB4DbCminJhfypGJtaSI0opUDrIIz6A/jwObSpjJhAbSW/C++npCWwwOSL5XL5yE5cxzf0mDXMPZ09Mtv6ohnMfb6X1KV34V491ADAvsu0m0c3aTe9P++mx+qQZiCAQ3vYEOjwrTN8JcJ2pdXb6b283azaCe0CHtpV+JpMsC2BEoDzy6/uCnCWwqHeDYcroMa6OOoYk5mPAjLfKmka7EwwOsqOBl32wzEyhYM3zuHCDxP5Ee2IesXpy7SNh9Kk2IkRc9zVTz2rbLSbn9nfb37J7gFFXoO6f6CvXzzS6s3vAT06W8rT3z/gekmmO3xHW9ncU3sxgZDZ5er8/uJJOJATPVHQwcRSpb79p3/0B9f2pH7vrS7J7l8P29IiNtULPMLpC+MqLZXOFwppFJhHf8yE3rJAjU04DEcvuqmGwAxzY5UYNHJ79EPArBBn56eGaZFWkTQkwgkDEJhw55XXup3eEa3Dq5ZxjgIS6t0QNFRsehXu4356QQOVekfKUdInkD+erHiGLQGeqO4j7oAPTuQ+5QnQMCFSbxZ6BYZxu4vYk1ldB7B0YNv71QwL5l6fLawSLnjZzl+l5VncT514Ji/gWgLvBDCqWZ8RAGdVIsCIzBB4m2g6k0R9tNOh9lMO1600lwOZh76mqUBP8tS5RRpNK6NxMqEAqw6BDiYUdUg+9g+p7K4zlc9toTimIuDDoFNQqNtUyV0HtBOaK34l5nuxpSp78WDCeiTOZaQgtA0ms0BeB58GXitKy5F5tVw8DL/44m64dX8u7Cktm6lTD5hqbHQGeTazhJZlB1PiXfiX2fCULfolJeACFLQVzG54FjBAE+Y9mLWOT2VRYHP37kObdfBDrHM/wppsjzo28lqVKcpaRF40Tekwj6kGLszMqJPs8oguPIx2yMgYnWzUdONgC85k+JV7/fXbg4Mff/jhh2c+NydLTxR0QNve3v6W15+/+t6YGO9Amg3HTmHTW1aubaqRVXlmLFU6IzFxREi9jIUVxR8zC1+CbF81LgfCa+GiNcVvkdRUYjL3vjBz6t3VuDA9WEBvDaPQQxFuLQfVH6YHCCT8nDloSBoasKGRLWsAg/KgUORhxzQ9qrQ1/B/Y8Vbt0b70PJgF5ofhGOGB0YSsYaiX2dRKK5Oz5XDPM6u7rOEAhJH5kgZjzUJlBog5G5zRXvSuqPf4Pvh6RTQB4r1OixCKHm9sjtDo2nnp7Gv9hhBa15aehaOS9qD+MbW4tmPe6fTqumZDLTt/9exDfFKqX6ttAJPAHYCiTj2CRN56lsFG5WA0ibM7ChFpABrMVeejZ8ZOBDBC46M8ylv1xFIa/Hp8YZQzw+PpfspCMS2Meme+W7Vc2A4rxb2wtH0YfvX1Q5lVs2FnT+AgLQNgoV15jgFIbUeeaKSsYWKWPPWxVlhzOrRgOg/781QO2tULe3UGdPypF2kpaCBffX3bZp96OgMDFc42trQ/dc7yG8xx7rXzXIe//KD8eQk0G8wvtGvm/vCcNDUDbRtCe+Wgo4FfyQPAUsf6RObmZOmJgg7EnJ1ff3nrvf/ie28NAzj76iEO2EWuqF5LgrOkCoZZ7NeQ0NAzo8XgvGWHQG/PKP2ZOBxooyMjsoljLwWDgvQQjjrABmeqWiD+LjE+QoTjkvvhABgLTQLGw1amJ0U1RnBpXASEtMzPIQ7tiTwTOPFowAh+gXG8vEJ5YibAWB7xUZkBHwQM0CSuT3n2SLAGZW70dbNqfiPwUX+GRw0wypdn8AosBI2/BcZiLIDY++eonBzkzXP5DRAinGgpMKbBRPcanFQPlJ3MrUHq/XmO9Qh+QPHBqrsS4AkE2cSLkRUcu216Z8+doSMgXIdNJRXU/hkJIuYtWk+r3s/mJ/nxFD8LwUIjoY0ixNE2zEmy49dnAR3aVSwRpVSRKEvUdA4P+PLDhkc4+fIB5jUoiiaFlofGjEDStuxmuLwhgd3YDfOb++HW3HL49Kv7obC1Z213bHTYphLggc+EL7di6rDpGm1N23Nmcy4c4NSa3tDvimaM2Q2QAsosKrWj2dpLq8tWUKcKX8LHmObwJMDBu8GPVArzbfzeqjd4hEl9XAOarKlSTfld8G/x/SvSMBuadoZHaWNkwEtplAcOZd7t449/8cQcyImeOOig7QwMDq++fuXCe+MtEkA17IbU4z31mCuqyHWBCza4+1/JR5x7w/qZLQEOqqZeQhVtB51s1oGBITFFnP5NQ3qDIwRfTIiqHcEhNgiNQSNxDfPiwMNWhokZgSAfPlaHyovgAERJgO2YUzgqLT1h2h6UXo/8AByXSwfzd9JetzARWhbgaf+LyuMeTfE8e2SgL1ycHA6j/V3W2liHhYB5safqhG0gGNnyiJQEM74HgqlrldvCqmdCLEakJ2VyGmVT4ijsHPpNXTz256Qw/utMrDUvHZwJ81np8JtxRJ8SdQLo6YyPhnKWwM8Ci7DoN/dSF4QBzJisHhHE5CJvl1t5Y+YCTHoXCx15KS35kSaCYXwHdwbKjzY6EHAzYx0/CV+rQKBxolOePQEaI1VonMw4xqRaEOA8WtsOv7m34G9XrUuzBpT5gujE2JA6hh1rgIwU8Z7MBUOw+YQOZj3rrBaWFmVeMs0hvgv1b00aMFe9olGhscSRvnavJ8TsZUdBzDRAkPlatIOqQH8Z0ldnI/62P0j3uN1ETDalTbi+fPmSv3SC74rlF7gY8P1wUFcQ91KvgBsdE8An045h8jPZB7kaPXHQgdB2FlfXf/ifvXAlFOZXw+Z+a9juHQqL0k4WWO6A/0PpEFaYnMah8VBR+R01jTjRDqFH7aSnQTOh5/RIiRgGgYSscluA1TuJIZjvgiYx0D9gYPAGWmJmmBpYYM4Hjc08myhMEjgdOOoQaBqdBXcwowXXpAbviN8hYhEez+drlsl/g10OilJm2M2+JwEEZtRrz18JMxOjoVMvjSbn3GAgeu1WhtjJJ2ow7v0BDmQxCbDCeA71wCgbq9cpG3Vh0wQNQe9B5WGGQbxX3ByMPErn0nNjnjyAMH5TdzxbYYcKoV5JXMrHPh89h5G6pNHQXpQJgCLMt8h05TaKYgBRPPOReJ6vlQigiYATQZExGCj6lhQuUKIeWXjJWrzFBfbEZi2cniVwUyY2UfwZY5lOzLuZXdsK95c3wxd358Lt2aWwth2H1Hne8GC/V7BjEukWvQb1e4Dz1Z3YlStXfEaoMd9swrlsAAbgQofjlzPoeJRQ70U7bEjDwenMSm9WfqM9AQa8t01I8SG1RSdFp2ZtSQdtR94MQrB1BsCNWWUe1286VDazpxyAHmfy5QzoAPJeXBxa/vJJOpATnQvQoSLa+wauvTQz/XbXoRqzrS8cDI+FDTEMyxnY6Ioe2/avGNgrsRUH02FCADwIAI1AZSNs3spCKiWTAuk1SM8hDioJQnQMo3L29/fZATgktVXdmRuSfVoYSUIImJgFCLG+pas9zhCFCRipYqIWKi8T0rgPweLDdAiZ90+WWu1va5sJzItirPh8fkehF3PAnCpPX2dLeOHGpfDKizeUX6eZddeLAWO5vfG3Wo337WzV83RYWQF3JGiCmygEEiAO7qeHBhhdUby/MuD5MDbljEACEMQDgVZu8R/X+kdhY7nJOz5DP+JL6Chl7bB0H5CCwBKnjEv3xISswVIBdBFhxEAcs9JRAh2V0+/iwNKzuJ0c/TveT93zqaHFhWX19gVni9nhIX3lg8Btbe+HVWk3SwKd+8vF8OWDxXBnTlqRTCp8ULQ/fjVmGtMRbWwJsDf5XhWjS4wu0sHFMjKEjWZssxneUiAgBDioYKRyWvx5tElRWhRD+HRQjDDBO7QJmgkaEnN/BgVE8A7gaV+cygQ/U5ups6MeJiYmwsOHs17rxZwgtDDmqBHPpEX4mXSAJHHkSz0qpyfuQE50LkAHkrbz8d5h6w+fv3g57Pb0hz1pDrtqSC/K9EQvCY/sZ9Rtenl6I4/KiBft8BOhvnurBVUygENPAgBR6d29cbsAjggY7F7HbOR2L6fAn2JHLUKtTGE0mIRNltiAq1NgQ/gQ5puZ69CrdtF6GDXZLKzZDEODQnVm7o+1J5leMAW9FwzEcDjmkAWZXCSUhgrd2yHzcmSwK7zzxkvh0syke1Ts9vW1lRC/NR4Fl/dHslhG4Rm2ej8A2FoHuSFo+3HqPkCNmQZzo8noMXq+GJoRplJ9kKcBB2BoUV4l4AAMjQuix0DkPEA9HTqz0RVC5y97lv7xEIOOwiADPoBIOBkCOs5N5AdEbYuycZ/LowOtFgHys4l0oviTPNGUWGPFsDGfqWHtERMBdWP0a6iHB9M3+A5X8SAsbuyF+0sb4auHi+G2OvydQ3UQQmxMVzqP6PORyaM6s8mra/gBLQRwZvsVT3tQGsy2ubk5FejQTmCPEAEwEnbqljlmusVmNT4cQIm9pf0KejcAZ3Vl1fxKOw8PD7mDwAdEnu40+KeXpX0BIICR9+K5+I1s5g0OqToBQ3g31hcdGeDDJENMf5ZZiP65TKtb/HjSdG5AB21naubCtb6xsbf7p6bCjhqQPU1wViIMngUqRoCPYT+0CraMZGOsCCxSjYcAhC4zdQ/DzGoEGpslC/T09D9oHyxGpCelUW2LlwTHjQjzKIyZstzPbGfsehodZmPkAgYDLNhqklz8AThdwxwIg2dGq0x80oUDYfAkLZWRPHke+dkvhNDrhTrEqN3tIVy7MBZee/m5MD05ajDEROBDdNvqAfEx2EyREHgxoH4jgJhPAKYn7vmtDg3QCAE7LuJEZLpBFGQYWFXEQ5XeJooOmNU1AujoOtZynrgHAFBK0pTAwP+UH/n4ZUrXxhN+k7eCyT8+POkCRHMf+TqpgT1qOBzxXv0XkZ46813xftUf9cpWtEzUpN4RdJYY4ODmKcWdA2k4+zKpdsKXAppf3XkU7i2ueaN1NbTrlL2oaX8AJTmBGUDguZjovBftCSAzVI7/kHA2wkJjoeYABLa8ZZkLJizhDF6wBIM2Q0v26nKVHT7CR0Tnh1OaTyDxzrQTjt80kpfenYN3ZS4QAyiAE1tzsEGYBzYUR3oInqCuWKozKa0IbU+g8+P333//iayzKkfnBnSgnoGBj9t6en74ypuvu7fCGRfV7HY7DOnRaHgASPVqNRfVc3h4UHcLNNRgNCoM2asGGbR93m9BZ+0WPSYNR570MMRxzT3YKEzI8upoUbSpEWimnDMCFnsTVFqYgM8Ww2iAFkOYPMNquZiOUQ4Yim94w4BoOqzPiTIpRvI/emt6Mf3GzJOWM97fEZ67NBmev3YxTI4NqwfsCn0qn3SpUBSD72Hru1fDzKLp4ggYgIPTlXqKb6+yi/koAyo2zszoF4sAA1vaRFIvHhk71to35lUEggRGHFHYS9cKJw5gwHxIaUyl36mn5pp3tr8IjCKNwTam5zbeR/91BmhiGUgZ8+R3JN6JciDEUSPBL7Kl+l4LS8wO9xooVn/3qG75RpXMqfXdMLuyFb64vxA+uzcXHqxsePV4hC6eeeg69m89m46HDgr/mZ8l4UZz9fwcmcoXL1wwmGMmFaTVsESB0Uj8VwWvF8Q0kgalMHYTAHhsegkcYCh4mrJTRt4PLWdc4IA5BHDQZmjF3Ed8GjGlXigP6ZhpT/VZuxIfAMbUNy/F0D28iJaD/2hBZqfK+EQnA+bpXIEOFXPh4qWb/+gP/+E1Kp8tDZi5iqrI3AXmRojF/dlgTC56Bj5al9bBIBcwLL08DmDML9vZag8mWfmbTjpQm0dGpcEoX88iFrOTPw2cHNEIHZ/rQLVCrUagARjyZqsNVhbjbATMYATACy2HyWKEM6o1IOZlaJw9c1m0B4NTyCis0ZQDOwCVgc6WMD3aG56/Mh2uCXiGhwcUJ8AV47VLSNmuc5WP5etdAR4cyio48mtQ8dwkpbeppXss9BbmOMyKf4F3gXkZyfHIkA6bLhbwKOxZoMkekNP6UJifQ1odj0VYUfpJckKjSYVZF+/n3XWnwuKhlD7zy2cOyu0QJ7egkY73jIATgYA2x09W2NiyJonmwLwX2oxveu2q3pc3d8KdpUL4/N6CjvnwaF3mtsJVDcpMz1Q99EpLHFTnw1PszFXHxQEw0Kl5iF0gQAL4g5spJ6DAlipoJZjeaBQM2RMep3Qwez7OlGe4HCCg3Qjj8WgqjMBevnTZHcPc/Jyf42dRFoWh/TCCCkBRDeSNNkZh6ODcqZT8a9HsVycoPmU+0PDQiPLalpa3cW58OYnOFehAqrDb64XCD7773e+ELpkm9FhUJPYq6iS8SiPy4X/UStRreiEahIP0+GoYZkd1RbA9D0ZpYWzWrMDBfG8IIAJAEBocbvYFCcTocQAedhPEUbgkYcfvgIYAyNiHsMSarri4lPT0WPze2EQba7U6jRrOyBXrddg0Ku1xTM/k3d+QUJWzSwAyMdgpLWfMTuTpybHQr3enR8ckG5GqzJc311TWggCXmcbEIVyACgKJDwmTUGIcR0GoKCQpCYnehfoRz/tMr86oBr0296g0Yl7EgfQRiBLARDHhd8zyMdgoLgJSKUJkQHVa7td/gxh9AqhBDaKpxft8+K74BMghLreOAz1bZ3xDLAZG06GuDQgSbPwmq9I4H80vqvdXPSLcqvO9/ZawWBDgLG+EL2eXwmd358OCv5OlPA1qnBj5aZe20Of2Yl5MGsamrCxPiI7iOKcKQOJOOhRPLixpOdQD/AifrAt00lwg6pkHARyAQzTTAE9Mrk2bgrTNJYEO7cYcG96LdmVnS3eeelcojUQBuvz24APxSk/+1BXPQJuC76zdq23nBcYq67nScqBzBzo4u6anpm5+5913rvHBMu9JbC0irmsZHBkM05cuhMHRESN6b2+/exbseIaw03wcGBogoOekB2IkiEZnzxbUVdRSRjzYgZDZrjQ49wNiMA1baGA/o9msb6yHlTVpK9vKX4wG47Fgz0IM0IkhuJ+eyyYhGpWYAEFdEDNZ5dY/5tdw0PN3Kw2A0y7GGu/vDC9fnQivv3glXL0848lpzL6Gm3hv1ifxLvxeXV5UGeK0euk1yosjajcwPiDH0gjvi6wwg5PiYXYzrM4IMkSd0AMbJJAQMXIUe7Qe5QlDcxBeioOsDRlM4rXjEGaF2cQjnGcTXToAWv4RbnkslcESI+Ejd5u0gLuRJqbjPaOpGx27+PUAd5yjaxLchaWVsLS6Lq24y8K/e9gW1rYOw10BDhrOr+/MhcWNHa+xoiDOVXlSdrRCNF+AgvVU3j1A0TzfgINWqWtP+NQ/2p52dhlU12grvBMCXlC9A1SU2YCs+iAzeA7zl2UzABcTTmkHNBryRTthryg+l0T7Ui78WtQZfA3wcACmtC/PpzOFxxnlMh8oPe0a8++ydsVmdQLic6flQOcOdKCe3t6f7ezt/vCdt99yA9NzMz+ht7/Pjlx4nElRfFFiYmLcDZeQnkansaPjrdsmWWF93YAAgBFmM0n50rA0PKosTOAP3ylzGpHPwjDcDsDAeDS4F5GK2Rn+pJHJA97iWTASDM0z6NUQPkYomDvinfYoFaCjc5+Eo1dM1LK3Y7Pq1WtT4ffeejG8KC2HXedwghtsYEKZTJhNOM4Z2hfKCXhkpzMxkrIqjhmECQRYDoK2hYAwj4f7SJeElzLzmzoibw8r616c0HZEK62erPdSfno+80xUIT7QqpSZfqtc/PY1AsKzI+AwI9eVQpjvA4yoJOqJtlFU6R8CC8j4sTxfZub+YWk2r8K9oZh+YZayYh0QwEzk2+hr6kiWpeUAOMz27u7tC3uH7WFluyXcXdoOv7o1G37zYC4sq55YSe5yQsrbgq13R7ht8ihvzhSEtqczYb9kygEoUY9J+FM+qQ6j1ogGTbmjBkndEcc1wGZwEdgAGIR7Iqv4BNMJvuFrEnQKrggR5q87C9UR9/AkTD54FD6/fPmyeZq6QBOG36JWjznW7dG0VaZanEMtBzqXoENFSdtoeeGFF25euDBjldGreFXh9CpoPDADjmJAhD1iiWODagggoqFpOLQamAUthnsY7mZaPOEcfG0URsHRmlblIuweapZWRI8WBfbQvSGaUNQYEHTJFMylZzIqBmNwYb+R7gfEbM4hYnoGTN4rhvBad5zgHYfh1eenwnfeuB5uXJkKIyMD6q2lfYjJ6bV4AAyN5oSQABAMgfIplbWVdeUNmClvlVcn/QY84hQCGBRzgXjKYzVcFGfLlphaTIqQAXAQb4K5JUixAPjN9DP2wBGM48Q3ysW6NMAGAAJsmIYgrYn8dI3zHQEBiKI25Sw9zB+JWpOQAgJc6g/bUjBVgTieztkjOdI24+zeXfXg+Ck2JVSbYWFRmqo0jM4uabQd3WF9+yDcXiqET249CF88mJfGI8AhF0CvlKfLoH+UzaONCkCDiiASywa/oO3AC54T5jSMUgmU1A7Ui/+JB9BiqW/KiVYDCJE+5oeiGDuG6Jc5dKdFeyTfDZ0E4TyLZ9IuvCv50WaAmR7l8kZNOm6BirbLVI3Erx4YEW8APswLEhCfSy0HOpegA01OTt76+tat99778z8bRljN8GJSC58azeaGmABTaEBm1iifABkc8r00FKBDL4FjF3AhPb4YGjiaV1GtJg0bdwFeCClpcBybmRRP70rPxIH2YLApMRXMZKbSMwEJGALGBnDQkPheFGCmpBZkPijXIWaS3htGhY9vv3Ix/OF3Xw4vXJuRhiTBVF4dKgfqMb4RuM3bVoqZoybi7UBsFrHh+OrKmk2C5NTVI1y29HtHzMf7AJK8M3UStR1EMaVFnad0CFz8i+bkVeJKSxlYesE72uQqmXIclDGZKJ67IyIcIcF8QtYZnUM744RZyabxklanRZPBf2Jw46z6o41jnEIVHDcGA+xxzu5IwymGxeX1MDu3JC2nYLOqras/bOy2eUj8k6/uha8eLYV1fDFkpOfSJokoF2VM2gvPRaB5c4SdZzKDGX6jvhBoQDO2Mp0MwEvZKHM0X5VhrAsBr9uDh7oS9F+VQBrq0oAgvmCWOf4f+Mw+sMdpYr7wlOtYz2KHzP6BuNSGNOzFQ17mYZWNh1B+fJSMqKE9Lamz++DDD99xgc8hnVvQQdsZGBhcnZmZfu/552+YQQAIGpOGoSfwPsNqHBoAE4x5LV6vpEbEDKOR5h49stBdvHjRjcPEKrQV2BBwwjfDmY2sEVAWDHqEBCZQGrQLzBoamPuSpkAZvLGSGFIXZma0LUZVPN9DAMXug+5FdbTrGT2t6qUkCtenBsLvv3UjfO+t563hDPXHjavQFLrFNAy/8p6o6ajMeiHe2qADgzKsjxO0sLoaiiqzhQrgUTrYHeI3DEl58YGw/StxdogqLoK43lOCH/0r0TyiPqVbWLtA83Aq9agx56g10ZNzBZCkdVJRa8HJGXvp/T1G1NTjFjej45t5VjsML6MVxDRoCvEswdVBWXgm5bKJI7AB/NFwAJ31wlaYX1wNd6XFADh8Hrm1W+bzfmf47exa+OXXD8LdhdWwiQaoMlLeWNIowL7i0hTbGIJ/SOZN4RRO3TAc7W/o6wb8a6S1k5lyMgJmgFAuug/ghT+4D3cA95AfJ3iRM/fR8cHH9tVQp0qP1gIAwtsR9OLIFO1Ah8p6Qr7Eyb24DxgVxfk8NTXtrzuQN3x99cq1MD0zHR3i2zvnYo1VJTq3oAOxBF+99s1/+k//9Jqno6vhMGEsDGpMhDIxCJoK2gVCxXwbPg+DQPLFT1RZvj1EWoiegi0GJH0GGy9TEGOzUJB9cGhJtAeAALMOBmWEgdsREq498a6keh/oXhy3aGSMaHkfG0Y8lK5dv7slxGO9nWFsoDu8+8pM+P23b4RXX7wcJsdhprgdJpoXH0KLpg4owLspf0AHzqJMCoVgcr6kwFICRrS2vfAVDicZTB7rhrNCPJKHAMOQACxMCmihgUQAQHoAuajxGIP4w+16jwQMCBhhggT9QGDRmnDA4hNRPjrz+2AXwNFZwMNXVlmm4H2Tt1lrxAcIpb1IwEjDfbQnIzEHBqToLEW72VNbbO3se2e/grSDB3PL/srmnDqGFml7bQKc9Z3W8OXDxfA5c3CW1/zdcRdSmhrv4CoQoZW6/YWwmHS8M23nzkQdxQ4C73+xw+LTQvAb/j/MJzaEA1DcIel+b+FR+k0aO3+5X7xlE7kLX2H0B1EItrbo6e81T1GXTDilHdD0KBelBnAoLtMfqA+umXsG2ADs1BM0NDAY+KQ2vhsWgg71D4aXX34pvPLqK+GTTz+79R/+43984ivJq9G5Bh1ItuptaSc/ePfdt9UDMJs2TtZiI261iVVaGpKRJnp0GseNpIZk1TEL4xih6huI9i5Dk/gbvE5FTAHzM3rAECimFOt07H/Rszy8refFUQuAjlGqCHjsicvkPnGCGYsRCp4vLgrdqMwSoLa9rdDfdhiuz4yGa5fHwj/8zgvh9RcvhQuTw2Ggh7lHMnm61aux9EJl4V0itAAcAhwDEALEtatDJEDRe1MX/VK1mXiIhobG5lgljI5MgaFQgoNLNCTMSM/pKYGInb96LhUJYLB/TxwujmYkKEYdezN7g0/URjB5qBe2IeUjiAAE0xIYGfQIk/PSPaoDwjnTaRh4BERx/gtgIyDTAVARF3038RtmvA/biRYF6MuFQrg7txAeyqR6tLIe9iVwBzKp5gp74dM7j8Lndx+FR3xNFJzxy1J26iI6YDGT0EJx8vPujPzAJ3RQbBYWyyKB170sr2HUVNVlHwqCz0gWWm4i6gQQA3AMFO4AAbAE9DE8mtYRlOg8SOedC8QfdFpel4e5Jf7iLvJInQYUzdZoPqHJ03mitTOFhI3q/CTlzxKKd955J/z266/D13fu/MV5We5Qic496FCBMxcuXJuenHyboWQWP1LZaBmSJzc0BIPAbzYf1BDYy6yDYfk/G7OzhzEqqjdEV1oYjZmnqNYGHIUxccuCRX8Xs1U6RqaiGQez0Mj0jpEhpB4LKNCyMKsQNFTxDuXTsb8dhrpawqvPX/SEvzdfuRguTA+H8ZEB7w7I/dEsZIgzTglQ1qBDZEqbOpGJPeuXt+a3kiDwHLwrjEsPzFdREfbItAgeGgv3kCdvQngUGOoKgKT3do8vYWAbVEGU8kLTEPgoL3YutAaiDpapAWhFQhVkynExXr0/c4B05vPQHqkjTDeRt7cEVbpkmlBW6p7fvEN0wmKykEaH8trEF7XJ1ISdsLwuwHm0EG49nBP4bIYWAc5+e7e3pfjF1w/D7fkVfwjP26LpBQHktHqdjodJoCxtoY3xy9FZ8EzaEWGmrigPIIOpODYaP0gHkPM9eoOH4g1MzptKpB6jlgPAARYcrNWjXe0PFD8wpI45RTLaFIDhmnbnPekEPGBR4kfqi+zdWvpBHPVIGPnyTN4DYKajxTTD1B4ZG5E2WAx/+/c/P1fLHSrRuQcdSMzy8dLy8g/ffP0VDxX2q6Lt45HqTYvQeGg/7uHVMO5t1SNgXtFrLq8sP97giKnh1lh0P3uSwJ00HJPrCKfnozchXxobhoEhSAiDoo34KM2P6e7osuM4fpeoPXS2SvM52A6jva3Sai6El567FF64NhkG+tpDn5g57osSgQWnMYAF8xhYMG90phxsJG7QcbgKQnm4EzxRaZIDFg3OSyIO9zyUDmCQPCX0vb4v5oHAcA1IMJ2+UNw0I3sUqRTdyWjUQVzvhiYTwUFgJCHisGkEoNAGgBFAA3BIQKjX5H8jDUYYwmIwVBnisHo8UlkAHcrDVIT1dT7Jsh1WVjfCkrSau7PzYXZ5NWzs632k3azutobfPlgMv5aGw1cbPMOYXPQHIyUu8uD1ZdIIRPi6Jua2P0+k90ydFGWknmlLtBhAg21CWdoCPzHdgTalUqgnm1TUY8lhbsCJL2BzlzhMZUaR4B/eOb0b9UA+8Nam3pH2pv2ZU0bPmTRq6gxNmnaAqE/yQhOik0iaDp0e2dNZobHTcf3ys8/D3/39359b53GWngrQwaks5rh9YXrqvRvXr4kpUPexw+MkLYSGRqbncg+kxrW6K6bizFyZwsa6v+yJrc7GXmgJNP783JwFAhU1MhLCFkeukuAgKBCNzT0AB8yNdYV2gC+iVUzT09kWBjoOwnhPa3hB5tRL16bD5GiPBHJbcZ1hkNEF9XLchUBg+3PAgHBaBBkASULpM+WHtWFpHgZcwfh6Rw7HBE8piD6sgoRr2aKHgJOeN+KIROrSFXFKs6d3htFZCc1aIY69nQgupGcVNv/YCAutxSCjMBy9AMz2dhQUTBZMXJyk9PIIijUEtQXVaiHUM8kVRywaJMLOZEa+TcUyhuXltbC4UgizTPhbK9hZvMpngQXAhf32cG9pM9yeXQ5fPlwOm2g3+3oH6s0lheIvagUgZuU4BxuGFdak7cr8I5525AB4EuCRC9Me2AMJLYftVCJYAmCYmbHe4Kn4PhHcdJt5DGI5BSvJ2V4DMIsUy8RzaDHS8jycxfAVQIKZDk8yFQQiLQRf0lGmsiagRAMCcBjVYsT2waNHMgF3vn/ezapETwXoQGz0Nb+w+PY7b715Dc0E5sfWRlNAXaVhInNETcWNrDQ0MJoIjl1mJrMOis26MM8ALtbeeBKfGJwREoAGJzJCgbnF53IFAXCCQEb2OT0lDCfNwt/lFvO3HOyGnpb9MNYZwvXJwXD9wlC4ONEfxofVa+5sm3GmZmasUdkXoHz8jScxDj6VOByufNFqSgBktJHWpI6wxLdxOF4FMdMroZJFYfB2lz29epceCVchbOqIs5QFWrpLNVN6BqaA7qWedHY2vBtCpLSALp/VZYo+9YSPyzN19brUBx123DBd4qPfjCoBNBwsttzU2f4P3cfao6Lqns3Pt1WnTGTjoJPg43IsjF0rCFQk3CzYXJcGsKxyM5TMzn4FgVmBFeI7h2FufT98fm85/Pb+fJhflXkB4KnsrhdeokSxquhsmBbBUHNcU0V9MqLIjGHKn4i6SVoaYEB9WRuRqaK3VPt0eqEx7RKBFeBQC6j9AXbXnu6zmaZLOhBGlAAt2gmCn/D5ASgAGh0M7edn6ndXD/PIpL2IHygvTmx2TgBwAHfawGVWg3l0kjYVzzDowEpywpZWVn/6wQcf/MgPfAroqQEdtJ3unp6fzS0s/PDP/umfGuUxnaA0FOnRADUQvTBbYjBTmRb2YkgJIQzPkPjS4mJg5ibA495ZDEX4ZmndVdQ8dCvOUzU6eaY9bAAf9i1uEci04ePY2Qrd+j0kwJkZ7AzXBDqTw10CnG6BG+p6b5zcKLUdYg6ItRkxDtP2PccGZtIzk4kFKHhkTs0Dk0E8GoGC6TkQMCgKGn/43hZbbsjulwCvsTRAebEgENsDwAFxYOaUB39s9vAMmJwwEYCyq3dcw8mp918RKLOoEiABODgjEGnqASCACYImtKP6s3Arwt8GF3AwtQFQYpuHCE7ko2udmeXNJumbOI7x56hK+aTvst5hVlrPwvqWNJslf1O86CFtw67eJ1sD6DYcvIv4QYLMmio2pCcgmlCYJ9uqpijMdFBorBBmTNTEYm5Q2qQ/anTR9CFNOmK9xdRx1nd8fj/fbfcz4+LR2AniaJemqDqCv7gf4PJoq8AG53LUZJj4h/kdl1xwJtcYl0xWtsmQhjPMerzB+MWUg4Pvn8eZx5XoqQEdiIoVINxWD/Te7333O25cnHNUPhoP15xZMIe3H+0naT1oPMxY5jeaDaNazIvBxsd2j+tcxFj6lxqZHsY+CjElk9xgIEwbfjOruONwJwx3tYbJ/s5wcbQ3PDczGkb7GVVqDSNDbJPBp2rYbCx+IA6Gj2adejwxKuo1zGnmBRAMOjCzAMcAEd+7HBFF2jRtINp6MhPZVFzMPvvgoc0tsNKfh1F+aDcwciRfROHVAXhYmHW21uOzBFQCAoAALIAyGsri8rI0koIYfi6Chg6ECOFUctebV1NTLq5Vh5zRKnCyAk58Vx4QYrIf82/WpR0s8NmhpdVwf3HFv2dX1sNCYTss4VROgEPxXWadHxOiGYOpt6HBgTA6NqI673a7YhIxsODZ5RSEQuo/6WOHIoDRBfXuMlNXyg8Q8HuQkKdwnyi2kZ/oa4jnsoYPDQb/IvfCW+QP4bxOfBXzAbzifjvej0n/0JBIn3w4pIMn432Yk3GWMvOHmDvGd9TbOjr/8qOPPjq3c3LK0VMFOhBzd0ZGhq9dunjh7ZmZadvEaDowAQ0SVd24Fw9MgaONCX6oo175bVs6miX37993nsk8g4VgBE8CFNP4w3lszC4+VIdk84qP1XQLOHpk7lwY7g8vXJwK4/1doa/9MIwMMFSPxtXqb363tnXahOqREDDfh+cAOJhUMLfBR2eOyPCRkSNTU/7Ur+vMNb2pkiBiid25jr9JIw1MZR0Y7HO5C+vLYRPg0fNIGEEAE0vPwuTSXTA7gEGOFiT9ZxdAE48kzD99YSFEZhAMtBUOby0hTZGvI7D0Q9qoNJ8dT8RcXV0xWC0uL9n3hvOebUFYGf5obkHha+HRwmJYxMTa2AorMoMKqn/MKzZR55tU/N7loZmyuLz67SL7hyNkDnfY7BgbH7M/ydqE3pU5SpQVviAriDbmNrcBQKv0zrvUFvj16BjgldR5UR8RNL55KNqltyERvzBMzugSD/GET+UdQQNzCr7TLbrH5hpYrHvJN5lvfJsKjQa/HgCdAAzifnw4veJj0nf39mFW/XNHPkX01IEOJEb4+Fef/vq9P/9nfzoMyLBvDqMOCBUMAUt6hERAgibB1HH4A1Ebk809OCxtQAwBuLC1BXNIDDpmPN0vbrCtLiZqbxVDyXxql1C3SeNpO9wP/V3t3nBrRBpNZ9gJna17ob+nTcLepR52OIyMDBngeC7T0weYFCbtA0aCmSkfzBzn4SA0AIIKWJIeX5d+U+p4/uZ3fEOR3tVp+a1yu39WHSizMDk15SkBmJKew6NwRAqjzflQDn5yj/KwLJQeA77xDD+Hcug/9YqIgkc++Kc4xIE5PMn3YP+ODvxCrJFiyHtJdTwrIJpXz8wiWgBmTQCDSYUZx5YT+yoz/qSi8ioqUz4Tw+91mWdFrzErlY9T6cKXuvCl/mBWsaEb7432Cz/gdKXsjBR5C1HXGTxUAnveQ0JNmqhd6tCZdPovPun0ewE6fhw3Pz5z+OnOj7wwtTDnoukfNW+PTio9vEie8BntTxYuPSCX/vF8XQMq5JFAEv4cGhrRew3YvAL8pfH/5dPiPM7SUwk6pSUSH6sH+cEbr74i7SWORAEUMFLaCxgGoBexBiRG6JAGhHOwv3/Qu7X1DwzZUWiVfydO0EIVJz/OXDNuxf7FaDfD0pbG+nvCaG9HGB/q1tEbJob7wsXpsXD10ky4MDPlHrZ/sF8ANBT6euNCVfb0wSyQYm2GQhMDcNpaWfogsNOzYNDE8Dw4Mfc3FK8jkwIwBOksjuQ3jJmIPHgm24CwLcjCw7hBFJViLUeoQXrnFX84Doq9uIhLwnT4Cfof4ywaThLD+R3T4NAmhecc6TlWD/VugJXMgNCiegVc4gJRCZ0EDx8XaXckREX1/MKYUBTgbOy1hILAZkMdQxxBi89xvWQOAIjN6sdlVs5MT9p/x3wizFgm0DHFAo1mT22MiQ2YeDa5tEwKyyvFNmGyYJcBBoHHB0McTyaMd09t4nbin+LNc/6td1Q+dj7rvQAplp4w8ZRcGE732jfl5blkPFP3UhZAijlCcY1f5Fm0HQgghDCnGHnFIQ2oS9v5/vvvv/9UmVWJnkrQgUD46amZlqmJ8Zsz01MGG4AHwICB3IvBEDC9GBGmwczo6o0bcAM2l65eCddu3LBWwFwOfBKYYjh9GU0YGhwOE2PjYXpqIgwO9HlIfKyvK1wcHwrXr8yEV158LlyUeXVRZh4r3QeGBiRweqaEjoP+eU/akQoSWrsFim1iOjER/pwWMRoO61RO0jw+RKVTicTdj4nfUQQjIRkSDScpxSkyLq2QEOhZkprw4MFDZap6kUDoRzz8P/6DLEwciNHjcsSzE5eIXy7B4yB+R+CxIUCR9J6UJposMX28h5v0W0DCbGnOmBl8WXNPqhcm1abMqQ2BxMbWrp38vs9HolRO52TAYT9gwvCLqErdHgAC38NniJ6BhCIObtUFdcMXM6kzA5HKSCm5Rtijae7M/RufHpSAJ555J6XTGZ+QOw69D4s58b+wAwLfLUeLZmV53H+ZTb8ENOIN70opAuAisFBz1EX0+1Amd6BKy6AHeaG9YS72Dw79SIDzY2fwFBJv+9TSW2+9de3G9av/0//w3/+3Nz27F5+JjqQOw0AcNCL+hOWVJc/GjVqGmMQMpMbVP3wRbHiNYxqTi3kjTDBk7UtPR2tYnHsYHt7+bRhsOwiv3bgUhgfUc0l+uxXXIpMLjuWrkOrMxMhxVA11ml4NINuXFnBwoLQwkodO42xYOzBhX1oCTuYQEZ4oahiRYHQbOgQRrgPB/QYcCBIDowUpjA/dLT1cDD/7t38T7tx9oJ64R3dLzcfEUrzzIw/nipWGjyGCBUeqp1LG8cTxzeNSMRxO3TtM8YR9AzrSgpyPninB91wdJcBMYGtRTKntw7awilNZphAjWPh27Jz2/fGBsSjxN3UkBSFcvDCljqI7bBT4AsgG2Bouq0NBq/vyy69L5QgW/Jgf2g4gEcuX6hq+gFcQ9kTuPFSf8FGeHqfTO/gjjWpvt43ywwzCzGbZydLSsvnOO2AqHfWNpgUAomVTkDiCxvt9A6j4pOhIR6U9s7Ml1N7ZhR/n+754Sump1XQgzCz1GD9bWFz64e999103pgVFjPJ4VKhE9PjxiCNGQyMjHuEiDaMB+HnQeCZ0XLh0Kbz4ysvh9TfeDC+/9HJ47rkb4d3vvRu+8+67Xi/V08M6HvbSbZfa2+vn0XvC7OJASwYmAR/Ss2+AYEV6CFvaDqvIAToDTungnmx5q1NJBEv3ADq64NIUy+GnWp1nDx9MxAU+gyvtASFJiSPgJIq/YjmiluhUpEEiEineSahvDvLz7xhtUnx6N/5xA1lEUwWfSYvqhyMOz7Oz36q0hIXldYGNNBxltiMzK42ulU4m8mGouU8mC20wPj5CqEGFOLQL1t+hTbCXNhoGRUOriZMVdUVmPqHX6ax3TVonB3zEGa0XjTQLOgYbNDm1b6o/6gD+itMjutTpsZwkjjYBNB4ZVVrqArCJJhyAw0uRQ8w3PZu0XPOlCL46As9ubW3fEgiey425GqGnGnQgGqC4tX1bzP/eyy++EAVQDUevAxPQiDQYv1lTMzwoNZUPkAkAAJ3R4dK2p31xGJKehRm1NDh7mPA1Rn8dQGAzNDIapqen3ZsWN1btr8Gciw7nOAs29mbRZke4+I3Njp+FPONGV6p2lYsjMnl8F7NeuhDhr0nXxH0TUwIdBcL4MDL5PE6RIk2xV+/v6Qs7Eur5R/PhgGcqLCaM96RbfFbZY+g3ghDzV1Tp/E25okaVfBQWaA5yeJwWnItxxHAGrDBaAByAAD/OygYbdG2rfK0KF0g4m1IevjMSQcyBGR8bUZ1Tx0EdQU9YXeMTNAyBt9lcxgdCUWgDA44ORTsn43KGAAe3j56N+e330j/4Bv4BLNFGviG9DznxmqUQCobjmFnnaEwsuwBsvJufymvnsm6BbygnWg5gxXPT8yGDk/Ki/JcuXvQyB+Y29fT1/cWHH374kRM9xfTUgw7EMPrS8ipcffPVl18ycwA6qMaAAsRvr5GhgSX0MAFmDw2KCYTzj/1x6K5Jx30wIM5omIm5JTBQ/+Cw7Wsm9a0tL9LheZo9oxdmHB3c7/k4ega+I/I+xJxiI3XFWeCRnBLD8hOKJ0QChucMZa85l8jRpbDfDVRGpTOkOHxaTHaj155bYNV9UcEwOEARy5KycF6+AJjiz8xTrXk4dxLqv4FEgOK4UriByX6KWA4En1/xLbgphgEq7ETB+ql1aTer66ylQrtp8xA592TJT1GgN1RXBzE+NiowYQeA3dArUF2TicyIoYGC+keTVV3jk2FuFkPmFJVZ4UxJMECW8nSY0mJKUV88i+egyWI6ySY031AqHNOQ64pz+qN84gJZFggrT9UB12g0/qieyshoGoDkLS70fMDHBznrfoOQ+KWrq8ffTZ+YnAwrMvU7urqeaj9Olp4J0IEEPD+dnp5pmRgbuQkzepp5ScABF5iFRgYAGEmiVyHck/SkocBsqOEwDr0mYBNHwSSeOqPBMLoAaHT1D4Z+AU9bW7e3z9g/3DPIWdhgPk76nUapQhtO5AhsqOrWCsT9MSmM/83h0Si4r+KhezhIm7mPQGYdOyxJg4iyszczpl6Xe9xumVkL0nqYKAdAxN7d5XWBYn5oZoQhDMrFf12HpX9ZnxOlie8ej/Q7Fpk/5OPMdV0KJ2cFATDFXSbG7YY1azlxPZh9HPrn4kAK55mA+zD+EtU/c2OKxYI1UebmMBeH9U92zOo/HyFk6UtcMxbX6fFktNIEOMqC1xMIYF5F08ZzbvSbyX7M+2HUaVj5o7Hg5+MF4t28gH+YAC46Gtog7Qpoc0vaD989Y3IqyyQ8rUBlxdRnl4BOmWPwhhdw6tqjq+PjYXRs3HN+pAnix/nL0mOeenpmQAcSwNz66tbtt99+841rTBi0ugqjGmAQeLQRhAymFBP7N70bk7WYCNZqh6TNIcUbHMRApPOeKCWmZN5LS1dfGBmLX1BcX19VF8UaG1Wn7tENAid6Ts4CIwEPvAkAcsTCxhNEceqnfGLnHH+K/CubIe+hkycAqvw9Xb1eBMnmZmw+j8ZDvdB3A8YAEe+ZgIO6cQ4AAcJWOqB0zj7/MWWDABpOvihFcJLZw6bpG+r92WidTwKzRQXmVtQlSEZZGCHihvjteLaq4OsKgP3Bwa5XkkdTmk3eOgRILOjt8Bqm1bW4hgwTyflRCLQJ5cV7M5UCkGcBLuZ3RydAwOZYndKCO7zvMPvwoJmgofDO0dRCK4m+F+erQvIbrQuAI5QzJh1gQrsz1M1UgV5pPUnjpbMiH/KOI1nMxxnyQY2trq/d+vjjj5+K1eP10jMFOnYsd/f87MNffPLen/7JHw+n/YUhGMy9t84wRPKxiPdiDwqoABCl9EmeOMNMMFVao9MmBo0rwdvCsHqujq72UPD3xuP2FuQHtJAVAmywIjOFO38ekT1KD0uMa4HPUGLs3yXSxXMkiyeZxCue5d/0yt/kiVk5OCyhlVBuStD5lEuMSvWCL4oRPUgRElA/wYlinhylUBPXrkuVE2Ay6T2phZiePImOZSAfUmFebezshXVpAcxGxnGMN8XgVioTj/X8F7UPuzMyT6Wnr0fAxEfwisp0P35TXqBAvW9vF61Z8N6FjUKc/MkcHZlEfLWT9/OSF70jmbu4Kiug1KJ3ZV9p1qthigJIhNN+7Mu0srriGcI2h7jR95MB7RzfFUrxHp0S4LGA1OvUlBQNB3Chc6MS0IQBOwh/JJ+xTjshsCVLV3fXud+Uq1F6pkAHAnhk1//VZ7/+4of/+I/+kcwkVkmpBxKj2ZQQEyFL5uYSk8CIPnQdzY0oRFEjisnACi7Qhqx+m1kFaurFegeHnC+TwfalwhPve00wZtQYyCiFR1Z19j4SwcTERQb2L4L1q6Rx6MDuT8PiMU0pN0U76PGzyY8/JfMIJFEUw7WjMkExRZaWFmx2eF0PQMrzlXc8nDzelDJPeZOhiboSG6Vyq95iKEn111oO9xIa41R8mVAHdiIXpTUyH2ejiBnBiJ/ilcagozzRRBF675Q40BtXaws41wpsSi/tUs9mH5w+z/4eCnzaF7OFdVdxV0hANYKeTeT2Tm+Dit8mEe8Nf+BsZp/tsbGxwGZslJb2shmu5zDfBmcww/y8rMGRjDPkK//xC5vSaBXgx/IR5tqQF0DkqR06AJ/RkTGvMufLEet6P2lXT+0EwGr0zIEOBPC0dXTcFnC89/Zbr5v5adwdqb4IhX0zYuTEG48ZxXxS0iDSIcGAcBJ7irsYmp7Xn/dtaQtSiD3a0jcwzBwKT07b29my89ET8Tjrn/0typjnP35U6Zx+WzIeH/5vpvZ9v3OH/urk8HTmHxfExyQlYr1UjIsHzwc826zxIKg4u5lHAmDyvgg8BgjFSPdwjjVBWLxOWlwUaieOoKOz87Bwlp4LMImYgQzAMemP7UhxHBd3MFn37FTmnQ3QIsxaTBx8KT09nXbGMsM6flm1SAlDp+qYuVSAKGYQc60AiNHxCefBinja20C3uxN6BVBowLsK9/wmPYvdBPDhsHbK25UqLwYH7BNU2dnCI2ou0TfkKtY7855QAh6uVDPxfUvX/EraM0S9Ew9xl/lS+eOXYgSVIXLmiknzfiYBB3omQQdiRGtheUUa8+HNN19/zUznxXgSLC/wRHBgBguEzkgJvOADNyfzNPCDwFzOUozQqaNDUsGISMk1Cpgocyb79Q2OOpu1xUXWXkaNSMDEp1cMOnpO0nTci4pZ6cnjFYSoc1LekY/NmdyRLrO/IvPG4xA1hoeXQuKfUizvmP4pDcKGj0cFCwPDQ/72FwhDNXgbBkn/4T7zSXRzEijqQc+2BkTd6Ip3AXRSmoPW2PMjoPiHUK14pq91sEE8uw16QqAO9t3ZAnB22ABMgq2cWwXqpe7AeXe284nmXgE6o4Ed3hJ2o7Cu8uGnYQFkn4UVxytAwEQ8hufb2jq9YT2f6dmUVsEwNh0B0yIAMTvX6VCoM71an57R4/k1EWBYKOw5RS4JCz73XJk2I0vEnCviASPek7f1oXphpIvyWGMu3ZOGxfE/caRr5oeNCyT5gCSjbM+qhpPomQUdiBGthcVlZO7mu++8oQaOW10wf4JejIaPQl8iMZUFlLP/IUTIFKyFgEUfEbyKT4B09JqJeTj6ZWp1D0jNl8azK/UZJZ170mxcmDyOXHGdnu2HlH5D/Naz+Qv6+Fb+ZNMoB7IjiChTjE+PivQ7CSLpMgJD3BqTWdxTU5NhbGLM/hA0M8ruT91y6+G+h4nZbGr/gL2T457C1A/fsaKMyK7zNaBRdj0XmeY5OgAa4qzpHOwL2GRe4cNxXbb6zKgV4MbhyZbKMmoXMqME9mgyrCHzlzlUcDa9ijtJKh+BAu2zWfocND6YwuaG72ckiQ8n9vb1uMybxYLzx+nc1S0A0G9/gwsg1HvDF9TDHgC3UbBJhDaCuQZRo5hZ8A7tyjPQyiDXC++gcM5JW0r8AaVrnjMxMeHPI2HSUWaF/+UHH3zwr5zwGaVnGnQggGd+YUnt33rznbfeRArEWPGLBO6RDBiqBv2GnXwSxTN/4KLYe8FkMVUcmUCw4v3kU2JACWzvwGDokoBsrOMDYOMo1HfdxX8LFnADaJFTFFQLaUwgQdZVTO7DZeF+A5DiEhAR6zy4WwH89B//KBFpdCrdy0F+zlNx0exDi2NUpSeMTY6xS6MXi/b0doXOHtbXH/irFQgU9YDQWMh1ZmoCq0AAGDRAlji0CETYHsPmlZ+ig7R6qQgiAglAjDQqXEtrp/frwcGLNsQdgAJ1S91Q12x6zsgVpgdzqAb6+sO1q1f9/SecxfhN2PYUjQT/yWphVefYxnsCSp6LlsZOiIBIIiaI9vSyF1OQ0G/IzOkR4DB5Dx/Mts1lL59QntSyy6MDYKaNktPYQIJm43OsI4DF1UzmGUqdFA5jJpviNGYPb+UF4DwTc3Gq0TMPOhDAMze/qJZvufnOm6+bUezcQ2UWW8QZw/RCFo/HPOKzmQdQcogZjbM/Rqd/HvWQ4GKuIGSwI6p9d09/6OofCJsCuM2Ntbg1hrWqmH8r9pd+Q1GTKj0CBuY3aUkYCxEP1Akfinv8u3TEu02Pb0l0SDOnwHikXwgPxAQ6hNKjKX1d1nqmL0yFmcvT4cKVGZkAEz6mZ6YESuMGqOGhAY8atbGJvAAn7k+DwEkgEUbVB/VqrUp5Y654uFnX/q3X5vPEjJWxi6DTCVy5n99xQqZqVHlMqjxoBvie+gXoTInAH7Un7WNhYVEdSdx7Bk2F83qhUAKgg8CWsziQ1ZJ6U7Qal9Lv7X2Ounv8HpheaDjeKF3/yNsLOFUOl03vA+/QWuQHkKbOx4CjcpofFE8a2tX/uEe/IXc6ug/A4SMBnNl3SPf+WIDz1Gw5ehz6VoAOZOBZWFR7C3jekqmlMHpCzAhYJG7YBYA4uSkKPr2VAhUB2xBNGguUzjiWxXHq4WE+7PxORba45+5gFurAgL86ulVgi4Po53EeYnyzYemB8a9CYEr/jn85mXlJrCMKdSnud+ibMMc/TsOblkuvUHwuSkcswhH/8iy9i0CReUc9vZ2hb6BXwjEkE2AkjE+MCnzGw4UL0wKgiTA1PRFGx8fDkOIxI7t6mEAZzSKABQ3BAKP6iGdMNQkvzxVYHShxQdoHeyRLHQzdeh6CS1pAR9WsOmsTwA25jjGVWOJAhayvrYX5hQVrI85fB2ZPYV0mkdJRB2igzNdh21jm4gAkOKLjUgeBJFoqh56Jbwith7k6JpeRjib6pcgfnkiznQFZ8iKNRzUVDvCgJaV3Bcz5HdswHiMjIwZMjvn5eXyMTP471x/IO0n61oAOFIFnCR65+fYbr8XeWIzBqAa9PL0dTOWeWgKJ1hIpCW2cv2LNpqQZwGyo00hHdLJKShSXtB960YHBibjh+dqKgaOD9MoTBrTJQ/46c12CopLykp7rFLo05MRg7uWUwn3E36XUmaMcAaicHz9RP2MelMPvp4MzfhtS4Vhnu1a+bc5ID9+QQuNhsSybl7FV6uTUqISpX2ZKtxfH7mzvW3tgD2X8MlEjQFNoDx2qm12x4LLMmjWZRuw5MzDYb2HF1AKcKA/75TDBk7JwpE+2MFJFPbE8BY2I56TPtBDO1h7eqlXt1tkVl6bE92Mi3p6dvdQDVYnJw144fBeNVmAvaHxOAA1alMGy1MZkzrA8Pq44yzm2A/lgNmIiWvN1DNWqh4oAJHw4gA5fpcWk6uvz7n9P9arxRulbBTqQfTyLy4j6zbfefK0UWuqZxSyYF1HjkWTAuZFfSlTSQkpAYdDQkex4k04wF2DErGRMs04J1+DgqDWe9ZUV3aKeEXBTfvEfOce8/LuEdenRBiNd+NA1j398Zwon4vEd9ZBzij9N8dkuk4sS804Un5HKAfSJSuUCRLi7u7s99Ats+jG9hvvDiMBocmrSM4aZRYw2NDQ86C0fuG7r7AqLq+uBT7ZQ74My1xgSN+BYwOOz8LvgN8P/xMxgfEwuK2HCAHwxAEj0jeDfiT4hNQqFtEZLm9CpAEj8BjQoPO3sKRT6zfP4TBHlYRSJ4XbAiY3lAR86KUAFQsvB54MGRDmS85h6c92JXE86IEANwMFhDOgsSEOTpoNJ9a3RcBJ960AHAngWlpbhhptvvv6qGQMQ8IZbAgQYESEQ2+j4RvjgH4tbOpeYC/J8lVKY/jpx3DKVFc7R1zE4POI5MXwKGO1KmGSBRdCdY+lRPvPnMcXffj7PhLEVT6jDfFPp+aIs01em343LJo2PiHk8Jl0/Ll/mXl/rj/QQdAalw5cj8FY4ZhIT8piMyHoizAlW+bMeieUhhY3tIM3T/pzxCbYVmXR9IOgABdoQPhRG16hfNBxmg1M2BN5tpPaifinBCvssC4BS58GkPsCfPCh/HMaOpY/arJ61GxdgYpYBSI5VGr7AGffewW/D0ga0F0BWWk5Xh9+TckZgi/lFiqCT6t7pVQ6c8/hwAEZ8OKoLnMbfCh9Onr6VoANF4FnxqBamFrwDw3loF24Us6DxIGlm1MiLTlNipxIUxDAuCEeVd3pPDGQhaUvY2YrqOd+66qGHV8/K4sS93e3QJuZlWVHCGAs2zyc3P8h/Hp+Jgqlj8liayOApXYxPlJi/HMVkpbSlAmSDoHS/n4la4Zt4fvY6nuJIVvSr4HxFiDkOAIWWOGJDOpyvfA1iQSCxvLYZ+gdHwmtvvCXQmQibxQ2bvOyxDGh51Ej5GsDwpQAkIJMy4hvomGtsPzI2NmpTh9Epb5uqYht4uA+zzs+OexijlXjFuLWpWH4AhFEtLhkeZ9bwFjsXysxKjmDiuI8vzAJk+Jxi9UQNJzmas3XOhEY0G+YR4Qdi5LS3t/f7Apxneli8Gn1rQQdKwCO6+cZrryJhDod53IuJkVCLrTpbqOn3SiRm9+/Is/6d4jyfx+p93BicnhjhIP82puwPskCxSz39etjdLkbQURxMbeZWHh4WN3HO5i5yOQEbX3zzOyUtEXlmBSBLPOsbisJXenIMKpGFsnQAhobalIx7HA7YyDxVnbGtA2CA74VPq9g35CLGMqLBFHe2/MG9NQFPl0D4jXe/E1569RUvceBrEWS9vrYuwJa2pLrkRgACh3Jvdzdv6+Ut+HAgtBl+Y7phQuGbYakEmhKAg6bBEeuYfAhXhyCApINBi8I85nk8PPqO0HIgRi+jFkPHRD58T41X8opzAMwal/6DrbykiDO7FQA2HIAfSzK6urqe6Yl/9dC3GnQggOfh3MJPfvo3f/veH3zvO8MMmzJT2IwnQYLp0sJRzzUpHfGfCM7E4VliWNKJq+kSY5SEjI/z8VUJwIilE2g6fGCN2bfx0yis9o6+ITLyPzjYpLwjHzvN498+ly4UDscTz39n81jdJw0lyVO6V0Q04KGTUwslDKkKc34+E+8nOJXBhp+SVMoaBRUHbRyt8a6JAiA0PxuXfK1UYawkXy9sepfA1r7+8Pbv/2F45Y23w7C0AYq8tr7uNUjLS3w+pxjrRFWBOUoZ0D4ZFmcomw3dH1/jXxGIsLgSJze+H/w2O9Je+JDi7jZ77sRdHiHACGCxyUQAnQgHAITdS5CeHb8yEk06tp+IG+2jJcV3BkxinrFOaGNmoWNKenuKkVHFHfJet2RW/sW3HXCgbz3oQKzVEgj81c8//Pi9P/i97w6z6C8KH4KDCs2QKMBTYi5uUgL3amI0jqhWK5xe0VxMvC5JTZyCYXD9lCCJUdVjdnVH4KEH3EFYSvf5HqUtiYPyiaJOuB/nq5j/YwJ0HKE/POxxJAKknLJpTfkACQx5K5iRO9IbWChw6Yn8dZkoRCmANBwIPM7WJMgcaD+kIQdGc+KXPnfCKp+f2TsMM9eeD+8IdCanp62ZYHYx0e/1118Ps7Oz8YOIrk+Gq6PvBQ3U5tnGpgGbWcJxsmecFFgorHsIPX63PJaY5S88G2LTNgjzL41KHR7gf4sDCG5nvTwHWhMaqtPoH9oV2hZboKKxkTaZaPYDcgiw2F4UhzEOdOJW19Zu4cNpAk6kJuiUKAHPrdt3Vh/NL9x8641XLZYwHwwHU7IIkJGl1N/TC6d4TAtuwBSDYDaEGEb06IYQhX1iEEy2xTD40HP2xi1S8R1sl/b45aN+kShBJD1GkhufRawBL3OG4k/94YcOyuDreEfmnCj7O0JcBJ14DZABJv6dglI6JYoaTvR3cMYf5t/pkCZAag4m6W3vChS29vxpmbbegfD8q6+HmUtXVFQ0llYDxcrySnjppRfDyuqygQchxqRBo0hfZdg/pCOIG2YBFC6DDpcBgFA5o8mE2cUM4+6SNhIXWHIAUOSZ/DB0FjyHSYeEA24RrHZsRrnNlTH5UwvsKsi9+H+s3epZbG/LJup8iYJPEa2tr9HGt371q19dl0b9TG1PcRxqgk6GAB4JyK1ffvrrVQnzzTfV49oXY1IMzlCuS7JaEsXIjGJiIgAXyIBDQgk/QIRJBnMfKB3mCkxPXHsnK6h7BTzdYmA+KbslASINfqDcgzgLkLJAk8iiLcQANHz1uHCR4j2Ep4iUB9fZg78xneFNgpWSOgQBjRf+nQDHh8qMUEbQ0a0ItJKyyn1Pmg2ryVeKu2FD+Dw2czG8+OobYXBwOGZ3GLf4XF1ZllkyGtZX18L9e/f8aM8HEjiz4bon40nIAQZ2QsQ3A0BABg8R74qfh5u9R7UAggWcDL2jFaEJkYYJjwmQKDf5oMFwRsOKmg3fsGI0Ls42drjy4Vke7aJDkQbMlzdHRsc8MsfnZxYXlwSK3T+WdvOtmoNTDzVBJ0cAD34e5vLMzS3c/Id/8HsKFfdKmqOsY/Pjm9G1TReET8JljUCkNIS2StAACAiXJL9g7gMx6o56dELiroIwcjt74EqI+uz/8Kdkd6Ofh2dG7xAP15kTR44ojVPozzegFBOnyzSC85+QgtBa/tM4gCyeFcl//QKSUhBh8SCAOuBnAp19DgDngOkIrWFz+yAsFrZD5+BIeO6V18L0pUvWVNAwBFe6Zy8U1wsG7DWBz53bt73olOf1eLZwT0nT4HF8fUH1J4E30AkE0Eqg6PiNS1Rw5tJRAIDURXFzy6NUaJxMBERjAijYeYDJi1GrYsFn/JxRj9qksz1+BA8/EaNXHpHT89Cm2BVwZmZGADYSLl666PtWVlYJx2H8L12gJv0ONUGnAgE86xsbP/m3/+5v3vsHv/fdYTYCR9AQAFR+BNnCbamM4GDBJV4H6biIizOjcxKwYmsNJp0hBMlHBLF9ZYcEpFvqfQjtoegNo7ZsajELOFLpHG/RiR8JboAon36HuERjMjjEIFPECf3xD0789q9vwktA9DiYM0/jB+Glw7Nv+a130k8DDn6SA9mi+wKb3QP2QW4R4OyE7qHJ8Oo774bnXn5ZIMLQc5xhjN9qu7gdtreKYY3PD6+vW9NBY7BJKvMLbYWtRL1xvoAFMGENHNYN+dAeTC70988EEuybPNA/YM1lW2BDGb2Tn0AdvxC/mafjBajSPD0BUK2HWYXzGb8R4dzvlerSslj8acBRefoHB8KFixd9XLl21XHLyyu3FP/Os/DVhtOiJuhUoeTn+frW7VW0nrfffF0gIG3BqnVU8wESTwwUwyPgMCRHkn1rHgAOkmHhbzHTe06IBJS8DFLKh1GvFvWqnd390gC6DE670opopKhTQYAAuceD53pFt34nUMiT780EOx3AICHkh7IwkbMCVSYdnInnHKP1Mz4v+U9SmgO2hWCpuQFHT2Px52G7Tl1hO3SEws5hWJRNddg9EN747h/KrHotDAwPGgxxEJMfws+WIzjulxcXveH96upKmJ2d8x48eqKfhRbCRw3ZLZB9cfCzdUnjYROsgb4+b/3JKFVaFEq+bE+B7wVtBfBf34jAwYF2FFeTs0I9ajCYuLRP9P/w/ao9+5Pse3J7t3p0amp62qvEGaG6d/8+QGVzCr4pVVmTylATdGoQDPTRx7/46dziUsv/96//zc0//Ae/52n++BdwHtvOFyMiuMBOEkQEyaQIz/OxdkTvTJrgjaXwL+DfYb/iQ6XxFHtGtjq7Q2evVH6d6T29nYNkWUad8lDeyic+Lf77HUTJUYqN8MJFpbQJWgCXBCY6xxD/ffwc4iy0MR2OXZ10yNQ5lKnEVhU6bx12hvU9aQ5tAoKxqTB95Xq4LrOqrbNTwssIEksMdmyWoVU8evAwdKqeNgsFr0uirpi9zRA1Jie+FTRF7/SnDDB/0GqYN+M9jTswg9Qeqh/Aiz2NABBGrnAG4xfCeU+d8mz7fUSYZ2g5nruj96JdABp+Q2iwgC3x+HPGx8d0TITJiUmbZF/fvkPZmuZUndQEnToJc0tM+5P3P/z47dWV1WvfffstL+yjN4y+hcjAFksxKzNzLbKADOElbQhBsnCIWWFuek2+SeV0uqdNmgLOS3w9dn6qN9+SmVXcLHjuC8KWfElWo3QVgYdnOfQ/IcwhysDxDcV7AQ2rKKVYlxnNKaLIf3JPDI9ah1P7Wnmp3IfSbPZadLTJROwZCqFvKPSMTIUL158L1194JVx9/qXQztD4HjOHiwYCaxGqRzY9f/Twobd6LW5ueK9jdgAAWCYk4HxKhvcEoAA7gALgL6oO2bSrICApeM4TW1uwDzGmEQ5hQXV8ldDH8gtds1kWgKIqL1Fcic6IFCAVwUa1TGehRNbu9M52FpdWiDML+tHcXFjd2Lyl5zTNqQaoCToNEFrPZ7/+9U8eLSy2fPTJL2+++/abdlSyLoeJY0zPh0FN4nLMlLS1AWo9ZG1HjO/NvpWUxY0MpUOCGplvCmwXkys5afnygYW7XVqPent6cPXHiIT+Iey+VaQ0fjSGVqkMptJ1KS6CRYksjFynMMqsE+VJ6XTmVt+esuXd0pl4HtzSEfYFODst3aF1YCyMXr4Rpq8/Hy4/90KYvngp9PARPGmFVMPOdlHvshHNKtUdE/3wo1Af8wtzYaNYEJAUw6P5ec/s5gus7F8zNDToYlGf+JEwu/DNUMeYQ3wdgvk6FMdaCaNPOqPFoAn19w14yxG0quh8jtocZhjfHieP+LWHVB+xDQCYCWk1Y2PjHmlsV773HzxgIS8fwHvqP/N71tQEnSMQWs/+weFP3v/ok7dXV1evvfnaK9YmMLXEpciuhRLG9oJChGSPSWgKRFDF1IATKj49KNoSZ/e+bYIIgRd8T08LQA0MDIeB4fHQ2tEjYcXZuiWtKDqI7Sry8/QH04tHSFBwiJoUZg0Bac0S5dAzI1DFa272yZnwKjHSZ17Lcb+b6PGlIHProD3stPeGqRsvhr7RiTDEh/9Lvht8I3wSZpOJeyq/wUEvycJKND60Oua2bEijQ4NA+FdLGgllmZgYlznDZuu6UFkAHZtY0k4YCuc39UhdAxTeRF+Ag+mLJsqug3z2heHyokAP8KZ9GD0bFJhRnrX1qE3GuoztOcRnpwcGwvjouEBvOCwuL/MVi1vSwJhd/Mzv8nca1ASdIxK9W2dn188++dVnq9I4bk5PTnrKvFGAQ5JID+y1V/gtJDswNsLEXJAotCWg0m8Dg9LTy9qEkuDA+FbxEa4u9dTDo6G9u0/3t8qMiJPcEEI0HiVFVHQGbLjXHiD9dqAfV7ryGV8SAMI9Lkmpd/dfI1HpWkLoc/qtH77Ph6N0a0vYO2wPxYPO0CVz6vorb4RCkc/a7AU2xCpK0Jkot4TAMplO/xB47vd7itAgBqVR7AqA0ER2d/a9qx5ha2urOvfbBGI5hJ3Wuhf/CqNZ+HA6u+MXH6jjOBQe35aRLrRRFl4C5mxdgR8JQGIInOFygArAYZcB7gOoMOtGx8bCsIBmsH/QOxGuFNZvdXR1/Uu0m+Zkv6NTE3SOQQAPWs+D2TlpPb94e1laz7vvvmWgEPdaMJEsZDiBjUe69I+d+ejFARiIkRW2gGClNL0xWgBpLddoPsqjTULSLQHo7R+WkPWGbeXHWiPWOHlHQguaTDnLG8/wiV8WUgcT5EwdxJiQn2UEKJ0c4R+cIugkch68k44IdVxKkzloC1uhI4xeuhEmLl42yGwVN21OMRrF+iiP9AkgGElivRnvzkF94RBmjguTAj2yp8dPTUx5DszK0pJHstCI2NuaSO4ZkEkEqOAQxvc1OTkRelQvbHHB88iTcgLso6NjHtling4ANDM9468vjEiT4VlUHTOJAbKZ6WlrVQy5c++62qOrr/fHH3/88fdpb790k45MTdA5AUq+nrn5xZ/967/+tzfX1wvD3/3OO/bjIGgIv4VUnO05JF1xZiyaSpoHQhwC6IlyAqMtgRRrl2xiIVg6W8xb20N3H9/H7goDY+PRJ+IRHWkOYACIIkCzn8V34P9BqHSvQQlSGms2Ag9+kw7J0+Hr0u9I8ey//CFN6czhpyivXSb/SQMbuXg19MlcWZd2sl0seMh/XuYS5h1aBRhmUNU1Ak6ZPPFOB6bl+saaV9+zHg1tg50JqSeG0KknYI97McfYm4Zr6oAlCCMjw/5sMtolzmK0PsqGJsPiS2Yfc80QN2uj2L2PT/zi1Cf+ggDu4oWLYUpaK5/lKW4Ww9bu7q3ObptSzZGpE6Im6JwgoXJ3dXX/1UcffbL6v////vraCy8+P3zh8gU7jXGE2ocg0IDxvfLZ5lEaso1rgQAlBHF3TyaC/rlnV/rODjaywuyKwNHe2esZzF0ySwwrrTIvpEUwIkSjRqPF6PD432PIUX6WfuNGCTwII84o4p8l+ubC92fvIUpntu7Y3DoIy5v7YeLKDW/dUVhfEeAUw77MIfYyxuxhe1L2Rea98K8kTYf3ZrYxxAcR0b6UMExfmFGIoAPHu9JNX7jgjdF2dmW2qr7wsYxIO7GmA0DJjGJBJxpSZ1e3N2ynjrkfpzJf7TToC2QYTueDiQARB6AFiLHYF+f0nbv3cDr/6MMPP2yaUidMTdA5YUomF+Dzv/1v/3r14eyjmy+9/KI3FmdPXS/slEnEWi3MHqbVI80Icppngp/DYKMI5qigDdk8UVrME+OOQANvTkdPfxgamQzDkxJIpS+sLIW2Q4AH88qoQLEeA4Xve2wyAUU8JaYDcAwspghUBqf0+3Ek6XGM73sIW4pGWF3bCnPLxTCkcoxNTdthzFA46566ZRby2V++ksH6NV7AUwxkB0Ztp9W+E3wxOwInRgIHh0bCjLQOvhWPY3xoeDRMz1yQBjJtPw+bdbEdBloJGiW+MN4RjQoNiW9iYaqy7Sj58zwAC22L0UJ8O5QDk5ZwNC20y69u3QrLq2s/Ekj+pQDnW7vR1mlSE3ROiRL4rKys/eS3v/1q9dGjuZvf/e47NmNYQY1zlVmzMD7mARKNFsPBrFscnZgTOD0RTAQ+TtZjEyogJUIB85n5fhRg1d6mvOcehMPdTQGUYjMg4fQl0Ingw93O1vHxKpKKYGAiDK2EAP9zhC7Jg4/uCXRwNh3sHYbFpc2wuFIMPUOjYebalXAgIEDQ8TXxMTu0DLbMwFnLR/VUQGs4AALaDsPSmESUkaULOJFZIc6EPgAXPxDgg6bCR/faVRbWZTGbuIjvyPOaeryGDaAjbzQg5lKhVW4qLeVhJrQ/9idtxnsjC/jm5hbCrEzAtY2NH/38/fftt6H9StXRpBOmJuicMsG8H3zw4U/v3r3/k//wH/9++Nef/+ZthngRfgS5u6fL/hpvjQEQqMfmms+h0PsCPExYQzCj6SUhFdDYIa10B9JmDgOO5P2wsToXlufuylTa9t48yWEcCQBRAM/QEcGmPBmcXDrwBv2pNDTvEBGgI62NsqokYW/nICwurIXVzZ1wKLPmwvWroW94yOXHyb1ZWDdwMIEPvYlFkszbwV+F/wqzqKerJ6ytr3qkicl3vOtj80sH9YAjmKUP5MkQPGuzWH7A8Hl3d2/olRaDloOjGODGZ8PvB7OP/HyuMaGoW76Fhe/n0cKSdLbwow8+/LDpJD4jaoLOGRHg88knv/yrldX1n/y7v/lb79lDL93b3SXTYhBlwgIILmByedhW4IS/AeEEePBPMOXfIMXwrnryVmk3He2Cnc2V8OjrX4etlYXQ0bLvldpoVdZKyFwZAyXR1+PHlMDlmzMUfUb4UTDjSuCmMA7ujQ5nhrvRcg4EAIfS2nbC3PxK2NjeD1sCoovP3whjE1MCRWkySs7aJ7QU9tvZkYbB108ZTUIbQZMDGNBK0Eh6+/sMDOmZHJ5TI3MTrYmdHdmydGlxIdy6c8ezkPtkSl2+ctVbS2BqsV0pjuFr166FqzoAm9XVNT2j3dtZULf3Hs6GQnH7R+oQmmBzxtQEnTOmZHbtH4SffPzJp6sffPSLa6ur68MvvXDDgi5pthnFQS9Pz+2ZvPqNMxaAQFMCQjCu+C7c/tZ6ePTVZ2H5ztehQ2ZP/K4W0BFTsQ1HhJkY9s3V71IS8ghNSegBn9LvGGqw4WDZBptzbW3thfmF1bAtM2uvrSP0j46GyekLem4Hr+PJgGgeW9t7NgfHPLt3zGDCZ3nws1AghtkZTfJ8J56lZwLE1Av+oegUjvOZZh8+EFj1hktXLochvrslwBkeGQ79Ahi+Df7Ciy+ES5cu+TnMJMY8wzm8vFYIy6uFH/393/+8CTZPiJqg84QogU9vX/9fffb5bz7+27/7YHhtff3ahHrorq5OD/MCNAAOv9F4otDjDmkR2MjMkkZzsLcV5r/+Iizc+iK07G6GLtlVxi6DhySZUwZifKk/gEcCFF89PpMgAzQ+SiAkrYmlC/hyvtGSWkOxuBsWl9fDvjSbycuXQ2ffQBgZnwztHXHjdCb7AXV70orYuuPCxQsGzo1CQfcWPR+G0bt1mWFoPX5XPRfA8XP0Oy6Uxc90ENYFTnfv3A4Tk5PhuReeD2PjE57oNz09Ey7q+ZcuXTYIkZc0y/Cv/82/C3/90//jlrStf/l+U7N54mQWa9L5oLfeeuvaSy88//+8dPHCD1579eXwJ3/8ffs3EDx8HYBQ3Dpzzxu9H+4Ww+rs7XDns1+EA5lXnW0HLNsSKQ5hlTmjPxbUOJsYcyvGC0L0F3lGmPnlCFG8Jjxd89+r5gEbHQcMa2PySNNR1mFjbSd89sWdsLIbwuiVG2Hyxgvh+stvhHFpO3z5wfN0yElmIyNOzIGBFubmvTCT1dpoMXwPivk3U9NT8V2l2XEASHvSVFj0ur1d9D7IH3/0Ybh8+VJ46ZVXBLIy44S03d19HipfXFoJ//9/+zfhr//Nz27NzS/+RHkwsa857H1OqKnpnCNC+/nVp5/91ebW9k9+/sFHH7///kcrv/z007f5QsKVyxet9bRLk2Fjr5b9nbDy4HaYlVm1s7YYOlrjFycggCU5kQ0dJfwAaPj5WIOx36b020e8xufhOB++I/13fPo8DpgGkLSE9rCythlW1oth97BN5tV4GJX20dPPTohx7g1zlch/gLkwMqfYooJtKwjDpOKZaD0crIXCCQ34oe34EMABfDyfDdUAUbSlq9euy7wasgm2sLgc/uf/9/8n/L/+u//x1i9++ek///f//m/+Eq2GenWBm3QuCD5q0jkmtB/1+jevXrny37z26ks3v/P2m+Gf/ZObYWcDx/HnYV6g092yIzBCvIUCAIF+GRcktAYIAZIJjcbaT6nhARDCDCgReCKxbkukS+9NU9KSrOUcxm9bMQOa+UOtrPHaaw2ffnor3L636L1z+mdmwuXnXwivfOc7oW+Ej+DtOj+WN7CeCT/Lysqyv/aARsNyBEBD4OCvQbD0gS0kKI+d6yIWzLLlxeHBXhgU6Hz1my/0vAehb2g4fPLpb8K//9ufS6tZ+sn777//L3xDk84tJS5r0lNACYBuXLv63zx3efrmdH97eGF6MFwc6ZL2w4RAgCEue/C30ktayYHMsUQoQ9GcKjW+/nBpJ3YpoEXairGoNHKF4HNmfgvbgxp09Bs1RnqX4lvCrz75Mty5vxyKezKLujvDxJXL4R/8yZ94qQbzYTCRNqTFTE5OBWb/sgE7669AIxzBaDaLiwteFMrI09TUlMvEgVOd7Vu5h3Vcf/O3Pw8fffLprU+/+OqWyvWzJtA8XdQEnaeUEgBJ6P7owujAtevTQzdfvjgcJod6wisXR+K8GgOJQEOgA2jQ2NZo9A/g4V8cCAdhvom1diONyKCjf9Z0RDi0/RE9nZmjw3A5w+D7LR3h1q358NXXj8LWgcyt3t4wNjMZXv/uO6F/eCR0dOEYZhLjgfelwSnMTGH8VIAREwHReFbXVsP8woIBZ2x0jOKE+w8ehg8+/EX48qtb4X/5V/8rfpmf6PipgKbpDH5KqQk6zwgBQu3t7df08+bF0b4/uiEQeuXSSJgY7g2vXh4CStzagIj0Gh1clA4Un5Lvhr9MLLQ2pGREedQIkLKV1Rr2dGxL0cG8wocT2rrCevFQYW1hdOpCKEgr6RnqDz3dHaGjuzsMCHhYL8W8I9ZTLUlbAWxwkjNPB1MK+uzXn+v4Ity9PxsWFpcEQuu3PvjoE0AmNLWZZ4fgsSY9gwQIcU7a0MWxvmuDvZ03JwalCV0eCxNDvcKbtvDqlTGdBUloRSXCUY0OBODAIRF4FHbYHnYFPBu7Ap3QGbr6BsLwuMyloeFQLO6E8ZlL3nKDEbZisRA6O5jUuBMOpcUsLa9Zo2GB5seffOKFmf/u//g7zyz+8qvbt/7u/Y9sKvFIUVOTeYapCTrfMkoakUDkmoQcYLp6cWzg2lBf181JAdGkNCOYYly/I7VIW+qz/3nvoCWMDg+Glk5pMcOToXdkLPQMDIbOnmg+3bv/KLS1d+iOg3Dnzp1w5+595/Bwfik8nJ2/tbS8ovMjwAUz6baOJrh8C6kJOk16TEk7gkqmGhrO47ASSEFXS2eA43dI6T0fpgQszLO51Zwj06QmNalJTWpSk5rUpCY1qUlNatKJU9Onc36o2RanTx6Qa9KTpW/GSZvUpCY16Qyo2bsen5p1+O2jpsZ0DGoKzPHpSdbht7n9nqTgN0HnGNQEnfrpPNZVE3TOJzVBqQo1Qad+Oum6atb9k6fTAocm6FShJuP/Lp1VfTTr/fzQWQFEE4hK1By9alKTmnSm9G3rcU/jfU8qz6b2c/p0UtrGaWgt3xpNqAk6x6eTyPNJt8NZPv9JC9dJPL8JOsegZxF0njQInFSdnmXbnOWzzlK4TupZx8nnJMrwTAHSWTLbWdFJvNNx8jipOj1v+ZwlnQewyFITdE6QnkaGzNNJvEM9eRzlOcct21m923mj8yCoR7m/nnvOw7s9UXoaGTJPZyHYjT6jkfRnUf5njc4SUBp9Vj3pz7L8546eFoY9iXLWyuO48Vk6rbTl6Lj3P610HMFr5N6TTHvc+HroJPI4VXpaGPYkylkpj3ryrvf5J5VXvc/L0lHuedroKAJVzz0nlQaqla5afL3PqEYnkcep0nln1EbLd1yBPmpcorNMk6ej3PO00VEEqp57ziLNUeMS1ZMmS42mPzM674zaaPmOK9CV4mrlexp5Zum00j4t1IgAnUTaannUyv808oTqSZOlRtOfGZ1XBq23XPWkK5em2n2V4o5yD3SU/PJ0WmmfFmpEgE4ibbU8jhLX6D3V0ieqJw1Ub7ozo/PKoPWWq550+TSV7mkk/LTSVqJ60jaSXzU6qXyydFKMf5LCCFVKWy78tNJC+fBK6bJUTxqo3nRnRqfBYCdBtcpVLr7aPfm4Ru4/y7SVqJ60jeRXjU4qnyydFOOfpDBCldKWCz+rtJXuhRp5VqJa8WdOp8FgR6XjCGGle8uF17q3nrzrSZPoOGnLUT1pEjWS9rxRI8JST9pqafJxx01bK81R8khUz72VqJG0p0bniSmPIozlwrNh9dyXT1PrGqonTaLjpC1H9aRJ1Eja80YnLUzV0uTjjpu2Vprsdbn7oVpp6rkvT9XizozOA1PWKkO1+Hxc9rrcfdXiK13Xygc6appEleKq3ZOonjR5Oso9p0VHEYR67jkJoSyXtpE0tdJmr6vlA9XKK0vV4qBa8adK54H5jiJw2bhy6VJYPq7afSeVNlE9aRJViqt2T6J60uTpKPecFh1FAOq5p1Kaavfm48qlrZUme30SafPhULX7slQprto9p05PkvlqPbtafIorl6ZSXK3wROXS1XtPlqrdn6WjxkG14ivRUe87DTqqANS67yjCCGXjyqXLh1W7Tr/rvafecKhaXKJqcVCt+FOhJ8l8lZ5drUzZuPS7XPpKcfXcXy68UppEjV5D9YZlqVp8rXur0XHubZSOw+j13FsuTaX76gnPp2nkOv2ulKZc2kSV7oUqxZVLCzUafqp0lsyWp0rPrkew8ucslYurNwyqljZRvXFQ/hqqNyxL1eJr3VuOjnLPSdNRmL6eexoRsnrCql3XG1fu91HCElWKq5Y2T5XCT5WeJONVena58GxY+p0/Z6lammpxUD33JKoUDpVLSyM3ck+eqsXXujdPjaY/DWqU6etJX0vAsm2QT1vrGsrmk6VK4VA+rtIZqhaXqNp9UP6ecnlAlcJPlc6S8ep9Vj5d9jr9zp8TVYrPpmskLlG1tFCl9Iny11A9aaBK4VmqJ02iRtKeFTXC/PWkrVfIyqVrJE02rtJvKJ++0hmqJw1ULb5S2lpUb7pj0VkyYK1nlYvPhqXf+TNUKe6k0iaqljZRpbhyaaFseKU00FHj8tRI2rOiRpi9Wtp64yqly4dXu06/K6WplrbSGTqJtFD2d6JyYVmqFX8idJYMWOtZ+fjsdfqdP0OV4k47bZZqpal2T6JyaaBK4VC1uDw1kvZJUSNMXy1tpbh8eLl0ldLkz1mqlCabtlaak04LZX9D+es81Yo/ETpLRmxUeFJYpTNUK00+ba106QzVkwYqF17pd6JKeUD8To1f7t5E1eLy1EjaJ02NMH61tJXisuGNpkm/8/fl05RLlw8rd06/oWrpsmeonjSJyoUlqhZ3YnSWzFjpWfnw7HX6nT9DleKqnetJk+g4aRKVS5uo2jWNX+3eRJXCy1EjaZ8U1cv0RxWcfBzXKYz6ycaXS1vunCXC0gFl0+TDyp3rSVPuDNUTlyh/nahS+InSWTJivYKTrvNnqFJcuXP6DaXrbPxxzlC1MKjS70T5sHJpoErhULW4PDWS9klRI0xfLW0jQpXCqB9+Z9PU+p0Ng7jOxzVyTkei7HW9Z6haHJS/TlQp/ETpLBmx0rOy4eV+58Py4eXO6UhUKS5/hiqlgfJh5dJA5e5JVOsaKpcmMUS59FCl8Gp0lHtOio7C4PXck09T7Z4UV+2eSnHl7q0Ulz1XCsuHQ5Xi8meoWjqo0u8sVQo/UTpLpiv3rGxYPj5dlzvXijtuPFTvGcr+hsqlgfLX0FHS5KlWfCU66n0nQUdl8Fr3lYuvR8jyadJ1tfyOcq4UVi48nSv9zp8rxSXKXufjoHJhJ06nzXTV8s/HpetseKWwbHj+d/Y6nfO/s9f5c71hWcpe15MmUT1poEbD66Xj3n8cOg6DV7u3Ulw9QpauqRd+p+tq95Y7V4qDUnw2rtw1lA+rFA5VOkPlwhKVC4MqhR+bTpvpGhGWFFbrDPE7HVD2OhuWzvnf2et0LheWzuXioexvKJ8mHw9VuidL5cKgSuFQtbh66STyqEXHYeZq9zYiPPmwamkqpc2GZ8PSAeXPULk05a6hfFi1OKjec5bKhUGVwo9Np81k9QhPPk26zp7LpU/h5a6zYemcP6D8NVQpLn+Gav3OhiXKh9W6ztJR4+qlk8ijFh2Hmavd20hcrWsohVVKmw3Ph3FOB5TOULm4/AFlz+Xiyv2G8nHlzlkqFwZVCj82nTaTVco/G55Pk645pyNRpbhGrsuFQ+XO5eKhfFi5NFC5exLVus7SUePy1Ejas6Z6mPy4afJx1a4rxVU6Q9mwdEDlzvnf2QM6ynWiSnHZNInKhUGVwo9Np82E+fzLPS8bln5nz5XiswdU7Tp7QJXC8udy8VA+rFyaRJXiqqXNU6VwqFpcnhpJe9ZUD5MfJ0258HxYuq6WttIZyoalAyp3zh5QPiwdUL3XifJx2TOU/Z0oH1YuzYnQaTNhPv9yz0thtc4Qv/MHVE9YOqBK11A+LB8O5cPKpUlUKa5a2jxVCoeqxdWi49x7XDoKU9dzT6U05cLzYem6WtpKZygblg4oHw6l3+WuswdUKwzK/67nnKV8WLk0J0KnxXSNCE8Ka+ScP6Bq19WORPmwcteJ8mHl0iSqFFctbZ4qhUPV4mrRce49Lh2Fqeu5p1KacuH5sHRdLW2lM5QNSweUv4ayYdUOqNp1Pgyq95ylcmFQpfAj02kxXSPCk8LKndORKBuWjat2Xe2Asud8eP46UT6sXJpEleKqpc1TpfAs1ZOmEh3n3kbpOExcz72NCE8+LF1XS1vpDGXD0gGVu07neg6o2nU2HMqHVTpnqVwYVCn8yHRazNaI8KSwcud0JMqGZeOqXdc6oHK/K8XVc85SpbhqafNUKTxL9aSpRMe5t1E6DhPXc28jwpMPS9fV0tZzzv+uFVfrgKpdZ8Oh7HX+d/acpXJhUKXwI9NpMVsjwpPCsud0QPlwKP3OH1C58HIHVCsMyv6GsuHlzlD2N1RvXKJyYXmqJ02iRtI+aWqEyetJW4+AVbsuF5ePr3Sdfpe7rhRW6YDKhXNA+d/5c7n4LJULgyqFH5lOixkr5VsuPIVlz+mA8uFQ+l3pgMqFlzugeq4bOUPZ31C1OKha+kpUT5pEjaR9UtQIg9eTNp+m3D3V0pSLy8en63LnfHyl62oHVC48e0D53/lzNj5R9jofl6hS+JGptXR+mgjhyR7lKJ8mf1SjfJr0u5Fz+p0of52nWvFNOhlqtJ7ract0nT9D/M6nz1NKU+nIUrl4jqPSce49Mj1J0DluhR2HGn12pbQpvFp8Nq7WNVQuDErh2SNP5dKk4zhULr9Kx3GoXH7pyFMjabKUD6t1naUUnj8nqnRfOSJtvekbSXvu6UmBTqUKPErlHrcx0jPzz85fZykbVylNk55Nyrd7lhcS5cPSdT78W0nnxbw6bkMctUFPMn3++fnf6Tr9zsZD+bBsumx4lo6S5ihHI1Tu/kaPcnScNPlrKJ8unyb/O3tdjmrFZ6mRtCdJT+q5v0PnAXRSRVSrkONWFvenoxZVSpfC6s2jHNVz70nSWT/vpOi81NNxy8H99eSR0p3E8ypRijvuM45N592RfBINkadG82u0DNXSNjISQNpa6WulSfH1HGdB5Z5b6ahEteKhetJkqVraRtu+3vQpbSP510OnkeeJ0pMCnXKNnMKycfyuxhBZqpY2xVVLk6WUpp57smmz50pUK7+j0Ennd17pNOqtVp4pPn8uRym/amkSZdNmj+NSpXxOIu8TobbS+aSpEtLmw9N1Npzf6YCy52oHVC681gGlc6JseLl0+TNULgzKX0O10pS7pxI1kjZL9d6X0tXLtI2kP6ogNHJfPm2ta6hSmmx4PqzaPek4barnGWdRjqr0pM2rVAH5iuC63go8StrsUY5SeD5dpTNULgzKX0PlwrJUKz5LjaQ9CpF/o+U5zTI1WpYs1bqGKqXJhufDsudy6fKU0uWPStRI2jxl0zZy36nReffpZClb4emoREdJC+V/Zykfnj1XikuUv4ayYbXia1EjaRMd5Z6TpNN+fj7/WtdQpTTZc7mw7DlP+XsqpYNSfPaoRPWkSVQpTT33njg9afMKSmHlzulIlA3LH1kqF89RjrJx1dJm05Q7Q+XCoGrX+bhElcLL0WmlPSs6CvMfRdjK3VMrTbrOhufDyp3T70TZ6xRfLt1JUbW8T+uZddHTpOnUS6myyx3lKB9XLm02rNIZKhcGlbuulDZRpfDj0mnle1Q6q/csd11PmuwZyodVOkP8rnadqJ401ego9zwxOu+aTqJsWLkDyp6rHXnKx1VKc17pPJetFh1XUKrdn4+rdQ1VSpMNz4dVOmcpH8Z19oCyv6F8eD6+EtWb7onR0wA6+XM5yqaplg6qJ02ietOdd3qa3qMRgamWNh9X6xqqlCYbng+rdIb4nQ4oe53CoHx4OqBq19lwKPv73NLTBDoQvysdWSoXnz2gdC5H2XRHpVoMUE/+eaY6Lp1Xpkzv2Wj5yqWvlE89YdnrWr9rnSF+pwMqd12N8umfCTot0EmUF6xygpYNS7+z53LxlahWfCOUGrqRPPNp62WW4zBWPfdm0xz1OadFRylP9n3y1Eh4PixdV0tb6wzxOxue/10rLn9A2XO5uPQ7Ua3rWtRo+rrprEEnUTY8nyZdc87+zp+zB1QtLk+VwhMdtcIbue+00j5tdJR3q3RPtbzKxeXD0nWlcCifptw9/E4HlD1nwxNlw/NxUAqrFpcoe10tLlG5sFOl8w461c7lqFrcUanRRiF9pcbNh+fDyqVJVC2uUTrJvI5KRylDpXuq5VUrLp2zaSqFQ9m4WudKYekayoZl47K/oXJx2ety50T56ydK5wF0EuVBJX+GsmHpgPK/s5SNa5TOVWM9Y3SUuq10T7W86onLp6kUDuXjyp1rxaVrqFoYVC4uS9l0TwUdVRjrpUr5lwtPYdm4cr851/M7nfPh2WsoH1bunH5DldJB5cIS5cPqSZOo0fA81ZvuPFA9wlMtTaW4esLLpUlh5dJViqsUn+LSNZQPK3edzpV+p3P6DZX7nQ1LVC4MqhR+bHpSmk6WUpp82nLh/E4HlD2n34nyYZXSQLUqOBuffufPT4Ke5LNPi+p5p2ppKsWVC8+HVUtT6wxVS5OORPk0ULk02Wsof12OUppKaevJ49QoL4QnTfXkn01T7nelsHx8uXP+d/Y6e4by8fk06QyV+10uXaJ8WK3rLB01DqoVf56plmBUi28krtY1lMLyZ6jc73LndCSqlSYfDlU7p99QPh6q9LsS1ZPmSHTamk6WKglAPjxd589QpbhK50apXGPVovw95e7Nh9W6ztJR46Ba8eeVjvNejcTVuoZSWP6cKHtdLm06oHSG8mEpXbnwes7VqJ40UL3pjkVHFc6jUKVn5cOz1+l3tbBKZygblg4of4bKxZULy1L2ulIaqNp9UD335KlWPFRPmvNKxxUm4nj/fJpGr6EUlo2rdF+5cz4MqpQuHw7lwyqdoWphifLXiSqFnyidB00nUT4+XWfD82GVzlA2LBveCOUbsFqjVEuTD6t1DZULy1KteIg09aQ7T1RvmWulKZdPo9dQCquWNp+m1hlqJA6qlL6etIny10+EjiqMR6Faz8rHZ6/L/a51hupNm85QI3GJyqVJlL+GyqXhyDJFufuyVCs+S42kfdLUiGDUSlsuvp6wateV4sqlaSSu0hk6Sloo+xvKX+epVvyJ0FlqOokaFaZ0nQ3Ph+XvgcqFHZdSo1RrnHoa+ihp8lQrPkuNpH2SdJLvVC6+0j3Z8Hyaatfpd6U05eIrxdWTFmo0PZS/zlOt+BOlpwl0oHK/8+eTpkoNUq2hGm106CgN38g9R8n/LOmk3yWfpto9Ka6ee8qlrfW7WlilM5T9DTWS9tzSaQlqNar3mdXApFxcI78rnaFav7NhUKX0UK3rLDWSNlE9aRI1kvZJUSOCU0/afJpq99RKm72uFFcpTbnflc5Qpd9QtfsSVbqnEtWKP1E6j5pOomy6cveksHxcufBy99dDx23Q00qbqJ40iUjbSPqzpEbLVk/afJpq99STNoVVS1spDZSPq5Q2e10pLh+epWpx54KOKownSZXKUE94Pk25uHL55OPqSQNV+g1VuuacGCGfJlG58EppE9WKr0RHve806aiCUuu+cvGV7sm2UfqdT1vvdT4cysc1kjZR9rrafYnKpclSrfhToSeh6eSpkhBUE45sXD5dvfcdhao1eqUGrHZPonLhldImqhVfiY5632nRab1HufhK92TD6/kNlcsrhVVL20iaRLWuoXJh55KOK4QnQbXK0AiIVLtuJA5KYdXuS1QpbZYqxVXLrxrVkyZPR7nnrOgoQlPPPY0IaLVw6o5zPfml61ppK90HVYuD8tdZqhaXpXrTnSidZ00nUbX4fFy5tNmwaumr3VvtPqjaveWoUly1exLVkyZRI2nPGx1FII4iiI3cUy5tpTS10la6Dyp37zND5wF0Ep2UkObDjntdDz3TTPKE6Ch1Wu2eSnGN3FMu7UmkKXdPlmrFZ6la2kbyOTU6ioCdFjVSlnJpa4FHpfzrSXeUvMuF5alSmnruTdRI2kRHuee06CiCcBJCWE8e5dLkw2pdQ/WkgU4i72rUSNpTo/Ok6ZSjRoUyH14u3Wnc26Sj01EE4SQErZ48yqVpJL982GncW4uOet+p0XkXonrLVy9AVMsvH9fI/Y0+K1GtNPXkUYmOc+95oeMITK1768m7XJpK99Wb9rTur0SNpj91elo1nTxVSlft/qPc8zTRuWO2Bum45a91fz35V0uTjztKfo3k3ygd9/5To2cFdBLVk/4oQARVimu0jImOet+3hc5C6GqlqRZfLu6ozzzqfU8lnXfQSdSIgNZKe5z4SnH1lK+eNIkaSZvoKPc8bXQUwWvknuMI/3HurUUn/Q5PlJ5F0MnTSQj7t0GgnwY6ikCdtMDWSnPceKiRMj919LSATp5OAkjKUa20x43PUiNps3TU++ql08j/LIWokWedZNp68jqNejiNPE+Vvg2gU4nOAiBOms5LORqlsxSMRp51GmlP6/nPDD2toFON6hXMRgX4LEHqtMDltPI9CTotATxuvucBRJ4pcPo2g041Ok4e5xVwzjudpmCdJfDk6ZkCjJOgJuiUpycJOtCTBJ7TePaTFLym0J8zepLMfVZ02u/4tINMorMow3kAgJMsw2m9zzMNlK2lc5OeLD1rwliOvg3v2KQ66Nug6dRDT4M2dNr0bdF0atG3AXyfKDU1nSYlagpbk86EmppO/fQ01dWz1K5PE1g1gbUOamo6TWpSk86UmprOyVKzPp9damoxJ0RNTadJTWrSmVKzZz4/1GyL06emtnIOqKnpNKlJTWpSk5rUpCY1qUlNalKTmtSkJjWpSU1qUpOa1KQmNalJTWpSk5rUpCY1qUlNalKTmtSkJjWpSU1qUpOa1KQmNalJTWpSk5rUpCY1qUlNalKTmtSkJjWpSU1qUpOa1KQmNalJDVEI/ydTU01CmS+y5Q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AutoShape 24" descr="data:image/png;base64,%20iVBORw0KGgoAAAANSUhEUgAAAPwAAAD8CAYAAABTq8lnAAAAAXNSR0IArs4c6QAAAARnQU1BAACxjwv8YQUAAAAJcEhZcwAADsMAAA7DAcdvqGQAAP+lSURBVHhe7P13uG5bVh52zp1z3ifHm6puxVuBgqIKEQQISQgQQkKABZYsjCwsWZZltYJbRrTbfvzY7fYfVsst5O7HPDZtS8gIISiKIKCIBVRROd26+eSzc85n9/sb63y3kCUhMgXUOnfd79vrW2uGMUd4x5hjztXXPnN82h+np6fGqT+nzzqXP/7PRra2ti4e7u1d6jttl/v624WTBw/OHR0en+sfGprt62szA/1tpp22ydbXPz42PjF2evpg5MFp6z8+Ph54cHLSBgcHT1LWg/39/YPBgcG9wZGh3Y21je2XXrq5sbOzv3F0crL+6GOvv3c6Nn5vfX31zpkzizfnF+duzQ9cubXUPnq4v792urV1+3Rp6TWnf+pP/akHfX1pyWeOT+vjMwL/aXb843/8pwZe3V49MHHmev/K1GH/1N7g+UuvfOOTw7NPvqpvYOTJ/f3dJ05PHjy6eeMXL++u3eo7PNiJ4A61w6OjNtAfnZAR3d3ZbRMT421gcKDl3lzrb0MjIy2C3vJXO869BwcHUSQP2vh47hsYpFVy/2BbXV1vN1682fYP9nNnX3vFaz+7DYxNtZdu3WhjoyPtkUceaSeHR6dpx82j48Pn+k6OPrm7sfGxrfWtj/ed9n38wZn9u1NT7cHST6Sqj3705Gu/+7splc8cnybHZwT+d/DoLPd3DLbbF4ba/tjQ7bX7FzZ3Nt88PTX55r6+oacOT46eOjw8WJianG8Tl97QhqcutOGhkba/v9fuPf1TbXf1VtvYXG9DEdSY8BLa4wfHbX1jvc3MzrSjw4M2NjbRTmLNncMR2LEIeCx72987iNDvt+OT41IYlMXe7k5bXlptN27eKSUwOz3Xrr/qje2wDba1za1289aL7fLF8+3qxYvt4HA/zNOXco/b1upKO9qL4hkodlrpHxz4wNbq2vuPd4/fu3uw+0tDx0N3RudGj+60O0ff8i3fcRz08Rkk8Dt0fEbgf5uPCPlQztGdnZ3xkf7b1/fuf+xtJwdHbxsdGXv70MDAhbt37zZGeWxyIlb2qPX1DUQ4d9v4/NU2euaVbXJysfUPtHb7oz/Z7r7w8dY3cBqhHo8iGGrbW5ttYGigbW9vt/mFhVj6nSiH4zYyPNxGIuzDI8NtcHhQG9rR0XEs/kl7oLIccQfaYRTJ0r3Vdm95qZ3m7/n5hXbu+qta/+hM2w0iWLp/r21FmbzqiUfb9OxUkMJxCf1BhH1nYy0C39rQ0GD+3m2HQRnB/O1Byjk6eXCn9Z3+zMH+wc+G5X724uzZF7ZX13fvPbux/xe+4zuOqgGfOX5bjs8I/G/x8dD/HosQTk5MTJx90B583oPT0y86fdD3B4YH1y/s3/n5dri9G3noz719bSWQmqBPBBeD5JubmzVIBycD7fprv6hNzp8vIXrxg/+ird+51VY2ltv5c+dizQ9bBKqNTYxF4DejBMY6i3/c6rcHge9TKfO0P+Y1z/u7P1b9QZx6bLATJTE6Nhorf9hu37ndtra2SyEsXH2izZ+7HmUx2tbX1trW2kobaCftVa99VdyGiZQx0HaCMlajDNrpcf4+bVtBA3tp94O4DpSLDoyl7IP9wzadZwYHB+7s7e/91N2VzR97aWnzZ9rE/r3rw/M73/Lt37GXWz9j/X8Lj88I/G/REaGc2t/fnxsdG7tycnr6ZeH8PxzY/JZfTvDD3ZfawfIHW19g8fFhd+7uHeY8iOXuj3893Q5jWTdjuTe3dtojr35Lm7v8RDs8jFDd/GBbv3enLa0st9HRCON6oH1g+Pj0eKz2cZudmS4Lv7eTsuLaHxwdxtKPFqw36v35R+gPAvsPo2CI2djEaIR1u61tbLSdWOjj49M2e+GxdubitTYwMhLLvddWl+6XgJ85O9+uXbvS5uYW2l6UxTYBf3CYz/W2tb6avu22/gg75HB0ELchlv8oCmQgCmJmeqKNjAy0pbWt9vyNe3ELHvzC2cX5dz4YaD/8YKD/xmTfyNo3/43/dushmT5z/CYenxH438Qj1mwy55l8feSktT8ahv/DsaKv6X6NEsjZWbzTWL+9tr308Xaw9lzj+p5EGI5ioQ8i9PsHsdYR0FO29Oi07cTX3tvdb4tnL7aZC4+0+cXz7YWP/EL5zcurGwXPN2NVh4dHItT8+ZFY6+FU8yDlHpf/vhXh57tPxFUw7BDAca7vbu9FmcQiR5inZ6ZS917aEESQDkxMzUbgH2lDEzPtNFqjL/ffv3+3rcSaD6TRZxZn2iOPPJ46hypecLC33zbXlttJythcX4kCO2rDg0Np+24EP27E8YMon7RhfKhNjA21nbgbd1fW0v6jdu7smdwTGhwdfSReyjsfnJ68Y2Fm4fncv/S1f+nbt4uAnzl+w8dnBP43eESAh/JxIYx6fWBw8Etz4Y9FyN/Q/fopfHpyepKfcj44LgHf215pa7eebvubd2LtBMwiFOVXn+a+PCCItn/U1je22mEsNot8kqqGI4Sj8dlfeuHZ+M1b8ZtHImxH+a2Vr94XuM1fnxwfrWi8aDtf+1S5UTT9g/3lZ/cPRJlEGYyPT5SLQND304adKIaRWHNQ/eyFS/HhH29HbTAKIM+m3ffv3W3bWxsVODw5OmhnWfqrV9vY6Fi1f2t9rR2nrNXl+20zSKHaxNLn+dWN7bSzrw0PDUQpDUX4+6JoDkrgZ2Ym02n3PUj9wxVQjIvz/rTz+4eGRn7k7t3bLzy39tE73/Ed7/2Mz/8bOD4j8L/OY/P0dHE0Qt4/OPjW/PmVQc1/sE+ELQdLLnrdm+46ONgIxF0LO4tqH7UHxwcFfW88/0zbW19uk5OxtvzdCOBe/NyUGYHva1vbO21lfbvduXc/FnE6ozXcBkZF41vb3tmKUPYFAwykigd1mqiviHvcATB+a3u3baxvlg8/GsEj2K4TaENvLn4m0B/iGAsimJ6abHdv32t7cSMmx8fbuQvn2sVHX9F2Y4mHRyKgqXhpaakU1s72Vvn0ff0n7dKF8+2R64/Ggh/Gqu8Hyqd9G/HrA/+5JIQeYhDp34qrMBBlo94H8flP0u+RkcHUr00tqENfTC1uRzm2NjU9lXP25ObNG/9iZ2v7n49OTvzcVP/0i3/h2/+fy/XAZ45f0/EZgf81HLHm/futXR9t7fXhxS+LD/wnBvr6zyLiXuA1y0TQCSxGHxudyPX19tzHfzFQ914YnKWM7x64zvJuxQKKZu/tbZf/nhvaYIRxe3+/ra5vtHv3ViK0+7l8Gqs8FMs93ianZyK8/PDTmlqjYdQr52VycrJg81EUx27K2I+LsL21V3D9QVnz0TYZP/34OEonZXres4NDfW0ywn4xgksAxQ98nr9woc3MnWmHadd++jcaN2A3KICFJpDu2dvbagex9teuXW/nz58tl+L48CT9XWk7XIUgBvQhyOv5+zD97E+rh3PfxOR46LQXaz+ctgUhRBkep/2HEEuQ0NBQ6Jm6z5w5EwW3U7MQcXnunT139p9euXTuhwJ0PvA5f2jlxb6+b++mGj5z/FuPzwj8r+KIZRwL7HzlwNDQ28NZXxkh+/z+vr7I/Uk7Odxt29vrbTBCCGqDtMOxWODqTiz0Jz/+/vaxD3+wra0IaqWw00Dq+Lx7+7v5+7T83EM+e04MvktII6zbEfTVlfW2fxifOsqDVTSldvH8uVjiqVjI2YLCDwKjh1PeyMhoWfyNWP793L+b503PDQwM15RdX1yE09Q3NATS97ed3e22lraaGZifn6tg2kCen52dbouL81VWLGvuHYmQ77WxiYlCCuIBlM9gygDdzcdvR5DHowyuXL4YiH8m7Tpsu7m2vbndVtdWoyz2CpWA6xRNnIOC7Avz8yX4o1EgQ8NmDE4qDjAclyPqr1DL6MhYBftYff2gSCmW+bnJ/aOj43dt7u5+387W+s9ees3Ex7/oi75dttBnjl/h+IzA/wqHSHs+WPMvDqf+yQjBq8F2Qth/ehQLttzWl+PTxtqdu3ClYPnGehg8Fo8f/YFfem97+hOfbOuB5axsnOhA14kw+XAEPpZPICyCtruzVxbQb2C4yDkh30s5O7GoexE4EXXDNTM10aZiyecjLOci/EdxAUD44SCDlZVYVXP2E+Nt+f5Kux/4bY5eFH9yYjKWk78ceB/4vBU/HBqZnp7LPWOFBg6jhKYDoRcW5gtic0kEAg9jdaejCEy3mbdXHoRxkvK4CBTPYBTS5MRYKYyx/B590ZbuLbXbt2/Fb4+7UX0fSz/6Up7kuwh+NOD42GibmZ5McccF7V2bCBKRObidvms3K68/+jw7N2tocl2cYjx02j3Z2d/+SP9A///xYL/9i/XN/Q9+JsL/bz4+I/D/miOCHse2vSVG5Y/EsvyJWL5H4lkWsR6cHMQ+HcWXvdPu3nyxbW5uxEofFiMShJdeutFeeO75gqBLS8ttY2Mnwn5Q5Q4ORijGp0oZ7OwGCrPsEdjNzZ02FiEeHZ+sWvjHAnys+sbGZmDucQna6uparOx+m52ZiRVeLMscCSqhEIFfXllufYNpXYRlKf4zf35ycqqy6JTLahP69Vj2rVhgvvyVK1f0t+4d4xrkTvAaChlK/VJv9wLDQ4tSaFtBDYRbmSOjQxFsZR5GefWVoI7ECpv6k7V3mL7J7BsSqY9SHBntILpZiKMoG+UNRllBFuP5jTI7Pj5oc6YUo+zW1taiECbyzIPQ6qiUz5kzZ6OQ5trOzmbqGm5z81P5PW5PkM7Ozt5zmxvb//T27ZUfbG3gF/7Gf/v//Yzg/5+Ozwj8LzvC+BNh3M8N7PzK45OTrxoeHLz68KcI3nI7Pdlv66sCUdvt1s2bFf3urON+hHq/vfrVr2o//dM/05755PNtfW09Vuq4LPtofO/IQ474yoHGpsYIyXp8eNNiLPxIyinYHMEGkQm5SDq4T/hiUMt/pgzUx5+enZtrk7GQyiK84LYgV8Ho3ANmD0YAjfLk+ES5GQTTFB5rDWlQVD5BZQJu2pAAHsbPN90mbXcogibxBoKgMHRlKM9QIJTY8PBouQzjI0Ppa1wAmXdReNeuXi/lBK1sbKyzxoUawPqjo5PcF7cGXGfVgygW5mdS8nGbm4u+DSq4f/9+6HEawR5tR5KRQp/xKMbzF8+XmyCucPXq2SCKofx+WOOxtrbZbrx066Wgnu8dGRr7vrg77/6mv/7f7aD+Z47PCHwdEfSRCMJbwoh/KkDzKwb6+h/BlAJHYDf/9v7dZ9vK3RfaRqzOSzdulIDzSR3HRw/avfv34lueb3fu3Aus345AbYa6/QWbCRRB8sk6Dg0Oh5ED/3OPAFv59bFWLPpBrB7Blg8PyhNYVnZ8dKyi3YJ9LB9lMl0BvMHcu1aCOTU1Xdl5BGwyUB60Po0FNeXnGKvAWAQswy6zjmXXJkqLQjKtxs8/Po4FTjsCk2vqbmFhsfz2nVht153DaS+EYu58Zna2TUewwXM5Abs7WxWFn52aqTL0azfPrq+vpD/DCB7FkX6nUvSg3IaCTFj70fjvM7MTUYzjpTS3dvfbuYuPxaU4E6GOS3G836YnRyLs221tazOKbLhdPDcf+nTTkOsb2211ebUNhvaHRyfPR6F8X+r6JyebI7/4V/6H/6GDWr+Pj9/XAi/qfnh6+OrBNviNMaBfGUF/kq98wsqVSY4AmDo6OWzPP/2Rtrm+XJbxfe/7YNve7oyGFWZ98UtB3f1AWNCYNZISS1AJL6GwuEUUnYUlbPxajH4QAenvTxn5R4C2IxjgM8E07cWXlRJ79fLlCNFM3bcRZLCednAbzi7O57m9ujYapcDSOiYixPNz823x7GIF725GSUECoD9lBnkoaySCAh1QDpJ/pNtWZH0AfbgRq+1y6nad0lKWPlAUkoG4K6L68/H7oRfK4CTo4OLFC+VuaI9nu7z+vaKFJlKYcgsmg0igF7MFlNXJcX87d+5su3L9emhw2lZCgze/9fPy9+PtEx/5SIbkoO1v3mz3bz/bTqIc0H4gbtbM1Eihic2NrbZ8d7kFnZW7cRwksXd09PFU+8/2D47+l42xSx/79m///RvVr3nj349HmHfh5PTkr/SfDvxn+TN+er8MuWJIjN4XP/14f6Md7a+3/d31dv/OrbZ0f7m98MJLZcVF2HNrGJR/eQiBxuqIuFMQ8U9z8ukJAIvrJDD+BtlZbrBXlhurSPdub23X6reCx1EWhF1bJMcMBgqDz6A6ZbKXT4G6SZlzYWxllwKJUEMNfWnPRpQCCM76K5NSIvQy7DoBi6sgcJja051SNJ6VNVc5BLkyAs5HuMUd9JEi6lbb7aVOKqO/Hcdik+J+EbxcoSw9BwBpj3bpC/9dPVKHxSbW0w/9h5RMGV5/9JXtyqNPtTMXHmmXH3uyEn52ggRe9/qn2vz8bBsam2xnzp2P1d9JXUPt2qOvSH/223Hau7nepQNzEeQBSDPWIfSLi7IY5fG5odHn9u+uzX3Rm173sX/xix/cS2N/3x2/7wQ+gz76t//O3/m6fP2vYqm+LoJ+LZ+MjF/DrjLdJH/sR3jXI4Rr7d7dO21lebl9/GNPt2effTGCtF3QlKBube0WDB4MTOcHH8W6MVkElkCz+JVsQygiEGH5miMXiV+L9dyMEFYmXAQWnCeAFprIhjPfzrqaIwetTfPdiKVeW9uI4ETwwtS1vDW+dg8R8Pvdly5FUKW17sX3Xi2rLnuOktAmCMUnV4IScLDE9Wz+gfkUjN8qtyBWfDCwW7BuN8JOse1XjvxQmwhygV7EG/rTJoJ/cBhxzW/qLeVI2aUPtSqPUqHMUudg0E1/6ml9g+2pN3xWe8WrXt3mzy3k9yhIWYlRLkWDicn0Z7ANjw63tZXlin+cO3uhnRzG7ek7iQLar6CmQifGp6qvYhHoWKsCg+aGBgcuph+fczrQ3v6Fn/P6k897xRs++a4PfIC2/X1z/L4R+AhU39/+tr/9VD7/m/7+vm+JX/76CMVwxLA7wpABgGEUs8SmjeS1b9U8uaj2s8+90J579qUIRJg9QiDHjXVnLX2yerv7nY/ru0Db7o5p4dPcz1+NJYxgV4rqw0j6ZKD6wvxiKQfJOp1SiLix2PkOFZj79vvc7FzB8PVYMhZzPPCZ0C9HEbGmLD/XwCerymqfPXOmLLtEFlOHFs/Mz82VpYYyRNL5vdJiuRyEmgsiSYdi4mubxovc5CvLPlCLa1ZX1vJ9pA0FJVTb5mZfrtcz5aenD+6nQNZjzfcD/yX8UIjaJnIvJkEwKQZ05E6tri23peU77fnnn6mMvte+/rUdPYf6Cw1Mpd+3b77QPvbRD9ec/+bqUhsbDrII2qhVgSnHWDr0x+kvQu+IEhgJ4nkkOvlz2/DJ6z7vs5965ife/f77gfn1++/14/eFwEfIhwLf/+ZA6/+/Rdi/KL7dVMcSYYr6fyzwyWZ7cLjRDvfWw6TLbXd7LQIBbh61laXV9vGPPhMrL4d8P7wMvvaVgLLurHMF5vK3Nefmz1kcCACjmWKKBJQgs8iTk9NtLDAd54+OjFZCieSS5eWVgsqedf184GvB5zxPWfDlOwWS9tbnYd2rTu2iCLSpgnC5k9XfiIIwL989y3eO7552+BQFVxahl/3Hl9fenR39PkkbhiJMI1UW6y/4JpAmwYigi9SbHoSIKCKBRhb8NOXz67kdYDYXZGsr5/ZmxQTKr0e/UlzjhToIpqnC5aX7geNBE1EEE0E6fqcYVtZWC12A8E9/4hPt1u2b5c6sLN1pI0OFy8oNGRoI2olysnAI7QqzZXyclBBFa4agnZ5MpZrXDwwPfNGP/MB3T7/y9Z/77ve+970v6//fq8fveYF/cHr4uXsHO//w5Oj46wLvLh0c8ZuX28H2eny9w7a3s1oLWdZX77RbN17KGci8ulzn0r37gfDP53yu3bu33HZipTDOzPRMB1sDYQkYQcDoLKGgFmHx2d83wPCUgFXQK/8I3mysdcHq+OxOkLdn6XYCwU2rSV313NzcfNXH8m5vx/d/CMfBY8LZm+LjPmiHqbJUU8jEAdKai9fOvb3dUkKYnsC7n0AJoBFeB1juXgLp7KL/k0EiCyWUkIqYwvTUdLVNfctxGZaXlso9YeWdkAyUw61wcFMkCGk/K2wO3bSiaTy00yfKk1tEwUzJH0j7amlw4DvhlsLr9w9+6ANp807l/tvK66hgfZRuFB/UNJ1yIQbBR0q4IH0+jYu/T44P23AUAwUyOjy0GLT3lna08QVveMWjn/yFDz19sxr8e/T4PSvwEcy+v/rX//K3nTw4/L+HUd7UP3A6srOzkQE/DgOtxTLuhIF2a7nn7Vs32k4Ebz8QXLLI4T7/eqUi39sb27Hs67l2FIg5ECHsD6RdzbXO4ohMSxElZwMRLtNm4CprIpjF+k1PT0dIujz0XhIOBqQwCDXGdj+hlcQjig92s6IPQOsIMAtu/hy0FuSymAVkZv1YxtFYSRYaMnBPKq5yu4AgSGt6UPrvaASkcztMIwos9mYQZK6ZGisBoijSN3UQHLvXWD5rihL0Vud2FOBalNOzzz/XWdXQhvKhTAji7Oxs2hArK7cgbTevPx1B1gbKRFnuJYSUXiXlFDo6LIWp4xb9zM5YIxDXak085Xa7dfOl0Nh04lQhibGx6SilxdA/7R8aC23S7qGRlL0bRb6a8inU/iia4+greQPDRS/KsJRPfKK0/bGTk+Mv+Zw3vWrm577ioz/V3vXtPRD4e+r4PSnwL929+7qTk+3vaienf3pnZ/vMbmW1gdgyuwYqEr7LGkXg5G5XZJeARig2NlbrXlD55o1bkjgCV7tIMl9c8olFJyw1y0mg+fAgcZcRdlDCXFlkYSzWjmVRNjg7GMtCIP2tPb3f3Lec3y2ouXb1WllE+e472yy7th6UMPlkNc17Y2LRb0LjfkE8Ak+5MJPK5V93S00DbtNHP3A5tJGQT8Raazfh4t6EXqUEWF7z92A96zpJYaWe7bRnaXm5HYYe5uZv3rwZRLKeNoghdAJMEZpCnJiw5LUv9JE1CHl0gicoSOjQULu0U1CSha7AXmiiTn67pbgTUxOVzLMZ5Xv33r0IaX976qm3tde97rPa4698TXvk8de0a4892ebOXm/TC5fakBWFsfj7B7HwtSQ5yigtgaAoQUqVkoFeLBmGHGoar/XN7u8ff/bnH3zfF37VH/2i9/3Iu37+fh77PXX8nhP4l24++619/Sd/P4P6xgjhMH+0/OAIimysk/iAkmL2Y7UexD83bSV7jRVbXrpXVv3e3bu1c6vVavux7CXssZRUPiGt1WlhXJs2sryEHbTdO9grGAvK80ulkBIAgmH66igKw/QWQaolo7E8JWgRRFFngsSqX71yOXWMlu/LdweF5cRDCD2ILsoPEfCNFxfsczfYLpw9G+GJL57+zkSYzp07V4Jtma121+q59JVfzWJKjlH3XhSLgBdkMzU90S6eP1vprefOLUQhjAehTBZcX4qyW15ZK7djN9ZdkPDmzVuVS2CKTlTcLIEYQtEjfdcHMBz6QAdKy+GeSuZJH9wHHcidrzUDIUt/BJEwWkjjeWhiPArk3PnL7Q/8gT/UXvP617aLVxarnTLwoIaaBo1ygTpODnbb8cF2njdOg4VI0BL60gaBTuiFEqS0KQQw/8Hp6fDh0f6jUY9/9I9/+RcfvPPHfu491eDfI8fvGYH/2Q9/eP4/+xv/0T8MxPsP+wf6zmbkyhpGLutgSTpouVHQDpOLIN+9czuQ/lZ75pln2+3bgfe370TwBewOIjwnEZRYgggxq0xgMAihZCEoEtC3lorGKrGUBFqSCQEz/QY6dvPPHUK07xyLzdKAvSWQYcYeLB8rSG7++6FSCVM6fPJ/CatYAAXWTXmlHcqKAK1GYVBeBV9zvUMqu4G9fPtunlwbKbASuDB40SXXIBJtsvPM9MRYWeXxtEVQz3z+0vJaGxgcCWyOoopwT8VNUQ4FeVpTa4MF0WtWPzTqBLuvhJCCBJ0tb0Un19SljfpJOerXRsYG/K45f+3KadpQQtHV69eCfB5vl689Ugt5xifHyn1CK0Kuf6YNKx05rtrq/Rttbel2xWIELtWLbgdRiMZyOC6B+9PUam8hrRgAh4Df3uHh7Glf/xf8iT/+Za/+M3/2j/7E93zPv/g9sRLv94TAP3/36beO97X/fXNr80sjkKMGj1UoqByhw5Qsoh1dTqW0rscnD7PcDmT/4Ps/0O7cuhOrJcr9IEJ9GIGNxYmFMvVFmFgcq9lYBXnlxawYOIJbsDrMbb44clCCu1LTVjZ1EBDbyz2DHcOlDJFraEG5xfipR1nzsVSL87Pt7PxC+dIHUECEfDS+KKFQJ98erAaHMSmrqW5Zciv371cEfWFurj326GOx+gsdRE5dPTdDGWgiCGeP+UGKgUuwK+DX384szkfg4nqknBdfutlu3b7f7txbamsbW7UIptNZfW3nYRvQCpTflhMfISLY3A0yBNZTaBCC/kE1xoJV1wa0K+QTJSEJ5/7y/aLdUFwIbki0U9EP7fXz0WuPRchnayxv37ubMdxq94PATPWpy/Qh90bMYG93s+1sLrXDnSiYQkjWJGR8CXrKEsvQXn2GKAIkMkYdfcF8imskyjVjOnJ4dPqag/2TP/Q3/tLXfeA7//d33EKB383H73qBf/9HfvovZoD+xwfHx0+EofoMGKPei6DjUv66VVw7sSDrgXt8NvD4xks3inEwXJeRFn81UBjUtd6coAlGgZ0sCUa1VRUraSqNRXbIJcfk3YKSgXbxwsWarhoNs0+MT1ZCiGg8q7wVC4zJZmMhCQ2hw9UixxPxk6enxptlposLc6lDbv1+tRW6KOsVAdcvCkSAi0KhXFjW6/H9p+L7mpu/e+dO2z86qDaKeM9EEVAAfHRWjRvSlz5RPBSG5bAQweqqGMVhCdZ2yqbIun4FchdysXnHQdrUTTWaZjRFCG2wxLU0Nvfay87iHS5Db+oPSkFD9OwpSm7M7Tt3Kxpf1j3PUCxdEA/UTr1BYmYBtrfW44pttenJyTYV2sp+NB9v6lTZyrVAZ3tztd27/WJbvXensvD0V4xEfEDcgvsDhVFOhTIKtUA5MRS531Se9Q0W9xwc7IW0wxdDry//1m/88u3v+p4ffa8x/9164NPflcfTT79jZGDo6n8T5vvmMGEMfMYog2dQWY4SkIz0aTQ85rYog6WT581H/+Rzn2wvPvdirK4Qkmmg0Qoy8QVZCYIebmgbaxvlh/blGgHtTznhjhJ4zELg7t27F6ZKORGO2dmZPD9UkPkw7gB/UqBL2Rac3Fu6X5Zmbib3BWKLiKvLslftnYn17Vl0Zdryajtwd2vnoG1aKps6WcEOKXRpuzbEMG9N2MQnepYcE7tmkY2ZAkErpzlswj0RATUX3llmOfYdtAfVl5dW2ljafOXq1QijlF9LdrtAnTX6pu86Kx+a1ohEStMf6IRFJkQbG/H3I1gUEnq5H6zWL2205JfCAM1TdF2XNSi/31jyzR979NFqk3GRD2kHXFAfcqFkpqKcL12+3F73ute1hcWF/HbSNlbvt5W7L7VjszJ5tqA/RR0lWXWkLZtBMVKA0dunssRYIBZxGQpJqG897d9vg23h7KU2OzWwe/3K/D88GH3wf/nar/32Lhjxu+z4XWnhn376A5d394f+5/7+vm8KLBuyz1oPVhvQ8knj10kJlWNNm5tWsmcc8wHay5xbX7WENcogDA968s1lnSlDcIzFYfFqjjj1VuALNAyzVRAwfy/XklFR31ikMJUEFNbv7t17JZQgK71q3TxLndvKgmEycJSACtjxp2eDKgiqyvjQnrFZBIGR914wOG0lmCAvASKcUA33gDCdRntZOqtMCEDASn+0VX3adhrGVz/o6ndRbG+sqbhBrm9ubpO+cmlsf23rbG4JS12BsdCMgNSy3RqRuBelKLvkHJtW9mYiyqISnowJIUUTtCO0EIdPCsLcvt1t3IeWEJogXQXX0kaptqw09WwGBfzvXIX92iZ76d7tjDOUcNS219fa2vK9mpvXN21BQ+3RFs9BIMa01jUEHXR80yly9XTt69wpL+ho1f/+oY21tc+ZHRp//X/6n37jT/9P3/nPN6v7v4uO33UC/zO/8BNvyTB+Z5jrD4o0GzxTOvy48pMzUCwQpquAUu4B+Y4iqPxIkfkXnn++vfj8jW7nmLn5slpDgc+szdLyUj2HqUyjEZC9MB9LhsnXItCsFn8fA4lYE0BJKQXRw0hjo+OVVHInSMI03srySj0LptoDHowmHB1U3y/BgxYE9CYC5zGgsqwz1xfLYaW0chcoNc+ehFtFtikraAINzNPjYu0Sg5D8UvCfsOUahibANUtBGUAFI/aqD1NHoHpLaym1mtrLYdtsEXnlDA12u9kScH+XkOQf2vPPc7Fcp5q5KCjdCXq1J5qhMgYzHpCOgKRyICfIQD8L6UQxURqse6GTWGCKzjgT1tP0SaqzYB6hVyZ3xNhv5rqA3e62jMmdtKdTnoS9UoTzPNeHD09noqO6j/Obckei7PFU0ZdSCG3RRD8oN6sojw5P+k77HjzZd3Lytr/wZ7/s/d/5j/7FnSLU75Ljd5XA//RP/8hXTYyN/b/je72+J9zgnoO2FuQhEARXsAbzDoXxMdDmxnqG2oAdtueee77tbEUplB9gHjawNM+w1E4WyDVCehi/jmUS0bdLi4g7awQNQAcYlG/Nv2VexQHmFhbiv0+UdRuIZcAwUIeNMDAoeI35wpFVH/9eXxyYW7vVZS6cgJUAxdITHIwHdoLUoKlVZhbIVIpuoD6YTCFRAja3cI/DvDjGdwgesnoOguU3/izBpYwq4SafZWnT/0pPTfsRjDCA9hQcodemEoqUZa6d8iq3IOVDVX5HR+PlNF1HCZh27J6PlQ5NXPM3WupvuQVRemIOpuYgGW2EZkxDUpbcqcXAeMrK+NmxJ8VXzObkQQQ8LeeyUDLKMxbdMt0oWYqm2tzfpoOsIA8JSeIQexkT7RC7KLQXuoqniOL3DwZVmds/Obo80Df4hX/lP/jaF/8/3/WOp6uw3wXH7wqB/7bT0/7//qu/7N+LkP0/wrTXDXBnaSxnDZOEUSXPVPAljEaLG1Sr0UxXESZLPisNdHk5Pvf9DPBBCW35knmGlbbL9Fyle46W0jjYPwrTdlNxDnvE8/Mkhezs7MXy2sVlP375Wnze1dzRXyvpVuIGWJfNshPgbX4hIY4gWCuPUT1XqIBF9HuElkBoU+Qs90QhUQqpeye/sy6Vipr+VCzCvfzaMLV95BwVIIsSKljtX5qNThQHdSJll4tDCGXBQTb8963N9fo+F1/fSyxmopDQjTJaWeNWHJUCoUjcp1mUi3LqSOF+l7FHGVEIPRQT4hbaMk4CiHx0/ZIhJ6d9P+31XVtrii00gm6MKUjtOnRi1kUd2gsBUZZyEDyDHpQMhYGuaELYx1IXxVJKKPQyBr4TbAUrhxJEN4hBHgDEou1+xy8UnS28vdhDR7einE77hirYenp6vBCl9gX/3tf/0fX/5Z/86Pt/NyzA+bQX+Kff8Y6R6zvLfzWW+7+Mxl9kITGigSDkPSsDQjpqrj1Q736E2lTcYoQE84jwivQ++8wzBQlnpkXBhyKgm2UtWEaCzV9UHibrWSfXu5VoXQSXsGF+Wa/8XYwiTXV6Rgptt+qMD8r3dx//W+AP7C7mzGeKCcN0r15ifcwMiD57VtDK/L+6wOkKoq2sVlmUBRQhS20hSMI+cRRaJfOkHAKTP6tcgk8QepbKa6TRwrMspTaBymeCBEYHuj3sbD0t24/yHIll5dtTeqztwpkzac9O9Z+QeP8d2N25RN0in1KeEUKKhkCpj3tBeMcmxkvwuuzDTlALJYlTqDu/oZH+aK/v6NGrT+AOzW2X9fQnn6l71KscCp6LwsITRmiDu+MefeBG6CveOeTipZ+Dsdq97D7jrM/QhvpZeP3g2ti7b3Q8CCFlx5lJe/I5MEKbtt2tnamM8xc+/YGfOf7zX/aG937XO3+hg06fpsentcC///3vn9iebH8zI/CfZwzGCQqmskxSXnskonwvVjdSlAHq5t0l1uyHMYcjvIMxMqsry5X7bhfXldW1aGxTX1M1+Aaa8sAYmKCEPRDe0ILDmAnzGvzcmsvd5hTu34ulAOX5hBbEQAZgJyYHGTcC1c25s1jiBepSNiYdjaDWXvJh4ssXz7VHH/UKqcDTWFNbSRFsfjtlAm1AD0fhNGWwSpJUwFj9BVMJp0BcOl/545GLsm4YVHsoBEpg6KFV0099s3XWGXvJxSoPDw+U5aeIWFIvpqQE7DgL1XRKJYgkVtRLJ7ppOL4+KM8XFp8QyxisaL1r+lhBs7SP9ZcYROhrmWza05s+JdyO3lgQuC6bMQowgigYiibK0neLhihGtDEuFD1tIEhX2YhT+T0CjUalzNl8ijC/6bs6S2Gkz5JwjP3ewW4tCqIIKBlbcbvfLr+YbTi0GwlD2QVp/zj9KvHJ58nx6MHh/hdux73//Kde8Z4f+bkPdn7mp+HxaSvw3/9T3z+Xkfm/9vf1/+34kgOYGlwzgHwyB39clhvtj/C7YaYKXDkyoCyiVxeD3itLyyX4IuyYlMbHMGXlY9F603msojgAoVA++Nfz9zABmWdJMY2ywjVRIKO1hTIBMp/coYXA8ljG3nOe4bvzwSmF4cG+Njc13mZnpmruXJ/Ww8hgJ0aU/CNgKAioVta+oHBOAszP9gnWlv+dZ0BZlphf7qT46kijlUMQCoGIKeSf/vJx+acECPQ+ONyLsIqsC24Rhm4P/bUoyq1yaTpYbM88wgbFONZidZUqpuBMr0vgo6GKpuIYlB3BQh9BMzDdyHUIQfzhpPoHupfVzd8Vo0m79JWioBi4ChNomTESJ2HRKSgn90V9hF/qs3vUR8AdZhoQRNvRubeph/ugiQ4ZCOqJOxy3kVh248aYQCjqlonH6GztxX2SGAVlnRwPbG/vfsGDFPXlb37De37o5z/waZmZ92kp8O94xzvODA8M/J2BwYH/hLCAfRijrGwG0kDwecF4DMTKSaYBRwkqeCjhAsPwT8unXudvS66JQBfzxB/LoLEapBNDYDoMpE6MBiYKKvHvOjgfhs6gE14C4Y2uglMSWzxbgaScIKeXL3q+mKrH0KmDpWO1II+hMBcGXolFtiik25K6s+KgvDr5tzrPOmmn+ykaCsJLIESfCTeloQ5z+z4JKXjrOQLODdDuHuOjEwUaIsWqTdRzLLsAWaqpegi37DPXWGY/6A//vYKKQTZQ0v3lpbq3S1qxwi0QOIqHhU2xpSAIIevMb9cG3XFQpgQMzTVW+RS4+gk+WvlOOVCG4gs1J58xBL0FU41jCaeXWkToZdXV8xFEPCA+U9H3EJ3wy18oRRNeqC85KD1C36MxJU452/gTGjPe6KkPVKsZAON9dJSxHLKtN9dsSLPefnC6P/pVf+AN7/nBn/7020br007gf+iHfujs8PjA3422/suEDvFZ06jVzjJlkAW5RIAP9rr1zhit0/KyxfI9zAXaUQKm2fYCrU8iGBhKWX6n6SmKEu6c/FsWoixJ6u1Zec9gJgtIFhYXiwnATYqCBSacGEXdxaz5jU8KrmqbQ1kVc0g9IH71KYyHgaEQ/jq3wKIbu8XgQRbeNlEOvymD0BDcVFOWpvN1uw03DaRcAs+y7HZtVR5lpM+CZn6rgFQ9l+dzTWBrPP12fTpKIxdLIAltZLW7J0gIRD/jRRBRiF5UWb9FiIyD98Xpy3HKJUwEaS7uwFSEhSIhJCGraos2A1FIdt/puRZQFNqhZSmGfKKRsSD86WJdMycvLVguAvRV0665brzUgSZFl7RZ4LDyDVIGNEdJEPYS/FzrNsyEvIKgjmIIIvDiDDU2KY/iLbSQ6zYlsYVZWlHtcy0WPX2Li5b7D49TZ5Nc1MUUovTeejrQP/ENf+xz3vNPf+Q9HQT6NDk+rQT+J3/pJ88MD/X/3VjZby1hjzUgQAZHgI6Agp0V9c3ACQoZYJrX4g3TUxhB5pl3mIOgcsytdWcNMRWLaFA7hgD7WK9YiZze/IKBWC3CUSA5f7NC2rGR8pbum6ffZDZTXpgmzEVpYATBKYyxG4XUMWH859RJCNRJaDG4hTvK9z8WT7tYUtDQvvKmiAQcTS3a3bYi9ylLe/S1ixN0041hvVJ2rNkYqxphMBdeVii/UYCQhsCf/HmM2kHjo5R12sYiDJa+2l0mpMz9e+WrnllYaH0RIinAVhISXhb73JmFNp3vC1M5ZybatfNnU01fW7KEOPpN/0bi+56ZnarsRusBCCDhgnQgH0FMb5lB955Sy+VSnBSRfqFZwHP+7iA/4RdAI7j+tsTV3nhlZfPdb5UJmDK4NfpHQClI6xVY7N4UZVoTugfS+5e2ia+oF8WMF+VV0f/wjPLW1zfTN7GTLsCK9m4uNBkaasPuQcQ8ZaTL6e9xlOjIZx+ctPGv/Lw3/cL3v+u93T7hnwbHp43AW+02cLD/bRm4vxRxLiZh0flVosy9iK9BdWDygrD5/SAamKU06ATH3O1RBm09fqeFMt7uInDWWW3PBPJjzFxz2JSiB7trNRoYHCF3fwWaYm2tS3cfRhFI85u3ojgqey0PeQbn9mYSnCVshPVhe8NJL1vNWsqKgcJk4DVhxZg1h31gJkJxppQk+DzM53/A1Uj5UVwsFYEihFJEKQbuB4iPFhQJ5qVsIAGKxNp9VghqEb8QEJtIG1htkN5iGlZ/Jq4Li28POVZ8NorIiyinco6EaxZn4+efHLUnrl9ul8/OtvurG+3+msSf05Q31B6/ciEKYapgtjGDOsD4w/TdVt+SXSgotMjAFj1LoVFiOZVTSivP+lufii4ShPJ3Ke08W8G2jL8XbdjLHq9QbuWXp39j6RseqUBh7hVYrUVNUTboQwkqT5KSmItYBuGmKNRnJoNLAkVSuoKXeLF7qQdlFE31oFsGvRMQKXqPT9UZmP/Zbahv5Ou++ot//nt+4Kc/LXz6TwuBf/e73z19erj1dwKX/2PWEmMjGCjnf76D6AW3innlvmdgMoAG0cDz0Qk5GC+T7HCv20vNvDt1TBtj/oLBGSyCH04rZrRuHWx21NZSBiuMQmBBSZFk00gv35M6ZJ1pR8eo8XkpCYyR9lAetL52qc9pKgxE5MOb3uEHYwzC1wm64FDuSb0CSdBNKs9/HVOrA2NiUuW5MJZ6BtMXTBgdWctAwdxSeCxYlA/rJZeeINUbbUJfU1F804kwPoafmRyrXWUeRBnw16cCx2ciYFDD+upK+bcL87P1iicw3vJZr5UixGejbPpOweud9slbSxW4u3Bmvr32iathrpSXvoj0U4QHsfI7UR5mFObS5ukoj6HQwDyWfhWEfyioaI2+BJHgowNl6CBcFCh6MAhiGpV4FGHnxniO3y1VGW25b5Sy/rsH/I8mKXQHLdFEh5bNhq6i8pWRmfrQQkxCe7qU4u4lIcZX/TI4q90MU+7bi9LeDQ37BqMUU89Qv8zD/rce7O0OfvHbPvfd73zXL/yOvwjjd1zg47NPDAyf/s0w+d8g0LQzmEew680vUaACVBi4LFUIW0sdQd4IZAlsmGhjbb3du3O3YL111+vrq6WxCS2Nbekol4CsyKLDFOrwezFOP+i2XhbeBpOEVxqtwBkmIaimoVjr4XyyppVXHyZmNU2ZYcSC8SnPd7414eRDCjbZrOHM/FzlqFNKflM3/5hloRDKKgdJVCQ7AlMCEOVEYVGAfs8P5T8SFm9scZ/32KFDh4D6yjq5sZbBxiK5Vn57PvnCE0EnZisIxPT4SJtL+yzgGc6tly+cafNRAGYSvDByMW2W8gvK2hpsYXG+m6aLUr1w/kxbi5L5uQ98st3f2guDx7pfPt9eff1C6zsJbdNebsV6ftvJuEq8mZscb1MRSFNcRArcPzC2oUVtLZ32EjxjbgWhxUbchs4YiI907gylHWpU/4wpZVY+f07GoDe+EJ624qea9881W2u/vG4ibSLUBF6MoTd7gNSlREJnQg2NQVsQT5oQZT9QCrtQSfhlJPQ6Ptxra3Ehg59qtSD3KGrrbSn55Avf8Kpf+J2esvsdFfgf//EfHx0aOf0rYdFvC/P3ITRGR1QvD5QwQUANvIEcjmm0PPJBBq0vMMrrhgj388+92G7duFkWzooyVsFbVA24waA0eqmoGKCYIIzMYnTC3gmoOfWy2BlgrgGFIa2SD289+PzCYgk8RhOswRwUgiy4nr+uzjS5hLl80pTVJafwt8OoLF6YxP0EVAcxHDiNofW1m5vukI1tsiwiwYD+J5gGOfRHyCsgld/1h+Wxks/rnSu6n3ttX2XrJoFCv3NFfHbZaP3xh20FFZg6OtTOp2/KmZ2eaOfPzrepKAJ+vRdWmpmw2syqwJm5mYewtttFhjD83Ps+0n7mo89VX8/m+c997SPtyuJkQXuJSS/cWcq5UhLE9ZiIEqIY0IsFhVI6YQPvLbntAmY1O5N+oCl6QS5oVcI+8KnnBUNN25a/nrGS2OOZigOFF3xHZ/ERAq7fBFifjkNn7iFluG13pJRdQkzxpC5KE409J3Zk9sHYW0OB/gKl2kMb22032qva4gWc+8ci+EEeEfooqrcPDA9uveXzX/ved73rd24v/N8xgX/Pe94zdPBg989Gu/9XfQN9wyK1NH1p8RCWJi/hL8se6BQpYtX3bKEchrWF9L17d+ttrTdeuFUCS0tDCPxeMI6fmqJqcLtB7PK0WRy+HYtt0cZWNDIBoxkwTCd03RQTn9hgS0jhR4rYdplvNl+QCNQtLDHorIaD4GBUh40U+MqEX4R4/+FroaAW18q/TV/N+1IULEUveq2cCh5FgM0Diyh7lzq/uAJGTnGDPCjWQIj1xwKh6fHJ8mmhC4c+0RiEQd+2Ijw1S5F2CPyZ19/LdS7FRKxvsHsJgk0sCLVlvcryfnqRd1uEiW08/dL99sPv/kDbOjhp87HcX/DUo+2pR8+Xv6/va6ub7dlA/bvrOzWuM6z7w6XCKaYdR+hazsHA36jn3NNXAqVvrDQjwCKjTyGtXBd4hYIoRnkDlDmFbAwoCQoAXfjq7pdrYIqvS5u2Rr+/VhMyEHAUpShApy7KjCDjQ313zfgZT2UZL0pVXdKm3Qfu+w3yQFtCNTUaGoVfV7dMrY5CWpz9t80MDd35Y4++8UPf/zu0JfbviMDH+vU/9+InvzIW7L+PDzWLqQkrX6/8qxC8iJvv4BNNTXK3N9ba8p1bOe+1W7du1xtV1la8Qlk0n5amvU0Fdf6gMpwyzkBvPn04qqyDCDvGcmAGK9MgAExZyzBThoHHPCUEYSiwsjK6ct3LFew+U9Y2fxOmyg/IgBeEznW/8REFxlgOL5AsJZI2EWgMAglgpi4wOfhwIctwrbLjXmAgliy3Bh30tfxXFhLk1TYZfsvLq5Vw5NmBof52LZD63MJ8MSpFYUtn+geiUbatq/jfXoxZL9OIkGxub7Td1LW6KgV5Jc89aLO1VrzVDj6joc/lSxcjkhRoX3v+pZvt7tp2+8VY9nsR5rmpsfalb35le+urrvJbuz7r3wNBtcDtg87KGmvJPMZB8NEsRX/qEvwStvAuerRHOwrfM2jrRZneW08IWV7LYgutRKjQ26ul0NRhrGrJc+5NQTXbwTKjdSnofILzXnXlYCC2Y7Ep/t7swGQUk2c7PpJt2CX/GKyufXEt4yqUO5I2dHEHL9i0tj/KIm7S6HCUV/5ej9AfnPQL8g6H2m8dmm+feOPbv/zpd73rXTr323r8Dgj8ad8XfdG7PuvkwcF3hECXCwqHkDWsYRCC2WU8PRT4MKEpucP97Xb7pefb0t17NZ2zuR7InUFn1fjcCG4wWCq+YM/ysZigJ4u8BaZnYHu7tgr02JVmYCB+GiEMg3XR8C7ZRhJOQfOHg2mgcTxYfxAhKev40KqorJJmIoTh5lISlcWVZwSg+JC9SLFyuAV4GZOGd/S+FI54g3XwLLZ6pXna3tkLGFQvKi9hp5qST4wrhdcGG2fPnm1nF2bbxfmZNprfc1cJgiBUvYMt7a0O5BBqnA7dxBWkirpHoWYjVlc3Yv0JCdj8oNJvFwLtBaIIxvL6Svvg0y+2T7x0r93f3G3z8f/f/rpH2ttyLs55V32gdfoEIZRvHcU4NzbYzsx4ZTXB7mYtCD/Ib6sswUXhh/4BewDKjeA6dYJMWaIhtAdqU8jm8tHAPdwevOMfv9qSWrMLfoNiOsRoNqWbabHFtXtXotyOj9OGrZ22srZZis342AfQ2gYQXuxGHERlXEUHxa5fgsSmCcUY0I07WC4KI5M2ibOMZoz607Gt3YO2sn3QRkYnJ0ZGRt4yO7X7M9/3g+/+bV9a+9su8O94x+dcftB/+J3Rvq8FMwleMX0+vbEExKLdDSaJKD8sA7y2cr/du32r7UbYNzI45kYzym0smrjgYe4XJKHBWXJKBMwHi33f2N6qXHpz5Py1+QW+6WT5t+CdFxxKE+UKUDaEB1wTnAPZfDeNZnDlu6tHu/maBEnE1hZJNQWXdrPsssRKeUXpsNSSTTBCJ+ixDLlWq8v8y0WIgVIyz18QPPdh8ArEVZnDYVaxgFZWUs46RIEOFE/FFSLYVy4sRFDkz5vCGgyj75WCSinVZls+E6Jrly60Vzx6pS3MzpSLAyZLookMtJ29wzaYOh+9eqGdObdQwqMtt+4utY89d6N98JmbbTmQnp//+mtn2psevVhz9VAaC1vB1LRt6X63pdjspNmAnFMZrwiEZcdiH6cZm9pLMHSYiKBuRfi3+OMZU9DfOJw5c6ZmOQpG57faLowCzLPdbEsGP2UJ6lKS8hnQ1lSt/hJTZeIFt8q5UA7hxw+UAYHFR2fOLKYeexVstTO1g07nXqobDfCouih2POtzZCT9Tp/wkXUd8kAofAgRG4+PRXH1c9GO2vKGrbMH54f7x576+q/4knf+03e+67d1E43fVoF/xzuejlu3/J3DIyN/ECFrMDIavjvKp0XE/M16ShKh9teWl9qLzz0fH5723W/bsQqEuCKnEfJedJv/WnPNGQT+uvRUg47QhOH+vXtlCc9fvBDr0y2QsAQWFxj4nhBDBLQ0C29QjTEfT956MVIEU7l8uE6hdEG/Sr9N20W+WSw+KBcDtMUsBB/MxjysFchawaGyVp3/1zFQ1x9tIZimwGSNOQ/jsxJ2yGEyCmR41HZcp+3W7eUKVArMYTJ1IavfyvXI/axf7eAaxYV2lxbn2sXF2XZmbqo9du1yu3zuXFlKr4yamBhpr3n8WpuPVeYW2HGGkGzu7LefeM9H2p2gAFD8ysx4uzY7HoFOW6JcKnMtMJ6lXIprIMV3ZnoyTD8SVyIuSxS0ttkyi9BOTEY4xifbvdw7Gqt8f2m16AuHlBHIicY1NqGZcXTds+htzB3gNSWDdlBPjWOUvLhJz01jTEy3mUSDLnoBuo7e3dqMixfPR2EMtedfeKE9ev1aeKtztdC0Yi3lcoSu4SkooXLy81uNc+4zw0QxQwWuU0oVfA1dU2yQT1zL0HBj++DyzoO+x//e3/9Pvufv//3vBgt/W47fVoH/um/6ov8+1vXPxLr1GTTa2SeBwyA9BYCIAjOH0cAu3Ll1o923ZVQE2Aoyvhaqix6zoKwq4RNZN9faEXmwron2K1ugrXz2PGde2qCxjFRNvLOqG1M53K9dtdCEls69GJfgVGT+4LAi+IJG2k5x2FyBwKrbVFK9nDHP6QdhwVw0PoiKAap+nVVCbizmzt/lmuSgQEz1saA2tfSM1vL1bdG1HoFbiLCZPgNbBbwqMSVMu70NKcRtSX0gPKEgiKyPfekxOEGaDQfORGH0hd6Lc9M1f/6qx66217/yenvL617Znrh2IfVxj8wvdAL4/N2V9u6PPtP2I3xnIuSPzI+3sTC6doqsbu9uh5Zh6qAUsLdeBxWFNT7mxZMW1oxHWG1IMVB/g8dyGm4vLbe1jJ0dcsUVuve7d7sCCXKy6vxrfUFjVrVcqAiu7cEc6EdRmovXVmNnfARaGQ5Cx+ZCgjpk9gRyoKAFjSl023RvBOLfvnW7PfLI5dC91ZQp4eZepuCKCYjlBHspplwEdRsjgV2xFwoJYnCt9utPf/I1/YrQDXQzPFubO6949898dPoX3/fhd1YHfhuO3zaB/9Ef+8G/EOb7WxGOYcJHwHpTRL734DclAMJjBDuM7O1tVzqrAV+LzyU4Be5531o3L95tF13WOgPi7TA9Ye9g2GC9A80gs6jLK8vF8PZV5zODznzrnoCX34yBM3Duo60NpsAgyEsZuV+9nRU+KQVBgAQHPe8lEN7SSuCdtL0UVULHCtXLIHIWXA9tbExJ2bBGOAijsoKYVEReG63QAped3paDca9fOtMm4jqMpr2mlB6cxj9OGX39ctrjBkUpEH794JaY1poYE0QcKsU5O2lp7HTQQsYjZY7E31yMtT+3MNMmY5EpmMrGi0CIF+xnXH7hg59sLy13LtMrzi8EJcjwk5HXKV/5BVAFQeIHY3auh/4YW5FrLpH4xvmzCwXDt3YO2+3llba6EQUdes5HSVw57+UasdzonD7Lc+f6GKeC5un/cPpkDLo+h3ChEQXQIbxurt4W3GX5M462v75w/kLGxhJg6b7dDkLKsOR2bX29nTt/JmPj/X5r7TVPPpbyTspAdG5mkFr6XXGa8ATFgtdc1y4IlDuHt7gzHU8F7g9l3Erg06GMjRjM6HCUf18M3/Hh6x5/9OrKBz7y7G/Lbri/LQL/Yz/5Q58TZvkf4+vOlzXMQLCI4JUD5EZYvxkwEWQCj4G8k8wus4JtoDZtbwBAqF6wjOYXdDJgBgAUV0cnwFItu6QYg5zxKKFlgSt9suo6KWYkuAavmCjfKSK/EUZ1F+ROAQTUdW9b8RyfTaS3MrPyG2UhYi5NtcrmekRoRH4twhEt118MUQIfReRvfcEYtmoSqGM9MKWFNKYk7VEv5XUylnk+vrB89tGh/jYZqDwcWh0XPTvXQRkDsTzy1mfTFjvtWMV3KQw9NzUTxbfWZsOMT1y7WBHlPhbL82FIbenyBeSOU3gdjN0Kwnr3hz7RVnaO2kxo+6rLCxHauer/hLTbCKosxfMXzpV1riy29MknBaGve5Bb+tQfq8yPX17bbLfur4Teh20uiGEmbXni6qW2OC3VVxKWNQihRT0vOi6WAq2hf7cPIBrL+xebyY1FM32ATAajbPjTlAV+KFpEQeCHLj7SrZ2whBo/nombo6GuvTIuTaiRsizc6dyoSnkOrQaiDh0dH3ATjJYtuQ8BnYz/7EOhP67AHjeMIaE4HYMpa3Cwr40Mng5Pjg6+6Ys+500/9RM//6Hb9eNv4fFbLvDf9f3fNRcP5h9FAJ94cHLap9OEsdPAHdH4UWAppjBAhIZfTGnz3+/cvB1Cd0gA9MJgnq9XFK+bluv2ljMNw7LU/GyIjVm7VysJ3jzcOil1UxoGCkowyIJagmeuOR2m6jCDZ50F8/Obwe+YLSyUW0E9Q1hKLINIo+uHGIR3w1UOOd8zbdRm/wTzMIkVeur3Pf/L9W55JziL65S7HQslbqHtMxHw+QjF4nSEfTpKBUQOvR6kbNNgs9OzxcjhsTY1Od3OnDtf1vfWrVv1Akz0mIsLIOaxHLR0+exie/NrXllBO3PVtQMMnzZlUkqY3d+YlMCtb+62X/zYs/FBj9qFxfn21BOXa5pwKorMKr/9KJUbN24WujIrAe3UbEWeLSUamoiIb2ybsWjtxr2Vdn91u61kHK9EcTx5aaFdnKXQxGe4d+bD4xYF6W0EnTAM6I5WGYackFYXuS9hSj2EVWTd7+5lcf3zrNkdimAhFt69eI6bpm3upWyvXr1SCgOCM71oCpJxMIXo972MWXRi9Qn74mDjhF9dU38l/mTcpfZCZ5SZQCIlKIfBUe3Nzf7Kc5Pt9PjNX/L5b/9HP/oz7/0tTb/tav8tPIZPh/9eqPlUiNjHotLCJTwhqE8nYnmji0AaKwZqF9TK8ywq33cvVo6g1k6iuc8AlgDlph7M4yoQXsJN+Ak9JUEYQVqDKnhmTpfVNNfNL0P8XuAMI/hk0WWWuaenCED5OjKo8gMEvygiVieNyA8EuXv2zsPpw+NYKLB4YWExlpQvKF9fhNg0Tqyo6HeuuV5TOam/youw6Z8+1TvWpMOGacYDBWcnhiPwoxGmWM48b8smQbGBBwftemD2YDx6L2SwK40c/fMXIvjxQ63mWo+wffKlm2nqg/bI1fMR1tE2Fqt64dK5fHohZYTeOKWTEmegEx68gKHYxEiQWRpYEJrFrGWuEfad/cP2iWdfbEenA1FSoftRIO6BaVVbWB0XnU2/QWMTExBRhLINtd2D43bp3EK7HNdiMQoNWlmYHmsX4losjA+2xYmhuC3hj1CEq4dfKB/9NlbcJfTFQ4UOMw5cN4oWT9jXf3VtoyLz+IIB4NYZox5vdIagi+OUSxn6c3+U320LBllIz16r8WGJjk+7PApGyxiC6TbPYLwqkSd8uLq0lHGxEUl/3NK1ogk3YGzEWoTx0KELOI+PDvaNjwy9YeB46++lm7+lx2+phf/nP/zP/2K02n8YyzUqgEHgyk/NgZgGpDRgmAGTGyg+vRz1musUdTYnHQEBRw2SwR0OkTAOqE3rekZ5XcCry3nuCTumJOzbW4I/m0EQozXVs3hmISzdbaCgLhJnAP3NohN62XWPPPJIu3LlSrtw4UI3PRR3AYqgJNzDEqoHw1WwKi7I3Hw0e/oJzmEGiqy7h89vxsAKNkoqkB9aSOUVs3BPmKZeBR1GJPQSU8ptiLBNjw62s7GAoHz4Kn5gLHFOm1lCH1AFAdiJpd0/OY0wQQbd7jz8egx3L5Z9LXT4rMevtzc+fil+e8ewFKkEnBL0uAzFvJi7LGaXM7C8utaeeeluu2eWJPS6HBqeD0oQmabg7E1vGvXs4kJbnJtpM1EmI2nz0YG1/cajm6/2aqrl9e20ZTMCudcev3w2fVOn+k47xdgXdRCFGKK1g/RFoO/kxLRtmLZoSrnyoyW0dEtj1Y0Hyl/OaZMOaM90qbGqjUzTr4pJ4L/cX2Xku12M08U2NztXG5Kw/OfPnc2VKPrQzSvBK7cj5VAqpZBDLXVpi7HFRHiI8sBPyhb3mAryOk1/1sLLkCPFDmmWxU97Hj7Xf3h89Mjb3vTI+k/8wtO/ZS+w/C0T+B/44R94Xbrx/wpVzqb76Zj54O4VQzqN8Qkw4mcki/kRjfDWzinRqIdhFHnzYFRtuIjQGRUoAWzriNxqO+YeBEc8Gtth8CmFgvRhGtaB1RZBnpqaqLer1mCnXYSCAqJ0lOV1zFIxfbeoBiy+e/du89qomgrKwFuEoh/FTFFcBRtT12yYXcvMhZu+YR1B2wr0pT4r/QjxAaWVOl2HILpyMGGXU6CfmIqfqqwzsxOV0QbGE9JKD0a/MDtQYPZAP09iRaJPasdZsDXjUMG09W0Ldk7aW155uX12TvPmLA0GTNWFWCheSoylYv18QhkahZbL95fbi3dXajzRyj1LFiZFmPmlj12+WNH/ySithTkvkgjKG+qrt9xU/nwGcHfvqC1tHrRbd++36xfPRYlNlXIMcSIIhCq9ztgKBFaQMjTZ2j2slWhQVk/Z4gVjbRzKSue50RiWSmByX8oSQBNbYHC4T8NBEFyyzigcxr+2CMq+ha7n9yhMuRZ2H9Y/kXuIEuvNRegJ6n4lfAUtpj4Cj4cqfpBPmhAflhjXcx1aWDh7Pqh1tN1fuh8DJLOzU3DcVyi2c+sejPQ9OH3tF3zWoz/6Yz//yd+SV1X/lgj8t33bt/Vff/z6/y9f31hBsRBSxwgVq1pCFsHo+cs0szlWXAfKs8p83sPA0oJxgWW2nEYU+dH8I0Q1HSeYwuoT1jt37jxUHJ+y8hij3hyT+ytlNgMyGQYw12zvNrvNSuZxYhrJFoSIkjIQFARh34w7IbpMpZiSq9z/tB+MVDehwPwChqmsoCOLMjMpYj9fjFp+cX67c+duvVMNoylDAgrlRAlwCUDxSnRJ263Yk+EFerPsrPx0IDhoOR5oiO8pCZHxg6MotbRjffugbe0dlG9s7Sl6QU0YzD56T16/1M4HQlOYTq6FU2yB8hBVx5AUBSWrrmLKWMrtnY1YwM22m/EyMbUZZbwTt2Unv61u77cbd+UDcEOPQ9+MTThsbETwlJAGzUQA1rf220efu9N289zlc3OlvNbWI1gsN2Ee7FCK8vVP4G5nP358XAX9o2wo/J7Qu6mLopsaI7g9Y9LlM5ivF+DlRy8sdCjNUuDaaCRCb/xM9aaLxTvQARfETAuXyGvGl+/fr5mCsYmJ0GakZpjwUgl8xgy/5NHqA5qqtxRBzio3Yzs3vxBaDrb7MRwUrWe72Z48nL4qI67vbDr+ih9+98f/F1d/s4/fEoH/a3/rr317Ovy1EYBg7K4jBN3Y1IDmk1Xlv4hoE1h+HoYUhCHs1qWzjKY6RLsFnQwa4lW6JvgbrSoNknBhTMpieGikIDs47hB95S8TJvUur65UG6AISgcjEy5W3/wq2FkwO+UJgAkMqsuoWHlFwD1PyBRoUMUmCKw2EGAvQtBnU1s8dNZdw1mLUnr5TogorC6RRBCqUxiUDnrov40itMXONKwdYT8zJbFEPnyXaSckLLh2eBzLGcV4EB96eWsv8HEnUDiKNmXqy8LcdPmWWxHKkwd9bSFWdTY+e1lyQk+80kfuj89OQLtgmPZStkdQUjTInQj1SeqLfqn5+MGRyQj+QbsTRfDivZWKuguCCjBeu3Am/TdH31k+SGhpbad97MW7ZQFH4mrU1tfp59ZmkNPQWDsZGGs3l9fbLz39bLsdlOLFnOi9EStP4OUiEGZt8t4+lhgidE2sAk9pvzExPp2wd1F/bxMyrsY5zQna6BZTeesMpQnFGBvXZi1nXpxv5+PKoQUlXam28b37AsW9RUiAr1ZCRmHmlhwMGvsvrBN+SJkUg9/xtbFVF0svbuVGfn1Z+vRDhD9fz3/ZW1498s53f+QnlPibefymC/x3/9Pvflt8mP8ilm6RQOh0F4RKxx8SBFMbkAq0REBYaYJS/k35V7Fy0ap6fpQBEKU2AATddydLLohX8Doa1uBZSIL5/TEUYaiId4hKoGhqwubFiD7BYTn67hU51SZtrdxrWjf/+HHqAddMnWFQgS/M1WXOgaDd3mgYAkNpu1RS5ZqGE/CSx87CYnjWhIiW1Y0lwngprgQB0sGYphwNPGREcZSwh8nGBh4UpJ+MwFffium7GYODPL+2udfubOy120trbT2Wl3XBRBZ+LM6abz+tabwWgRe0nJ8MYkgbx6N4tV//jRF2paS64J0RK8tT0Hp9fafdWdoIKonSyw+m6qy8W41/SrDEHo6CzIZDi/Pzs+1RyTth9g7pdcpuZWO3ffLmcgnuo1cuxG+ejaIZbhs7h23/dKitxJLfXt1If3Zrbn4o7ZbyapHOYYZMDKVmNzLUFdSNofB6r06oOwRpdkKfGJYen/mt+hXageeg+3wE+tHHHiveKqSUNkJ9YLeEKcoKf07P2MBkuLZLs5/BubSHEbHuAZ3NknT066w7uvUsvL7z66Vf27eBZTdt552I7qHo8ehxFAjzONw/ECeoXf9jn/van//+n/3wzRT1m3b8pgr8P3jPPxiab/P/cHJi4k0YnAVmNXWoS0CQ0BJIHkbH+K55+b+pn9pCKMTmq+6HWfnvQwTs4UA5pcbS0JgYbOumTrqVaBURT11nz50twsuuoiSADAOlzsqCCgNUAkS4hYKBMpRN4ASQMK32GrHKrMt1A1jZUrne+btg4l4xXQk7GUo7QXHBKUJKoXSflk52ZNbnOsKo6klBZZUK0URx6RempfTM9WqfKS8bKwyn/qmxwbZY21p3758rF8C/CJ7cgPsr2+3DL95paxFCsQEKSWR9fmamAnyCZ/xlb669vbQaBHDY5qNARmTTsVxRisao3jkX96OIgDY1Fx4UFOSytLLe7kcI723txgqvtt0wqUi72NNQ+hOCtPmRgfa6Ry62Ry6faVcvnk1fummuDEwx9F58+Gdur5QQSN2l8W6vrLXlCPzMuSvtQWDvVmjPR85N6XuEIlb09vJaBV2hDmNMSZeLlzGgxMUBtNMYoG8hteKdKIf861J/h8vCG6uaOpudqYzNu3fvFL9YVUf48AwFUGgu12k9fNG5oUFj6ao5fSTalESVtlY6bcbJzUS+ECEewaeUeH6j3CFLbsNilIat0zvXIG5pjNzpEYPVtHU2eu7Kl79m6B99/3vv5OJvzvGbKvDf+Ee+8W+ODo1+3dHJ8QgrbFCi4wrOGBCC4kBIzM/60s5rD6e++LyIa95ShF6wTucFe6TNeksMa+sshRHhMGAdRO82uDAYBeOisdVm8MUEMEdN2aVNtLlxoQAwBGHTJnBOOytZR4AIw6TNIBcUYZBAXhar5q3zN8Er/1FDMVe+S9nkf+tvl2DRRenRA9M41Vvfw9B9KZvSs37dtlPKwBTg/mieHU1jT8OgZxdnI/T9tdec7DryUKgi7eMebO0et1965mY7Tnmy/igUBEQPGW6RnmaDCzvOsIwv3r5fMYazc94g0217pZ0Chnxh6KFchtyLaXdjeZ998Va7f9DX3vPhpxv1RSGORWFcX5xub37iSnv99cX2+W9+sr3xyUfalXPzsZApx7+0U3tB3J3Q3xz8ytpWQWP7u3/8xr22vH3UtjMGcjHUj+YU6VJg/b1Y/OMHn0qBRhtjhoboau4fGquAb9obgFz1VtRePCKVUzBiL92U7X6Nv/L0gYGgeHuBPmsS+PlmSfS9lHJ4Un2eF+AU85A6rIyDoAE8UNY9JxQoOIjRKCGGDWoj3Oiwuy+QfFyZf9Y3SCwbH8nY55rnKeuUcrZv/MyDf/ZTH/jpkPo35fhNE/h3vvOfPxWC/t39o/3LOiu7yFH+TAbboDgNRmd5u80oirFDTATfiH9t/rSXPupa+bohqH3bCT2V2vloUj67TSxq7pj/HqE2yIQNoxiIGuSHwhzuKituLbzB4md6xiubQEAMRogJCCbwAoK5hflY2C6K7Tw1iA8H1qENndbv4hNO/eSrUXRgcUWgc6BDJ0hhyDBR9S31SDOtaTi/p1yaXkCPwuG/mzqrNNi5iQi77aniw0eppKBQQ6Oi5oII7i9vtU/eXqp2UqTgKzfEzkH8+VoglLKnJ0ba+bmZtr653+7FYj9+9XyTS48BtYnC0o9eP52Q0eb2XvvY7fX2L979wbYbpQztiFM8vjDVPveVl9vrrp9rT16/2Oamx9uoMYlV1ldNdAiqcY0qMSpje3tlM/D9uH30pVtpx1YggoSZoJzQDv28BpoR2I7V2w6SMCbaVDGTWGqKGS+J0aCEcZOMg7cqppK68ID2F89l3NFGbjwEpb+Et1YThi8IO/huGy7oisqQFy9FGM9RFsaFwoX4TB3abAQPOOyC05+xhFIJt8ooey+fVC/F8yBIs8Y5P3MfBXvPnbtQaEQbH0TBdO8IKCs/ko/zX/X2N/309/70++5VJb/B4zdN4L/8a77yvwujf3EJHSiTwcE8BtBA6LjPEvh01EaGBJs1x1zb8QMFlQzEYZjBq6LsJY9IsunMjZo3RTnQGiNgaHPQXANTXTaXZB0rqSKDKSrfg2XWcZteIxzutyKL5uUy8PEmY+nsO28OmBKyMsy9NdUT61ftD1NhcnCxJwgYisBjMp/6aMEJa1nvvstZ1k27U495VwoAXTAl/47yqVdFFZ1s37xZTESJCYqdiwCdm59oE7GW4yVko7XjK+Xgnz5b5rsci3kzUH18XJ5ArETaRNrqntQHmq/Ff6aEH7l0tpaq3lu6166dA70Xcle3eURNleq8M2VDBhDbs7eX24+89+OxuNYzBJLGPXjl+en26gsL7cLZ6YxHf5vK89J6J+MqQC3uowCLg3OgVynjCLAZCZZ9c9drq4zlRJuNfw69HO5u1mq+6Sg3AuqZehNwxgM6KSsfAcQD3Du72eINU3Q941IKIMankpfyDAHmf5tJ0Tb+NcXIQJg5YXjQjPsH9WkzHx5tGQeLmdAzzWgLQUVSkiE0YzYzO1vlMSgWSDEeCHqam80SQIfuY5CMPUvv78q2zL/Lly8XbfA5PuPnO1LE2f7+06nv+cn3/dO68Bs8flME/nvf8b3/zsjQyLdEOKcIGCJj3vJTcyBgReAfCgYtB2qbFukERTCHZu8i1JaVmgaTH+8ewTkMZ4BZQvd2EXU59N1bV/dS3nPPPVvwi0JwUCY9i2p+t5RP2kEhEHZEN6DK2draiYbeDbxar9cIdUG6KKgMhhwA34dzL8tioNSp3N6pH4Qa5O/5+ZZn1uq4YqxuTpviYPkdrmMAguaAZGThEeTZwO6pMLvposcI1MJMGO0kEDxw/qEF7NWJ2XcCtycjLDLLSjigCwKS9psaw5gi3PuUUMbn8pnZdvHcXPq7GWs/3c6fmasgY00VPeybhrnXF2jj3R9+NudzJXDeLnttYaL9gSeutpmJWMTKpdc2swgy9rqEnk7oOj+WAvGsHHqLnLyK+umbq1HWU7GCUVqxcONRVGenR9s8FHLWngXWKthQc6BmXLgDVQ4eSx2WBMu66wB8jugWdZSbFdqA8sbLuOsS60qw/G1jDxb8heefq/6InwggWgdhLNwH0nOHLLmlvBkAFnxaUlEUMmXBlVSejTj01ZhxHe0xmAZ06C1j0bUBXbsxp3jRxzJu9D177lzJDKHHA5Sb8YhbufgVb3/q3j/7qfd9SBd/I8dvWOC/6/u+a3FsaOy/nJqeeoomk8BgsBFb5xCcpep89i7bzmB0mw52Ws9vTgRl/U21gfSIZ8qtg/67TcaUQabFy0dO/SKtXAhwSNSahRKBJRC0JwXE38PEYBPNXdNEoXspl1zD0/y//YdLYI0J9ukGXO4AONbtgKMcfRP4oTjUqw8Ogwf6iRkoD9RUeDFDGNnOtdNTpse4FN36AVlaIKr5Wf4+2Gs5qTz52ZmJMPlmOzcz3hanR9pIhBbamI4fPjbSJW50Z6zVQ7pIJLEvnB5Ysqos6ME42CKatQJLz0eB1KuuAq+ffORqu3SeW2NTz67MmtJKe6ASh6XJP/m+T7QX7q/HxRhoizOT7Y2PX2yvefRC0b22gEodtcU3WJs+Gl9jyKWghPze3z8UZRoLv3/UVta32wdfuNMevXYlzc04Hezl++WghYWMzWhb3dhs23uyLDdjII5qrh4qsIU49HYYBUa4O4vJEERpVjvS/3wvgUofKcbcUjDbuOZyeK3bp9+mJl5bZs5dDGUx7t2UTTogqDwnmMmodEtco7xiHGQkioVwWRiXShMPr6gDInVtN2VL5FFfvS6sDuNLEeVrtTm0Trs7fuoWaEn4wkf8eryDtzJ+U6Hs1J/4wjf/4Pf8Bl9q0WvJr/tYmFr45pHRkbeWlcPIIUIJpM6ko10yBKIQ/i4qTSPyj3sZUYJ33uCJuO71LGkGwVn31ZWVtrYc/z5Ereh3iOUegohgyhStVWZlToV4CNj57PEBY70lrxBYCxq0Q118QAyNMURqy4Kzzml31EgxakVYtTmEB/ULSkaJlIIKM1e/02ZlOh3Sa23w2OszpeQ7RYdZKC9WoJRhaEDRFVLJ717lNBtrCQTY580edYNDYbYwijXktZnGQyauRS2pT/vde39jq73/E88FIh+kLLu82PONpZLdZgahyx0QOPvwMzfaL33wY+2xQPvHr5mGGinFI9g3OTHZWbzQgmLqukVxdVORi7G4M7HAJGgs30W2CTHfHNPbPYgVp1goxG5rKu0dKqSLlkOjcQmidKajZNY219uFxW6Xnnv3l9vNe0vt48+/2F64casdH0ag0xmvFbOBxvmF6TaVT8rDLj4gs3FQvnZSLJQAuqMRRarT7jGWgnVcm4qPIEaYqNZZhCZXLl+q8bA6j6imKyXAXgO+EWF0r7GrcVde6sIHPvGh+AF+tanHxUuXShGhAQ2DVyHTUkoGJ7X7jo/FeWrjkCiTlZXlmmm6eOVy2z0+yFiG51J+ynhbaPfn8+Bv6PgNWfgf/bmffP3U5OR/Gs34KCELT1aEtyKjJUw6aQ7cctCHUErXH3a0NHP+gbqYy+8i9iihPJ2n3aWneghT9naPlXTifqcBJNiSamSmeYPrfiwIhWIpJTgPZlIKM7GwAnSmorr5dJlZETjWNoQ3KKy3QcJEIFYJa9pUQZX0wzNOTNVLVNGfnsWvvmWQuAqmuPRPzIEbggFYlRKmnDs73WaMlpfOTk+28HLrD2N6xlTU1tZue+TCYqx8kEPqsmCmcu2jEQh6SXCOyFf7sfc91979sRfb+vZe207/dw7trnJQ89liFpalgvxeAnkuPvbnP/VEe9OrHwnqCD0rTiGi3SndEhpDlf4aLzv+vP/Zm+3m/Y32+OULEdTBNhfFsBCB9zYaTFs7FBVrd2sGJE2dhgdkuBkLImS80FiMxbiZuvroC7fbZBCDzTz2Dx+02xF440kJz8xMBfmk1NxvaTFjSbnsRunuRdjKfSvkILhLsRL+TgFSYMjDN6/cilx3D9exMyxRBGYiUh40Yv6dMrT3ggBn5YUEylPyxoiihZYgAKv5prQnz1ESNRbaln7LIVlcPFtvm9Vn8hCGqHHCKxQEYXdqoH8UK2WqrcqoYHGUoY02zTgFrfETJ7/6i970C9/z47/06067TRN//cfIQN83xGK91YIIU0v8Ux1yFsNmdAipwzXMQFsTni6hBa27HHZWU+IJmMt3PzrqEmAq8JVBFI2X+y7gppyyrCGQUjFRN4feRUwxBGtZ0dfUg3nkwFvtRAPXYpsQ2GmAMUwJfoRbO8A5wTvQvBI4Mpg9i45RykJlECEGjMDHX7OSKr+5rwI+GD//SVahMMo3xgwRfO07Svu7fdX2qxw7wrTTw7JyrIr+Li+tt7nJsbYwPZ57vEoJg3VDpi2OonfaZ9nps7fvt4E825e6BkqhROGhYW0B3a1XmIiP/ZbHr7Sv/eK3tKeeuFLCFGcxZZi2ov+Vn4spt+Bv2kM5STjSHjkBM1PD7dzcRFnXF26ttNXN7VKeL7smKUfwlSF78ACsDr3SFkKvvQS+NvNIXx47P9fORtCfvXm/1gBcuXy5Xbt6rT322ONh+PFKIErT4nIs1vSfaUokGM7z1XdESDt7+wkaS8JPgDolAKVZPJRn8mztZRia4j2BYuOmvxSxbbf4z7fv3CuDg38obm6dcTV74k079VKO0JjSgsyMvwQc9+EbSmVp6X65COfPn6vyuVJ41gFdOvA3WmhLd3QbjkBEazFe+OLaI49UtuTyxrpYwltPjx78Ow9v/nUdv24L/8M/9sNfEIL+x2H+s4hKuBHY3C1YiCFpKtcMDK3mKJiVs6bYYkJYefuRmaYRld/d2Wp78dulutr8ggDWNN+IrDnTbt0UizTVgkYpWzzAdBPmLMuSurkVFAGYyaejrTvfaq/8dBFXySkG1WC61ycFoD6Qz2BQUB1EpJzCVA/PUlBVfpcPTwkI+qhL//JwDbwIstmHSrNlUdIDkFfK7t5Bt2CI8uYPCrLxfUWeQUfbPj164Uy7dn66It+UKItRNAxdffYUKQZ95tZ6u7u6WfeJtHuHO0Vj1Vhf2rgYpfGmJy63t732Wluc9ZqpbsspCTcUs/K0x1jWWEVKSkAzThj23R96tu3FPbgwN90evXqp3V9ZDd2P28raegmDt8cKxO3sHtYS2TvLa+3ZG3eq33PxeTE+pi+FXHkOD9qNu2tteSuKMAZjYCQWNX2XaQhC37pzv928HZSX8l/12PX0sovO28p6P+y0l7q1D685lc3o1CKdh3xnXAgRmnSvfuaK9Kfddi/27oGouNwLkZb7F17Ck10uwkAJs/l391w8G6sdCIZesjprQ1XB5dCeYq+ZnSg4yVYi74yQrECubr1PL+OAF7i9+lIjV/amU9oVe6ijU4pyCjwvf38j/C6uFTM3+ye/8M0f+d6fet+LD2/+NR2/LoH/8R//8cG+wdO/kmZ+JcYXidZYFoyW1QnCoP09a2gwbCTAgoOJnsNYmMry127uMtdjfe3uIneepkOoYuoQpBdw8mxZxwwQRoMwDDSFIJjDp6zEjRx+L7+8v/O1EZqA2j5LpJhFo62hA9Ce0pDjrM0YswI7qdeA8NP4jhbRdBY/g5ZrrBnFUkovv6sDk6c7dR9lhVHGw8zSWD23vSuoE98PFI5AoYl+spAU0ku379bmkk9cWmzz04HMgfGYVj9B71rg81DoMTvXgZg+d2c1ttyKQa+BlsUYuoQWi+PD7cmU9cqri4HjKSttFdSrTMfQhyB4plMq2s/l4acaK0rtQfvYC3fajeWNQgVnFmcryOh9althxNWtfO4/aKs7x+3mynZ7Ju143zM32gefvdEGQojrF+Ojp+ywNf1UY7m8sdU++Pyt9tztpVIUZY0D8SlKsYe9uCXuY6EfjVtjTUVZ29BvP/dbfGMs0bmCdSW4XcQ85K+/0Uu9dT1/K7/clM5WFO3RHaJatZlKxpYLCtkpm3tHyVDENs5QHl7ejpu0EivM9+b7ey+guMzSPVuoDccdGX2IAHarLO4JRAFlUcLaWIISYpSw5yw+T3soc/X4HSJUnhdt7FGqR0dnQ4ONP/tXX/Wj3/3dH1XAr+n4dQn8N/8H3/zF/YP9fzWMMq+R5QuxjKE864iwtJP2dwGKjqg1P5lP2tCWRPzFY0GUnCDaztZG24nGtDJuJ5a+dh3NANNykmVWYxVZPsJZsJmyiPa1KwwBx7imT2qqjRXJSRjSnGJmbaypwhKSloEE4bssq520gTWnXSkvfXA/69iz+CJOhKHrU3Ur7NtZGJQHU7tIdQQ3n6CtvurbTGBgZC8Ez4CG+fjcGFX9aHOas2/A9QdtJYLAN3z80rl2wSaRsSgGHeMS8LJaGCKHZ8MjZS2lqcor2N6NG3PU7euenytFWQrt7FjckMBiiTt2tZF2iy7oRiDcr159oLx6EFT2YyjWNrb32gc/8UIE2+q145qi5DKw+jvxvZflwK9vt1tr2+2l5fV2e3Ur9D5pr752pr36sUsFd6EsKMWMziejQD4RKM+dWIxALKR9F+cn2pUz0+n3VNrb387P2gxjIu0fr7ZQtlbqHQhEHsZNiZLQzgxRCVK6WzCcsBhDfNEprS4vgwHozRigZdHHGq8ca2urRUt7EkIZxlX0ncCbJpMbAu0pj7VFI/vyXQwKMyXJerP4hJoLBqnhnbL0MzM1bWrK1+asvalbbSc/4kU9eivXbzrjg/Ek8BUITHnbW1sLay8ef+yHf/7jz9UDv4bj1yzwTz/99Mj9tfv/YfyxP9JFXwVoBGBs4YRJWAXTWd06cZ2otud/lYQS4atth8IooXxbj3CPhFB89u34U3KLl+0fL8LMOhOOlE/IDVBlQFWZ8S1DUPfwDW0/7Td+JKvMdwe3aW71E35tAP19Z917yRTKZhL4gcqraTxCXAJpui6MUv0h3oS+g5DKc40mLwuSejpLbfeaLmCEWSYisDNT4D6rExckUF6wTp68MggNoaMI5CeY1vRyx7kJb1kdCfOImMf6Yujc37kNHeJAE8xiDDR4IYxGpHYjkBtpN2uJQSk6/vd02jI5PtKmI0CWiVbeQCmThwKfulkYsDZdKY6TRkqAJkb6Mz7r7aX7K+3exm751xTX1t5R2wwTbx+c1AzB+lb3vn25DaYdv/CzX9Xe+KproVqnMPGK9ObVTQtx1tqZwP0nLi3Eis+362en26X5yXZ+brRdWphor7h2NlC6W+knN2IrdLN0lkKzJJdbRqhsdElxdBZf27tMS9/FZvQf2qoXS8ZYlJLIc+A+4fQ3N6tmjOJi6S83yVgoZ2FuvsYVjY29DDvByksXF2t8unoZPWO+V7Iitx5dyYPUX2O8cOZMvdgUDSBP/IDemKVnSFj8OlKW38ViaLTRuDxTM2a3+hd2dvZWn5je//FfeGY1I/CrP37NAv/lX/PlfzBt+2uxhnM66BCVRFSNxnzd0Vl1J4uEEA7aDtzd399pmxF20VeWa2dzo15NvBq/tXKLIyisOm1pPfvIqMDVVEqI4ggsc/CzytqVhaIx45vt75YgsywGkcATVgqgp+3BRHPV2qa8LsjXMYBTDIAQsibqohxKYfQUWn7r+equFxpIueIXFE5B4wgklGMabm5mqjZn7HBkNHaYlSWtN8kG6ufWMB4XJDTLP9aIX8+y2c6KhbeBA+ahXLp8/g7eqxvNnaYC9dMuOGMpz4aRtp7aTTu28wk2z8SKLsyMhYFnooi6+eYS+jAncvTOokX6Vm/p5arl+0D/gzYV18BszGZcqtUI9MbGdqWUeinjUehSCjP0xuToOpn63vqaR9orrp8vBkbzGoOUy93oy3P9gex2zkUDK9lYv3Qot8cnzzVxGWMJ4m9E4OXeb0Xo17ajsDNW1LDfKelSiOGvqoewU4SO/F6B5ZSHbp3C7pbUOs2w4LlSFhnjidHBduXi+XJD/Wa3I7GivtAAUpOKfDUIDKQPR3bjQDlAEtzS9F/MAH31m7tie3FJRoJxq4LHh/uFAvCw8esZEbKCl4sfUi6FwBgVqk3fKqtvYODsxMzZD/7AT73/12Tlf00C722vpwOn3xzY/OW1R3cOjUPg7uAnd9NlHZzqoAmCypKTr4yYudy24i+dRsuZarp/705bvne3rcSy83O8fih8EAIOxoePZrTPXYhCWZibp0E7RrVSCpoA3TsIXxH4KAoCiPllYWEwlpyFwFDe6AnSET5R1grQpfX8cUyCUTGS63pWhi7C7Sb94poUXH7IaD3Fp1/6z2KCjtoyGgh9Nv6dXWokp5hqswcc311wiW8P7hdET/sMOgWDvhjLRhWWxvLZNZiNlE78qSy2anm+d0iIC7GfEwIYCXPyt9cjIBuxxqwvZftYrNLZ+ZkaF3Qs9BBBoHgMKAHyCclQyAS/Apr5FDxcjOsgt1+fpgqmB3mgTcaaUpI6bMbFTrp21/nCz3qi1t9DZg7lUKbuNw8vWi8W4OCzstrF+Ombf51StUPQg7aWfqxF6O+sbbXNKDFNRTMuDWVMOOQn9I6iTspy3XdtAM/req5RAAyALMvj1Ctx69GrF9urX/VEe+T61Xb//v0MSxcM3N7ZDPKaamci7FcunG1XL1/IWAyHRzdrVoALB9HhG4JPsAVG1d9TziA/HiS0FIzgNTfUtWpU0T3/8h1v5dGcfHpJTF1uP76en52dm5mdvvsNf+Grf+q7vuudv2or/2sS+G/6lm96WwTlb6Th8zqkQQSt0gAzuCyez958tQ4aBIfVb66DeAeSCba221EEd+n+vXb39q22GasOzneRUzAmQtGPkfra7NxcBjtMW/6RvGsw/SF8S/nqso1Q155uQYvpKZbaZomWJsqmIvB8yIKvGWhWqHyy9EEGVw1M2s+fJvQd/6N8j2nkahPSTgHVbznAZr+DcCKyHuhW0w3U2vW5QL/a5DDPE1wzCDaQ0Jea241U1tJgbUqbMfrWdiDzxma7fG6+1sA7elYejbv5Z9ays6rtlLLqouTebIKOLOVMBNP2UoTde8sR6Inz8+3apTO1nZNgYL0wIZ2lJAqhPRxXR800QEgZO4oT4tH3qdB0OooH6jLlxvKYNxZT4Y6dnRxtX/aWV7U/8IZHU9dCxxtVNp+0C+5ajXactiuv2wFGsC20yD365RRMdM1xmLasp2834wbcXmUUomHTVmNV8Zfc17PuhgZfGCN1u8YC93ikm96koNL3CCtUie4g/bkzC6VQCeTde/fb/Px8W1peahOh5dkgo/Nn5uuFnlKaPYtfBWAh0jIu6BX6W8kJnfX4yKlPlhnj6QvnzlcmJSMnUNglOXXIpOMtbe2+g/muQ7wQhz4HQZyd6xt+7//03T/0Evr8ao5ftcBXZH6g78+kkq8BOWkzjPfLG9cd3dSJo9uat69tbazXghh+2F6YbuXOnbaxstLu3Lnd7uX78kMYb+pBSiIi7odBHdNzszXdVckwOfjp5uJBQm4EAlVQJW0RDTW4BgCkEn2nEflKmM1AGBjM2/naYY4oIPA6f4S46UNGR38wUDFadSv/yzURdjMAMXsd7Mzv7sVIBlUb2GBC7PpYTLRg00iYq/u9UxiCe9aEb6dt7o2dLmUgmYZ1QN8U2mz7fG5uKsJFKLuXY6gDfZyUHqRS8Yic99e22zMvhqbLGxGGApqFTrRfDj0oLFf99Y9datcvny3lgTbaVL4k2lVXKUACg0E7aw1J6ZPPbsxTfvrPB7+/upayD+JbH1ZW4/Wzc+2Pve317a2vf7RdPm/LMCm7XZuLtnneqsiyhCkPMunoOFAKqNtDAMztBFT7Ul2U2XEF6pY399r9jd2gMEIU+kXQjGHPinq2lHr9baoT6kDj3Bd6VaAy15Rty3OxlNlYbn51JW3FJSyUZxzQOGNEyNzjzbvwgeg+Opiy4w6NT0w9nOI9KvQi2j9nrX2UINdBXcYhpeV7lF7us9WaBJ1N8Y7trYcGgyIyBh3PGQNPajvly9CiW7fTz8nC9tbuc//4b/1XP/vt3/md3VD/W45ftcB/5dd85RsiHH8jEPACDa3xGlW+Rj75eaxtadIQHUwBpzHL9uZ6+Wr2p9uN1QLfb9emkPfKEoFzBmnx/Ll29er1lN3XvAqatmVBam40xDWIyvY7TaougyIzyiBUam/KQRzpsRhpK9oUU9Xe4qmHL2Xay7NgXpWRayxbWapi9JStlvxGMYTs+a3bQUcfNEFOOwYuNCNby12hg/szpBHygTaVZwTJSpjykPyEFFn3Yl7z1TVtpt1pb25LW4NWwnBVYqzs+dnJdm7Rgo5Y0jCp/lMqZeXTZihhbX23/fxHn2k//6Fn23IEQdRcwG5pY6fdjvDfXdmMUIaRU+f1MzPtDU9caWcXur37etN7xlB55Z7Vf53S8l2wlWVCFwoAIjqM4Ml1/+jz3WujV7csMd1vTz1yuf2Rz319e/xKF8widBRch/4+5TLVGaY3jmhu8Uznt3KbMLg9AiT8dC+Q8Cxhkl23c5Ax5MPH2pfA54GqJ0oRfZ2E2jOud+MJXY3UeoZCUidxOfLJPbI2YWHe22hO8vdYhHs7sBnS7IS63ino73yvHHxBw4wRP4bi4obgFfdQ4ra+Egy0mSnj1C3LTaNyICle4NruBOEunDnbFhbPtNW19bYZw6h+hzajP5kajDuDNgKP6KbP2kUB7O0dzH7g+Y/9/Pf95Hvu1oP/luNXLfDf/Be/+Y+HOb65F5zTkNKAOSoiGsHOUBWRWUG+ofFbi+BKjQXf3WPK7fkXnm83btzIvSF4rLL3fr/m9a9rU7MZjAj55sZWuxffSfTd/KrFNAQZc7PYNClCgu7gEFJ2jDFRQsdQYyTpkYQdsRDc6iUCikFqeghBc3O5JylD293bwdlOmXkPO/jP2mNHSsegWCRkULTHvQXHwqTjESBWe8wpvVMKbxQGgRZoM0U20N/NI4tqOygHro5+YM3ttHt7Z69SQK9fPNMunJmLguliI2IJtRd9vlMMApL3tw7a9/zIz0cADttB+rO5u1/ptDZ9XNveK7/XK6UXxofa573+ifbko9dqSo4lLXQSOuBHSqRrRC8Q2UFl9TpLAeRAW+jj7spa++DzS21p04akD9ojF860V127WP3vkNRhjQtUxq0wBvgHo5o+7FY8YmxwmKBCRx0tjIV98gUUe+4Ld4XAb+c8zjP9g5Yqp4zwYo2ptud/lJP2Oigxfxu/8rMzBjVe+bQqrlPy6VfKILB87jPnzqTfR/X6KS+mcH+tgEtdEsTc6xFv5zVG0J5+WWshxiQegKfPBPrb6puy6SLvHf1yqfrD0LDgpuv49FYu4qdut6HuXjIFhaFvJTfl0/Jz/9As/bjwoO/0/f/8Xe/9VW1t/asS+B/5qR95NAz7H4+Mjj1RsCJnRaLD/LSextGenYZNK3KNcLOkfHf+qfXxovDPPf9cpS/ScPZ7n5uda1euXq593+/cvttu3bxVgRIEJngCYIhi3tYJWhlciQ6dNe8gXLdXfGcBoQZTaUjGIpl/xQjaas7d/ZjAqLnHNlj8dgKMyTvkkp+rKyxfx4hiFT5r7PKkQVC+PrNiAly1Zn2E7w5WdhaHJfB+8GduLNVGjy4ODY6WYHI93KPcB/kU+bYTLCUhoPnotbPtzMJsNDqt3l/JJoch+dFJN70XVdJ+8aNPt488e6uEx8szBXUkA1G8EylDZP3xK2fb2556ZbNjbb18IkJIKZNx/YGQMKXmFqrJqX/GsbM0aNIJk+QVr19+5sVb7X1P32rr6ccwtyUCY/PNu/eXo3B22tLKRvvEczfaez7wdPvE87dLUdltR/ASIixDYRyQKGVTPCW4aROBB9NZyl67BFJZ160ofHxoTQCBkJBiJMttoIjTbkHiLgOUlY/xyZ34FaKB1vAAw4H26j590PEJSC+e8FlvfG1bDLq6Hx9+cnJakCzCcprPmTaZ3/FvLQBL27zW2ry9sbRZxqVLF2vBjcQmSCWFh35mdwj4w/rSV2Vox0pcIgG+83a/CX9LNtNOz6CH3u/HHeOSpglGKjRhQIbatSuX0aj/85+6+u4f+OkPyRP+FY9flcD/ya/56s8PnPo7CNktMOmYnbUEyyoYk2ZUwCeN4avv7nlza+BvGi2TTvLGzZsvtZdeeqmE89q166Ukyp+KYNhR5SMf/kiEfam0M6IsLnbBHlF5guotLxcvXqxX+vaYT9AFEQklhqcBMaRnXtbqKaMTLP4uhNIxNWL6LEue5ytgF4Iqq1MWKSuKyl/KItT6lq9VP2Xks7LWwsjzM3Ohx17tyS7LDZyMRDavVnrp3mpbjxIyZ7264XXB++0gbTKVJU8dDPQqp9WgGxWYlpuIoJo+s9JtPffbtdVzylhe32qHJ/1tY+eg3VoKbF9aKZ/QXvrSWL0g4uL5xXbu7Hy7ePZMu7Qo+OcFmV2KKStiloASo5A6/KLXOdJmAkUge9CyaIVJ8zd6y3h86fZye/7+dm1meSGQ+LWB89fOzaaumXZ+Yaq2qZ6eGG3nz2QcQ7efec+HaxrPa6UsE0VfCKvnClU9EEcBjbgtDxU45EH5Qg2mW7cD5Xf3CXR4MGWshy4ClrmleKLrByX1UMjjGxM614yj+8yLm+ZyvzGsv6NoCzIHHEyM9LW3f97r2+e85Y2VZPP88y/Uc1cunKv9/CmUxdDUGI/ahz/Xauei9JPx4td7wadgbcdP/j209qnPtG9fnjVm7oMM5hcX29nz5wvebwVdQDcUWjfj0wVNHcWvFFlOtNve3XkiiPHH3/FT7/9E3fArHP9Wgf/O7/mehdi+bwm8+iwQvgsqdbtr9gQGZQ0Ui0YICDC/+ugwzLm5Gf/dO95X2wsvPl8C95rXvCbMeKHSZy9culCw/F78+eeee662JK5gSJSEKKcBE5SjHK5Em10MMTsmlJ5pP/FuuSIlgQEQgJU7Af/yXDFMCEtYDW7vLSQdxOqI5yg4m155NRR24adGDkoLY0T5z4QDAmCJtEu5GLbUg2ssZupR0rD5MCVSRJhy2574g200tEmJVa72VCAxzIPRBIcEGrVZmbK3JuOmgLLbeyeVdLJ/9KBWwm0E8u+nv86RsYnAx/iCUj/TLmNgJiHNDYNLLkmZKVuLSjn7of7SPi6G3z8l8GWNUi7J7/W/d3YCxfLbX3633V7ZKqQyFDpOjdtSq6/tpU+1Jj9la5uNJw9Czxfv3M/1k3bt4nzo8NClQjrjmVJZrTRGo0sJWn/ummW1XB1oy5LlzSi5za29yrizWw70VG3XpRRYY/twjA3vYPrXCcxxiZw+oTuUoz+me6HRUupRMtMTE+GXCP1Yt8pRLGIiY/HC8y/Gol6oKcaN9b3aiUcsZzRGy+6/6IJ3BZjtSltub/id23Cqb+hetNfa8JQA5UTQQp6hYGWSTsTSQwfLUeCUmL0G7EWAR8o4VSfDJykHzbp2U8Sna1/2tte++wd/+oNddPvfcPxbBf4rv/rLXht4+F+kmgnEJyCIRCAwt+kLnRBgsXeX3UBpzmLidNam+3zFF557vn3imafba1/3uvbkk09Gi62mg6sv+z4GwGuhL12+XIk2LD5/iiDTmnYINY2jbB0XoYUgKBDsQogJCotPgfQ0oHIL9kcQCual7YQVMyAyDS0W4Hlz3xhKf/ztKK2auhA4MlMMlQYU4S36gRx6KZ2lCEMf6biyB4cGOsHGPIcR1MPUzQITZFOM+gFZmOLxbrhK2knblK/e+bkov9RnXXv5ovlOofWi2nZK8YaUwwPJHoc1f82dIYxebb0XZMDPtzTWLrB2i/GMPHU9MLdNeR0ec4GOKjdevzv42Qm7/AV1lXLPp6OCeBmLfuPNzUoddrJdDZK5t7Vf+9Td3zpst1Z32ydvr7T3ffKF9t6PPhP6PWhf/ObXtuvnzxQdvSXHUbRMn3jdvhd1H/IaZKBNUbPVJkKgP4KEu2mHbLs1ew+kPPcZB+OtvZ3b2cVfSlhyDY17fcQ7HZr0Vpm5uFCWwnb7GAykvOvXrlTkHNxeXFhsVwLVX/vqV7Sl8O7S8mazIApSsdWVdGXR+M5VyHilTFtgW1DUm0XSuFSLW8u9ERuqKeTwKffKNmz37t+rNvLra7YgSo3xqmnHh/Qp2qFXzlIW+S2I4erJ6YN3vvOnf+U30P6KAv9t//jbhq+OXP0TM3OzX8MySF/FeBrIz0HYmlMNU3QaM/5ZrllsYSXR9tZGTbsRsPe/731l6d7y2Z9VHa05zFC6hLMGoGPgXod0BPFKoPOdMIoC02g1ZxoLsptrFdDJ4bOm13J4sYHnTHHQ4hJgtEEbERuhSmlQBixu2m+QMIS2cVsQUVSY0mEh3Us5UCLQBkh7cBBf8iHTm5VQZppe7d0KE07b86yvW0ln5xmBpmMKIWUJEHn3mv3qJHNMT0yV0iRk2l45376nHrneyq14ROqCKtCZoqS49Ikbw4qV4Ke/hEmmncg8l+DomKLoazsHJ215Y6fdX98MFN6rnHS/1TPonLalA8Wc+lHMj3tz+NvhL8oSzh4fHmiXz8y1+SixsdAnNrNNBN3M5PpC+jc7PtgeOTfT/vDnvr592Wc/FTg/H5qz3GIhKUnZ+S74VmgrfcZjlLgpR0pJPraaM0yhScY3CG51c79tR9HJ6d8I33A/qriH/IA3jTnk0il5W6V3Y+lv/OYTHY13qsu4RICMX66bGZmfm2gzQZl+E40HzccmZtuHPvzx9sTjl8JbMSih93AUe4u6YlCMByNoNd5M3Jyz5tqDZMWxxBh6NFQ316qImcP4oolsSfn201PTFfhbXl4pd6MXZCb49elMWWiIv0ZHhibDAx/+qj/zOb/0/d//3q6Sf83xKwr8X/8P/vrloeGxvz4+PvZoUTwHIqpApQSAdUM0WhMMtwWQN4qCMkv37+OSgu7PPPNMEe9Nb3pTMTwqstoYWGColrWGKHaLoVAKjqfM6mBGgSthvpUVGw2hQD7vg1e3NjkQEfLQPte7wRS0GUwdFEeEM3UUY4S45nwNFSZ3LyKaHkJIAqdcv3dwKiAsz9uxVHkCQn5nQaxGU566QHOQznbLAi2zk5JbBJ8E8ewMI+FGCu5AOzMzVRlrYgey06Adb3eRLcdftQtQZ/E7Ace0YgUgu7ltMxWSZ7xoEf32IvCmiyp4F+ZFM4EiKAQzK1dfH8QSGYGloIx7Kxvt/upW+cKsZ6qpuIVpK0NelhFTpg2OEqz8y0fRmuEy9Xj1/Hx78vr59trHLrUnr51rj5yfaY/mfOLyYnv86tl2bn46SvGhT54+4RfpuJQGxQYxULLK1whopjIf3ZJ/xqaOfNgHf3ltpy0H3WxFgdnPD59QEJS26VzJWRYI4VMvM3HoBl5jVYsnMoYVuAy/CQargpt2+eL5dv3KuQjdWO1xZ/r4Ix/7RLu/vBw6HrTPf/vnlDKHBgT7zkSw7X5rlkiijXFKt9KXbobC24rB8qIdAqfvXi7JR4daihZpCx6iMCo1N3zuDUpzcdPssyj/H+30Qp98oys7A5n/Uk6Uz/DpyuGPv+PnPrShv/+641cU+K//xq9/Y9ry7bXYIP86Bu8GDUS2JBOVOuvXJa+wkKYlWJ379+7WFIvFAjdeeqn889c/9fp6Xuf597RXt843TU/bCcxWrqkTIWTalcDnOgZON6P5FovREUhZ6u+I0UrYWEjWEIziVxPUmkcNYbq8cTvHjIRJYtlzP0WhLskSUIKBcvg/Qn7qOImSmi64DhIOD9sKOjA8DFOprml/gG8JF5jNxxwfHSiBGMkZdqx/rClLTFnMTU+GdujRCZx92kSdi55p8Ej6BR1Uwg+BCA20leWnFNfXtwIFY+1A9VzDAtWH6oLMscFCOoQHfdGFMumshTnlgwoqrmQs1gPLd3ciHOmIqabTB4fVXpYtj1YbWWGKuCA9HydkN0Xpu2CWvfYoN2/LERj0vRRk6sVDUEzROrTp4h/dVJ0gFiGpaaf8ntLzSQmH/rmuO/VcnhHTENx8+sV77fbSugbEJYrAxfc21WZREORmJgDSLOOU/oPKoLtdk7hUEJI++Sxrnz4M5xzoDx+kvnvxoz/68Wfbs8+9lD4Mtde85on2eW99qj167VIp+fWNtTaSG+czht6b15chw/81CxD5wDu3bt+qNs2HZy2/reBx+BI9KRuKTKzCvdrcQyjcAEjVe/5Ze+3F2/gc/WtcQh8HZVE83NqjsfLf+853f/jfuFb+3yjw3/vT3zvVf9j/56IpP8+A9xIZCCpBEZk2DF30u6uUhZMBxwfXgI0QpBoVi/Lxj328Ng24fu16LPNaNwgpr/z9MB0NbTqJHy8ib4qks4ZdDjfmZ6EEtSRinIQ7doMOKqCXwTbI7qVADCLFhOgI6/li8HCNPHPPWEN/EIbQBkQGuUrB6Iye5d4ibvqE2ygNGV+2dpYjDuIJwAnBDecZUzZmJMTqvK1UwJLV9vLGqYlYkVhrA0UAtF9bDKi2suSmEWWuEXj950pcjIK0ueS098HH2lhMU4k4M+PtSiDnxbmpdjZ/z8faDMYiT8aCzgQB1CaSxeASXcLIaZ18d5IzGHQwkEZaAad9IG8FlyKAFUtJObaeenlr7hrbLrGkGM1ZtAS6M4bpT8H+CIpMRPP7pqagD88aV1YLncuyph3deFCkneBXsDX/4llkzPNMWnwYulgqjCYUlDRaiICfz9/fjDtyZ3m7rWzt1nMOCgQzaiN3zBQhXsWDlL93JfDHvfOfkRBP0RaKkiG4eG6+fcUf+aL22lc+Un653XLnQ+M3vvHV7dVPPlIxmcmJsfjuYy+7ouczRt5wTHVRPD1UqvMVrMt1ezKy8jaykETGcGlLuaHoh9kiI3m0xoMCJVeFztJXU36UFBTCQHFX1O1+XS9kmr4LLEdk7nzR29/yCz/6s+/rpqP+T8e/UeD//Nf/+cuh+3+eYs8VAUMgxNGAbhVYmCXXe9a69gYPkWmhCkSkwztb3QsaJc4898yzKbWvPfGKJ7o847mZsrISGQjpVjT2c8+/kDL5y50l1wn30sxgGjjEEiAsCwn2EHJtqAy6KI/OCpky6xbIKJsCqsyoKIkKouS7Z2hYyAHsYvV7UL0jYohjQPQv9xSEj+YWqOnPj4TK8siRMPosJRBii9TaeVUUd3JsuLZZPj8/k/IiVBkJ9CPYRsoCGmuc9Q0k3QvtOsvbTXlZrXUtMPnc3FgEfzawcapdyd/e5nJ+caYtzEzUApiF2cDOMOGlc3Pt4sJMlELun4tSsJd9lMGlhbmKnlcuf+ghsEQZqkjud73DL99rWjICHh4qRq0tu8J4BNkUYVlnrkv+7tybPJN+iCCAtRJMlItmoO79+/dC9+4NrhaG9GYwHGlC8ZEyandXDJuSumSk47hDB20z7lAtuXXuc0NiTCJHUojlKUhasunGZsaS4jeOJTjVl44nxRn0h8HSDkqIcFP+PVjfbWM2XgJvvf5hyqOgCOJMFOtjj16qRUK2tpJkQxl322KdRhG8PuUMVj9LsaZ/UCe3UJr/cFzboYeK/n58cbspq8MblCzJrRwT9MjvGmps/E1JdJvBmosXmzlsk0ERk1MTNXUI3VGg+ulBdRsfPJ3P2b6B43/+Q/+GOfl/o8B//Z/9U2+Zmpr5az1toxndHHwgZ7SrgwAgDoJKgtBuOcogyGgEY1cSgc0c0q4XIsz8lctXLlcHIYbajjqdoQFv3L7dbty8U9rPixTKIoVBu11U83e+254KQVjo7SgTx0NadUG3/IGRnIJYlA8IimiSa0BdKAFjYECDT2F4rif0iOx3iqPQTD4rEy/MSajH0u78kX6yooGxpmVyncCYcupWyA2W8LN4FXcI866ESY7j/81PT0dBTBZ0lEi0FhhNmZpiJPCEhkK1O+srr19ql87MVrKKt8VYNTceK+71TWR2ZJjl9NlfMyHQx8LsRFn6C1E2F87OtHMLE21xajhKY7Iy9mYDtQf7T2sqSUovRgegQW7WGi2hEK+gEngy7mYR6sUhuR/0xAMYO8QpZdhZ0QhV/GbtR/97cedkVfobc9e0YBjSOBozCE5gk3WWcLiyuddurWy1pbXtdn99p63uHMZHtwT3sK3n+43b9yv3QFrt/uFpu7e83lY2dtrSxmbNPuACDF+oLhUUiiAIxirXKhaSA79pL0NC4OXCi3/IBGUIjIWg8HMv3GhLy6uV00DY7TGHVjYgPTo5bFeuXopCmGwjUabqq/TvtEHfygpHDsQRtCn/SztawXKWmrIxC+V6pYOHtiFz8Wy5kykEEqpAXf7hw8PUK04wMz2TdnYvVkVL46F+44bPR4eGz8W4/MAP/swH/7XLZv+1Av/ud797emhs5N8PQd5qXzmNoqUxv8CKxBmLDorAGqxhaaxWd8G3ztIfhpjb6SRhuHvrTu0oe/nSxXq10/CwKbMOrr8Q//75F15I4wMLxyfLGtPYBqSDfiLJHUJRt4AaoTC3TkDBNUpJQMZBIVAcYJuTptcHW/4iKmIiajFriFSBkzxHYxajpCt1vb53n6FuMb215lJhCctk/PORoQxONLM3swpG7e5uF10oDwFC02Kb65vtbCztxXNnwwSpOwMYHyL3HrSlVeuiD+uVxNCDZcNexPHo5bOx5nO12m4kCiX6pYsX5Dt0we8nTKyCKT2xgmGpvBnRoUD28fGhUgjeFsvCe4PL9LhzKEpnvC0Gdo+mjIG+CHo6z3r7u5RAyhV3GIpimEj9IXP55rLKOn8+BApaqrn6PItJ7RXvt0IJdQ3k7y+r1L12jBuAfTvXTKSd9Y7strvru+3pO8vtk3dW2q3VrXZ/ez/XzCTslvA/c+N2W9s9rNTh2yvr7d6adQGntcZ/J8pUkFJD0EMQGSdW/cWvnZX3W4+XIIz6TEPFdlhI+/9djRA/8YpHS8DMCN27u1pveL16qdvRZm9/tyLr3iRrp1/Pd0td4xqkDbXwJkbEYhhCXWsnwguUHV5GJ+jA7rhWf3oxauWt5GQ4pRijGuWrbIQsmQsfOUT5JepwD0TytZEiq1uNSuhrDAKHVr7sS1/7c+9814e6FWi/7PjXCvxX/umvPHd8cPztaeQi7dNZyC4KXcKYAQOHa4BpqWiafKRhnaUqwuaZmfhL/Kilu3dy/aCCdODf9UceLSYguDLr7ty5E79qvayU8vNoe/zxx8Kwg5Vma8TAMRsxyq++fNkrhmfSBpCTBe2QAgFm0Q1wWfEQw4HJaj4395r+IbyWpyq4NGrai2hF4DzXEbxjZAoOQ/gbwjG1AzhZASd9diR+nSlLA6pibeB20MYGnlY/f8ZrnSaKkTpui3VP/avxPwXKBJRsknHx7Hy9YeaJy2fyGT8YoshJkEXyS8jDPGB2WS79z5hQME7TXYhnvMQbCDFlyPpmdFJr/MHQQI7/eEZ+ZiyWPErAW19lEEIvU+mfNe8Shwrm5z6vmmb1/d75jx2Nu/+FdrnP7xAARjV+xsWagxoDdMlFpOamVewllprntroZd+/uUgm610VL4mG5ZR1ubtvMJO4O5ZDv/HgbgEq7FtiUIyCWY9999RoD9fpOSCh7Ql9JYaEFBGYMkMPvtRw4f+gNPl+NFfdplefklLyPw9pI9fWvfqydO3smgjmU9uwUfcyWFPJNWZT7eNCXNlnSDD1ORDD703fCjj8gRBa7l6dy5erV8G3nHnApRPa1S3npVvEsOuqLNmq3vtQW51EmDJ9Xn5vGq1gAHnBvPk/62syD475/8s6f+eC/Eq3/1wr8X/pLf+mpyampvy5SjkgGCQM5WMNicFYyB6ZAuC6a2glQ5991myT6/eZLL5ZPZNpO4OGRRx8t674b/3oicP12rH9t+xMOgAxs5eNNIJYMIg7YjTjlt2CkMCUilU8fJYNQGbKcGfwMcgXiIhyWkzowHZhZS2UzWLVKi5znOcKR5kZQI+S5V5mEttOWD4NekSP1FuQOUwnOCdxNRlhiRKt+9+fhUnhhr7I8GNVxdsG7xLupJv7Z6sZue/HmSru3tFaWcyHCbrFGao4FHq/NK2fEByLQgqPoy6oORrmw6NhBjx0YopgijXRX9x8m8VzH/BqojO4Z48NixLL3P4hVj+CHnhOQSxSB9fPqhlpE3Vl6ioKll5ij6gxpHabuzDT0BE3vGAG0qFPVxRumPgmgl1MclzBLjV2OD+59dfcC5zcrZRikflA583qoMiiJcZG05Gohyiher5LGFxXYzbjUdGrqLF8+z+t3CQh+SPvMclTb8o9iclCY2m+/e2NsvBmeG15uee9+eG+vXTg33/7YH357BNzag4GC8b11HGgsQAdF2KTSyk6pv+iN5yjCEtS0EenMsBBOrpK5+YtBu5bSml4W6DWG+kAFdWhEPxjbCLOWp67iT/JIyQQNl6WPbPSEHd2C0s5Eof3TH/zZD/0r6+T/FYF/z3veM37cHvy7gaefX1lHaUAXHOiIz9cVzKmli2mQ634nRGXBcr+gwmHBatB+t1CAsmhmcLtgVlpGW1oGezv+u6k8a6lZVMJMIdhUEOEoAcTXGfWnihA/QpzBBIcpG9fd63lKhsCLNRRcCrGhCdFOgUXCXxdzIG7typqy9NXh/9WX/AoxCLR5BhU8RXYIZ63bzsUKKOYhz62sBqmMT9VyVFNlw1F65fLEXdnePig/9G58Qwrm/OJs+dWCfFaYLa2s1BScYFt4q5qIcfn+GfPU+xCmhnEoQC6NKR4M7uiU1EPrmwMTEDqM3k1h+qQOOqEs2BvauW8i9OTfs/qjact0hN3edyA/4FDbUaX+/L/ahMbRfPkUyadcUKc7jEexK6bNfdXeQ7533JhYdy+j3Dt80O4Frr90b63dj5DZH0BMA7vjD8lARdC0kxATGmNiPB0QGwtqGq9mOBiZ9L2Y/qHAl9DHYOkv3tBGiCjNLaGXqr0eHjtz1p73g+31r7neFuen02cxjoH2qievtz/8JW9rjz1yIe0J36Z+ig2aKRqUMjOTFGWd65a5yhSlkHZ2t9L8/EtbTH/mdp3RnRJacqGf586eq8zB7e3N8LDl0x0du+XC9bXo0FPoFKc6zW5QYpSPTVz34krWuhHKt6PB7a/8kre++/vf9d7O6jw8/hWB/5qv+Zq5vYO9v3NwcHDJllQEihDRhDQqPwKD2GFGgIo1rEj8YXz2CGl1JsK7E81jT2+WS7ulDGqwgQHbrTT65Cc/UZlEyge/pISK3GNOddHmiGLAK6gWwZL3TPhAMh3HtN2qp/56wb5O91IqKyAVYpmLNQiYr6iY52rRTep1FOPnX1mG/G2QOitlwYbElU5rQy2i0YJyknGC3cvfBZ3Vv7K2kb4ftMX465944aXQAs2OKjVWgJCrILgp553lkKvNguuXjQqX45uaKlucHA2Ds8KnBbWhAwyobabEQEkoCrTLlWr7pz7TTXeiTU6ooq4R9OIgo+BeY0GB1LciC+XFT5dfwGWxT/7IiO8P4wb5m1wbY8JD0RWKyPWaTkrpEKByCXu3N2A33SorEhzfjeK1zbS17LeXVisf3/Sbw9iLV5jM4lp4s41XWtkPsAKXgocRspG01V6AtjXXH2WnyBI6fcQz+KwsZD70Wq4EYcAb/h4KsppMeVylE0HSxbn2yscuts9685PtNa+82j7nza9qb/2sV7YrFxeLdnjUWE7GqnaK5KG/nEOfO6G3CYsM1IFaWsuSa0WdaavxkVtQ4xphhXZ7Qm/xjFRo07GUmfLrQQPzsA/GDS9yGdGd7OF3093kgoFzvZDHad/o6eDh//ED7/rgTh59+fhXBP5L/uiXXA+t/ktCRRtqQGnNVOoT0SqIkAtdYMLW0N2LJ2jA4xCf5UUMTMGSgRz897GxibLcoPWLL7zYHrn+aHv72z8v1srGFN0gKb/HMJJCaDJr5Gl21so4HqR+mUui51AEgaGIlANaFdwPoSgOxINGfEcU7eopEoE/ZToxcX1HhPyvhL77q+tb7td/lkHeNDtjTfh+6scM65vb5a9fO7/YZgODTS2l0BC/i31U5HtmujZgYC1ZHkwCBXiRg+WmtDq/3UozLyuEDFg1z5c4p4EsKzqhRzeHrpU9q2hVVaegj0Mj41GcUn1Au/wv96OhPlX38kePucDHThUYa4/GaoaO3aq6jE31X2Cs8xkpNAwnIo0vPVjWPWVpD0HoXgO2X9mAoDq3yOuu1uMbC3RRaNAEN2J+KufkcO1e+6orZ9qrr51tr7hytsvWu7TQHjk/287PjLXF6ZxBRYtzM6nSisG9jEWMUdpUhkPdObUJDauNoVXxhP5EeXao9LDNzcaip69TU8M1536wv1PZdZan6hJ/nFLAK7W1WvFPFxjsWeMOfnexH+VKAMJMu0Gw2uHtO+hSSkJb0C7Pdkgg8piK5ucWykAyDOJUjJORxYfK1k/tqU6lnB6yMo4CieOTE4Wee1POMRKXTk6Hv/MdP/lLSx7rHf+SwP+Df/APhsZnpr4iHf4KEEjgicZALB2sXO8wkbRZQlZWIz9opKQNjfGbd7WLHsp+kuBhes5hKyZazbSC4Mhnf87n1KIEm110gbvVIqa6CR8i1TRLOqAzGlHThPykfO8Evovm3717t5DDzZs3q8PdiSh87yCQEsAIaQbOCihKp0dKRCutnX/u7Ym6QcEg/kb3gnM5p2KZL56dif/bZYlJsrGhw+WzC+28abGxoXb5zJliBIN8wazEYFBSShJ0s6OsqTwwntUUVWe5JNG84urZNj8bhZVny02qPmNUltR21GljIOJ+TnvX1brz9e2CyfdWttpq/GGbX6z5jI9MGOyPx7pSAgXzU6jeOgop6X/92V3DU73D/QS92krQw7C1WAjDZmwqrpLr7nOgI1pJGiHcZinkGPC1PYOWEGF/bpqLgJ+J8J6zJfX8RDuf8+riVDtfu/WaAj1tkzHnU+N2Dhpo0xNRmiz+VJR6aJxqa/yl2G4EKWi98UNzPAHyyinQ7rLGucGYaK917ecC5b1QYzJ1XTy/kH6KkzByqSMoTOKNJdkUl6Ax4e1o0BmMciNKkSjXDFUMXhSO+XeRe3kOO0GX5MMUIX4sMuXEn8oxy1TbW0VWZKJWRl0Mk3Z3SrWTPWNG+Cl5zwjy+Z08mgUimwvzC5UQxD2uxJ7Tk/d9xZOf/aHvf++ncuv/JYH/5m/+5onJ6cn/aH5+/rU6BHboIB9arUW0tDg0e5mZDZ4EG/OXrC2YwXJtrK/VlIe18KySThBa8M4Cf/BfHaA9OCNfma8Dhptu0FGUwfDgvZVprikbnAav5ZNTSgshVLkPIQhN3AVSOphVU3Spp3YlzWdtNJh2g7uIjhKYFPExtmsFA3PN93Sy+0xDCh2E0Na7T0fo7Tcnmn75zEys0kJtVlmjmQJY8ZkwzkH8bxtiPBm4eC0w/tLZ2TYzORKrFqbK/ZOjQxH0qSCDhXZmZjxKJAgnCq1ge9GcsLGwGYcgiuXQbmP7oN2PgN9e2YgfvNeWd47byt5A2zwaaKsHfe3u1lG7vbrTbq3stBdvL7dbd0PfpfW2trFT88UWKQnEYr4SeHQptsK8YSwV19+uREByH8Ym1D0mNKb4A/rSRoyYH/JEB3/51hCaLawhodrGOjziVHZFuoOErCUXnOxNB0YXFjNDEbaAlvFHAHsBTMYAG56cWhvg3QIH7Y6pvI3trr0RKuvfvddtMpaWJexmWTKeeb5c0lyTu3D53EI7uzDb5maiaK5caK984vHKuGQlleG7vuANR9WtrznxGjopzyf0pQ5GiKGy3sO7ACGPLvvzU5mcFF93Pvw7VLZTs2k822Hfv7dU8+w15ZY213jkTM1RVh0N8CEehv0K/2UMzUTYOWebSx2DFl7fHbnYfvD7fvRTWXf/ksD/uT/352YHhgb/663t7SkCBFoULE/nCGIvMYUWJOiCcwIXCCIJR7tc39hYL80jcMfiy0wjiDQgKM6/0VGBtNloUlrQyx57mXL8PhoaAxVEzXOUDC3YadQu0cQmA6yNZY1eHdUNQjqVAQGZ3etZkFI5yu2y2XITpsnfyF1+f+BV+f4pjzZVECEoePhQ2BFfwo1km5mJMGzuD9/UPDbrQHDMZhAaTGuxyEyYTgqtnWn5p8W8+aylqKG5N/CEq1J+lGfag5kd+gAF8UsNvij2crS/vdj3Qov9FhfmdLCt75+21Z2jduP+eruz7FyLb7xS89gy0XaOTtve6UDbDTLYOXoQ2u/XVJj15Ad7R7XXYFjnoRKn1zBvx8zWMaSZJdyUIaKRaW1De5CULyxewnXyI2xUWZdR6JbqSq4B5yl6CrisVJ4vBaKPob3vlAoaY2YuokUohE7ZxkaAst5cRICjDKFFAn+UPt28H3QToUcrls7KRRlteAxPMTbVHz1Qd8bQKr+hvgfhu+VSJNY0zFsEE3fQGGkbAwYVCaapk4LD6/gMfyuzpwzQppRBOmLqDA3HJ6fKNYACGR60IdygOMKWAa0DzQV8V2tmySo5b03mznKZ9cNR/88z6uyUTvgzNGWM0JFs+V3ePkQbGV7Y3jz8n37sFz768jvl/yWB/4Zv/oZXh7j/iQgwoiiYEJRAh0m7YFjgdjrrWsG5VKw9kkL4Lt08fJg4RNHCgxBcoAnR5czfX1qORd8ovyP9rM5wByQhaKRyxycnQzQ76tCKncKpqCyC5mShlafeIkL+xyJQEoJ74JeDlpM7Dx6BVRiQLKuTy6AsAo6hKayubxnMPOuToFdCTwZdXfwvwazZ8Qhy/PiJ1DmcMrqgVgYhz/UChvphsPh/Nko8lLWWdhN0UBh5dvdpYX4mBgDXKJ8olTwvZ4C1sLedN8OKCfQPjLTTtGFt77jdifV+9qWl9syNu+3m3eV2795KW16NFQ+0pRRWY/3FFdZqy6y9ykGvgFmGRnSbYNvzfz+/lRCnIa5hoo6hQ6jQxW+nsaase837628Y31y1zRkIPUGTKmwKjhCw4hS8PARBuXpffBQ/hi++QXNnymR1oUg0QX8CS9A7dEnQTQenHQ/bZr8ChuMo/LF/YCfeo/bsnfW2HAVWSiTlG18bmdgcdSPWleDU9fxLr2rF4+LcZLt27VIQwm65nabmjJf9BjEmy07Qi0/zN2VlbMtYVCn6yvp/ylJXO/Pplgo65zcJaoRYgJvRYUzwiRIcPZrjRc+uRamD5vNxCcgEQ6Zd5TI9rMcY1N95ttyj1Jsr5c4sr6zUuFy4eCn9Opra3z/8xz/67g+/vEb+ZYF/z3veM7R3sPM1gdl/WEDIIgNMT9sZpJ6w6Uivg06QkECURT+RVODF/SMF5U/T2GPwPA2zxM/2Vrdv3Y1ft9seuf5IbcIP1oOZhF7kXMBNFBKzIyBB1TfMoH6DV5o1zChGQEuyrIjPIpoLxSzaVNH7tB3EFzBSng91lmDn1Df3g0+9Qej5tbm9uzf1UTzq5H/PSXMNXcYi/LLTCm4S/rRfRN2psDS3mFsuurgGPAHxECKJSLRPISbPUKgEyEOpT5xC3ym9EqqUs7l/3F5c3mjP3LofS75VFnsnwlRdy3P2bmsjE21s/nxtD+ZNvFCJdM5HHr1eOQi2kiYEFNnk6Hi1wXp+7JqBKkYvuB9LWuMeISYDHcTuNmxErwqUhhYgvRkGU7UGKk0vCy+9VNqwmIIlzY6eYCuXte7Kgay6wGr9HRqI1kty6QQ+gpoy06oa03Lvcnpl1G5otBLE8uEX7uX7g1LelErPhSsFn45VP0L0Xuxh3HhM2JZKsNkTXDCuBcPWxSUIZyUT5W+WHh9Q5Aa2xzc+yQD+MGx4EQ/hV/cdHHj/oT3vumxDskEZltyk3lKuedbqwDJoaZtxl69yJkLPHbEaEv96vkN8xDulp+7T3Ntn+jLlqLjcidCIoaOozp4/BxV/9Iu/6smX18i/LPDf8i3fMnp0fPgf7R8cvNrf3vZCkyB4wWtMkAZ1u8Z0hOeb9ITHK4k217w/fLAd7MSyxJIf7e20ByGcCP2LN260F158qaD7Y488VpFQU34IDdoTWszTG7CZ6dkSWBqY5CFiBYxyPx8J7BPxhkT4/BQOArrfu7qhBdNG3ADlQAWgVcHKfNcn/bB4xOB1U1xdWq5B+eVaFIENEtg0GZg+F0bhn4/JYQ+TVEpryuuUEoXRPS9AJ2edpgd2C5Lm0F9lgXuYyjOi37UYxdidRPBiwehtiy/CHbU67KXA9ZeWtmoLKau5CDJliS5T091ric1gTIUuVy9fbKvL96N84xcuLrannnpde81rXtXOnVlMBX31Si8v8pyX15/n7BdQ/rt/+lzCKeUT3E4/8vdYBFKkGu0IZQl6KTmB1c4oEEpBUds1L69vt/UNyVsRhpeF3dm5fyzSTsbDfvlelOHtOBQYVLOxuZOxkP8QpoY0MggUCZeM0hfp34oyfDGuzAeeuVP1Z8BKOCvJJ/eFfPVsj+6UknHED1wzMw9lWMLXgnOFPDJWYL1pZ/UxIHjTwJSlTT0UcQk3OhWLdMZB2f7uxD4C+FBO0MUSWQcjV0Yr39EAbRx4zd8pIULZzbpQqgxgbeiaf5UDU7wUlIuXA+HFe+qdjSmoczPSlvxn3YkZhtnZue3rc9e+7zv+t++v+fiXBf7r/+LXTwz2Df7XGbwpgkB40qR88pNY1U6b6bwoe6flBssyuSZrbmdzvW1FoNeW7rfN9bW2Hzi5urzann/+xfbMCy/VPndPPPFE7WmHaI6y2mkwISeMygWdN2MdCJ5BoPkRwIGhKqARZuvNBoCPopP8NZqdWyHIRXAEiwTqKAnPYk6QsZeo45o26G9NK6ZOo6b3+kvr+jS4hHo6Ai8vXd77+EgsPMvMQmcgIABZbLVj7IgocWf5CX1+jvWOYsn9BQXzt+sG2rRXLfSIFVNxMRJBy6ktmGZT/4LHxVIWI9zn5mYKbdT0T5SU646K6R5FaUXZHh96K+9gO3N2ob36ta9q84tznaIMeuPDbq+ttJNYYhBXuyTWoIW+CyB1VpsbEgOQPsrZx4RcJPXZk2Awf9d6+KJZGDXuHOtou6aVNS7FXlkl6M244qXNrbgc2wft3uZBu7m2324s77QbS5vt9mqe2T5sS3lmZSvuX/zylfiyXEC5DA+MxWkMSvjEIhoZeu975na7s0FYJTdBKB0vpSkPhf0hgstJIeAvy2uN9+RE+pj7oC5/CxIK9BlLfAeG1y45EXRGTbyigoCRj45n0Cs8ktO/MhD5L0OSMST8Hd8YP8pC9ihZsVpOG+t3fJb/V9yIDc79Y6Epxcq17qa+R2tBj75V9D31CWJzx2x/hUer/ylJ+cpVzlZ4Jqw/s3Gw8w/+0T97V+0C8rLA//t//t+/Fo3wtzxIkB0R97JAefZhxzBr58+4D9xTAWb1Kt3NleW2tbYW4d+sFXD37i61T37ymdLi09FwT77yyfaWt7wlFtgunQJ33QAR/tr3O4LC+knG2diwA0mnQWk1mp6wEm4E7Oa1Y9VyA0FVBr+/i6p2mlx0GLRMQzsi5Oj616EWxDRoytYPwi6wp1KDVxo/p+98QItnJkYGIvTDJfS2pBaM66xF2ph2DIbCoKEpIdcFnwg3BSWhBQMZfAlJlGUakN87351CIOSsv3u6/Gq/QQrQxVg7NzNdws6lmMopLZf7VbSLIhSttcNLZQ6GMTHIK1/1ynbtkavVLyjnZH+3Dak/dR/selHHYRhdoIvPGiFIP1k2bcLABF79Iuad/+5daIHdEfqhMCN3ozqZ8jOkaUuUcsZoZW2zNpxk2UtIw6DyDrw55qWVnfbc/Y12K0J+Z2W73V3diZAf1uq4le39trRx0Fby7MERxOE99F2efaUrh057UX7P3N1o7/3knfz9kF/DL3iVcncQTmNdkJ4iS3/LZ87vovvW7l+MMqRwGQkLX2aiTCVXTUQZoAuUiI54AILCL1V28ZguG69u3Mo45LdOiP1WaqBTQkELrDVURpDxeyVFOXNfZeN5MveODo9GuUbg+f0ZS0oaH1qcox47Sm0HAW1v7ba++CwUAqVaRT1sAYWCr08Oj6a37638z9/3k+9byQ+dwIdQ/Xfu3/zSNJ4Pn85Ee+VpnWRBEazrgqCLxBjwmWAAgNFy0U6Hsaz37sY/39pqN2/eai++cCM+++1KN3zlk69s169frQUx3IBbt26V9famV+XxbTAEASXoLL461dPBRQSxWCTwMcwoekxIWGqt0jGEMDXoAoKbqzY0lIGyOmaAWDorZjBo0c4NiFIwOGGQemNs7lFXDVfq6SkL1nIyAj8bZmDpC84TVgyfA0NN0MiB+ObX+fZoWQHFfJYw+x5BNrthpoGQnYaxtElfKQ4+PybMrbFQph+jXCyNzf3SXE0L9ha6eP7y+bM1TizIXCC6ZbRe0mgd9/mF2Xbl7GI7jWBvB3nt5Ny+f7dtLi214zC9+AoXBBPKFT9zbrHN5ZnJSRljneLUBi+9FM/p/OsuqGaFnHfa94P+g76H6cI/6Izuy2tbdZZSjdDYXvr26nYn6EvrBfkfpI6VyjKzSCaKP/xxGMU9FpfublwY78Pri1szGTelf2C4rJYI/X4Y/X3P3m0vLsVwhPY1RqFNQdvUjxHwTS7VOOJrPFfMkQP7kpA3vOaxQgEuE0IIzW49c/Mzeb7VUm/wnmBX0O5hARUzwpupl5xAkVU/Hisa+LPjM/2v2EiULOVs4Qs0yld3yLHA3/xvPMT/hioEHnfjolplKvDn2c0gnopfRNi7d9R37qh6KRV91W/9raZGDnYPD3/2LV/8xz/6rne967QEPhB7aGBk6JtS6ed2jMev7BoLxnqS9jKIrh2nYY66Fk0e9dDu373TliLwN2/cbJ94+tlY8d127fq19sbPenNlmGF4kfVnn3k2g2sRzWZZa5qNLxeZbcurK7HU8X8jWDqiLp1BbMx0cLhXFp0mJDgGgLV3lKJKmwkw6yKARWHk4WICbfYkwnbJGJ+qw+D4zM9l5Q1QxQryHEvZuTOBubl/KpZ9btJik4E23vPd0xa+oL3JKzU0wmyazcxFtRMUTPtZAvPzpTDT3oX5uRLUylwMDSvynfLqTPkUQ0HoKDk+MHrzO8sCBTm4Zyy+vOw8i3i8LEGK6KVzC23OEti5qbaQz37wPkL1YG+rneyu5e9dHa3deuSQUyKyIQ9D3+mZ8Xb56oUw+myNmX5X+m/6hAmNR0/gxXn6+qIUhuJORBnJvEvHSprQfGU9kHxto+i6c/igbRwOFHy/vRQUCI1EcQ+OTbW5C9ebl26EEB2/pX9v/Ow3t/lzZwLdD9qLMSDb8fFLyYce3j6zuXfUfvFjN+rFHGhbYxc64lFHMX4a7zf/ICA80nNNK5gbGrz6FddD16CY8ITpYcFmb4U9d/5MN+ZRZh0f5R5uSW7GO0WXjB3e8QcXzFt2yrCk/yXsOT1X060lhF0b5J5UnCBIGOLiAyinUwwUjoU04dVcFG/wogozDiL+aF7r9qMga8q7kAYe71zWnoHLCFRbKLmTg8MXd5+59+Pv+uhHT0rgv/Vbv3Xo4PDgr6Vxj1QH8j87svJhioDRQAiiYBCj83NbvSCyrEO01d3btwvGfzIC7c0jjz32WHvTm98c4evm4q0+ggBk2pkXt82QQaDBhtIJUUtJGu5VOIXTWYYwZgYNvJWqWITmT0a4wEdKQ7sQjkAQvm6gBwuiGZTqQ/pUEdH86+aQO6RiANxfsD7MUJAv9bqWP4qQ+krp8Zlnakou0DdtKmFJfQSZ0iLwQ7nXo8WcYDlUkt9ZdMKNfuIdMgzBdm2jwCghVl3U2vVSDvnslIU+4Yj4a2lJbaWVeociqVyHFJ225b7Tw9QfRRNlI6tvktJI2eOhy2CeYfHnJPzUuviRKIWxNm/nnDNz7erV82HyxTY06uUIUxUQ5Urot4kxSoxLI5rOlyX49nsP1mx9YxOBP2P5PhLujoIMLQi8N/auB3paJHN/Mwp3fL6tb+92vmXQFBN6ctIfFHg+ZQXSnpqCGqvdfV/12te0C5cvV54GIb17+15NMxJUynx996h98Nmb1b6C16hY40VfdIKGlbmhvnc9ieBlcAgnvqBYF2fHm5dJCjLWSs1cf8Xjj8ZIdWng3ZRjZxyMH6iMP8Qw1EOolM6qqsH/8Y466qh24KfOgDJQlBBoD6Gy8gS1xC7IhkHC24UUcorae2Zna6dkY2F+vgLRO9tb5f5SDHiU0aBQupexRLGlLvLQcXzbWzw/9L/9s3d94LhaNTc3NzA5NfkGneILi04iIGuatqaQwxJyFVa2XAgjMMXyyEfGwFbDWQsswuq4cOlSGwu0BOFffPFGbSQAiqGAt8Ui1v2llZpjpukRkIVGv9KSOXW0m57LtQxmETJNMlgECkQSXSb0yBp7HCLJEAwjYvwIpmcQgw/kKD8sBNFesEpfa5RyIByIq200o7JsVYSQNZBuqu/OLr6A4Jio2lyKwk1iBZgkZ8oC/RB/bX216GEDEL689tbKrFFR76FSHlALV4Dv7zVRlhhbtWapqpRSO+mA9yk6YxDtHYUaFd5GB47bdLTN7NBpmx580M6OD+QcaufHhtrZ6dF2dibPm1UguBlnVj36IL77SNoz3S5ePNuuXrnUzp89Hz8vyjaWxry6cZFHUHA+1rWUVwyAbooc9/ULhlmYlNP1OrsAJkE6CUFu3ePLh3GjVAkQngI1yURf2t53sNH2NlfLunt/vhcxUMr1LvrFxXbt2rVu04f49C/alGIrBiN+fm9Jas/tJJjd1FXXBuNCA5TSDrWNhbGtM78NhM4bQaJLyysV7HXP7PxsoRe8xy/2XUzD0RPwulZ14MeOJ+sgtaGM+1yvS+HbLu8dtMejDyqztMcH165fCY0pn87lo0xYdfW7Xzn4Bz9ZQs5dNgZT0zPVTwaLsal1CvkOTZTxyjU6iPGYnBh/amBysYx7Cfz20fb5sbGxeZoHI4pUFlSN5TXggkkV0HKmIQRMcg2LNB2/QqAD3KAh+RE0l+111aiLMu+uXLlaDSfcGmhaZXZuPkLpra5SMHeqs6WxQtQePMFZvuu4jDoRTGBJBp2Ir3v8rm0GmYZUHsVE0LvsvR78okG7KK57DAYrnh+QoQQbwfytLe5FdEcNbPrSnRnUCIN2UIoGv/PbuvhAx3QdJHPajkt2IVqev3A+AjteisqGHpJ2TGXK0Tc9Bj53/n4GOsxPCZh6rIGbnAjNpkPbmViI0Hx6shby2EyTCzHQby4650AsUL6P5fvkaIR24CT3mGtOR9LGmicPvVla03pQl33/IK7xWGtBIr2T0ityTeBZneHAdnsVlG+ff8ayDv5YBLgInf9wFtsiQ85MxORof5sbDSrZXWqXxlt76ysut7e84kq7vGA9wmlbu3+r7e8E3oavDtKuJx9/rIQ9zNb2NgJn11Zrn/vJKDTGxhqCnZxmG/BgBVZDM23ShhJ0TQvtKWd99je+Mo7GqMYmF2UCVu55+jkTep49uxAeCJ+Hd/CSQ8yIm8gIWGJtvJXl6Al+utvVWV+q6pfvediYnBAk+h+21bXlGgMrPK9F0dpw5PiB5LD9imOZVhZXwd/4xtib6VgKen7pxZdqlmk6KKGmm9NOY1ef6f/LWaf5R9lEMS7MDwyd05KBNKrv5v2bnxtL+g2Wtdq5wyFt1vz5Siwzq08J6EUnYIFthCFE8czW5nqtK/YqnrVoIa/gOX/+XM3/CiysLC9Xo2svrhCuL9ZAkMZ2wwSP1ZUsUPUeprH59EZQMIk2K8uXga0kjPrXBRR1qAu8IaIBisXMvf5GAHXkawZYlBaDdtoZUQ0UhAIpswCCSrU9cu5xGh4atLP6LHY3BWdDCDnw8uM7f70TUgJqLteMhYHlDnX+oqWeYONk5+PHqkAmFIW5d8oUO1CwhAtUVy+U4l7t7Wl47S/IFvp30DIDmnIKTaR+/Smo7ywLp+9hcPyYZ3Wq5oaP9ouGysZEnvO9rHisjbGCNLhO1c70bySQoks/HgmNIazUGWhdfnv+Ds5PZQU72oPQF2/U9FyYdjg0u3b5bLsYJHFhbrJdPjfbHr18vj0SX/lykMViBM36gsnUefHMTLsSF6N/e6PtL99pe0v32t7WRut7cJz60STWNwpGgLcW5WR8oCfjj09L6NNPNKV4a0dcdKIQ0hfjjh6lTHPN2v9zZ+3/t1i7ElmGfOXKhW52JX1G63QyvNVtYooPKYyKGaWs3pGiq/zOMDy85lv+63jP1ZzVtqjDtInBks03HWt9eNxlR26sb+U35Ugr5z7H5Ut9DmOoL2a5lMmoUiAH4fPiB0OcKigqVl6NeN9++QPDwz/8v37/Tzwz8Hf/7t/t//jHP/qVgRB/yI+sCcuIeKa+RjKQHYTBkCNlHQgBKwTib8dyefHd5sZGe/GlGwU7zp87264/cj3a60yVozxTbbUPehggLNpu3roTonebW4BrOogAkiYKquSZgkLpGEajyUleCXU6InAEshOqWmyT3lXOff6BevK3wSIQ08BUsksEQayAgPBFEbD8M2eIimgsfAcBOwI7SoiK6e0O83BKLpiYwPf2mCOcps3KYo8MFhT3IkgRc9M/fHNCaZ07Ibc1dcH9lFvCipkicCX4uRd8FrAjeJRNLzNtfNTmmEFd+V6WTFvTJwzoDb0sE2WMfj2Ugi5mMI6Og2qijMQGvMMMI1DOknYkhkB33AULTyrwmPJBfwE7Sg8PiEmwpgjeCTxhzzjkrEh9+pdGVDDXXHHtl5/2DcfHJyzGsRvP4TYVdFfrEuKq2F57MX7zbGjwIO7W4fZmexBj0d9nUUhf2mSh0WCbTbspkPUYiJM+G6x2U7ISTfACwfaqrwvnzrQ3vP7xumYOv9wFwp4zrFY0tmLPfn8XBDnj8mQIKpBK2Ck2xgf0ZlTwvjgSK48vlOUk4MUnGQrKHZ0cjAeefijj3Vjl6D78rwt+s+T1PjmzEOGH5aXVMlQEVrllcPIQmccv6iTkUBllIe/e1LMpz2pG7tVuhoFiRB+LzMLo73vlD7zr3QNf+IVfOBB/6d89ODx4E0HopmlO0jHriwVInKxSB1kFujSXFrFBhmg77bccqHHr5u2KJl65fCla8lr5YRW0yvMvvPhCFITAguwjyGCvIs+VBZeyELWUQQrvsuJoVtYlUC7ogvIxjedvA2LuURsk3JQf/pCAmJjQUhyl5UJ0hHRoRy1TTLmEQeQ/nUw53ShBLwXTDWT+LkifttS1/C0gN28LqAi9feFkn4HTmCwyWTBUO0XQK4oeBsEolBa69RiFsHMxWOISqjC//qB1IZmc2uq6axQxeN35qp2V6XyzyXp7z8xUFEsYxtSV9QxcqgrmpS59h5QoDlDdOgX3EHQbIk7knIzAm4YbjyKDRrpVg+lzTnPwaI4X0KuXGqvc/MWEhIYR/PHJdpo2clP6wjthoqC5g8Dvrba1fxReiQLKuHMJa8FHaHEKqeQer4/uC+oJg9R0o3331MstYHVrX7/8baHS+LgZi/72yZfut6XVrZqXx+AUvXZVfCc0ogSggcUz80GWcQ2ieHo+bwVDo3QEyULeEvSrl89l/IZifLzMYjrj1cVyoAf0xMcETPBV2XjLuBd9Ma3+5B+B7yx7zjp85peHwujvEmR9TtnazjBNTWYMUje+v3d3ObIAhRF0z4QvUw9eKhcmRowCt5TWNa9cZyw7FzcoED0o+zQGzJcMNdB3+tI/ORx9x8Db/vLbBsY3xv7KwdHBdbt5EMgKxAWqEyCdcyAW4cS4GrUSi03g05eC3aLuXnOLUR999NEKKmCkUh4ZWNbq1o1bFWUVjR/IwNrSCTMKoElawfQGBBQsgoe4nuO3W3OOtypgFUJ3xAuPPBTsDg0Mtq0MLFwzEh9H3cozf4kQiFQaOIR23e8gK2vTs5KO0tgGJdcMnGi1PezAvcWZ8ZqHB+kxJoGtWQQCEuYRma/FNOFOzNcdp/k+GIYCEzHlQ0Vq8MK8vmNOc/Bl/XNvwfLQ0uC61q0q6xRRl4XX1Y3+3f865sB07sMYypRIY8NFATTIBzLCuBXwmg5zs+5hNAoKclA35lIT5a9eAi8ir73cEBF2sLTmnvOZzlaUvi+CjzlP93cK0h/FdeCnesOr9fD6wfKbDoNAxF0IfZ9Aa7pil1zpu2YT7BEwiob59PZhVQ3me38UrbF84e5Gu7MSaBs64c1uzILO8qn9xs+LNu/HEJXwZIzU6agU1dTXLbEeDA0sow0qOH8+9KFMWfPuXYRiSxJmZJwaN9WUsQjtIS5CSwlUnd1g1PjUjbnH74aprj/80gm73zp3jMy5ndB7OQY5W11ZMwLFH2Shpu+gs7RLf9GSnCzFXZ7Oc5diZOWQbG5vlUxoo+YwWPh+b/9wc2H54H8d+KYv+abBnb2db4vGnwEZ3OQFCZiQIGqJZbGYyGEaDaMhXmmdDDYFsbq81gXeolEuXLwQyzNbfhUGpBAsV3zp5ktleVNAGhAYEoteFjS/8+2rc6k/41YMr3O0KyZkbYvp01FzkZ4xICBLHin0IHlHqAKFKQWDBppRCLKW3Od/CEy49dfrmFl4G/x3qCK8G2XkiwFxT9eWbg5+NhBwtix8LG1+E2XXPr8jEcEu39cfqcN8axeB5/t1/TLIFbmnJAi853OdRe3KimVXjjLT385qpbwoMuPie8HrXFdf7zvlOBJh7lyw1JNrtTAnv3uO29AL/k2FySEEabUF4fO7sSMIxjyPVftY3w5Kdn3q+ZMUdfmaKTs+Uax7mJ/g++0wSO2kWx8hQ85edrZ20m/l1PRnCQ0Lih3QGtjK//pyPYIvCOnTDJHZkro37a+97VLH6o703Fi+KIFuPAm7Z1NWTmWpoxfb8d2Y40UxCn1yP5QmZXh46LRdunShMzKhKV7QXnzA8qJj8UPary09xeLvTtg74WJQ6q9c6wS8O31XXyfsuZIyeoff1Kccr0i38cbamldhWePfGSIC30X8u7GmmJShX3bWNVV3PnInLmYhGqnI8KS+sGGMad/Jg7615f2/N/Ct3/atY4NH/f91YGNfwYA0qiqIZWdhNELEW8E0ssghxuh2w+mYSam3bt6sl0eyGHwS87hWxVm15eBvf+LjTxeEMX1AOxFCwUED3jFVoFgUAQ1Fm7Ew9gsvIoY+LJNyKIuVaMAKzD1sG0Y8qIEFl0wZmlqRzWehQwgTAiCszoP85RpE2EsZpDyvUGYtCAQiGQA+GX+VBR/JOZXfCPyEaZQwFB8eI4Dcouy5pYSqoHyURneCj9BHupQBEFTEdGXh84B++xstCWoJsGuUQujRvS+eFctn7nFvBftyXwf1O4VAOWCOEn7PpnxlIp6/wViK3E6n3Weg8vhYaBprlvq6dnSn72HRgtQdU3fIIgQp2mC8l61U6ml899GJdhpXhTT2WSUWgTd1a2msMSpFkUK0vQTuId8Q3xTfHSmbsLpOyAmyAvW7rHj+Kmuac2//pD1ze6XKLMShgU7tygee0saeW2bMtaFb0ag/UWoRGGnQ9eactAF6ZQAYGvfs2ogyvER5FHKL8ekJLt5Ad5UWz+EwAp0r1QANioJ2v6OjV2fte8Lu/u5Tv7p9HDuh9z65qXpHvFeilWHrBR+rD90Yu1cdUPh64D237tz5c21re6dkzwjmhhrHVDp9cq3vvx342q/+2usp5C8Tmrv37kb7S/vzgse9gn8KxXy1OiqfmETjtFLlNI+A3e0IvKji/Px8zaN6ad98TgExCkQe8IvPv1g59FZBUSIElttgWoVgII2/64vy80nbSTUl7C7bllcZGEA/CvqHgPWqphAGYZVBGCiOGvT0zX5xBSHzN4bnRyMUZuz8MZqzS8YpbUtYqhkPiZy/xzPoFbAbHcz30CIDXju55reRMLImURi9AB0BLquWUVbGYLRyJ6T5nr8Lruf33onW2oAxtadzUzAnyNhBfMxSltfvhKYjVrW3BDB/kZkUkb+5WxH2tMN0kn7z3S0rpjihgd5YYgr9qOcfPuz5nmDWkQuMAmvqTuxavw+ORpIJ/WS1/fQoFn5/N/fa96/b/sx4VaAsZRAoisasAFp0rYaOImi5rxRW6ACxQCnkI+yeO9JOiiy/WzH49M21smLlytQ4x5LlsyutE6IyVOG/yEWNgbKhmTIKaftE0BpI328c0xUwXwpzBT2jdMB7dOAC+VQPcui3MVEHuulXHfmoceidZM3lfO/Er1MYndLokILveNBBLpR5JobSNPTdu/frWqcsujIZZX0y5miGNqbiyJ94zsKZM6UALDKj2IrPBob6Bo77vnPga/74Vz11/ODBv6ti/kNNF6SzBLD8rIdn59fYT+64Y6JUZI275bIyql568cUoit1YjrHy3R0GRiRfI+/eudM++fQny9dHMMKmPNNVE7E6Gl4QN0RUtoHiUxJ4g0RpmMu2Ew9isxQIwxXAEVCDv4uwNRCEt9OgNejpgz4ilO/ViBydkHW+dt1jSFIGxvZ373cW3GKZqTCtN7iMl1B3TIRJzaWzFhVVTz8wshc6vgyn9Q9j5H7tJACUguvFMHW9Z7W7T2eaEzrmWaf+aXPq8gne5bFiUnSTKIPx1FfjVWiDshzrElnySYkX1MfIuS+3v8yQ9T11oBP6VF0puxqRv40BhMRy9yxoWddYeEJ/OhqhUObORny/WMc0zjib5zYGgppmO+zXB2HpOwU5HsVDKbHcZdGDmtDm1J/5G70IKfcHjfTX4pnn72+1zZStXYSgkBKCpG0dHcIDaSN+dq0UKFqhY42dGNFAm5+dalcunc9vp+3swnxo2lczR+JFioNYy+VJHT3l0uWURAHlBteKRo5qc4760x8EPbR1Kfd3d3WCS9A972+/9VxNikvS2ty89ObBtrK0Wmi1o39h1dwvptEtaEKjXvU2VZGrP5Fza2unZFPt6NJ30v+9A3/yT//JPxAo8dXFXPlB+qvS6rVKYRADhUk8IPxf/lTu7KbnTgqSs/DeINPb1hpcZEF6vxHSj3/84+1OlQ3eQwmd5bAqCHpgBWiyruPpcBjUIoaCuAQizFDuRjShxQY1mGlb9FMNqgGt1waFGRHToPaEHGOxPO4rYc/RWZluY0IWXcNKEHOfXUQwdS+IVpYh9U+GKafHhsq6e4UTKCw4lupSXpcth4G7bL1czCfh01ZQlcB3gToC2w16/ZZb1a1N6tdW4+F3DFr50vk94le/lXB6LhKhncpgEbXVJhe9eXu535X/nn7WpojKz299+QwnFc1SUXcWx/i7a1e1o0baTxgqzIrYuY8wdUxOGWlbLPzoVOsLfdzad7BTkB76ss2Z7ZoP4osTamitBDtF6Zv58IphpJ31YggKU9vTPq5R93u+V3/S9lQAW9i558ZSF7jTTuNYMzBpN8F3GHvBQ+iu6JlrncsSQU87vHEHWluYnwqUH2iXLp5Nm49rtkigUxsIlL52G3J0vJhi8ykvorPS3VjpUseHHWVY7q6PqFbX07YS+pw9GqN571ovDoFu2mwGZW5mJm7JaWUDFu/mOfzqxDOQUs0ihEbKtE7eb14z7T10ltVSINqeNv3YwJ/+xq/7smjhL2Uxze2ZsjGIggdWX3UWaKCgr7x5BOySS7yF1b7bIG9fBQ5kjxVb5n4anFaSRvuhD36otqUu358yiOVePLPQ5hcWSsiXck/ByVAq9KlBYdW7uUlauEt1NJdP6VAmiFcBQARIm+xGW1H4KIOC+2GKKi//Q0zv8sKoiOZZQqxsPmE3AB3B6nvaUAOS5zvfnB+MOUxbRVHEKgjaYZiurR1DYmY1dwkrLBi/XMAOA2OWh1adlXq5/k4hOMuNyDVMUvVjpFzPTWkQX7MTvMpDpzBzljJwj2spk4UdCL0GAodtTjFgfjx/W3HWlzFOo4pm1bncX2fKzODk7Ak2oepo4BMT8nMp3FDILznzqDab45Vem/ZFRVbRfbbzOu7yL44CM+WLy4uAOCjyTrGl7FhUwmlcCDc6smjGuxT9Q7r4LAuPZukmmhOOO6s77ZlbVn32xhp87Sx4T4jMh1NUFVDL90Jjgr7pR3Bje+LRK0FncfOiyKHNWqkY/rx79069RNIUHePGDSqDk3opLsZGPT1YXg0IXSj77nuOKOT6yOmSzzrq1u5Cj+cqwSc/gPaW6hJaLujsjPfZm1rcb8trqw8tfPd8h2K6ICRkTVatM/DccIzS2QvnQufBMqamzk/7Hrx74Ev/yJf+iRD1c1lOCSxb2xZ2LFRWmOWKGMJ8nwbQJN6iWQMZAZO11SWtSGyJP7y9U36DMvgQn3z6mXbjxRsF+7kLCKqXCKhj6+ubUSR7IeBIQT/CwRISGPdqT6hRVtSSWbtxEliE7hGV6iHomBLEzf8KtmMaz/Y0sQHvCI/RQijChGgYPof2GFAC+ZDN8/9OmWE2WXATzhJ2c/Bhwjxbwp17+PAE3J516ia0Q7mX9cKo6irhzumTgqvPtKOgZv7urAWmzjMUkIZpXzW8a2e4txNwwusOApz7nVBA38h4TZFlYHKC2qGD6TL3KEOhD/vcVZD/EXSV+IzgY9pSfBEUCIKir0BdaN8xd6x8FCVmqih9n/oplpxpX5ghZ9Ba+KMy7sLAtrlCi0ooSpvRSjNKSDOcDETRO3QoJZCT0FN6nWvU0au2ADOGuXd166B97OZKXYfACGJvfB/2LM93/ECJKZcCMT6mAs26nJnxWrPJ9spXPF46EEoUxJVhKtd9cmq8+qwtaETQleHQNkfRqtpEeNXrX3fU3/nNp6O+50d/aiah9XwhlHwqv9cHModrxcXm52Yrucibjbox6OrolGCHTLULDSgBK/dsoin9Vv/XN9ch1w8OfMM3fcM3xi9/fTEiYgRel7YII1ceeioUbAGnNMrKOINCQGuOPHAxkpLC8lusr73lWWzzgzZKuHTlUnv1a15dWXfWf9dKqTSW9S+/M72vvPYwCoUCjhKutLc6gTkgh9qyKAeCIARLQMB769cLtuf3Xudraq0ImgHPsw/pXQcLU9NVIYyRiKgVEflwGCrNq/YQC+UI2Fnjzm/3DraxkYH6LvpejJj7X07VDMEpAANR88bpI4Zk0ToN3H3vhB5jd4xM2LGB38qy51q+pA/5TP90pmA8Qe8JLwVXTFcd/ZT19uzD8qpx+S8Nyj3drd3xkCI+wvylOgkrZkp9UJw58s7yi5gT+u53NK6xk2gj0254ojWKBgrh8omu27OPwAsmRdi9Hca4y0UwvuXDv0y/0Dxt61BP18R6y02+yDHv9u/v6FRuUU6GwQKaj8fCMxhQlIh8CUNObcXPnsG3UB1kRSh8J2iy62wb/ugjVyoK79VT9cLTPG+V56OPXCt3s9yxPGOM8JrvxS8PP3sC2h2UZeqrPz3zMsHr6AQ6ffQ/yAOtH5bl8Olr8UfGtxLgQidptOIwaytrbWdzp4ayoD8lnO8pIs91rz0XE+mPgoKs5D1MBaWIo2xtbz3bH6Gd66BMfOlAA1oNQQhYJe9HMCvwEqsNKiiQIkBEc3+mC0z1DAYm1TuyU7NMOXDbu+C9OHLGnHyetUpIA2vg0uF0rTpJEBCqgoXlg9rGyCIdCRuB64GFlIypPgqpCO2JCGjno0bxREmJDWDa2k47JxtNsXRCRghSZ+r2KfhUQpmzLHCe66yvNnVMg7nUVVan7s3zeZYyQmxHN1j60/XF39211JEy1SNwCZk4egyAfg5UcHT1dBbtZSbx6Wf0iSLJj/Csh7pPbfU9AkFB1UEZCF3HMtePlvt1jlb+zJm2dWcu6QPhPNW2fFdfyqltutJelp2yFQEuNy6/19i51T8KJ2MVYuPQrgp/a2/cCdW4j4Il3FU2+F19DRIKU4rhdCvxhkroKl8/ytiUZ812PFTM+KI24cg1CoAhmAoMPzM1UYk56KtLBJ1FA3273A2CE0HN94LL4QfwWSKOGYtr1y638+cWUof3ve29vJLt8cefqDGpe9Nvz3dWuNsN2WdPWJ1Fv5y+1m85f7mw//LvvWd7R/d8xwPd2bXZI/rlrbaWhlvN+KY3va4WUBlvPEtmtFecDOzX/9rCK+fxyWG7de925HKznT13ps3Mz8z3x1LOVqrl1GT5waa/EFerCJAKpeqxWpiY4BpGqbCgOubH0N6eUb6CjqShGiKvXgc8Y44ezK/MuKABcLCCbLmPVbTyaTr+vXtlGfH3dRyUpBD4yBJFJie6TQDcp67KpsspIchJIXBH7BaytbFZ7SecJajalnK1Ga4yKKxAhqlj5J7Q5j4DpO3uLdgdBukNQvc/g0poO8XgUikIQhjaodWDKEOLN1RXApIKI5r1VykJ5RGSh/V6hjBUYQ/rSOO77/ktN+RvN0Z4XHetfks5sXJVmINEEkB/13M5dZYSoBi0WyorC34UtynjF63aTveD6AIb7TR8mO/e788H5/9V7Kb6m3HRX4pFO0zJ1Zn6uRC9NlQf9a9TZCNxLdCvEnnSnHKF6AX6QtaioNgQd0jgjuJD94x96hJJtz6hkEEUQedmPfT70wSpo6muBKd89aq9+7sbf0qsm6HBC0iB1xkFlpNSsLPsc8/ZnGWvXTh/tp0/u1hKicspztQFhLsZHgoIP3xK4A1HT/Ad1Zj8Z7C645cLdQm/4aj2dBb/l/+GHz6lIGzJvl8vp+A2P/7EY+2Nb3xd87bZejZaVtGm5HrZsWUo8yTlq483b99qO+nHhUuXZ1NH/wzh8craXnCsdkxN5YJ2crU1hG9QwYSHGs81A6jhEEARJZ81JRDLD4rcuHGzFmXcjz8kIOi1Q+beaV9aqSNeIFYaBy0IiNSLHzGTBqdw9bin1sXnuU7rhynKakAG+DbMeBLXI8IuX7xiEdF4BBhRNJJi6WlOhFZXb2ag/o4F48N3A5PBwhgEJN/RXjtqEHIKBNXFHN1Hnqlr3VciLrKqboOkTgqlVy7lg8lKweT+HjP46Ep9WB76ogUlgkuLgeqBhxXnU//yUZ+e9lmF5H/uc6Z/0YDMBU1se5vutJY+430awT6Oq7Ufhby1vta2N9bbXsYHE2F0i2BO0p9SNlVyytb28t0zBtX3qvRTR/5mRQuapg9gJiveNYc17qBwxTgiQPgNPfxtHMvaZ4xLuDJuEILx5gqUy5d7a0ov6EChaU19Utbo2ZXdTZ1JxU2D3FGoUL8kZN24db995GNPxzc+rHTve3fvVYrq3Nx81aud6pFaK9hs3PSn+DG0rHn/h10n3F2UXd2EEOrqkJdrTvxQ/JhrEEO+VDu7lXTaqJzuWq+99ZmfZLHeuX83fTlur3ntq9pTT72mUC0ErF6GlPwJaotpuY59xsaHCxGsr69GIezN9G9ubU4KylmzbtVUj5AqLY1YBLMo3+uct0sZyJLzu7C/wUHPLkkngxLFcO3q1bq+H6G3KcZLN+7EhzPdsR/UMJFO54H8p4EGG2TnJ3Uaqwu+eD69LwbuzccTUIoDwUoA8wyygPUYAhy0kyfL6lGVUAy+d4RklHoR3G4gEKtTXhFI96VtPSXh94f0Lkaq5/M/3zvl0A2g63VTDgrTtKG4hPeh117xKaSeedhvJ2Vi0PWAtVBGMYQ6VVqVFRt3Qux6MW7OjrsjObnue+/3ssD+9p2Oz99hEBtk1HkcASfoYYoWIT+NkB8Hme2FplY8rgc6bm+uNxuS9iLF9j4wTmXdcqrGd01Mw/PJ1cgns+0a6B+6VPtyHW2NgaQfLiP6lSJNmwsxVf87Ya6YiLHIPfIH3D82HMSZ5wsdqFJ5/XISOqhf3a66QuP8jm54031+RPMyDlyB3O+m/397bwIgWVbW+Z6MXCMzI/e99qqu6qre6G66G2g2G4QRFFEUWdzmPUeYURh8LrPIzJMGcRxgHBHQkecw43PU0RlBfYCIioI00DRNA713175k5b5FREYukRnv//t/91YV0MgODfbJuhUR957lO9/+ne0GfZtSRfx4/PR0mpyeTydOnhEfqT15td3dTNdum5c9CCb4kAHwYV5BAePpqH8XrTHXxcS9sPDcN2TKH3ngK+rhGbAEH+V8Fyn/Tj1UT3YM2dzcnGSmkI5cdXm6/PABwct5dvCg4BKvMTiqGvVHeTxXDiIpep//8tJyV2FhcaFIRyAii/Y5151Y3LGn7lMZ2zv1Rb/jfXB8Z+05O9U4CgtgODKa5bbM44Ooru5QHidPnlZ2GBE3LKYzAglNyt+lZ4zCczIoO9xCkRDXceFh8K4tNC5bR9neuSGrxFgC2tWMo/IM2LAFkPO5c21HPVYKaiqQBnKZF2fgBkKJcZ0/FtcAEi66mUdwO4MSZRBW16W/i8Ry08qWETyym3m5B2OLTGK2UJ5RH0oES4BWloUQrNylXnsfKuua0fhSWmo8u2iI+3xHiHVBB9Xh59wHGC7gt6uOkOO2y7JLYG3Na5UkFyo1RLMtuXgb+l0tswd7UcK+YIW67lfTRB98Jn7joutqnOp+Ix8XYMCOPLbysvaynh7ow5MwXMamQfcgneq9aIHVhvpJTQV9el+/PAGECXoykGdPKPPm7AkK78YRngPKxH3OlW7QhOemgf7w/OBZlqryGikGVhmYJSSgLXBeWaunM2fn0/JKLfX09EmoNtLigkJK1ctzaI2i4xNlXFffcviBNYRVfc0Szy79HSn472KC3jl/xieJspGoP1ckUV9cWz7aamFhVqFtUfH8NenAZbutAHJexnOB58BRfRs5gb+bfFLS7r0ThUJ3Z3dxZHTE2pTAH21OxWhMBBrXGMH3/LfyxGhhhyuuqHHeC18R02yKwbpKvF1lOx0/eVJ8xjTfhjfrMwCINWaQJO8gAOH+49oLBLsdbOIYFGH65GmgoUP42LDD+XqxJp7yjMx7q63gBEcIjhlRbXugTIJrxWREX0RqTohgClkUKSaeBQEhaGhb8oJ62qcN1ACJPpipVQ/lPCDm8rBXxuDUpdsOL6S0YF7H5uTP6oGR+TNzqD1uM1bQFFXoP8HOwBmCynMX1aelQ/85j/5DEVwQLi6UgC4+ec4zBJApMnlRTJPBFBzUgYvIuAv0raxU7LbjmTCT0tEuF1YhVrGDjT/sY4/DIFqamAlBACXkdBJYAMZ40VfCPSlltymaGyaAFn44vtsj3spPeJXTIgREeSkfHROu9InzQLU0IxySIccZNHI+fac/0I777jMXT42P4AtCA8LVWAEZMwV4jUx9cnrOQycnhQ+mnTtCQatf0A66AZsNomDGyvNJ1eaRC02GUJrE0REnaB79DL7AeAQfQLKMV+AF3cp5O57HvTyRD6VjV124RU552UqvFNnVV1+RJsaHpcwK9pSBz2GzDAZ5UQTgqbtbstun8LxN1ITYxCgMiplROxQbSDsySr8mi48Vh8lx5RE+OgBSmK/kWGrCATQPm/GHR0bS0uKirMaKBdr1yBUB/rAO6qjiQZAY+99jugqLzr53hAHXn7pRKAxY4HEg8EHYJncKzQ0ycbeoG8HhN69wwsqTEGhSaOWYuiOBbISehT0+rBGGAvkSYAYUyU9d5Msvw00e/YVWF6Uhkhiae5HCCjivftEGJdhVJi1EE647UjA6ePUDJykcMbCtID+5jzDglluIuXfJxTO4L1MQQkoIG0JvVz67lNlz4htiAOVhXIGTiAh/OJcAz6i1WS50G4drdNuNbmvpEG4RFObN2WCDWy0pdF91Gbasbdpkw4yUPyvsUkO/0V4SKGhui23rLeUnnEAf8MCn8Sia8z3HMRcaMJg++819/YIuKHN+cRv+oq58+Wz+nLid9QwIOqcwrcgoYUTgCQamEX50NIIxL17lnXXwB6ErdIsl3MTrwTOeslbZTXlNUAeY4N0Q/BB4wwU9shR9oV/ZDaW8XAg2IPOJ4ozvl14kyoahEbjUp3vIAmdE0qfx8ZH0+Bse509K8K4AwkkrUfEd7XnAs605bRds+ZsLTL/QmaGBgdQlYcdy+K2i6rDjlUawdayy2/YGG5YeYll59TNz88DEqTLMx28oXueQC6wECImlqmjjGJXkoEIUC4TqKXHYwJYX9zBXyFs50F6UQ9vSOYSfuomvYwmrGFJxO/CBDDoFIW2FxKTcp34utHQgPpa5MsrL9lAWArGasEtKjvvkM4L9H9jVh9pTsSiv2wi2iUEW3QvLHZ4DCjAWkYRL6XvkyxgBBkQGwC2LWagwBgbDG+EzlAtCIGKpsA/ooGHdV6YYcLNQS6gQaB4i0OQX3oXQ7Lk+oZWUYl0uPALJgZeMuCPsFnh5aGxiAn4GTFlvgOKzpaH/upgHBp+MQ7QQNyuvGVGfAZfacdggq75WFQPoIpRAAVgZKRP5jSdjT18l8IKNKTL6TULJ2+tRvXzSeRcVLMDDjxACquM/yqgewUgEgiDn8/RZJudh2yubYwjd4V94HMOG4ET4hoCqLfFmvCMhVgB60Fp/HJlO/4GFuo0ftQvuPLiNEhW9cv66SL+LQk9YECn6QMrLBP9Ev0h5PVFX5OEZeCcECT5VT3Stygjz4kgWx+3dtztd/bgr067dO8TP8lxYuyC0MaxSEB0YG6HPzW3dqdDTXWpBMFj0AgAwGxYd6wsTctyOYztVjGsUgHIueqeAaBad5QGIcWbOz6R7774vPXj/g7LK66lDyF7E0ku7upw6wMghCXeJzf7urNpkYIjpDxQPMDATABx0GkXA3ChTfyDNJ49Ii8Gk+QAbxOA7u/M8jy9Bya27kwjGfU51YfsuSyY57pdkb0IXGr6lLVupZGuEZgcfuKBCPhbIJZQEtwnDd8HLFcQMjQ+zBCGzC+bVFVYs+1S95LuUScINjbxNVgr6kl/8RogQJi7hLIRK9xHwCxZdz7C6tuhy8UTHLVw9KQLCLt5ii+eGh8XUaFEW3efUCYd0QeALD1KM7QyMoVBDkKATMAJz1vFoHyFfK0vQZd0lNGKUgE3KBoXDYRcXFZzK6qpvqr/c082cwUngygNhagsmdxldoUwDtx7rENzE0GsbDb+Xznn0F+MAeBW8Kac17doxkkaHB6wMwLdndQBfOKMue1IqzHe8F/aCMCKP6079oBZrCb3wbsGZF3QpMU5EWOtB2oz+1EPK+/TZ9/yhe9FPrjwF7S/iIM9Dyj0fftEOXGfeEX7wnOfn54TPzXTo0L50w43XpLGRgdTN8m8MG69FE88zBbq1LaWBAWZRhZoUz2w6BljXJ7EdnbM7o4oR9lg9xL5gTkVh9RvHFnHGejWdO3023Xff/encuUm51HULFYcJ0BGmESxEAiAG/cSU6hsDdrkLVVE8aSHXM+BgoAElwHfysHOJrZxmQHXeAziCGmQDJ4nOk7CyXjCiuqiTBTxMxfiZLr94T9ealFhV3gnKbKUSr0BaZ6BMbXi5sJBkplBRGIATWxBOkA381MZX+N6j7LoJEXKL71AjI5o/VBHw5OsQiK0ihcDXbfUyiyEi25viguvcJkwk2BFsBI1P5tDBp3CAy27AAJgReuiqulixR0wXC5kYca8ZN+CyU8yAp4TwwVRYynywzCv9ZCJiBxtsJhjVZsCXtY/7Lp6xO8+l/qVtwSJ4gD8W7gRdacOWVX0BB8ZDZuVjLCZjejWHgvEYDjhXuXgZCMjWw0y46Cqw8PJMx6yqx4Igiw2+hgf70qhCTPAM/9JnBoWZkrNSUHkrMtU7qrz9XjPPuYfhumPwcOtXFfaoRWMAOjsskXLA+4Q3EULgCoUZAs5nLsCk4CPop/6on/Bo8Eb05dJypEvLuww4pzx8QB/hOTwH5SPcnZZ7T/YdOybS7j07UncRLxcj12pPHNjaOnrTisLz5hf84PNfrXqbA3gYNxrL57gd3yqhcTmCirgXgZ+fmUn33X2318vPzEx78I1BmT179iqOH/boOlYZ5iG2x1vw3LuIl7tudAz3klVcTPFBdJAKHCzsyV3MUA4tYliUAbEZGot4nd9hPYwU/QE3igBGQPkQ29E3/GnCDU8tqT+MRcB0vIgRt8hnf8HIEE8u0KXan3jPJ6PIA+AgS06vZZMFb37hTDsWh7AIhD7xOiqmCEFy4BO6oOWBMwjqMEl5YTwywE7uhxLf+RcWDgZ2FiW+u6ORhyRceAmsmDl2kfFbgoWAqC/eMKEyuNBYL4dGesZ2W6ZHWVjF1CFnH8C3LI7BuzF9YKisvqgrlBT6x8xHe4aFbMAlBQAsyuOlzLpnLy0Tdk9rCY41xoHkFbKegg0eZn5VgVWHH6KvSqqStriBIoS2hEU+10C/a7p4c+zH7jtpgWdfQz5+Qt07Roe8huDkqbPmAysR9Q3P0wugVC+ubk9XazqwdziNDffbUDFQDQyc1Yh3CUzQEcsfC9KwulteL8CUGLgKfFBnQO9+ZN/zFPSNvgb1sv7qUtELdZBPzV24n6c8ry9lMCsZR6wr4A1OEWpz6rQ9ZtEUnHFqEDMohfbhVNtuLBda21pFi3BxEDAsMQKG203HYAoW7+P2qy1rSM7NOjd5zvvbEXYSLww4dPmhdOCyfXaX+yXACAFTen5JoZDTI4TmGh/hx9pyn0Ehn5mG5RYCIQxrt+kc32EgXG8IDUx0BmG1QCmPQxJ5AHH8Fv2IeVvcOoQRj4GFMH6h4WotLSwt29r6DG8u1UnfQDgbFFZpSwiEgWAy8E67oVQiGfEmX/Zd7QGPKxJtUUxBsYthQdTBbRpjea8IXOeKkVTy8+GZAV2umxYzoY5dispGOWJ2VeZDI7lPWWCWsrswOKcLVxR84X5ymivbY4s+e75TNYX3htLd2gjvyqP4qqMOE1GPLvCON8foPq9iYpk1Lx+pyfoxfkObSf0ArqARo8NcW8Jz7P6yNyjcQyMPKqln3nwjfJnZjYvM4utC0ZBy3gQvnkWBBvoBg3MqKzhk/QV4x9qSF17YVN5zU7Opqn7na+p57vqFL2gL9Q7uG/f7/gdk4dk0hhfK/nevGZDSg+94xXmlXLaRwFMCZygtTvMBfmJr4OQSIQw3n7BC/I577lfWLp8kynhWQnnMX/RNfSJRdy6XgQPxkfEDP0NzM5pxsbS06CW4eNO7d+9W2DpsLwRPgGlUFk55J+FLf+QlvyAB70Abh7bKAZd1F5K8Jl2/6TCVMZK+MDef7vn0p9KyEDE+Pi5hH/YafF6fw2uKWOEEcWdmpjyNZ0EAAfrj/V1YuI11BFodQz4EMCO5VeaI1SmElVVEYAxXjN94FwgmA3ssLkAgTVwIo/oo54G9DLl80g9ifnspuh1IQwCFeLEc4gPxYVKSl9mCcLUDQzgJH3GIpcIQxURsmmmXu+/DDqXQ2FiDVWeTB4tF6AeWL2ewqEL41NeceLmF9zP9Ge9gR59kNGPoj77nVgthdCcMv+oDPi7hEEiJ9VAOsVY8FCOW3fvRxag+C9945dSbkuBvt7VEeGvliohA9dRH+5SXd6QyWEkOEEVgqYfTX300mZQJYQ7hCQwKTOCVEIuL79Ao/w1cZYVuS7KcnE7EoZrFYuw1zxNeAH3lCoUYyhgcuH594iWwf4OFXA+dnUufePCsB4HlUFvphpCIWOoPL6uw9RfOoY3HIcAT6NffQF93OnxoJ8iTBWc6UsZHnhubx8iHIWF7LHViNPA6qRuesRCqopCbEExoIMCNRlJ+n2S+ukSQoXXwY/Q3f27eMEUDL/Q7D3dMdyXK+zN++DvPwTN95U3NwB5hbnPa2Cqk8tpWmpqdWW7+oZf+0M+Uuru70bYAgDtAZ4itYXxcPKwyAz5obE4tOXf6VDpz/GTaMbFD2mSP8kvDqbMlNTQ6Pmp3Z3p6Ki0tznsgDYCZumMAECQxB8xoJ3EyA2YwLe4SAOJ+0yELqToulAkG3ukl4gsOd1xXLjwgAQZ3fKOUCy/3YXB+Uw70ULcRo3sWED23QPkprjbaMLQoiDRhdB/Fx4m1nepXl+DEFfTmDsHPKjDW+ec7v/BqYqUYcRSDQZnlpyZ9gBszuXDCPcIAcBJCH38CIr4BC0TWZzBJ5i0IdsoZF2I4M5LyGReCnT0OfNJ36MbOL7wD+u+5dVl4lBtwgDcUN3SAX/G+EOZyZTXNzS2kyfNz6cSZmXRW7jOvBVuToGG1HQrIevoSz8A3js3lKVCe5+zBwKsitMPSLstdZosz5XtKzPOzDoK+QelAEcmMLXyQ1Dv3lz5ysrE3wAiGytpmuvvkdPrMsXPGL0XBh3GtzxhkEy+oj7j47JRzjcpIfRwUsWt8yKcP8+4ATtkhH2cwQl94ETceHAEfvIHFZMcaeI0QIaYYUY5B44sCDK3iXsCVp/ie80T85qJ/prFu82lAYYWMruZJJYwbiWoaygKHRlthyPA+mFbHvffA5tpGai72psm55TQ5NbXc/KKXvuinO9rb+ijECCQajLlNNDoWHdee9lkLTYWL8wvpzImTfm3txMSEEcCgG58srMEy05np6WmPIGKB8w6vrGDBFT8z96sOhoCF1vJ6ajXEWzjQVCAS5mQaBQGNZb3qkBgIl9AIUYK5qcdJt0LA45ALFBGChGb3AJAQRzyKtZEkWhh9TxeDVPxGwLgHLICGq+1trxxcqU9eB83hF8TuKAFie5Qi85yxgksEECVi3IAVZjEGkuMAWALai4rACoD2/Csu8pMXPOQeAjAF8XOlRp/kBege/caiwxh4Bpz37p1uhC7CG64dStVunvpqC0Of9cnAK3sprCyUnxc3nJegn5KgP3xqNn3ynpPpvofPiGFm08LiigRatJMbDdiECXhW4JRYmaksC76uNQkltOLtM0u5sOs+TNDXw2uisJaxKjIWPWVKTv3IBQB62FsRCsJ7gQfqUh4b6RNHz6YHZeVRog4JVBYaQvsNwYUHQx9RvlZuwhnKB35i9PrA3vE03NeTRkaGrKjhO9ZlsJYjwlreER/CzMU4kuHL8J8bJ7wn8llpqxHdMk1I5iNuZol+RX1xP79yniPl9ZCEleAL+gWfK4vvKC+5fUFLvBrdI0QlhGMWi5kw8Lu4XE6z8xwh37rY/NKXvvifSduPUI21pxBC49Ze6gTamnl0OgvzLS8spEW59My/I4wgW33wwZUgHQ1DhyYnz6cFBF4CYq0jbQljoChALDBjAakXRUNn29pY6RTngTMyj7Ig5ubIXmCjXiNciodEGQ/2WBoCyZQ18vQcy4xLD7PTB/CZKxkYgdADBjCidXEPTOdMQ6JNtnG2s5NLz7uk2Hz4hVz4TikBmJZ+5FYey0sdKAGqiN8BK1/829Dxf1gBrBxEdb+gtH7Th5wR8v3V4B+vy1pez2AyniMQxr36kr91xs/0ndFy2mjN9oxbudCy6ggvKurlJaAch4TA4nJvbCpG1n3cdtpioBKlHsITq7rIxxtwBJXgwKXMXHjBgTfH9CzCzimqXjxlXLOhQ65yiWPOos8oNOB3fxF8pFsKEWZFCdE/01afa+ID4J1frqSPP3TOx1zRJddDZ/iuOnIewJPxqLx+cM+hhj4HB3rT/t1jqcS7/jFUEm6OXLf7rP5YYSuxTgPa4fFyxr/xLZzG9K/wSYegn+EHVYSajD1BVyD4bIHP+cCGSN9zg8e9SNy/qDicl55EMbcH/hE6l9VvGzQ3Fc9CCa/79KouKdbVyorfKtxT6jrX/CM/9pIflhDspjCI3FiriagR93LePMzPwBoWf0muH4N+bK7g4h4rtmiM2B2GwLVHuLAaJr4sBu4VQg8TQDwYNhdMiM2mHe4TO9EzhJKLARNeoQPREUBePAkBPBKvOkGYkaFkBaV8XikFIwtpMWABnnCBY+GE91urf/VGxDvUbQsPdpWZ2oxQvgsnVhrKhwVnLzYxPJ+M0HMoRozS6ztz+BIK8vtYLCw9dane/L3hNAHR9O/ipTbUfOBCz2lb2d0XYI8+qC6IqT7BsNzHyhCqwOihCBC2eCNKCMiWcS/+sVLGsmMFbNXFqOCC37YOogd0xvoul8u2EMDFM+Ls3u6iFDBvr+0WrTol5ByGUvfgrb07MT/ita62EaZ11bMm2Dg2nLEa3GMfkdZQHKz6hgalzNs5sEIhGjgQ81oY1TELv/qrb7bEDLY6ROATb0V1b+j7ufly+ttPH0vVDQQ96MblgVDXgeCFZRZGLZzYSx/koUZ7utrT7p3DoiVeDiFlq606U4/eIQq+8RAlTAgw9VAveLJAi9YktwsOwa0+oTP1x7gSOYL2lA0B900n6nRe1UcK65/Nlikv/JLjRtXALG6PdsxXvnWx7zZUlNN3D9IKVwzQdrTKSGFYm9PDzS988Q9+v5B4iIbtEik7AT8aDmZitJaGfEAlc5iq1CfQ6HulWrbbjrWIgy6FPDHS5NkzaXZ6xu4cws7bMH2+tgiIoCOwdX2nDYjF6reIlxj4iEEQRksrvBNbsSBCzPQZC0QgpE/yIJ/+jEghDAaPdQO5GyhEILf6Iy+zD2ho6ma/NeEHAsM8KxjyMUqCHa8CoRWmhbYgkl12ygveomI9Wzt+q55O3UPQ29pkMdUeOPDiDAQZYpi+/BdCCzzgWhSTgKvheJTBjHXRD57p01cmzBcsiP4QtlAIwQwe3LMiUB11CT6CoXv0H9ebw0kQ+jgoUm69+oOCBG+qDsgMG0wKjpkx4QRcaM10JgNa4AyhIEwyiMrrlzPIAnBYJnSvC8a66mOKc03MhnfGCUfwAQOAKIbBgR6FaljPEEraDgtP31Fk4F00dD/pjxSX+oK3kS+n3lAfT84sp7+/+1hqVp2smISfjBvlJ49PHXIfEYIkGmWhlZ5BF58zrz6MDg8qX8MwIcSQnbffhAfIGAPjWmFcWBzG4DG8GuFUeF7gIbwykKkb7glf1Td9hU65wghFhKLl2cV8JH76me/5VpZHnKDf5HMdusiEgEce/QejYRiy35x7iEdFaM0bZ3k78Mb62meaX/LDL3qOGPRxaH0qwGWjdoSKEXXWyK/qyhkMV4FFK5xpRyXTEmyARDtS/ujDD6eTx09kQDd7+gJ4UB688omFOyx2wS1CuGC6PDbCeiPc9i7EMBAPy+ARYREbRQTDYjEYLKIRyomEbpuOQmgG+Lifr4NmQQXMDjp4biunNmiHKTiECtf/gqITgyEwMBC4QOA95y5mx61HW3L6CvPyCH+HPiF6uPWEJ4QTQQwvh4TxAFZECbwIVhGNWB+GdB/gNJrTf26b30rO5zJBbBibaS6+Q5MQ9nCl+e0BSV1UBiwoYnCGV0P/YlGRrLsuYkJoB96oB6b0efXy1MAHc9bM0nAmu8MW3SMMYoDLFhBc6Dmf8Pqm/kPRrsAXM8T783blgYkBWlZzcvSzx1b0x4o5hASsWFiED4QIgSTRHysw95O+MdUnz2J1PX36+Pn0mePTxjsKCb6FJyiLHqMv8AQKGFzkgg+vobw2lBfbz2wBB21wQjL8wpgVCh+c8gmuHAqpLANgHtPSD2hGAt6LFhrvKvBoZUODlyTuQ+H8O/0jDxfV5d/zYhd4wE2Fl0Fb8A8XMIb3cVGxgEfKbwuX0AyBj3dBSF7Xarc3P/8HnvdkuQg3U5k7kxVE2KwN1QEAY1DNMXWl4jfGIjgMvk1PzZigHHQxOTmZjh49amagDtxLk1MAeLO+fgM4GhMFAaOwTBYikGBayrHCyfP0Ah4XEdeKzTVsv8V6wvTgLT+6ms5zH6WFVbGgKgNIh9hO1sASErUBw/G6YX7THojFBTfi7PbhLkcMDF5gBB+SqO+M1HuwTu48Ln1RzEB9HqFXezHiHrDBcD7sUfeskNSen6kd090KQO1ncATh+Q7B4hKQGYzuhe4R58d3FCF9yPthvOghbSCcfpechIxZDgsrFhqBBRbDaWCiPI1lCgmlgILEIiOkHG+NIvSCJP0Z73zDGquAZDxVpYQZlCvr8poJmFkCRXtYRSwsK9jaOoh9GfEOYSJBP1b10Xe75PRXf9ABYec3rJMPDM5V19OH7jmdzs4uuQ/AybvycWGZGcAjQqGYdmrLuFc7+nCyB6c2CT28qGhTYaXCFZQGO8qYZUEhOiRS/zAMbOQCHqy7lbprjAv+gFfZc5ALLW0HPaFdXPmz/H7+aXrokxR5Q9C5DwB5vov8mtflbPokX5TnPolfGEaWpQdtdW97+6+bn/+C771W9T8L7Q+iYPIoAeOH5QgrHJsrOBSvurziBRfsnWezCwM9MNbk2XNy9de9j50VeW5WDYEMhJzYjLifurAoINTML/ZBGSBk9JsdXCH8EnYRB6VDWxCEsgyOMWuAoMAgwIUrShkUAMzGvUgwjgQXpCk/CDFDqiFcRMYWEHaUA4gEDuJGDwIJ3mCYYBpWc3VgUYqtFvhOz8Uj+MT5EnrwpHapCwXgOoFPnyZQBpG1sp5zx4NUgoukr4I2zxUEtFsLkdUHBBorwif4082AFZgprASjItxsc0XY4Ar6Hp9YCGAJATDzqH6HCxQmn+kBPmR9+ZnDnjFfwE4eBDPgxeoaX+6P/lcelAOKEHoRCoBjVtYxOGblDBz8qd7cWkE348N0oE7i9xB64nY8CJY/n5heSX/5iYeUn7YEl/J7AEQXSoFu4JUBN0IT7QW+ueclwvpOMfOM6u2SQWGPeW9P0f2gDmC3R7u2auuOsMf6EJAlrkVeBDfjI4EbBBc0Rp/ADn353AQMPKNdxnfAF38WzCyRhXym0SV1mBYuT7dVVt9dj7KEgcMoUGfs+MMoM34Fv23XC38mqJqnyAzj4zbjbnPGPBYWDUFlaGIIijC7ZqUMRCMFgZqfmxOycYMLMV/L/B+HI+g3RIAfGQxy/KM6EG6EwlpdhEMh5O/Pwv2gBS7mj3nPFqfo7Nm109sA0cKUZzQYQsI8DOIBB3W7MeCDsfUdosDsXnwheASkByRz15eBPL/ZFKbaxKojsIzYglBlUSLGpuf8Txs0wye/yZPDAdFz5gpBIk/IES6WbisJChXyU9elS3npu7fncgkX/swEfVN4oH/rYtC6+hRCr77RV9VJHcHcMZXKtlb6DKD652chtMCNUIVgAbxf3yQLHOfZK8bHK5CQ8slbfnHxce8ZA4F+KFcunzGvfLTHDkTiYMf1YjwUT7Nc50KbaCCXOT/uKvdu6HsMysUSaayz8b8hPmMuX99ZHr0pvPu7cMEagJXaZnrg7KLuhXsOrjm/kFWA8ApwIuC0EW0F/RkvMX8Yz4wRhdJkTcD0wlK6/+GTaUl8C/+jZNjejTKAL+FrBAsjEgKGIVR5wWeDpN/Ga0YrPoOmIYxuX78jXwip6ZHRDaXuZ4Crm1z8yOslkS9/FlfkpT0SuM2fqUnBzPgZ8hpKw4aseWuq0FVsP8s+eDoDo2PpPcAjggJcSZYaV4xYDkJSYb5fnukWEgJ6/vy0kFUxg/ZIIFmEc/L0qXT67BkvSYyFDEUDQXdwN23pBQjPiPdBAvWS6ACw8Bba4aGRGDkV03gRh4hCh3EVETIzsP4oH0cRh7AGUuNkHR8frTJMq5UER58YtEefJaYW1RbMgAKwVc6IA074zqCRF/7AMEImFpnn4RFdJArwhceSCVhGAOqAgHxH6dBvGIU8XDyF+bA85IXxUQDARJtYOn8XQ+OZsBYBobcSymAF7rCmEbPHISCBS2DC4qFwEHQgROtbASCIys9roTxVJ9pTD94Bnx3CEcurEXqsGycE4+bzRhYEi4VY+feYilLlEjKRRUKv32rCClJ/tmTOIJh1j/5wDBoHStZ0MQrvM+x1xQAv/Ue5oej0WzhYWFlLn3jwlOnMlK865L7DB6rVHgQr4uwZ6VJ3L/SZ/hlvwguLhRi05Sh1oS+dn1mQkJfV7zbzF+3zadpJaJhWBs94U/Ao9GB8BLnIEzRFAeWfNGrvSlWQn7qoLnAAXZAnaAIHcEWKfPGbNkM5A3cofZ6FB0FdwWfmx0suG1DBCU8aEPWhvr51ttDTP3CWEWviIKy4FyyoceZZO1EEEFSEhkAMoDGoBrK4qBhhRQhBBBYd935R2hGrzkYJRmwFoWpUeQk+CUFiwQwudSiai4JCZ7A2MC4X5ZaWl6xcqJvFOxCCdQB+o4ngDC0ch3OQh7EGrE4wuNw2wcpc99jYaLrswL60d8+uNDoyEoKXIQtFxCdCAEwIDTEtQoVC4S++w6wQICNRgH1JCu0d33Sp/tyq8V9ObD7zvuuuCKm6uYT9zS2FGpux9h2BB0+O12k7I7hAMW7Io0o8H96RKVEsE/glUT/CfgEmhI42zSihdML6RrzrUAOYBZMH7qRUGchz7A8+9QccuPzgGGWAIkeheiQ/s/JeTy/YmMaNgVKUiSyv2sNq0y9oBv9gpbjwChFucIEnw6ummdvfkOAzeMdy2rtPTqWZpVV1RDRwfwS7PBQEtFIO19vKRDTCK0KJMMMD31IvhIM37R2qD+B2RXzELtFKNdbGdxY5PRmYwoNlQ0qsXqyn+YV5GzbTT3waoR/MIMxwGctKGZ2hu3GmPoegcp/fkRM6xLMokucJGud5YmDb/Ipi87MIT3MDlZcVgi8aMMFmnqJ+6tluO1sYHxifFNJpLsVLHWMfOXEjE/d0vqOjCxh9sZZ9ibhdBGGEm3lWpn5IbDroHxiQcFZk3U8rO4CrjPKhrY1wJZgMhdHa2uElgDAVLjmChKANDw55zT4KJjbNcDoO4wVlC753PwkBuKJ0DIGhZuCA2DEHGYt7AEByKyTIAlmbKuaSEitX5LKJiHbJlIf+8t2OtvIAoz4CsSpPrIvAM4hovjHdlFvfWeiBIAG/ill4oIA1PXXm3wUz5bh8T/D4Un6IiZUC5hAqlEtodCw89HG8qcYd6wleGIJyWFzwRnkEB+YHNyy28TSb2t1WJ8gffULoJdzKA5PgscQ8PfAg9GKurE7qR1ARbBiJ+rFelCOWZ/AN606czhFljHZzwgr48CCg+gY+iOGJplBpgE+fWLobG5WYjQmlhoFg0U9tTe60hNwzNLqHdZ9dqaaP3XtCdYGOwDHhJvUxJciYAysyOVYNHMEXpqngZV3AogzHingT/LCD86qrrjSL4DERS7MZ5+y58x6YRvEQprSJR0mcpWDvTO1BO3CjD09dWuiUB2XMM75z5TwU6ygAGrxhYIL+JHjLmfWfcUp5fV5M3GcFaVh4flMWvgyFQD1cKPSoEzlbXRVehUfTXPfEN9vNHWuThfvuu29je6t+BmuDgDPQ4t1byhQEDy1ozSuNgfAxH++5USGKhh1LqTwDeFgDFuEwOBdumQgGcOo8jAFxGR9gpJMrpt4YGOF99K3egIMbz9wtcQhuNgMPLP1kDT5a1oyh+2DcbqmAzZHgaSLdw2LTNv3A7eLUUiw9G3Smpqe99bHQIjdHFMkXxpAoS19zxEZCKLCm8mj0DObC7Rbd1CbMq/7hhqsOlAX5qQfBwIrkm4QQgrB02cIXBEH4Bs+ETbnQh3saVh8rGRf1knKCi0aqD4FGWClr5aC8MCDuJu0UmFsGR5QUfAgBLOlzAYBX98Ex7i3KB1fZa88FX7uYva2FFXpM6/EGlkIqqj2YkrZzxcV32uoQ/XhvfosqbdYl9aHneHQRblihFBhMbZbBYC+78Eb7+o8BXIyId9epD16vr6smT6EmBb8iHrjz6FTaQiG5zQiDoDE47OllhxsnKAcdSRFiiMYyNtAPWsSgaiFdLWE/P3UuTc/MSGgbabCvx5ujVqvxrsPBgUHhgbMb10wr84BoC1+hAOkTCKBeDwar3+6L2rcHCGMoXQqPeVUJKvjSI+qEy6AF1ptknOom+KUWPuGVoDveQBgkJ9UBewEHPFIXLZFLvCfqx4PAW1PZM2l2eKOwuLhI28cZVSczzAeQVM52O86sW5ULw+ISlmmytHZmaipNnZ9S5zfS6OiIB9UAekBIY86eRTlMt8WcKnPcEQ/aomZAI4QoCF5Oweg77XsxhPJ6MQcIDUCtOSlLOWDkk0Snic9RFPQOZYIyokz+3BZKBPNiIQl8jLrWDFN4HozqIphhtUBSIDXKG9sZHAg2p7qy6itc7Tympww4o1XyCsVigDyZkJlSIY83jKiPVO/pQN0MBQAjiDH1G29EmdxuXhflqR/4PN4i4XP8apOH4EgJ6LsZUszNfZQA6xCAN75LeUiQoA3VIQRcWEJqx+p7jl7AMXful1Pqt+NVKRb4g7pZqCQRTsqZ2gRnmwTR8bwu9ht0KzZuVx5OpDXT6bn7Qr/UEgJelAVlrzaMyrwxL5xc13cUKzzIKDyu9Zr6e355Iz08Oa8y3YFwAQvtYGx+D/T2Jt6glHtDufDAO2SGlhx13l3k3L7O9MD9D3hBSr/4bpd4eMcIAh5Kzi9VVcxO6Eg5x8Kqj5AUngc3eJnQ3DwCUaG76ET4Bp1YK4EStfBzTxf0EdatqEI5S9hNY7n1ApP6zE+6wEd4BuEVcM94FBwILG1Qd70hZa1a+dRt5YmZMAY+4SX+hHw9aJxYnDjfaP65n3t8YWN99GYh7noIy2EIaLG6GIM4h0Msa7Ksk2fPpnNnTqeH7r03rShGp+GR0fF08LLLvIcc5YAL6rn8rGGQQqfQPpCZ6TWgAj0Awitt2SPvpZwiaj/ba0U0kIiARxwljS/EuVDWUeoO74O4MkZJWeARQgdSQlBIMHY+Wo1i4ZU9MAUn3OBO2uLC4EZsaFnqo7wZUXlRPhxvDOQsw+wWU/PKaJZlsnuOabl4p5wUjPJCeIQWeJmJKLQGI3A/A8uJezmsWHXjRTDYMulZwIGw6Ak41L084S1Z+AR7FAwFxbJX5tDFIw41zFjCIfWSBwBgWPeZNmEm3WNzUZMu8Y4PsWC/fV1e1xahlmjREAPhlUv89UzMBGz6a1OoJGizvkvRqE62C7dw6AJCLtSzIAmYDJ9xLd5QG8EbwrF+47ajjF1A/US5bjJTIT+9ttlIH777ZHpoetHz7O6/6qNf3o2nsJJ+IIwVpqHUDp311uhMGfJJyGEBVDleZrl7YiIND3Sn3s7WNDE+lLqKvFcxZiKI0xmb8BtqpMBQzIRTwM9ScBQoib7oX9CK3xmNwE2Oc9/n/+y3/hlPKGSe8dt0oaIseRUmn7qgv7hA36AVd+EP+AaeNWv4k/qQMbxh8BK4DL5oFNJfH58afnfzf//vf5dOnT19SPU8G7eUqRYEHoSvKOZRdYqLVtKn7rwznXjoqBTAuk+z2blrdxoeGTJx2H5Zrcaptb1yrYqK+XEzicHRjtRHQnAAingQYhBL0y9W84FI1lmjsWF43o+FEAdi1dFQ6s6XCz2XV3KpjZo0KmgROa1JSex04y8nNsRYLlfTqhiENfpYNuejLjMjgk07qsVIVGk1LHDM0BZa/RWJV3XF+9AUv0rwPbWndtgtB/zUkw9W+bvaiDrUBjfoE0Km+7oddWeXlQC9NQx0PCwJeYCJ7yg7vBSPDeg3DEcCryQPTElRgn/KoCA88AYTgEhxDnseNqX0NpbLaWOxnNYWeTFFLa2xnl5KvbaUf66kzYoUqpQA7iPgO/RQXfQRJRchGv2XxwB76jnwgVMG8bgPsWFSrDfCAy/YYqlOFDzKidAA8HgueZfSSmm6vJH+5pMPKhyLI9Louz3RQI1DAabUYHLwYZcfBa1P2gIP7Hdgxqm2uupwZnxsOI0O96lPNQk9R6TLI5ESZ/B6dHRMQjOfuntLxiv0sSeoL7FUOdvHr7qx1mrGNLnAlxAABUBB9QYLHSnKQF3y+Q7l4okTsOf1mFZ64MNRsgSto6zq0Sfw5eED2cAB5wCgTIOP4EHabf6Dn15t+2jza17zmnT29Im+jo7iD+OC1FmGKmSi5dC4vPjhxLFj6fSJ0z5+enx8LO0/eDB1yh2zOyX1wksoGFxjGR9TIkNDI6lX1pqGib8hJLE1UzsWWAG3IqaiPG4ingHvg8Ma45KjqTl2isMWYDA0GBYAzCJA1EefKW8rTcdEAKZ5UFT59BpCxuCgX1sk5kMIlkVwiMfUnS2p8kAPhI8VUxc0p+qh/oiJif1EbBCsvGyXxcoX2woSelkvBq5get1H6MlrJldfiS9h6mCEYAYP1KkdLhLPgvkDHv1TCqJDRZdR/3xfF4S2sMN03FQ1Fnjq00/6h7JlxBpliHBiUQgIa6vrqbpcTZWFclqZXU7LulbmV1J5UYqwIsUtga+W15xvXQK2XtPFGIs+18ry/kQTBB9ht3BTr+DAWNAWDMfsjAdhBZPbVj4GAlXINEKJO7YV7AzqgX/cUGiLoaBcDNSRvzU9MLmQHjwzrfpjjQQ4Nd0sGDA1/BHCDq0ob+8Baw6z6T9CTBgvRxnbh3kBx8hQf9q1c4dX0uFdYvDwknjjKnP7tMW9WLMR9MGLNb6V+M2AGjSl3rDGQBTxPM9pk74ZgKzfpJze3LPwGlgeR108I6fr1ic8SZ/5EU/UhnDJPfJQHnlgwI7vLpvzVWP7zVf8q199uPnWW29NP/zDL9ra2Ki/CneHhvPBNgSCGH5+dj4tzS+lqekpHybJ2fOAhqZkEMexhxpm6oMBOQa01JRiQXZgxcYDFAiDeyFEQXQPFMHIys1gURyxhGsUFiuPkwJJMbDjzqlMWAZi+hgnAEkebHNekNxkBUNnsb4wHvETswxkYQ6fOVsUhQfksITSLgipBVINwnTUjVbFkum27oYF513xne0MYrHMVkKPwNOOmDosndx5BqhMtOijG7Ygqz4Rwp3if9XrJ2ZQLAK/XNTwkzzKzT/9znEArGSCuOCN72yYQMlWCMUk8FscPSV6rNcYfymnpZnltDRXTovz5VRekuBXJMyrKAgGzRgdr5tp1iRcHkCTK7/GJVqF9ZAirkohSxlsrItGtc20urIqbzBGx5kao30GYTmowvRB+AS8+0indKGY6QdyAy94MAyFqz/wHvPuKVX032xVilrwLS1VnAeLRTWU7+zssoHi6CxG0aElbepxpmhg9mB+FuawlgBaMigc3lEslWZzFYPE8A3jQuwShF9z45EbHIeRogGf+bZlbzJS7/ijoTDooZBsTHTbFCVzlizM2W9baNUBlsjjT8GYJ6B3fvKAMy7uU3dk8Xd4APlDxvL6oxxwN/37wzd8dNEBzo/8yI9vrG+u/fO21ha/doqLTjOA5i2wcn95Q0lNcY1qtTAMDQ57AITOEDcgBCCxrAY5+J+dRYyA4uBXEbYAAJ65SURBVCIRC7GjiXoBBk3KdzoA46IsLGgmJMgLQEGyvrnDuHogHiKCbBQCxCe+AgHkqYs4jAKHByDB1NUlRYPVhSk2RHAU0AWPg9gMJKoua0oxixGk2ugj8OlDfUShwEC66+dSYMINp6X4QEu79GHpbdkRRvqmvL5UDZ9hxbFOIchWdv7OZzAMvyEnl277N26OBR9kCwYBxr/soW4LTzzHAlYVci1JkGdnJNzLa6ks4VyQcM/PrOjecpqXsK+syIojtBJWLDgvU+RakWtflmtcqa7aorOmYYNRcgkb6+RXda+mizgZ4eNMt+UVDs+I6dK1NVllKY1NxdwYxE0pGwY5uVblMVAeW8COOr/SWHgHn+AeZvVKSHV6Q7/XVEZ+RJoU7BU9m5pbUhu8uAQ6BB6hH3zESxm8Yw/rrrxgUI/NvwxCgiW+k5+z9qAnCgmccfbb7NyU+J31BJ1SZFXlbUv9/bwvAbyKr6R8gJOBOIwBoRG0Mk38GVbUzKJ/FvTsL+4H6fgOLNTFd/LRn1yJw382A7qJZwtPuyB4ohJ+ui7uOUN2T3+6h6FmWhJvizopA99JGcxXOpte/653fXTTAv/Mn3hmc2N5+ztVZp8PNBDSQCRbYhm8YLPMFtrP9YeWAykAxogmiGCADwTRMFaBN8ZSBxfCRtyPsMP0XOQN16iRucLs1IoVUjAUBMGVhDicEY+2ZfTYyzxlnekv9UFEv7FGHfRCH3UaGD1eoHssALGS6GgzLCzUAROOL20BsJCy5DCKYBfqVVcM4oFKL14ABhGeCwph/30AhuN4wS18IPC0ybx0C0yh/sAswACDxFnqaH2xsfpvooqq+jCTk+JeXMDCQyxi7tIBB1/MdBkjSwM7K4tLliR8Z6cW0r0PnEsPPHw+nTk7J6+srFBrScpXll0xelVuO64+IRhbgxmTYSCMUV32MOAOgnu2M6/yiUJQHsrgoiLETLPiTDFFyc64muggOZcgy8tSzMMZ6PW68KpPrHRVln5VyqWmNsqqi4Mztpouek4546L0mSZF4EVKKehG+sxDx5K4Jh0/fU7ZUKiBO3AIHzKSDi85tBB8CIpxpHq9HBgXHd5q532F7X7ucCNTOOTbtWM8LStcPbBvnw0aPDk+MSJ3PsJHwkEbEf3hjTAbAJ+jeCx80Eh94TNP3M4e6Qqhp6NhADIBB1Zq1W/6dKEu/eXGhoVLpCxr5PF32or8/qkLZQxNA1ZuhuFRro+Nt5T+x+/+2QfrFvhrv/vawsB271UdncUnIQSsTeZMOrQdgoxLRDyzKu2B0FAhI+u48Aid3z4rpQACmfO0sIqoCDr5czeIxfx0jNFyGA5isYuKOIlpujUxBXE2O7k8VaRPlj56LYC8CDQZlhnGYETfMMga9fX3SehLdo0Y0QcO8oBno0XwE4pALGDOUGVikxcVGAhHYXFfTKVnjruUmfLwJQxqd5/7KseWWUbpOxkjsAeCIpByAdGZwqHfLqNPNC8whMBTb0YvgDE8Qfi4Zf1u15dPhJ1sOVNE/8SQYtxVeVbzC8vp1LnZ9MBDZyX0SypDiCGLJ3oQOuEFoCI6pDxhgrZCq2AvpoFSbxruH0oDPT1poLc/9RRLeqZQQTiBlhtWCJyko/YlCDAvsIAfaIxXZZcfL0GChJIgJOAEnRXRpixXm510TLlV9GxagrUkLxB8MtZBsuCpXs8S1VmAg9AV0uzSSjo7M5cWymtpTh5FRyfbq2NQGaSY34RPYdffgQ/XHOEHlxilbs7vy5DM+YN9Pb3CWcS9KH34erA/zl1EIXASDmc87No1bvp5JxzTXuonjeL2w9cXBZQwEDGCxhYnJ9NdF1ngs5yu/G9aZjDlXiAJ/nU+kKN/8EB8xnPKxnc4gf7zSZ54XpZ8Inv8gjdscGxcG++qTh776//1wfu2DOHf/fHfNR58+MF+xbU/sLiwYEAXF+aNBISRTBUJK2+RQYCJg8siGu4+nQ93fs0Cvcj7xSXIxEe42ka8hBShZ9qHLa50EGEHoVhrEBYWndV20UlGQ3HpYwEOp9EGEmF0EkqH3wg9baN1HcOpMIctQHTwwIVbxzNGVPNRayMTBOo7ioH4jufEwB4LUML60zczun5jKYA5t8gIDq49A3derCKhJ3Znz7zz0bY+GeAC+fkIMkTivi83nkGTMQYJPU+j3Od/D9joL1cAWBdwwGwD70ablcs7N7esZ01p/94d6eC+nWnfzvE0OjSYBhVOcY0Pj6SJkREJeH8a7utPYwMDujeaRgYl8Pq9Y2Ii7RgbT2MjwxKCgbSTz1LJc+osqpGKMc2J0avyBNiK7NNtJODQjvGCTbwH8ceaXHgvexa/gE9c+EV5g4vlFXkKsprCVbEjBkPpF1aURH14B4jX8cnp1D8y5hmYhaVV5RL9ddnzEyzB8PIsVD9fwQtCbG9QuGRkHpqRHCYJd4SX8JvdcxS0FAQzONCSuB0+InTduWMis/BszGGf/XZ4luJJ6JbTBYGycdK9nHawsJWBIPLYSwabBRZa+1n8hk/Mgypr3ud+xiP8yq+gfjwnG7JJisFAvN1NLzcHFzksVAOf6PMtP/DzO+++9dYPNizwt956a+NFL/z+elNL8ysQCJDPABoDUWh2FqzUpK1Xlpak/RZt0R3XqDFceuI+tC7n1a3omYoAtYgpV9Z1MHCz5W2zxEkoi7yTMC1alBiR7ng3mITP56F5ZV0In2N4hFh/eVt0loE8exr6pKO5gAaaGOwSQaQk4jVWYQlQWiAtt7RGr5rxM+WDkVxa2tsWWwRVpeTirhVEEEsWUwzDHnmsR7v62q78HHYJHL5sbTJy05gSxOK7Nb+fBRNQpwFSirvc8V33CVywhgAoKAe8ZdzwaixdZsvwrolRCe5QGurvTj2dXamk2JQDG/t79FuMXSp2pyIr6FTer3AW/IAA46G8vRNO9fSI8TlxuE+Wf2JsVIpjWHWU1F/lkQlgJV1ReOmVl9BX7Ezj8rImBgbTcG9v6lO7AyWV7+lLfaUetSkvTSFVXf5pG1a0r6QYuVt1s5QbNYKCZ0UnllT2VAg+eX4+nZECGxkfTWNjY+nUmfMeBIS09Jv8JO8lUEKRghcMC0bBuNU9X3pCHzkjj+m3Nilo1pdwkz5z/Dau/vBgvxU2vDqxc0S1Ba8BI7MHeKaMbdlzNZ8EHfkdNCbFZwhl8PgFC67fF+jMp/JAx0ufk9/flcf36ZTLKF38z8+ib/xuklcFH7BXJZ67XdUNDzbVml995Em/Msf9Cz7IS17yo8L15o+rghKahv3Ufh+ZhJ03mVRlvafOTysmnKE2X5weyiH9WHUV8YVVZmcRb5JBwOL4YwZl4phkACTOZgqOkXGWLnqlnO+jGIREBFNC4TPMdC8GacLigWQ/87hBDPzhBYAX7qOoEGSIi2iEOx1zzhZU/YdXEMohus93EITbRnsmoAjP74i/VVCdQ3hxDwMWAaP2EG5OvvE5dxIe/ZO1CJfbVl4WyUrIhEMjB4Gi3fhqxvE92SF956bF2v9gEvom6y6tpCbVN/S9GJMSug+8ftFHd5cEnfAmjoBGJtpaOa+NqSUEAYsWMwoxqKiW9J/jWeFNYbXbo9+AlitOLKKnHoWLTsXEY/IIRhRS7ZAS2DU6Kq9hWF5Dbxoa6JOn0Jt6S1IwEvSeru7UzeyMcNNQW1CkpaOQenqkhEryGlQXU7IhFFjdsNQ1eQp/9fH70kJ1PQ0PDaWKQr0Tpycd6jEDhMfHMnAUAfRhHYcVp+qBl0xP/UYobCLAsfiKfkGLfiklDBiKF9zZOxF/8h66+uZampgYTn193RZ2cAYWCJ3wEBgv8owImFG9PrpLdUBv7ueCBs2gjTjXlOVGeGmReAZuAS7nP3vE+nQefQ+8KIuzwSH6IZgpSp3kc936lhtd6svrzOCYbNqqv+GP/vJ2Dqk3XZ06O8ubrS1tH2FQDKQAGvORFhhdMceKtmu1QOOCM3LPabU7d+4UYQZF8P40MjzkJYwwM0coo015hQ9IBmCsMQhC6GBuu1yCEYTDyB5ME/LoFM+xsJ2yIAgnv4m/vMxWyMVSY/WMDHUudssxeBgxGoiiIuqGOGz0AUutxKjgxdgMxPHJBaJgApibsmh7LwpRnSASpiM/iMMTqErpLatNzl33Di/l9WuuBCfnsLHaDSUIPoEfgXVDtKv6I1wIAfdzciqTvzuznukDZmJ/NYs42DnGOAsgEUrwZh+s+NBAT+rt7dJvKQAJOAdPdpXaJRwtin8VWnWKEVo2UnNbPbXqe1unFBT71RWjbil2Xlstp1p5KW2tyWOqVSUUK8JZLdXkkUE3cA8vsIOySzQuSrFw8Im30AoGrC78VmgKb8w8sIWrL8MhPHJmHAKTH3OFdfYUrvKyjFZdVO+bfPT0iZnldG56OT18Yirdf/R0qjJjIIUQ02koULnnqotz5HNhoe3ce0LZBh9jIIIHmHWYk4e6tCzX13wjANU8+Ifn2IlJTD8y2m98Aw08hhB6HEp/eLzwBHwSh3lEqAi9aD/jJifDpd9eGqu2+M5z8yuZea5y3msC/PCD++GKMh4AP/AHJfkfKOgnfOMvlk1mn5AJl8nK2boXCh8t11tieaLSBQv/Mz/z6lSprIwrjv8nIJWtp0y38cYZ1sZz+IUPohSXeVBLf2yrHR0elrLgNVQALCRJY7OnuSaG4UV2jMT3Kx70Qh7iY9WJAJEAmLgWd4lngvPCoBzjBORF2HFVuWctqvbJS4foIOXBDwhDwxlX/Cfc+Ls+87zcQMBgGBQIioeZgVyZoCywgMAKM5h5qELluUgQGh0FQ4UbB+KbYj5eTMxzH12tZ2Yk+gfzW1GExxGfAR/53ZZrj5v+M/DcCaaIeWsUCBZeDIwVNixibpXHFWV5L32yxcGS44oSjqiuHNZgCsIk6Eg7wiHtGDdhxVhGbK9Gnx7wU7swPvG5t0bLa6MOpl7Zj8BKS9qA6WINRzAgbwha1bNVfVZxgTkSrIuR83CB2YTkaTO1ZaUoElU2ttNf3nGPwsUO03ljY0vxu+J++qwLXNhy6TveHL+JXfmEjgw6m09cX+SBdNAv1nEITilL4ETpYGCMP9GotWkrXXXFZVKanWmlvOIZIHgBLwI6sp4DPKHYoCE0s/IRUXxfbQOH+U1tm2/olFBv9uGTUpAiyOsH5DG9ycTnZyVoBI/ELwxXiHrmDehikRXnS6KQrcR0j79W8aRw+zsH2g5+9O3vfrcAuUTg3/72t28/5/uf22hrbftn3g2HgK8sO9bJNQ9WWazjgQ00Xk93ScTrsBUWPkxk+AokYtV5/RTCnK9MYmSehQEAOCRPwKOVqpfyMBRxPIt5YGSPIciS+OBLtZG73/YEdFHODAvTC9EIO4qIKReIhOcMgRAw0GPloO95mAByKQuD5PWyWouVgghMtCdhsyUA6RA6Cy0I+JX8naS6OfqKgy25xTn2IYxyocUQuM8mqMltkjtflM/qgJK0J0bJ24vf0d8cV0xZXei/8nCfnDAeZfBMWPvgcEIPQrnFDILrVHMSBZWjD6pTl98njpJSHjUY9atdxl7oMwCHomZAU5/6zmAWVturM1UH98E9goswsePNno7gW92WdS7Im+uQUpRxYN884zQAjsIGIxz+ATvefv/J9MCZqbR7Ylz806+aU5pbXJQCkJAJfrpAQvELBaoi4mx1yO58nJ0YFheh57u9I8rokwqoAgOVn8KLAWoT/Y4c2pMOXbbTSo2+sGYeXqawY3jxBV4heAT/tsrQWPQOqxqCC1zxX3wQxvErL0dCLp30k3u+D2wZfK7bz52Bb8qafcIj+oOzKccaCLxbyuf8Dm9wGlF9u/nff+fL/80ZF1TKm3Vq2Ww5WalWp9FoPjNcTIHbAneirb1kUkLtTuuKOJy5dvJ1eWtrb29fGpRrv2N8Ig0Pj/jdcmjquTmPGVjwCBVwqXDJ2HNsRAhhhADxMkfcfmnXDg4MDGYlwbggHYG2iyVmoeP5a468akrKpeQdUdm7wpSfMl6ySftofcFgZhDc67V1xfcx7cI2UAay7MKpXe8OUzsMbFEP+LZ3IYyCfIgC6jcE+1JtIy0q5mTLJ9NPHMkU+7nF+AgIDMhloqmsrAKEg0nAIwJ4gaDUqyuEXYzkfLTHICfWNhaARJ4QUPAAHkn8ttBSn26BVx4h/K2sFy+K0RXXbzcLF7LwClhSvSABbBeOi+q/eHxrS31glF30UC61JRj5A05foSzYfotS8HoF3fFJO/oEJ8JsWpeg18XwzXhARXkfUkZYIfhAVdhjwdKzu2OuXEuffOB42iE3nalAfI+KeM553J6yqSOsB+A7FjvGY1DG8rjUDooIGiPE8Cr4j622eAYoPykY4QIrzXJfZhygKTgdHh2y4sMg5F4f4QiD2OEex/gTMznwPX3Ae4NHqBt6gHDTT9+4F4qYC7rGPb5zD9Hkdz5G5XJZWTIFfwWN7QVATC7XFSGQ+6a+gst4HmWBVSHQlJj7VNyM9FkCv9W3VWvraPugBUxlAdbCLwS2SluQe22V/cKznndnPfzc3Hw6d+58On168oJLzM4lRvEZSSfOZwqOzvIbq00H3THVC5AIMMLbJQHHjYJx7ZIK0WjieJWP2Eef9hCI/9Vb8sFoIJ9pPOBmVBmmQmARdJ/mwzZSmFJCQAK5IMVJn/k+bJRInNgqZSOl4aOcpEA40ivc2g0KCO6wxPTJOBZyqxLw+apcV7mgtfW6LxamrIlBWJaKggsCUoZBSQhJ37gQej4RpItCjBLiu627ccWAoIRWfQ2CZ4OXYkry4MqCAyuQjEH8l/WVD4FqwSjIvea8udQuWrXI+9qupUq9mqpNEoCiFJT0fJN03HYDhc5mDPVdxr5JAlGUom5XzN4ua90iBbINF0ngcKskt2lbThMKZEMu8jr2v0UhQgd4xTUGPvonTCgzik/gqp2WdKeEnYEzjiGbnl1MZyanHXO3tXNgqfqf9YPyJDw68GDh0XcSY0vQimSlLgXgGDtTBAgz5aGDv+sL5RHaWC/PIGWLR+PBIwevMA0ILRB06AKfBCUjjMhhox4SCoh6YBCeW/AFn8HXZZh15SnvV3iVlIw/sZnhM99kF3W6dpXheYQ9TFtb4jM4pABFJ8HzoVXeBHpJCgizdGTkSK3QKHyAWMAnwKAFBSxH/PDON7vXsvgMyBC3gDAWVfBW0HleqVtllVa8m2x6bjYtLi7YKyAZYXK9sMRY0Lruc6AFTMsz6maO3iPMWVwdVwzggWgzPwIujYbLmrvjoA4ZhnNKuPP6YVgluCAJF81TWq4DFz0QQznuM1dMfMhAGwyI5tc3H8II4cEBZSkDDPTBAk/jSigrsI01WqgoZl2Xm1VjVZ/6vMlsA9ZeZUww/VNZvsP0JiLkypg4J6yZ0s+452L+DbFRmMASA4IwM3DH4QwQP5QR8KkN5QlvDCaHMVWPlCiUb5Irn4TCRqvaa5X1ahaDFzZTtbGRKk3rabmwmhYbK2lxczktb62kyrYUQlrV87g2CnLhW6TMdG02i/Ga+RR9ChIyKYutDuG4XcxeFK3kUXDgSENKIBRU9Ak+pYNn5hZTs+h18MAOx9BNUvZLclVZbcdptdHzyEs5e0vUk+EtV54kaJWfg4/iR7iMk6xR4njozCrDJikdvL8W0RoryopJ3o+AsaAMtAfH4BPDAq1RCPCWn8E75qsYWwhhpw21l100Cr1AuvOhGAxHwMs916HrYplQ1vwTuCH8KpR7N6ajyrHJjHCI3/oXpfTD4zjNTX9zpGM9zpXL0mcJ/A033CDcbt9GAYQJxBAbYP3YpDAuN50YCcuLOw6QLGhh7pZzwSanZ9PUzHxalCXnmCJsDC4Tb55heo5yFkylcLPVhnLV5DriijHSyz00KLFVjigQyydxPV3CHeM0VeJAmNxCqucoCpBFec/jyxvAuyCh7Ym30Iy49CgzRoYRRIQEpUNZ7vMJ4lA2jE5XpcCEW3kOsaOPQU3qUsaMwGIgfSemXaqspyUpveoab16JlWcsJrFrKS/AA09YIAjOn8ox6m6B1D2sRG4peGbXmQf8yy4rDpqFIZukfPXDOwyF68WlZa8U8ziM+sW0qvsWkqW6dbFeU00ggFy8ZQZr39whD0eCmdqkTKQE1luk0Fu3JPS1tCAPYH4T4S+nmbXFNLe+nGbXVnRvNa3Ua6ksJVGWoFeUnzLrbYIdYdfl13JJoKARTOr4mw4hgPrkVcYfv/t+W3IfFikhrEgYWa4Lnj3monwIF4mug4jcWJDwDLm8uUZlYiqRQctme0S2nvCR6OXlvMIHtLRy0O8mKSIEq02eHejHCyLGZ0xHYAsmeJ0ltnhrMR2M4NMPYIA/oZtp5aRCFFQK2hKgCPdqhN8WfHhIiRKUtzBnF/0jmWpuH6UV5XwxU4MhEX3t7ebNktQfeC6tN912w8vffmGEnhQ+xCXph1/8fU1bW03foQYnaJh17DAUu8t4GcSmLPrC4qJHBFEEuDsGVo1yOCHWj9+8g5zylQoHC3LQJAtf1ICAhzDMoSLkLNxBa9J5lmpCAJADriBSuNKCWXWBWIQVovEdZUS7uEsok77eHs+T054vMT14cJ26H/P/gBDfw+XLrXoMspkpEUi1jwDxqiQ8AM8lA8OG+qc6HdfBSGqBciA5hDMUii2L8tnTVVDsVXr0U/XDbzxzH2lTF7wPUcEdlgWiRiInTJExQvab//mFtUDoo84QKCySGdyJumDszAqoraiHFHW5IrcQdQAPTMYFrilzQQnpnuN1ZUaNbGxLANTvbQkIV12cx4LtsEj6zyf7IGhBfPDNUlx4ys9V76nzC2lGinJ6oZzOzS2ne49Npao8JI+Gqz/gBLwZfv4DDvWBvsNLKOZ4b2Hwdoz5RL/BI4NvKAJVZsvv+pSHOsjDGgZeG9bd1ZH27tkh3trwQDEkwACRBy+Aps0nLgtcgRfPZNAjZUAIwTUKx3gUnvjUYydRCODpOZ258EnCgpP45X7qn/lAt8mZ3XICdoydvWS1GTTSc+HeHvj29h3Sm7/zx+/5aFi8LAUVL0lNTd3ltY3aX0Y8y3HHjdTX36+OhnvfP9Avl6vXgNC4B+3UQTOBLmWyIMzNzsUhhbKOHIMN0imAJWLnHPvsmfozowpStDXWGAXgOnUh1CTacphhrSY3WUomX2yDgDOo1qVQA2RiPReZXVD9IeARZ2WodVuM1BP7Mi7AgBbxTsRYLCbakLLgTapLHqdgLAL3DabCSmOhHTvC0arT9IDh+aLfEeasp9nyaloQEy5V2YCyLksvC6y+r6kPeAIooRjR5rtIrfLMUPj8NeE83MNgTl/Unv2GYaI9Ek/iN/gHtvY2eTqCk5iUdqgfJQLu8JJcm/kuyoWi4obyAVdWzkyt26ZRc74AJwbeEASEB08NdxgvgQ0xau1CnazkQU+gNBAI6mSxlg+cpDn9La6up5naVlpZ204nJufT/cdn0iIHOACT8sO8HvPRX/SROgMPjs/VH5bLDgwMGBd4awG7kWMBZSC5VOJQFvEwvc9wiBKhDNCtK/xiY9Hp0+fcR5YQo0yoBxjAJfyUh5i5NXcNggd8R14UuONnXyTjQ3/+p3zQlbExGxc9dz0oVtepPuqCzwibccaaQBZ1iI4BcaTwTCVz9MNX1MXGLjXx/tbm7kqW9UL6PAv/h3/4h5vf89xnbzY1F/4POsmOOY4EYlnt6ZMn0uS5c36fnLfhCRCYA2sKkhEsTrnFlUJoWEPfIXc/lAEI2fauOQZQOMuOARZrZ5WP5/F6nBxZ3nkm5WEFYEKGW+y8gSrPoUJwpgcZVV+YX4jOK+Hio5kdZwlhsbEmBlKwBggZBCJ8cQnBxydMBBwQGLcNgobgoNBQMMzzBsMgZLhpsWlDBIa51RHOZeO55MBTcwgwz80QusclUAJUXfQGRrE10C/Tj2ck1cdzVSlY+JblVd/BCSmUGmWCoamHC6+BfuaJ7yhx7hT0GSsHrQKMm2A2CQw4pkFgsV3gkz6EYozGRCcpAfDjfvNHe9ISwIe28DNl9vl08BN0NP2EOz378N3H0kfuOSkhl0IUbfEAyA9MCAr9ggahtEAFuFG7IFCosHLSRcjZKw/PikC/eUhZDFdff5zXSFhJPM99rDT9oRr4BK8DmrICkNeAcxArdTFQi8JXkzZWjAtQd04n/qgPnneN4FLPjCL+0z3oZ3wowS/uvZ75ohY9p68UCvzxTPdVV843eYL6OT8y984qwagLEkCL2NehYq/+3pf/6rEodTF9nsCTbrnlqRD2u/r7eoc3Jbinjx9Pxx54IJ0/P+kRekbmPfcpcImPsJgAwPFKIJCYqN2LKzjsb8NAA5TjfhGbRQ12zQUgsbaZTL8RMgQ8BN54MjGpE6HNhZW6os7QsgggRMvjebO3/BkOdLSLpXo8uGFG8ENbJi7/0nPen0Y8BCPQhrUyyKd+weS9A4ID5QBhqQsiOp5WiyzBxEnlZ2hu3F0pA5/5pjBGz1Wt4UZQIbX1O/0wQeOTNrjv/lMzFeqHz58zTmLBDD8uth9tRgkeiUkyJWNmUL3kAze2IDAd1XJleKR4Dke+u0wtqA4UVODcW3yVP4/Bad/C7Y6RP2dWlZSmi7zQNsY3WCePImRlGVb72ORi+uBnTqal1Q0zN3nhBS7wjnVGmdMt4lRbd9d/ceCSi15jFOiX1w2IDtQRMMeLTgnvNiWwdBFPxeVUH6chwXN4jIQFCHyp1J661G6GDsNCo/pn5UOD4DvwBq5VX/Ref/qm/IFBFwtc89wwcTcSMy75Lw/kKW/wtDnY3/lzJbrE/q4fWsLrzL/jkVEPiefInqhzf3Nh621/+O7bl/3gkvSIAv+c5zyv0dHWskNu7ZNu+/CH03133+vjrTjRhAGsvJMMaAAab+LEmg/0DwgAXOJVMwoJV4oEA6LlOWAPwPhOJwAcouCeRDwaG2IYKQW5bGzAitNJrBmuHnXjdiF87EYiHzE1rj6uGDBxDj2MhSBzECECaoHiWeZO0Q/O0rfrprzUizblPsLC/VJ3yfAzFQjhYJaw0hBL6LcCiP7ptuGiDVte3WNwhfrivXMMIAUBEYZG0NGcAVPlDMQNnpnx9YvBSWDDbSaPSrkMiX7QfwQAHNmL0HczphL3qBHhpW4LfnBO1l7c588j0IIfBae79o4MuxQqNPJArv6AK9qwBnPfcWWC4ekHghbjElh1rDYj7Swagu5AVNvcTn9117F0anbJsTrCjNGwcCmBf9qDrsAGPskDHvJPzi2I+XdwgrdJGJgN7KnTwMAKOniMQUwUFAJHefoTS8CD32ibMpy8OzrUK0WgmF91MpWIgrNQ6zljUZ7DVzn3G7wJVvocPeM79wP3PHc+fQ16ijt1H7r5dGAq1cWnaeWfKIeMlpmy5VlghmfJ41c+n4+61H48YXwMujf9XvvG9l/+/vs+jlX+rPSIAv++971v/aorjmw/8OB9P/bwgw8bOZ6GwyrrOYxAo3Qey1zsbBfyutSxWOlFJndMCaGJAZBtayQUBsyIgEMIXC4YjEExOoZgMXeO4CwsyD1XTTE1BtHl7kkSHLcoMX8fcda264EwuKvUQ6iAYDMmEG5kMBRMTR8gCnkyYB0qMEZwqcDQTycjVQJOedXt7xn6EQxbexG1Rc8gO8JHGYSaynnxAwtSWP7apivfgBOECgZxmKKLwT0TWPD6GTXouwXB9/jIfvOUD5UDLmdWAn72MPiW2qE+2soZE9gswDCu2iM/8ATeQtBg0qgu8puZ1RaffmbYleiPBB8FhbX3Cy7gFz1C4fKF/rMgieO9GYEH7598cDLddey87ocyywWd9kKQQjFDW4cX+o3A5AmFizWj38Af7RB2xaAqv+kP3YU+oSTAKx5bcxoZGfE9vEo+WQDGSDyvIRsa6E4jwwMWdm/w0XMu85jqh19pwAoQ3ACcGvKaefG923fb0S/jnMu9iPzGN/mUeO6pVX/3naxOldUHvXff46ZgqXsGCq+F/ruf4EJ4Q/5WNzf/7x941Vvvp6bPTY8o8KSe9oIEbumW+kZ9FIFBk8RUWhxqQTzsFT66DwKZP+/tLWUjouH24Cp5masIQrzO5oewKPGCSVbxDQ0NSZHgLl+09iCWqSWYf2x01O+Vo8MQjgFCEJMrABBHonxvqddWHryAGlbs8WkYGVwSHDARFoe3chh5+k5/EHSsr6dylAdmikERDvCIVXd27dV+3q4ZVQxkTwIBErwqZotvhSK8xEIT4Uv5CGc6VDdbae3CqX3AN9FUygoAwuk3gFOHGjCzQXju4zLzI1xcBIxpq1jbkC+PdRb9x2cuzCAFQbSAiz4BG55BCDd1ul23E7CR4haMHMyHsJpZgTuDl+9mOFncyIXwMRYQyk6y7pWH9S3yFNJ8pZZuu+9EmlmKMxFirwGKkPEUfTcGYXJqU9sInO6gtAEImKAFnkeThJS80JyUu8N5n0l80AP6yewJ4R80LJeXU1eRnZ09PsOBWSg2IY0MltIOn3gT4mE6q14LJjSUEsiFDBrl3pSVE03qWQaOaRPP6U8WSgGbUUc/s+Qy4Et91jMrQCkQ/+Cx2uIeKIBfGQxnINtei+qjLvqm0Okz+vwvf/yejy264OekLyjwT73l2nptdXtkvVZ7KoMDdADmAVlYXAiBduT75ZcfSvv27ZX7XvLCHIiNsIAU8ofAs8yROA5tG2fKoUAYSGF0nk6AGIi4JQFhw8zY8HDavWuXtRadxZuwhRYiGDR0XSIcygflQn09fX3xTmwhwYplk9V/sVpQmBFigrlcl/J4XbfKg26P4gqxzL9auQkeGDKQiVbHu8nieTN4uJcwpipUP1VWz8ENSgUGw+oT3zIyHRZAbj/9VB4svrW4PmgnF1Lu+S9j8Jz2dEE3fNEfcEIfKYcgez5dv6mLbMCHIoJx/Ymwc2WCbwUCWlQmBD+UAJ/UeSFdUhewURa4oAVw8V2/HIfjtCLoKEH6yzOR28dccZadKkq3338i3X96VvlUDqHhtupCEcG8DJSZiWFmYPTzUAZOuqHeCk5KCgf0QfXkAuoKlYDZcKssI/UINL9JMzOzid2To2Oj9gI5ctzGQsAeOXRASkBx/1pZ7ed0YaAseAZeA0cGxNel9Ai+0Ifv89v98W8ENhRU5Il84bmojqx8dEA8qjqdT3gIRRD3Q2Z4v17WVpYHb1fZ/mtre+v7/+effyRWvH1O+oICf9ddD25cvm+vFOH2P0WwaAwGZES9igLQdxrj3XC8fYZttaxoi4UqnIZasdDgfrNpBrzQAeI+D8zpr1wp6zYIi8R5eiyUIM4qMZWHmyUksy+fTjFPv7y8Ym+BchAZQQT5QYzoDh3nHWIoCoQY5aOmLyDUrrw+IQQC4hV52BA9x0rmjIVC46L/zMkHkelKRliVReCx+upcNgAk+KlN9xm8wS3EAzIA+kdMC6yAEIKnZ3AssPEn5QCcViLqM2WAFUKryoypeBSw0E4IstpFCSmfmSArFiFMMF5cGYPou4WMesin+yhc6rEnoDxcVsKCPywJ7Ub9CDZtx30DZJgvDav0n6CQ8Ou3dL3KNKVjkwvpYw+cSaxIjDEJQ+c1+cBFncTU0T93PvpGXfoZChgMB858QjB0FpwM8IILWqUcfMBoO31gX7236YrmeKwcgY7XtyH6UjdToq3qX2+pmMrLC2lYLj3GCjgI9egzbVMXOFDTlgFgvzS5P8AH6ErkBef2hgSz8QUigd/PIkQlu76qXHgSDGhHHZGHhNBj4Dw6L28YPLh+X6pTfNTUXPh3L3jZmx52gUdIwTVfIO0YHcftuapWW93PghoSFoA4BoEe5gikwUHPeTuegLEFW6nUncYmxj1lwOk4ECIW3jRLk/Im0hZbaI4MYsMNiGMKiPldmIujr+Fu3GF6zZQcWpi1+7HwJhBP+TwcgGERBgjOQA+dZ8APTMLUiBOCxg0jUPdx6+yGqz5cOqw3Soq193guPKdOEkzId8YacmHgOcoAwlmI9WmrbfLBjLHSy5ZHbaJIPIoqoajL+gErogP5RbKsLV2qwiTWV4SIP/QF5fiSw0SG+BpKwINouuF61U7cz4Rb8MIYOMeUsYCrvxbwPA/4VjEMDm24DBUrxUfgLhQmv1SRPhm994Ya/yGMuumygSMONWXl5Vx5PX343pPpxDRTp1GnlZTwRL3gEh6xh5IlLKKVvoWLG8IF7QJfSwg1eA0rSr9DoOgX+McbEyT+jfKG1+DFfDCR+vy2mfamdP3VB9PVRw4af/fed794oT31yNKzh5+EggxjEPiHZsEjIaS+p89QCIH7PMRAkUUKHAInzwLe7AmEUZ053vl5sZ74zkwS1p12jRAbCxk+eapq4a8K24Xf++P3fvTzRufz9A8K/ODo6OrggBz17tJz8gZYJknjuF8k3hbLVtfBoUEjjsMiRxR3s0CHXWhsPkBZxK4mCbwIRAcYIc1jZAiCsFMxmpYyFhR1nG2KeA3MgXoJocpCXBICQB2hdbNYFgbSxVwkbRBjI4xetugywTi2wPqirIYBZHIhkNz3QKPK0Tb3qZ9PBndyuDyYpHub28TQuP0wnLwEPace5t/9WmPXi3CrXikUrDivIkYRimdTq8rauwcu9zH6bkYQ0OqRP3NBjBRz8CHYxLQhNNGn+OQKRsOzQrgFg9qCQVBC5ONxXiefIfwXBc64w4Mx9vjIGDB+uE7GFagCQQfP1BEMnRxucZrq2lYhffrUbLr72KSXfdorUAraxTTohZTBDX7pBH204Ou3+yX4aT/CJ1JAE7QNYeMeCpwjx0hYUXtfKoCXaq9T9fFW2HaZ9l3j42nXjkF5Aj3yNlo9wDx1fkah6h57fcCAt+j29F+uQPkRQpt/D9c/aKF7Ihp/4Jrn+f3ITz9jXMvYy/JA2+DPyBP9C0NRq9YCdiVgCusufu9oU7vp14evLP3t7/7uBy9B5menf1Dgz58/v/2zP/MvGqNjY9/brcTWSkYIYVQG7zhjDPgQdi+ykbBzgiyakJNDGADDcjJ9QGIHGh1ESLm8NVbAokwAHoLQNbQoF0scIRT1Ia4WaOVhkQVWhpkD2scqgxsUAYgC4dSHF0K+5ibBray4QyDe7cgiYfkhIu0jaLbI6lfkYWVdHPgAgzHAiKbnXXgMIvJySnbZwVzAiAVBSPFeUFbAi9CHgMXoP8pYtwRbXHgnQof6oGc4AbpJ25QzIlR3/MHwYhvBaaZWHrtwSuSHycgPLFb4uh+xYoQteDpYKz9QQkh5lgtGnlSr7+XxKPhW9Urx23kEGxAxAEU9uStJIovdeYRdcLIykc1TeGWn51fTbfecTlMLy4EL+qA/8EZBhNveDLjSPVtO1UkbvMUVBQWNyMM96BRrH+AfXvIpCy9BARd4bXb1BSubSBw6qDbzj+6RF48Ub61bvNTR3pyW5ufTwtyivsdpPMT7vEUW5c2IPUde4zlSP/WALQOoRJ2BqAxH+kofuE9/3Bc98jiLnwfNrDB033TTPWUz7ikfF8+pw9W6/wg7POny/qMt0Xlre6peSG96/g+94WzkfuT0Dwo86TlPe+Z6vVEf7yx23IjVYzUTp3guL3McEJa2YSs/ODSQSj29qb+/3wwbp+WsWOhQECx9BPlYeggOAxvpsjxhQWKaLR+gI/lTPWK7KoJJWx4wEzJZnsuiDFsSmEtEZNSSIsQ3OZI5Z53aYBiYgPsgCWIQEqAsgAVrwLoCT8WpYJzVzpxuKKTOrs40IGWGFcflx1PB+uMW2uKoERMLouoCB1igfKALJQDzRLucjgqjMWfPvuVwWTHkFnYl6kOw0BBRt8IAlK2UnPvMMxiCYlm9wBoMFkITSijWS+QDepdabwaL6DsIoQ7/Rqh0DyUWjB3PLKC6LhV8x5kBrmFEsCMECfecMxQs9LLunzg6kz5zalrPqS9jVMGCYqdG2qRu+hkCEG3y2+9zU76AEW+FwVSsKi3JzZXi5X4o7BgzyZU2dcBv1OmBVNrUc9pn8JTjrHaMj4o+TV5aOzU1I6VdSPv37/VLTKamptPhw5epw7H9WNUJR8AZeHNvuakELPzPH+2TJ8/npMdZVn86J5/67yKOg5YCN/JZNwddc2/XPEzBeCT6+sUsv1dPjXf+6V/c8Vm74z43fVGB/4u/+ZvaD/7g81qk+V4cCGXZ7FpaXlwRUXntc3vatXtXzJ2LMCB7dm423XfPPWlxbt7xOJ2oVcLKI5wIJP0B8RCObbHcGBwasmalU7GFEisFY8bKIu+3V30gA0UCkloleCgOYptgGMEkiwDDIYDA6LBBBGWRDVaB39wHaeSjHpQZHgfPmDFAsQAjhMOKscyXWQgUBMqFgxM5pwwrTT6Yn/Y4AgzioARam3GjQ/DBG4REYVgZSNjbEEj9hgr5nnwoiKVC0CF2CFQIGrjDcOftMQjKqDJZ6AOIYYyFvlooMoHP3XfyoYxcQZYulNVNlE70J5QDuARHF5SHrlwQHe8rn9jZDIiwU4cP6QAPtu7Co4TjzGwlffT+s2lqUdYdZZjBkCspVWcam37gTn/RxwwO1eHBQNEKRWMPUDAjbPaSgFN/VJofeAKuKE/dViAqB5z00TNHKg/t2TBzYN8ueW3stIwZH45b54Rl+GV+YSEdvny/8RyVARteRigTvK4IaQRx9kk2W2/BdCGUMH2yPqn/OV+pgOAPPhdGTIv8N1VyURDewrIzYE2iv9QFHGB+u6X5l3/0FW/5lB/+AwmqfdHUU+y+WxbtvZxYuiAhXlxYDIspJua4K/ae42YDxLFjx9Ndd34yVZZXbO1HFc9zcikrnZaW2GUnhnKHsEJyr9ZW5faXVR9nc8n1lCBAEFxQwgSQiZUQiiUU22lhadkdZKCHOXnW7HsxhCwzhPY4gkfGUQwQwCxpZNN2hBVYySblDxcNYadN8YKEmfenVZnPjLg/I4jdQCk62rEFUTmYBgUCFhFO7jH4WFXMulKVUlS8tb7BqLMYk8rhBCXTUAlmhhms+HQxV7/Eq6HklSyrrZUaG282hTsGmBAsLJw+9R+MibVHzhA2+oorndXsvsAsCBLfuWd7qLIICMxuZkVY1ecNpk114SVh5cEDkNInGIvU1EBx4LFwD+sOftWG4EAQUKKuOxMsvrOw5sT0cjo7v6yywBTejMv6CrxZQPSb74RwxrOuCOcQaMRMf2qLPhjXPAGADD6UtAc2dd/us+qkPA0bJl0YEi76T/mZuaV0/PipNDgwmA7s3y1vtctjUA88+LDPd/BLMEWbbTXB+BK4sKVXKwxWegAzwyn185mP7fDdys2SgZdB//0f4LqO/Bt5ubgT+Aa33IuxC55hiHz6MrWBJ7w3vMRG4b0qdY+r+iLpi1p40jv//D2LB3fu6jl39vT3nD13VjFhtiVWwIxPjNnCw7CMyN/9mc94y56PuBoalpAvexkgWpllr8TFCB7CKZHx1AhMhuVmNN7711U3GhrrZOsu5oNZ1UNZDQ6zQNNz0mnsh8fy4N5zgilnqcfBEAgsgiBmkWIR+Y389lZ5BFISaFcIBBycasPyVQ7OJORgj7waNwwwMdqYY68dNuieB8hEbBb2YJXZORceAeQTpIINAWSPAZaO10BtrIcggac2uYzUgUsJafkP5ckzlAzHMcVCFZgnYwp9blk6YI5gABLuO8mWXJeFiQpVDwoFBgumgi95pl/6ZwajrJ7ziQCAawQEbMFMbI2GuYJ5g4kRFvUklKHusbsP3NEuOMeigT/ycWrv+eW19JGHJtPkIrMg4MVNGiZbOD6FX1xtw+Yugnt+6U912sVVPo/n6Dn0Bl8oLP10ZcAZg2soI9pgsBYBVRt6jmUERoQT/oWm4JvnuMoF4eaqq4544Rin1zJoR53j48Npx85REOYywBrKJhdSQ/1Z7UKmwBew4/kFkJQNlz1TAhRwaf7nedAlPB/qUi79R36EnTfLwG9uS8/9qUvN/NpLXvnrf+VCXyR9SQJP6lGYsLSweJPaHwcyLAzCwqKb8R0TYhHWm6+mEydOeOXSwcsOCihW680z+GdmskXRJ4QgDqaDaMsQTJin7hFUGMexnTofe+4Z+FEZue8wAgTKkU2HIQyxGwhgkIgD+Xn9kqqM50Iyrm5uMTzCLnhRBowb0LbfeOpQIwhAf/xGW2ARY+DJBPGYGmEwj7epcraZBF3lgQuiwBRYF8eNbgPBa5Zy2EzLihGJ19s6pGTEnMSNDDB55ZvgokxB9RDzI1AIfOAGYQ8hA4/UCVcBK4KKMgCPRqj+hbtIL0JQuR0wKqvqDNxJQAUvz8mMlaavJPoJ7SgT7YHhGH22UKssyp6lsrY63Oee6yAPVyOpy+mBs8vpjofPeWktlPIiE8BXvQzAQmcYH9pa0A11hHsX4UeQEZAoB11sKASLMBZ9zxJ5lMn5ckvrEA2FJhgtZGrAoYBhQcm1pPlF3rjUlPbs3pmmp2et+Kn2hhse51F8qrVwqQ4LrOpw+KH6DDP1qDwWH17jt5WNnwUNqcNl9Y185Mndd9PBKfoMB1LcSkJlYqZrTd/1WzzD/bZ2DgPdvlPU/K0/ed/Hp6L8P5y+ZIHfeeD8bGdh75AY8xbO94bZh0ZG0p49u1O3tGIwenM6Pznp/e8oqbkZEMemBQCM6RA67RVV6ixEhqGwnlh5z6WK2UAcxGFxBOWZM8Wtt8VRRYQHIqXHD4xtJVZxIeyzc4tGDvXBECAVTY4wUSdCz33CAbeve4wH0B/qMmuDVOBUfzzK6zZjgBIiwjwwPkRkjpkTUOiTBRICqjAWC8EnTuc1TsSKTNlxAs5KedVnx7Num5jeLj0Cj/Drcp8QTn34UBHBKvkBMt3B4ioLAIJUfbFSADo9gA72QBAeyngEnQIIbzCWBdT4iXsIhgmmZMWs39wL95iialO/3WdlI3vQDcEXu+k3MCDohC/AzPfJ+Wr6+3tOpeNTC4YHrFIPOKduj6ZLUQOnV0rqu30QC1IIC/XGeESEM84rWlKOfnjhlbytMCYBL/SCxrQBTvgOXRAy8APvKBN61ahBAaNsiN17S6U0OXne7V5+eF+67MBOEOTyKBrgp35oTD2uTW34lnCIl5UrBjDqJvjP39QmA41Z3yjDsxB8+sy9ULTOSw36hzLGIHHAK6FsyFOEFnr2W2ML/e/83Q9+4am4S9OXLPCnTqXtI3t3NxqF9BSBM8jZ8zApc/C40TADxxOxIu30qZPeSsuhlbEgIgSG6TmARTFABFwwx85CKHE4iELj437hvkDQnAFhdqyTd08JscT4MDZEZSECCgFNzgsNib+ZEqQcg3AgE6JB8PAsYrAOxvIbO2StEQCIGUwBc1Jk269WIu6HuMS1FgSVM+MKNuJpYIdI4AOiASflrY11cWx1S2tTYg02ew7wMMqV1TTY15M6paUpCwPD8NQBlWHgXJhYqQZ8Xp6re3nsDFsEzLK+ukGMieKJZcA8VaICSamFWF+NCj4FYwgF/eG+/gNoJ+oPvJOiz1l5XfTfQpTl8SCdfvOqaGCUMU+rG1vprhPT6aP3n5GLn03hEfe7HuoN6wgN7Q0JMIRRCDPdoQ11e4BOF3QxAEpRDiUO0wtfEiJonAsNOLyguNQXysM3KHuUP+LGOQ3MOKmUlDJWmV118i7FR6t+p0IxXXP1YdEePgrY6INB0HfDeuGwj7hHHdAb3PstQX6QwYymVB6KuSiQ6QtZXL+AQgFHGeWBGPrKJx5lpVI2zsNDCA9oq779kAzLW7773/zHk775JaQo/SWmvqbWO9Y31//U2kvAEucsr/BucAmcgGEUcdAnjyiJ6DAwMfni/EKqyoqyBthxsASTGC9WoSHk4QJjFX3QhYSYI7U6JGhcTMv5LL12XhbJFsbYJUcduPuiq+EBkyGsTQ4FWEmGFsTFQplwIq1YXLDiisdLMcnHM1ALElkYAxNi5aEG5+2hNBBW+gPS8TjwVhiPiNkBiuMZEJ/FqTAMBLI1E5czvBcpHpUF7tHRYdWZ0vmZRbXdnPWDAz7lHqvvMA3u7nYj3FDvVBQ+GQCrKOxAqVVRoKpkXXVyHDb7zBEsn6rD6Lhia92SItaFEHqhTwgA8BL9IuhedcZFHbpwze2Su4zK6rLrrnu45aFYEfioO9pWXn13eyqPhT+/uJbuO7vgfHg5IcASAlCFYIgmKHoMBYIEvv3OAOGAvCg4aIqyBUf2gBBW6KwOAKO9KvCj35TnkzL2JnSZ7mow6BKsznQqMyQ+k14GBwMATF51qHY83iT6jY2OJM6qj7PjGJ+R0lQ+dgTSToQDapNKdS8MWVheFCQPUDhc8Fb2T2UD//ErhJ3vWNJI8RyFxR/lA+d19V14VI4L/S00/rSrse/jUe5LS1+yhSd9+tSp+t7RoYbc36cI4f0Iw8jYWNq9d6+PLsbSoSHXJEir5bI0aounsiyAIqRAtJD3D/RJuIMwXoGnTzoHRsOlZ+6Y0fYOCwDP7L6o837xn5BrFy+blwb5jq/VAu3nAgxSwjrEYJGna/QZYUJYdSMWLCoh6Jycg2Lx1JmsAgnNT7I7qLbyQamcybAeKAvaYoEOXgF5cyZjTQKMR50oNawT7fIap5GhHjMWSkWPXCYsBV4QsNErsRtldd9tUqdwgWWFXUhY/WAWi3QwvnGJtwCOqEslyccz4yfwxGWBkoCYsSWkzoo9EFAWYgkm8CDU2yrPc4dawiHhlB5Z6Df1YL6ykT58z+l03+kZCyYhCZ/AS2tuV/lt1fWbtr2bUXhBjqA5z91fteUxBTJSRvXjnRjvolPM+sRvLuoGN3wHj7jh1EPC2IAX+CD/7TbES4QJsbS7kLplXK6QO9/VyX58ZnsirCCp5gwO0BgCTpvUw+/IFHn4tJIjr/IEvrnPo4wexgjfg79IF+pRoq8MguMVmq+VxwOW241jCot/4/tf9dovuG7+kdKXJfCky6/pOdeSeuTbpydyUi0vm9i1e7fPrUezoaH9LnlZfoDs6++14IA0pvUG+li8EmvWIQyj7FDzUsQ2t7AgRYK5vmqvAGYBOfmmGcoiZGQy8cGgumKmRGPqvlGn23gPEMULMiSIaFS7o/q09dQz/vAwmOLgjTm9vRxTLBj121OIgtP1KtE2gyZ2RUVkLLbnvv2s1WvwsexYhTiWK3f7soUbAgpGJDFbMNjb5anEYFYJneDgO/DTK76bYWEI/XZZYNanwPL33PU3QwCnrIhjSWYnxMD66T5aKfjKFItDDdHGLfEoLKNVBoVQFrofA4hi3KwsuRmZ97vzlIE97igUPISyXPmPPXA23XbP8VSV50AiP3VSNweShOLUXV258CPpCB4vA8EA0J4f6B/NOr++GJ+66DOKE4uNUGFsUFjQGtxTJq+b/lEeK8muzQgFQpipAwHCy4FPKce7B8fH+9Ngf8n9BZfUDb8SlqC97YVBEBWwV6lPZXV++mXaZPBzD8VLMkzKCzxclKXevC53U195xn36gpcMn/OcdjnrQDLxe72Npv/6++/7OIj6ktOXLfBHjy5sffeznrElK/nEcqUyyIDdsNwfmAFL67hdAPLmEE4zVRcsNEEohCxGWVEMjI76nV4IowgAbugomjemyNakEMQ0qpu4jgvLjgCwjJcBNXYygSSsByGFkSskWlsG5lw/YwXUDWH4JJmxLSAxLQbz9PeWJLRs6RVTCDa26XJ8MtaMUhYUhF11coN7NIMicB9UH31FXuyuAYbaC6FXecEOwzHtBuMO9nQm3jxLRgQCuKmP/1ASlLMV0cV3BN4usASZ++Amx32URPjUtuqC0cnCf64XxkQRiGldVvntYqoMdRgfuhv3JDj6jjJGmKFbtMMV+OY5lp17uPWrcvU/fWI+3XbvybRQjZORcnijLUABDtoO2KCVatCvEH5BaqZGEemH2hEu1Va4y4KF8RL+IJv+I3zidCSWySL4pKBvhke+qrxhNg8RBys87e21d0C94Kau78BKv3mTLp7X2OigcWE4VYjyVIgnghK40Cf9XeA3pQvelP7RLnnDG1QWsum/i3hQ8kd8z3k0cB6L1HIvmDZisHLrYT389Rf8zFsfcqEvI4HtLzu9+Xd+7wOVavk9LQKC10Ij9GZ4CY1IkpoFbF9XWyq1CzHqJAs6GmIG3HoG9VarFcWlppgFACsJwj1HL4LEqHyMmntkXhaE57ya1wNGFoQthwudXYqVJZwMDhopKoPQERKAXZQDC4NI1A0y+bR2x8KZeEEwGIiYnLBhQ8qG+0wxMsfPCDCzCXgRnLzKDAJuPXWFV0E4EVsXmd7jhYUwJooDdxWvBeHABWbzCHPztpjSubzMg4FD4mkPIAo3HBwBo0Bg+pCP5osNiN1UjjYRciX9x/5/7Ck+0KpwVRYMK8J7ZZU6scRhuQGVT2JG4vpLNyUhdjAotaIwmpqkwPRppmckXM/soqscu/3qqpO1AeBkdbOQ7p0sp48fnUxL1TVvWmlV/9SScYvLzEU8z+cFpayE9URwaYfpMniCPJQORcn4g/gCl1w0gdcQQEIyziqkP72lHtMZZQyeEDBozbiNKlSng8YhqMzoSJCEd/ruF5uoXEcnp94InfrOkVzgJ28fb5X27enoty8yw8OCxYpRv60YuQ8W1T33kX/6tICD36xOfvCXJ3iaZx4fIOkTmSELOAmF6Hzvecmrhv4mMn156SsSeAG+VV2pvuva666753FXX+1RThYubEmYu1qa0lhve5roKqS9g12pIQFilJm16D4YUJ12PC+CoJV1wwMldNvzlxkSiXVBHkgCKXUxMT334RHSysS8EJY19bhzEJj7pHjLZyAby04dlOdevr+d8iaWbrYIZguT+hCzCRJ4MYTHIxRGeD+ACI1LyLLfqhQWmten5oiREBYEnY1CMG0MvkngVT9t46bDiPSHOnj3HINiBcHJu9DlBUtgGYPQd8HllYVIpsoyUNPW2m6CI/wMNIEHBB+mYtUFb+3Fi8jvbqmfm7rPq6tX5CFV5QXV9GBNSsQDbPoeZ8xtW3A3hXI+iaiJz4VMOEzt01YIvqij2kNpoKTka6jr6lNTW6o02tOJSkpnKqpb98ClMqoa6lAfRBtWUuaDcz4bXoqQmmxh1R4KOFZYtlmwoBPK166sUm4MmIJzSKhwi3Lhpmc7yNQH8K9G3bbDjIw3ol3GhmJFJopl//59hhOFrazqk3onPDOguVlvSpVyuNIopPAw4LE8Vhe2M7xT+IIQ6x4J/qbvQMNzHvkrDfoi+anL2TPEm3HeqBPl4hWPqoe2wGt9e/tuPXpXU9Ot0dCXmaDoV5Qm5xZOXbl/z56t9Y2nNGP5ahKEhfm0vTKfxtplfduESFm82oaEVy4xAyIbtTihNqbi5GqLyLF4RQoAZKpDMR8bgyp0mJVunrcXAgkFzBx2a0KAfTwRrws2oTmEIpSKbnhgkPiYOUyQCFEIFxA+j3qqLu5hQWkbQjJ6m4cgwMRiIl6mgdfBiH7uFvJMFZhRYQqsDYzDhYriH0Jvhlb9dcrL6tvtVNEQiobqrqXllYquFZ9db6uOUoOnlA8PASXHK5yplPo8faf2gQEw/Cn8eGDIZaJNOMKRMEV13wIsHMLQHoXnAcpRXhQegiqIPAgqAqPKGvq9nV28ZbKpWbRRmUarwpzUmha22tPkRnuq1GWls5d/Li8vSSHGoSfABH4LaoMb4B/akwiZwDnCiZcHjQJPkceMr2TLpoufPqtd+REQH6mlewgFQs9iMH6bNuo9tMKA8Aslwwsn2LdB6AY6+3r7EoewoDxQQJy5QJsdHV3pwIHL085du1OjXtVv0Zg6hFcrXdUFj/nKYCPRbAgrP/jOh7nBz8jrxH2A0rNQFFGEL+DDz3RhlFBksDZlCaPU///2Iz/7m+8g+1eSRMWvPDUqKzMtW43rNtdqO5cX51NteS5NtDVSf2ucjLO8IkFraRfwEEvaVoTBijv+VQdw61g/z8EWCD/dJh9xJnOkvM+ut68/FUUk0AbyQIpPslV53CyEt72jaO0IpnD9qINnHMSBJYYBuMd3EBeWJp+bhYB4BEEMpuWU1YzHM8rEunXcbN2H0ZQXTY/wIWHE4rbqUkIU5hlTiTAXJ63gngYjYMoZU2DAT/eoULdZQMQ2TUbTZ+eX5CnUfHoqg0hxxp4EQ+3AYDBDhCIZDGJ6GM744blZR3ikM3A1zMNvtcuYClZ9U59b6gOCj1BbRTHwhiCpPgS7Ibw2FIZs43Xlgs59tbUsJjx1XvRu6U61zuG01mhNHV1dqah+QA/oCY3AdRxZpvYRPP12+KPEAGoIZig/8O0LJS9c0lFCofzAkRAqBASBj4HKvLfg3sqcT/UTUlrp65+o5nwYHEIzPqmJ8R/a84o60Zll0rj5ARMbrXrT0579A6nU25XKC+cNo91qPfelPxRZ5A+YmGu3Ox7dcp/5Hsd+K2WfLqOLvPCAeQG4BTjPTCvRiSXA9Im+o5SUPirP91f+9/tun3FFX0H6qgR+plydvnrv7sHB7vabd/W0th2WC7+jp93HQpdXWQDTlFZqsaZaPbOLhoYH0TACHcZq4jqxgijc3pQqIF+EYOQ/YthACOUgLrEzSMBKY1k57z7OlWeqDdcfAQimwsnFInMfxoEwEWthIcKymHDKz+XBKLwH5cOVw6XHuvOU03n6SqUL1id/xxgMCuw5A2Cl2ZLKOIKZFeKqvYbq5bMVF131E4JwcAGzF12yPgg21ryivs8uLdsSdXYIRgSeevWMntEWSge8ACPMyHgDI85WEGLmuCeLpOf6MK5pW4CrLjFo8FxGg3riXe5lNu0oNOFloMBQlvfB9uIleR9Ts3Pp3NT5dPL0mXT/Q0fTibOTqW9sX+oY2mHhA8/AB27oc32TcQzRQ/iEqVFB3AdvatJwxiaqzKXWd9MZEdVvn4IDDYTLEHZ5bHwX0BZ23aMtlF5QTnUgcHpGgq4855m3JgsP9J0WehTvg1v2dqDQ8QDhJeriUFVc/oX5xTQ1s5RuvuW5qVN8WF2ezugLD4UCAhaSlbFhFBT0xd5YKAYjGWTrd5ZdKStHNqXgJxQT0PGdGY+GQ12e4dHJqFQlRm9/6f/1lndFqa8sfVUCT3ry1Y978IY9pSfs6mvf39Om2EcEPj+7lBarm2mhovhXMaTokHUl+fVSDMTxumF3FEQIWWtYfxEZYrJVtLJa9Ug9LhcxNIJuZnEtkdCyaFEIwc46BJ4XV6JYIBqCDaMg8CAUYtCG3W/dQyggIPWGtZBnoFjRAzP6C+XCXH+8ZIMz6nsUQtAmjEL9uKW0RZ5YhKOSasvxlxQTymBTeVE4oc3jzSD53L0KpiLvTm8vJN6fzqwAFnxmYSmtKJTo6Sqmbt2jjwiwwAqGE06D+SQU+rTFV30okTZ/qm/GEpF5sJi8VjF/rAMgVCBMsEIUbDWFEwj13Px8WlyM12xxTPjcvO4JlsWlxbRcXtFV9stCWSI8smt/6h/frS6wsWjTNPCUmS7eWLQKDUU/4AVHQoAFKx+AikEqwZAJO3xA2AN9wCOWkXCJyzTSc3CfCzUelrlB+cBHeDzhVbBwKbfG5gKVw0VmSqsoYQcj1IPQQxsuvDL4o6OtaHqfOnk8zS5X0rOe94OpvlFT6DhrngN+EnxteoBd8QHt4FGAVSOc9gWjodVvdSHo5rYjtIv7lJQiY2BYOOI3/MM4BvB71Whj+4PF5sar/+iL7Hf/YumrFvg7H3po9cVPOLzVqG8/aXtrszS/XE3L6420tL6dZsscVCh3T4jckmXnKCcYkoMkWLnF6C4dxaVqa1NMqHt+66WSrY5HRmGmOCEHAQRBWP0QQgax4nw86kAIvQJOeZkrDy2f5C2wF1+Ik1vEu949hy8yIaC2GLjiqteMqjZBOOUY+WfwDkbifXq4hBACRoEQMBAKKrfsLBSiLPQjxMBT4DeCCvMiZBx3zRgF39nqSN0oAIGrPCKH8hMztij/1OyCY89ezhpQP3lGOyhKYABeWB4GEmrVBzEYYYOZKIQGdudCMWBoWltDOdA++UiEQYxTLC1xhn+4x1yxYIbpQ9qLC2FkpoHxyiEJ+8jeA8YBbTNYSh6/C0DWiQsrz0EjWGdoimCxuInRcy+AEk3t7eAdoADEAwi/xymEG+qja97ZRk+Y6gC/qgcaEC6R9NWpKI/J7zFAKNV/ZbWiBWe8Wouwg8woGZSUlRGCjlCpreCHrTQxukPh5GB68KGHUt/wSHrms5+TOBVnvTonvmsP1AGKvtAGv7PWXIfv6RNlAJyk7K6/h1UnDxTUF+HA056CAbrFYGScyiPwJwuF7Te+8JVv+7JW1T1S+qoFnvQnt99393ddc+B6McE1i0vVtK5qy5tNaXWd/eddaWudNfRCtghfKka87UE2WTspNPBvAuFOE9ODcLaswgQIsRGiPKAK4bEQKT8Wl7wMeBm5YiqWlqJgiLXR0rj/bV7Ig/vHaHNYWVxuiI3QhhAF4QAGpuOZ6WCB7JCwx666TbmqDDQaBgav1IFgTMIGdgHK2nuEnqoEOUwE3GJi/lynbiDorBSE2T1VhYIS01EfCoklpVW502j8kix/aHkYggHCmA40cwhWfEP6ADGD/1FIWEwYToyu9hhMQ4g47BCrA2z0mV1trHXAM6qoPQtYhmMwDrNiWZ2cH6VI+42088CRNLLnQNaniGkZRXfburm4NO9nCLxxJyHlk0Fb7kNblEWrFDFKPA9T3LRSwCEodA/agWN6RB5bQv1ZkNUu9YLL3hKnHXdLyctdlxcCLnD1gY02gJ81Iig5jAN1eIOUytJ3lDavBb/+iU9LV1//BCnB+bS0sJie+7znyYPpTLOTJwQBg7biJXADoIKR9sMt1w8Qzm/1jefAlScrLf0h6KFYIz/043688z5Wg/KcEqrsT1/yqre91hV8lelrIvCk51139dHtpqanCfyRDTHDloSPTwjEy/m6EAQhGgtDH1ivzGuU6SQEx0QRTyLkCC4aHKsN40ccDzPhukfMrWL+DuHsSkMsWY61tU1ZljVrbU7MoT6QT2yMskCw0DJoTwQXV5M81IkQIhgwFnVijSAExIExbVm59IfQhYUINzKURzA0ZUj8T5/4hptuoVT7iA9MwDPH7eofMOGSI1vEwqw4IxZkc89wX+w+DEvLCz4JHVSveUUYxj1Xu/TNbm3WNnG943hcfF8SFgSSRpSAlXcFVBXDLq7wWmwYWWV9BRM6n2rjK8zpkEs4Zhpv/1WPT72j46ZLTiNogkDzurHJ8+eUf8tHReEt4HkJZOMcheWxGOEWj8ZekBWy+gLc0Ni9yJSZ2gB3wIH1QynaOqp+hJp2OkX//r5eh4IR/0KnGDexYKkuddn18YnSwIvDiqK8MdcBT2e6+rqb0tOf8V32IE6eOJqedst3pAFZegY1F2bPCcfCv0kQPBFGLJQQUMdFXwLXuq0U/YmwBFzzLMqTgBPFA0+jDG0UGo175O793Dv/4o6veKDu0vQ1E/j/7677p1/47Kf3FNo7b9oqFNpBzJoYaN3WUlZMSMYlxmUnzsd6Md+MK5+/oggmYJCIDkMIduQxvYMGxk3DrcP64pp3S5MPDA5YIXAPNxPLVRfuLrjaCJCQysVCEBYJjY6N+A22bMphxBYS0C7u9wWrCakEMwoH6xCj9BGbWlD1mQ8Ykt/KQvUjQHzm3kAwaLjQENsWTBeLaGA6hJWyPI3vwdDUgYtZLq/qqqWhvi7BH31HMcJIKiB4YBZOb2W6CMsabVAHjIaQwDQoAsfsCI3uUx4WA36Ux5JCIk53CSsVzBfbasFOMLUVstqzhWd6sak1Xf2kW1JX35DxHF4AOENRqZyYvyrPa3Fx2YwMgyPghFkIPMIPnYHZeBOu3QfVQ8uU4X4Ip+7wXZhCsHxPn7Rh/Ok3Co13JCBMDv8k6MCTx/30gnIe7dZP6M2gKvQhD9O7PQrb+M6g3sSug+nw5UfSe//8f6c2Gazvet732hh09Q6Z5oszpwwnuMkVCnACi+v0J3hUJlL26T6pDfBBysup487rkEmGBF5TWlGff/NHfuZt73Tmr0H6mgk86buuuP72m1/6o0/v6B44sLRSTRUJRWtXbyoNj6Zrb/6OtPfgFamju9dTOJ29fZ7bFQ95DnRVVtkrzHQR1xFLo+U4JmtEAsr0CVobhuB5WcyUx4Agk/EABv5cnzAHEr2CSsxu5tFzPlEGxNAcVEhcTX3kB9GUYZDNawP0G+ZmOg5aIeRmHikAlBDwsEYA5s3rgEjAkxNbzbk8fTK9RVwECYsOg1qoxLQ5w2IlHQaoHgqzcIY9/sO93Yo9W9XHlBYWq2l+UYKk/jOazoo4RK1LVlJg6ELoYXTVmQm77/kz4IRRWZIMrIRAS8tVfwIkcIflMcRKMKhBN3Oi6PAEhib2phuf+VwJtxSavBTCJ3bA8a542ufYLAY0mW1ZWV5yW8ya4H6Du20JpMAybPTdW4j1DG+EdrDMAAMNcI1JCLd6FkKre9CENlCo4I4EbYCVBL3pL23Sh5wuKMW8Lwzu4VkcOnTIx1wxaNk/OJyeess/SXfdeVu67YPvV3udUgYD6cCBffYEWvV7eX46bdSWMPKZ4Ktu4ZhE/40+Lj0E5otWPHgMJWllpf7zJHiLAVTgigFq1fd3Dz1u8BUf/AeOnf5y09dU4N99553bt1x/47GlxYVnHbzy6t6diu9ueOKT05XX3pAm9h1KvcM70tD4znTg8itT7+CQkNjn0V9ONwVHdDReWrApixNvrmEqjFH6+fkFMz/oY/UZ7hOr3lhwAXNgdUBwbIuVQAuBWDVWZXlaSPm5YAg2I1ghqB1CBysEUwcGNGf4Ymvk9pYUihKuKloZ4kAoCMcnzGKXXAllQnlgQ/hhsHxgEPeaJiRyqUNCEd5KaHmUW74bipVgZnrBtyaG3Fyvy6XvTOXaenr49KSnzVCMeEes2OP8PBiK11FTlkbgO7rg8EFfcPlJ5OMbeABGTt9ZKa+lZYUNKCYrBOegvL75q3oMU0rRkScUYSHd/OznpVHRFM+KdQzRLuUJbaJfXj2neJiBz/mFeVt4K0XRG68tX1kZSkplwZ1oAV0Yg4FuDskARBe0QrDJG4OS4XGBLz59jJXaph0UHPE4g7SEE9yjKywHtyIAUpUhNOD4cbw/85FCvf0HDqXp86fTRz7016Itg4s1t/+EJz/F9XZ0dpvuM+dPSDmHcMIP1EcbeB/mtwBbLWHF+dQlWuAVmHfsFQZPkcgD7hhE1vdTinhf8cofesPp7PHXJH1NBZ70v9773jNvf/s7+tvbu28s9Q20zs4uiGGa08SevRLEjtQ3OJhKirPWMi02MzvjparhwoT1Zn00xMXNwnJwEgnExCVFgCEMyIUp+Q4BWYCClWdUn91dti4SImJe8sG0ZigxLSPRHKxJ2bDK+lQdhA24bbiNDCBCCQQGhqIKiJHH+8SpXJTHLeaVRngGPt9N7cPICDnW0vDpEwFEibXLWlOOwUU2EBGGoEzMsIKFU249jrHNe8RY6dWVHjwxaXzsHhtKE6NDabC/zyvFmDpbWl4VLBwh3qlyATNCnsfw4AorZ8ujFGsNGMfYSIuy7kyxkVwOUdBn7tEDB19hxhCm7VTsGUxPfM4LUl2KlzX2Vqr0WXnAD4oDpd0igecV4ix/ZgSfA1Bya5279tCD/LQtNWRcYdXBW94uNAGffKefprvygEP6Fq45SuniSj7q8biJnodilUpXeV/6Y6kvsTtwQTcU0rnJc1YMMzMz6ezpk94my3sIxid2p8PXXJ8OX3WFPSaw2NJaTGvlciovTl0QWCst/Qp3HfqrXzxQAYdj0gAIPMreQq9+bW5hxPRcMKNQ4Xv1oSp8/OZLXvmW/+GHX8P0NRd40ht+/T9/6N7bP/bMz9z1yX3LlbIYpFfx9qhdvlJvTwiTkFNbW/W8PANq3rCCwIg4dB4GANncZ4AN4WIgDiJyaIEo7KkdmAFty0INrKkH0VQ3CIeRYAKEmfZgghBkhLvTgkubnK4D0dmMA/GYh6Z+GIlFG3wnUZ4yHGDBkdZwILvWsNCwsa252iRZyFQOi0QbxNMeXNM9mJcxCg4P8Xl9eCeqSw2pjZiW8xSe+ru8tJImZ+bS7h3j6Yr9O1NRxrSI2yxI2+RK98kNPT87m9okCCMDPVJ0cpFhNDGm24QJdc89UBu0TeyP4FZW1xUirEg4N4wr8gAf35096zfMKZQJZsWX8gpw5/df/yTRSkxr5YSSUFnhBouJAqAONjuRil3dHjPhsE/m95nFYOQeAQjLiFLiEj2kKBxSSfGhPKAfeAEKcM/ALJ/0g776zH19EveiJGJVIvCrPwIKpQD8ef8YQ2Gqk7EfhzvKgyuOh5Wv12fXZUnKf4dwXurqSUeuuzE9+VnPFg/3WiECkQeF9Tk3GVaeMShxiNpRG6a1voBv5UfJOLQT/zj8yTxCPjfVFjjgGf3Ec5Ni/fuXvuqtP3Hrrc72NU1fF4G/9dZbG8+46aZPXf/U73zOjU95et++yy4Tc7anUk+3OiN3S0hG+83MzAvxRb/mGQ3IuvWYKuEtNUXFSrFPGdcQIuOGemPFxpoH3EAY97GcDMJwuUtCNIIN8WwpzDRCPm6WtC/zwOx9RxAhtK2FEG6Lo+dlhRAwCC4nosJUFnVQ186dO+0JwGCs0GKHHPXg1jPISJvAmAu2mZPvKk/daHfDp/5i7XIFBz5iNZish/rD66gY3CvzaqH1zXRoz3ga6Y335DMXTd8px+DUYlkWvrWQRvtKZihg9kAd3Ke2zdTYGtUdCpCzBTbTwlI5LXofAvEi+UIAMjYNOdOFA+zDL3QRco3tPZR2HLxSAo0VJS6XMnUf8IRCYTBwSR0IMEqBmRi8IE4uIlbniCmYnAsBteV1e27ZysRCjbuu+hl3QREGLckXSjWWM/uf/gOneqT74AF8M82LUDn0kiKKjVWEB3ECEfRCsXJabRkFrLwsrtojOu/csSON79qbrrj+ienKx11h3KBKABYowW91aU5WftrKjnbD48xhFJDGCzwYyoABQKHZvxlHgqdiP4bwKyW8Wq2dTo2NH3/czZ+cjkq+tunrIvCkd73//dNvfPPbNosd7U+Vxm+HMd1xIQMXmDh6ZmraI6ss/wyXjJiV9cMcMBmxLARBGeSLQGAmn4Mvoc3jQL8lRnlwpTmNhjygXOS3iwSPIOgwEqvQWGll5ZGFFeSFWbEotAeTwsC5QmHwEGEYGRmWsDPlVLNV575XQ1m706aISx1qE4aIkfMYQScvislCoT8zrv7h0sNGKIxQSHJ31S/gJAPtL0igCU868WjEyLAbBoFBSpYxn5lcSIf37kjdHQi6rIcYEvj1n3kuLHAIP32lf5yiywq6itxsvCTwiPWDDs4EsihnWCWAUmzE73gGR254chpT/E4IhbDEFCubU1hKHHj0aje5/MYvllyfrDzEsoMTeABhxYuifoQJRQCsGAfqBQ/UB0zhvSFusRsRZYuijYRSbrfiAIfwCX0wPgUzCTjYJwH9WKpcKslDUx9pky6jpFH+9IO3JI0rbBoY3JFuesb3pCuvv15lWe+PhwcuXaWUWEeqVpbT/NRJlUPR5Rd+gDKhxdSuaYH1F03BDQOzOS/wdmGPjYiW4qnyxub6a3/0597+7mjha5++bgJP+g+/8to7fvHV//4adfCImKWAYKP90IK8n5uXUOSDWRJrCzssCTMQkyOUaFxi54h7ECvcOgQi6kKZwgBs+8Styut3AtEwvb5CKJAMg3Wy6EbfUT6+lM1MqgvGsJbOCMUVI/uMrDOAlJLfl6/7KC3yckFkNuuQcNdJMXCIOif+j0FFGFtdzZ5jFRAyKSIstgjPyaRss+UebiWr7BCymfnldG5qPk3Nr6SqmJMBu+n5pTS3wvFbhXRg56AH7sxkSipuXIawiwktzMTvit0pzy69Zc45j/UOLRJO+mB3VJ95JeAX15v4HUUsu5SuefIzU0khGt1AAaFksMThbUGnwCuKzMXBoRSGvRrVhYnrID7u7U+d3UyH9Ts8QwHkghJLbNk7wdy9whcJK/Wwio/7+uq6yc54BOWgK4eEAj0KlnsINH2AzzAgbErqkbATqkELvAA8BzxK6uQeimt057503ZOfla6/+WaXJXzAM+LsBdNQSTWk6spCWjh/XMAwUBfwoNKtbKR4yAn8eAB4HeCWsRr4gt8s9SV8qa3Wtjbrm+986b98279x5V+n9HUVeNLrX//aD9Rqa8/pbO8YgwgekRbDISy4VbNzc0ZwuN+sylLMq3wQmnswGjuZYtoMoY2FNFhvXma5tLyS5heX0+r6mi0OI67UYyVhosLEzIXDmDH944MzM+G1eyeGQRGwQguFwaAdROIf/0G0XDExpZKNoqofMQVHHmJXXH3KOqbHXZUSAgayoLxw+bCiMCRWn0E79yeXL+W1q+43ziYPGnXLBRzp60oyMB4DIYZdksWfkbBWauu2hOsKceZnF9Pu0T7DA6y0CXPBnAg97dIQfQU+ltKy5gFhsJVD2MWEFna6pET3gYPLFl6M2dZVSldJEBqywsG0MWBHPxit5zuuP8IGLhFcEvjwtKvuAWOn6iEc4DShor6jaKq1qjwOKSHxB68PI+9GtkGJMgi68WqghE/B6ZBN9/j0LIna4m1HhADUQ72hBCPmRwnXZUTgLdaFwB+8UgqBZOyA2HxgaCzd8l0vTE/9jmek7l7CUMYcGF+IhVKwAgk7viF6L82fTxurK+YUeBphR5GY5s4bfMB0IkIOnCjE8GAYgNxurK+tfer85tqL3/OeT8QBil+n9HUXeMXzay/7iX/5mUq58t1LS0vdEAyXEovGG1g5oM9rhiUAzKfWquW0qd8QFaLk1gbis7QUZiJWZwXaclnMgdXQc+JkBpVgCpgIngChDPAxtcJ3NHxnJyeWitF0H+aEuWGm9tZspFe/YV6IxjPMMcxry6fnKCvzG38U1z0sBGvtgZWtoSw9xf2jOIyIaxvCFxf3PWUopoSZY1ZA7dER1Yf7Ti6OsO7h/PpiW9o51q/vIpeYRbfTjoGudERu/KCUwYpiz+H+vjQ6iLsaqxax7sAG+ugPDE39KEKWnXJiD3SgfZ8ebCURisJw6wIc+oiSwPtgU1PvwGg6+PinpobK4CUh8PQJYceNR2FRGjxBKwt4ViN/WNIO3gab9b/Y0Wmlw+wGU1QoI68pV3sUA25zgAChLeAL46A+CmbaBndWrPpj2hUvwIO8ggfvj0K40Yxr9PX2pImxcSl3eU6iE6GCt1erTlYhDg4Np1ue8ey0e/e+dOr40dSqetq5JKj0BXyqSa/hAEBwwPbZiuN4QgrBZpwDm7Lo+7azBvzwJ7Qh9GOcg3xSvFNbG1s//tKXvfkoXf16pq+7wJPe/JY3nf2xH/+nNbmStyhWEU/IugmJMDqWt8gIrvJxfPXSwpwQUDWhsOxeXCMmhUFZAgoxK5xDL8sBkXH1ITjWJxdATqrBalEnCzyMYGEfTc4BGSxb1U0zC4oF68xziE7K68O7MK30H/VSCCWBVkYzIMQoMEbs+/r6fZ/dYSxM4T7JCzvUjkMSOFuMTL9hApQLFgGOBxYrGcqILFgi76LrILaWFVb7ai31l4ppqL8rlTrlFdUbaX5uUfVsp0N7JgRDvBAE+IHNi1L0yXfgBz/0C6FCqYBX2kWZ2VojNGqLC4UGuOCQBGj0a2zvwbTnmpvE1OA+jqZC+OwxZYdZIqReKyBPDZyxO5I+Y+FihiXqRSi9rJX8olNnsVtCwcai1siri/EFctMv9hxYyKlVfcJzw5LynKlMRtmhj6rPFE4YDPcPha2CGBrGgGKQmEMzwtuk/f7+gfTkm58sXquk9777Xemh++9JJ44dS5cdvDwVO7vtrdg1Vz14C3SEacnF2cm0MK04Xjj0OBW9Ew38SS7wqAtcc7wb/AaQ9H2jvrmqzP/uO1/8+j915q9z+oYIPOm33/5bd/zcz//iuLp+Y2trexNWA4bh5RXE6bxpFVZnkQ0Ci0uPcHMoAcSL8+FlBYQoiI01cVwtAsDg7LtGyBAamMOMB/LhWkebgXBrfOVB6WARcrePUWprfLWNB8FhiRAYdxEihsCrDhE6PADqQ+jDmlEv9cBwCFPEq1hZrDoWixHudcMNg4b7jIBRb7h8wMdvGJ3QpoBrj8KCOcivNnETbTn1nfn7c+fn0tjoQNo5MmAr5NhRVzCkCCzYXTe4AAb1DyZnvtkhh/sTjAqcNGaY9A/RoZ9CQYbjlK564i1paNcBhxfUa0FXAmYK2aKrznaFaaaH7rKWImhjv8j0tqJQm7xEBK+Ai3IIOvgNmOSZCV+cgmylqfagJ8oDvKqA2wNu6vN2WhRA1gdgpx4wAb094Kmb1IPSK0uw/Y5/4YF+7N27P91005PSp+++J+3ffyBddc016Y6PfcwLsPYeOATBU5cUbWtrhiMl4FqZm0rzU8f8O3AgRCHl0EAf0MO59Rt+YYEUfKC7jfrG5n95+ve95nUu+g1IKMtvWLr88p0/Pzw8+m5bdyECK8BLLMICSFAYBW3rTK1y8zY3sBBhtdG+sQBiNA309XpgBncIoWbQCVcK3IJda3URlDKMfJI4pZX6WdDDyjBOlJmbnZdCkXJRfjQ8p+0yrca6fhgCpsNVNyOa2YIJw01FgehTZSWTZjqU09Likpk0Vp6Z75yXWB8lgktn5s5iXSsWfXqUX/0M+BmBrsZ9mFodQ/Hwog/6gAKC6QVRmpqeSW1y97uLsprKx9p7EBbTejB6hEB2yVXGi4JQmoYfqxyWHSa0/AjeS4U+mNqAuS7wgHcEfAiulQjPnS+YGcFpUR4G8nCVUeo8Jza24lE+dh+CBzyQCLUk2ArDyEM41iHalnr7bQxQOhyVZhgNTrRHnwyX7kNv4ECx5FuUoStCxUo7e1RytaEF4eP0zEyaW5hnoMwbrYCZvrIA7OTpE+apg5dfkYZHxj04fPbkCfV51caGdqwIAcUQSOiNRxSf7kMjtW8wLV54PfA6Cp8VgAw6d4q3OGux8edPO3jFL7iSb1D6hgq8kLpe6m3+qdZi28fGx0csAPmUVoHdYfre3TuYhkYmUntnlxkHq4nrNyR3q7erywRoEuG2pZk9Ci6CY52YVrL7JoRCvHx1FYJv1xME6zkeA2/MITzw+n0pGU6gyQkDM1EHCoVlvcTmMCd1I8jEXJSBeFhIiEtbWPiqXEQ2BeGqoSwYWbaFURnqYHASJsTNhzHsyWBpZQHwKGgDhmD9ARwTrijKEPdTsGaWDeHlpNuaPAvWNjTLui0u19LRU1PpxPnldPT0XJqcVR/X8oFPWWcJOlcoqwxnqh/BZB8+4wy2mkpm2EBFJP1AaASklNpcqpaXBDvbliNRFzDB5HwP5ShhE91Q7lTgvogOXAyWtQg3XVLi3YqpGfv3gBb0Fp7YnkroNTg4LLy1hVeGMKl+YGIdBQqOeoEVLw+hBXcof+gPnjnKHGGkDELs+4KPGygEx+16TkhG3qnz59PpU6dF85LCP1Z5SnErP7vq7LUIZrZ55wdX0n8ucEr/Sb7nr6hIwjQ958rywDvgcn2z/tHaduOnm676oXxu8RuSvmEufZ5e//rXl7eaCne1NDfd0j/QP8icK4SGMTz3Kg2NlVlcXEyz8zNilHDX8JA4rNLz3kIr8V6pq1vPwr1m7XUeu3JBUAZ/+MRaInywCAyJ4HgFnb5fYFQxDFrc88MmTlYXikDfSSiCfBkn1jfiSykX/WGBvBZAeVEyVhJi+jwuJ+a1BcSi6g+iY6WAibp4huWHcb3kVr+lFXRP5QQgI7u0F4uAhJ+VFcPMizubm9v8nvOFci2dOLuQTp9fTNOLnBGwnQYkVFhywEBB5YwXoU5YbfrD5cEy3fXSYP3Zm5Gc80nsD7MWWotpdPd+H+XM0lkUdpyqq3rcR90XTWzN9dtJTSEwtO+fdBr8oRBVDzjH68AdRzEwE2IFqzLllaW0vMQruUQHQ6U4XOVQuMDEDStRwU7iAyXLjEmnjAYj78xiQBMGDAkDURL2CnWBby/y4r5wUpX3t2vPHvFhl6dHP/WpT8udvyxde+MTvCCn2CmaC1bwRR9odW7yZJqdPKZ7QAc/xQWvGZP6bvhVP76BhP2htrbiTzzje3/xy3przNcifUMtPEmIavR2tt6luOjnxErT/YN9aWxsNI2OjCoWHfOupcNXXZWOXH1V6h8YsBYGqexxZlENwjAyOJjGx0bSwECv5+QhAC9SxMrDDGh6WwCIoh7iqrOKj1FpD1SJKRE1WzxlwdVnigqrBCFZ7roid39uTm7fei2LKxmlZYoplr4ieBFPB9PBUAgT8Tzfw42OGJY6sVKM3sOoJCxrWFVdAhJLhsfjdlQvsBFvU4atxlxVCQZnpWPRWSTCxhTWNjCvi7dC2z3dHWlifFBCtZ3Oz5R1H0EN5QIuc2HH/sCEgSehUJC63UwR1RVScTG4ReiFMlM1aX76XNqsrbhvhB/iZuMb4aZW/pHiuQqY2d2aBZG8wIDU84fXhGCiKFE+KNSu7pI3syCMeAkINPABl6pzGd6FYPzqRq60IQSKIh/9Z6yAcI3nLbLWhFAoGAwLws64EQuBuA/YzImvrysskmI69uB96VN3fNxe3pErrkntXhoc7eGeQ1PKoCAt0Gob5R40p3/8n+HZOZMV9ubm1tTa6ubPfeDO1U9R1A++gekbLvAkIWu7p6f9L9bX679YrdQqHA1Nwrpj6Vl9d/jwlenKq64QgcJax9x87KculXrEBM1eNumXVIqwrMQzgkUIx9Yws/AMRs1kMIYIglCQWPXFM6wqAo1Vs9snAfIreZtYMddIa8xVU5/q9YoxmFUptyq+7zsRCnAf8lrodZnwuoAE156XL1rR6B5KA6bGrURZsabbgqM2rEz0ycsiMYwS87S6FisKYWgrCCkB1h6gDL1YSbBMjA6m3lIxcTAmz+PFFhIWcSZeUA5/zpQk40aCbiur+hDwEC79VhaftaYvypWqsrgrM5NeVGJGF8zUki8fDoGIjUDA5NkOt8sgLWMYTIkCP55AhGyET8S0hFatLe2ivyxph8I3KTQW5fBmGeNaLfE/awKog3cd4Al5ZaOQjrDTPoqbNjn6jGk6aAFN6B98hLCjLNkBiYJhmW94JDBMIz344L3p2PGj9g6e9JSnp8NXXiUPk9WB8hasQMMzA4sxwMyOSGGBm7by4dWRUHZiG4cd4rFyo6nl3w4d7Hzfrbd+ZefKf7XpmyLwJAlKvbfU/vvC72tkXTfRi1jgxYVFWy8vXBCBmC/HAiLAxFCMMPPy/unp6bS0vGQXHyb1mXEgVxWiGCAuzOH5YTEAlstCJuEmDwzT7d144XrDIAyMIUAIccSFuH+y+BIaGJQNN8R7WCrW4sNwntOX0OYDYLiMlLd1U5/scdi1zQaa1DaCh3IBnjwvsxAsF2VxEtl4ZiUk5mYJrXxonyDEG2tyawgjs4BmpRyvvMa9Z3DTbQmjWEeYGOVGG6rOwqzigkPKS7/BMd95Bh7922CG8PpynhB43O3l6fNpvbwooQ9BskcgJeYQSJe9AsHG+ERuPT0+oDZQpMTnCDhTdMTrtvLFcME76UNvn+gSA3gDA0OeG+cd+x6/EawMxm7aw+kwfulbeBMxGs8ZgXh0wBW4pw/E+uHB5cty6asVUSbsfI6Pj6U9e/enxz3+iem53/+i9ISbn+YNSjwTEwrPaoS+uN+qq7rmtSMIPHVc6Ku+UDf4Q1ltNbY3Ff6/pru2+oe33HJrrEb6JqRvmsCTxBxSosXfUnz6+rC+rMRjhRXTYtuxQEMMAjPrZ6rKbfUbXsrlVNXF6C3TIqyQY1kr1h+hIzYk7seFskUQMyBgG3X23Ut9yGvAsqDtETCIr9sOF0goG3naIhpuZFhqXHHOj8Oysc4dBYMSsmVTWa8C9OBXKBlPA+EpKA8WnBTM4P+dB88DC4jrzlQeA4n0EcVnt9u81SyBl1XRb2J1sa2ei7mFF04OYnqJPqKMaBO8YYmwvF1dHQGj8nmkWp8sXmI6T0ZKeMEa46ozoIeQYtnVf1v2EIbc8vv95kqIfU2Ws7a0IFzgLan/4qLwCMBX4MxeCkSjD/pD8BAE8IEnx85EEr9Zh1GSC98j95m3EHPsOEtvoSObbXbt3OPxmq4LO9xCOUE0PCToXrcC3Q7lTigkxSjIrLhRLB57UVtSAVaYnLfAtmt278Vy3S0rmssuP5IOXn6lBP2p6XHX3+S97wXhFXcf5W56Cga6piYl8PKuqiuCRTecgr70NQQeTw2+afxyYav9vzz3VW+JvcjfpBSc+E1Mv/Zrt27+q3/9+k9ubm3AE0/x0kcJIUK9srzo7bEzsubl8oo3ybABgmugv9+CjgfASijcr7pdz2AiD5qJIRCeYEBZIDwFEQJlgFLBWpkxxRgmpp5BLqw1nIoyYdAMJsezQDHkbipjAQzq4GGgDLAwuKu5grF4WLiDBUgwpqrS7SYzM/DhjdgiKBdwwiTATz0kGNZTPhImdSGtYTkl8N5Npj9CEqwPDM1CEpiRI6tg0MEeCUkHbjPWXLnVNszHhQIETuCOT+6HVUJow7ojMpSNewiw0CVLXPL5bqX+gdTWqVi7Nd4kpEfOqyr82z3XJ21EKBECCoz00QqC/qr/YWWjr3xHQTHoxRJbrDgveGTRCp4a9ZAHDDGCDo34HcItvOo+7baqPlYe0ia4pp9OekabQIRyUBWK1QfS/gOXSekMyZOSYLR2pLGJHWlVvNgnXnPYKaGGRp1FVolKsW4V0sLUiTRz6i4ZhUyOobkqNvWksfkUr/xH2Zg3PP9lv1Ll9jczfdMFnvTGN9668cpX/OtPFAqNjpbm1ieynXFleVnxc1WuHPvnYSIOrSC+kzXoKsrV6zcz8owttRz3hLVy/CbC5kID/llth+YPZoMpEBLcLhhaSBBjkB9OJZ5jNx0r2WiDN+CgELybSvWsSfA5MAKLzGk4CK9XjMkK8N2j8qoUZg7hFWOaA5vMuFgnYIYZsJx8R7HQvoVCdRgWJZjSi4sEL1adOJqNM4zQc1Y9HgpeCUxF20w5VuQlgJcuPWdVXocXm0ios7aoA2uGosEqhlVH8IDnkgsAVCd/wGUloPK85JIBrP6hEX12e81Eu9xxrKfdepST+yBcq+8oAN3Q7xD2WNWIhXQL9o6IqWmRexyRRRnKun3op3aZNoMGy0vLwgXLYTvS8DDn6cnT0X0AphwemPGnglYeogsvDGEhF8LNGAuCTx4sPx4a+RjV37fvQFqu1NLYjt0+baioEIOdczGbkCshwoaCvDHhcH1Twv6ZtDT1oOoLIwEt6K+/q26FNf+5pW3z9d//E78mN+Cbnx4VAk9685v/49rLX/4zd0q6OuXi3YRlZ5nq+not9ShuHh7s1QO0NafeFECkBDDeOsP8ty25GMNz3CI8cZ4ZQPdIHgPAzWd0XEKPgFoodZGcT3TCWrTLauJFEA9j+cOih+vtXVy2WAyexXw7ngajucCGgJBQOlYAFhZi7liNhpfA4pcQfEK5cO/jTHr/1Ie+6B81hWIK+EJ5MF3VksZGBlM7qwMzwaUvfAJrT3cpDfVm1p1KVAFwIJDAfsG6q066bVcfAaTNLD8X8IfA4/6HF2B8CX+Do+MSFhbXKI6WwmuT1ed1VVZe6gtCnZenLgQspir1LMOTnwgRCC39Igwh5ieBXzelvIVC7P3nTPnjx48ZhyiAnTt3mcas1mPaEtjZm0FfwRUCSv00FGfdiblYzKO64q2znHTc7lN1Ga3vY1vszr3pqsddLze+NZ05czYdPnzYcKGAoEF3N6P6hFJqa3k6TR/7WNpYWw746RD90neaXV/bfEvzZsvrXvDy/7ToTj0KUpiSR0k6fHjHXLHQ9bryavVtBQRNDMbU2JLiRS9MERKZm20SQVlBtW/vvnT11dekQ4cOpl7FhINyMbHrWFIIjVBDBVsWu75Y0nhOgokhIpYSRrP7TP0FMYwkpSbmWZKngTuPO2uLq7J4C5RDcBE4Vp55xZbK+oRayvNhDkDgY3qNKSJmFry01W2Loy1lsgaSd6xPxKgxoOZ15mI8CyMMpedUya666bkleRZdUkrdqb+nxx7JyIBi0F3jaddIX+rtIqTBaio2F4ODy3yaj0+PxKtew6DnqEVDg5Tpm7qi5P+yJLyocdr3mQVrxK5LqbI4n1bmZ+z9NAveqCOUCF/CqseUo82jKsaqNjGOImtuYXfdEb50yaoyoEe/eaegp9ik8PuHxtLI+M40qFCiTUoGBcAW65WlFY+xYL0Nn/DEVKqnDMG97gMUgs64AbRDGflsO9EABQUvjY6N+Sy7XXsOpE4pzMmzZ630LchyQ8JrBEbOzkPB1tXvU6myNGnlAqboO32h/o2N+lu3N9Ze94JX/uq8bj9q0qPGwufpP/3Gf6i+6J/92B3b1fUOCd8TGG1drVVTVTE8QobgYeH6Bgc8yFPq7jHTMG9+8MDBNCQ3ryaNz2Ie59cF43kUX8TG0nggRULI82BktLPyiHBYeASNzRgwP0R0jC7hxosgdndSfbj6IdRBaFbSeZ++6mewizYYL2Caj/UCzJlTj7IaDlvvLDnO1D3PTqiPMC+n9QpIW25+W8noYkR/xctotyTkJbn3CkM6WEAi4ZCi5EhrpgBj4AjLHnXYwusK6xnCrm67j8GsWaJPvgQf7eqhB+X0R528JqyHc+pYNKWr3mhOPSPjUpLhNaEsgBdrTr+4oBH9s8V1m1EXdVMG2iDcLLPOBch9zix4SUqNlYG45ufOnfNYyuzsnPCwbDwaz2qPmvFgwLPjfNVBV2ibAUDaRkEQKsUsBttjeVvsZWqjL50/Py0v4rjo2J6uvf4G9a9NSpIjwNh8pbCCWZM18cLqcpp8+COptjKtZxHOqSq3Je/yzS2Nzdf9wE+/ec74fBSlR53Ak/7bb//26s/+/KtuX1vbaJEbfPPGhmL0lSXHajAwhEQoGcFm4QqHI27X19Oe3Xs8rcOabCwuRIcRzHQqA1PDFBAZykOkXNBICK8FXvdiMCymvvwWEAmXrZGY1MtAFRvjDcCZWAoYV+zpHX9YFywL1ornOYPhumPB+c5lGPSHlQE4FAVMSBnDBjPKMvmhLrv+goFFRusoE7U/1NulfHjZUiCCPU54wfXGS8jceJQPSk6CjjIBVoQZYed98EDhRuUfWQWqXfqp/0CK7iDw4QXA1e1Yy55+L48tSkj6x/ekXllg40BlwCPhDcJid1hXvkUYtz6EUG1wXwJOPugCPfG6TA/B6/e+rzIQGYOSWFng5P7szJw8vyUrBJQkXoQFX58M3IFXFJvbUh+gY4RnHJnGm2Q7jU+e4x0OD40kXnqK4tm1e3e6/MjVqbd/0HVQBtcfD6xa5USmzbQw+WCaOv4JwUlYGP0GhcL/m1o3V375ef/iLQug69GWHpUCT/rN3/zN2k++/F9/tLlpfVsCdjO2AcGxZdZzGB+hQbg4ox7XFpd+Ytfe1Dc05PeiL4shvPVRwmetr7IwAkINfcLSRWxM3I6gowDMILLqTLngOcAsCDUvesSKIyiSHteXT0fBpCgAPAlg6ZVbCJNyj80inkYS5AxaMTbAvmy2aXrgiD/VMToyko4cPuI2KvJoeFMPBymyqYN8e/bsSf2lbs9YbAt+lEEngoKAqy/MvaMMmJFAQBF2D7apblboxXcstYQcQdCFcJpZBaf/9GmB457+kdQ71Q+USig8eSs9wnVLS0ca23c47b3qejG9rDhCrMsbiBBs1UM1FKROW3rh2ktaCU/0yHiTkPGMBKwkaM2sA3Pt3mBDHvUVj2JiYmfaOTEhoSXu7vXAJVYYHINflsriptOOl2KrT7FOgvGd5EFZfjNOBAw7JsbT465/fBocmVDYsCMNj457FgLlw4AwC8HY4cZmLpRmdWkmnbn371J9jUMvQjlt17eZJf2Vrc2OX/n+n37To2KA7pHSo1bgSe94x9s2Xv1//7vbegcGan0Dg08UU7f56CIzUkzrMIe6rBh/B/GdCDcwMupjhfcdPCACt6XyUlk1heZmtBYuhvBYUxgIi4rm95y96vTUk0wZcS4r2CgLAw0PDaTBQcXGElZOoiGeJz/KAleb3wz8DPTpuWJPBs5oh9h2aXHR8TKczwovjmLCvUToeQsOS4rHR8b8miSYWEAoNl0SfDGXv7pWFZydZn6sG31moPDqq641g3JUGBdCgpuOYDNgBVzgyKIqD8WSl8ENDhEEBA6mz4Udj0n/RT4xM/1q6F4OPzk7ewZS98BoGtp7ZTryhFtSQQKEFbQFVhb6Tb14RaFUor2sIae8LVx45zE8QVNoQt9jsJOp0fDSlMGLcZgvZwS9u5sFPLz2ed3z6dSDV+S9CIIBDw864yG6Xt0n5ELp8aJLfZHSLPotRkeuuDrVNuppcHhMMXy3lyoz8MuOPRQr4yBrDA6ul9Pk0dtTee64+4THpt6UG1vbrynV1974ff/yDV/V212/3ulRLfCkt7zlLVsSio987/OePzexa9dNAwOD3WhZpLIiyz6/sCAh6UoTey+Ti9mdWmRV+waH/ebPHTvZBNGaTp89bYuNlYQxEWrcvzghZ8uENcNKYBjM4pglrAtuPULMqjq7pWJSmIhttRyvzQGQMDCWBT7G4+gQQzFTsCkm5E05U9NT8JWtPIIIAzMFZOssZmMgibfr9Pf1iCGloGS9URCMG3BcF7MRuBReAyAYsd49pd50401PSjc95SnpwBXXpt2Hr00DOy8TNYk319WfdTEzljwTrEzKLOQWRgkY/dFtLj24IIC6o98hpFYGFv4o39Dv7e2W1N7dm/Zf+6R07VOfndq7SvaAOOMeoQrXPPMI1F/XReili3bQG3kIEQoTC58pCNHUMx0qg6Da+wAuXfm0KmMzwIngc9Q0R4qfPHHcHhEDptCC5dmh+PBwpISoRxfTsYwTMC7EpqsYM2D2pj0NyKUv9Q+lrp5ewwY86oxDENbtg/ul2XNp/uSdaX7qAbDhsluNxpT48d+++BVveOuhJz73m7aC7ktNQclvkSSh/H4x/humz5277La//dt036c/nWZmp9OV11yXJnbv9WKJgtw/trT2DQyLqO1pYWEufeBv/yr93fvfl2qVigUHdxhGIPbD3SfWZUcaDBuWj6mvYBCusIQIKwMyF0+MweUj7iMKRmlwki7HUqFkhgcGvEKugvVVG+truP8IfquEvMtCjutP/Iq1HxrosxJZlGWfmpz08uI9iiVpe3ZuxgoL5cCBEFdcdU06ePjKNDqxQwxZ9Og9Yxooo3nhoybmnz1zIs2fO5HKvBJJMEBotqAwcq9KrQzwJFS9+yyRcL9ZbONEZxFIfeV1UpsU6yilXYeuT1ff/PS059DlwjcKVMKuftZqGxYAhNceBJcqtxW0oMbAFtYVtgPXkTfazcMr8mHZGTfxu9slaD7cFHgEA+M4KupR/iblv/22D6Xf/73fUTgj91+Czmk1HrdxvF21oqBovc74z7bwz/HYdYUIUjJ6QByPx3bzU78jje3aL4HvTy3tXWnnrt2qg/P2uryOY3l5IS2evUux+31CBOsEGInfPCrG+fkfecWb/sw4+xZIGXW/dVJ1o3pjc1PbWz99xydu+uAH/g7JTUOKufp5o420M+vOsdbDoxNye0u2trPzs+n973l3+tQdH0vrq7xpJV5ugdaGCWAmXGWEACbkC8cpsTLOp8goVuf8PVtFEdphhZ7zPrZY7BNHWbNhpUcueUmuJktBOdzDa+Rl7aurvHAA5g6h75Hw7lR8PjI6mvoH+u2tYKVYPDM7O6M8bWnv7j0+AeiMPBTeMkPbhw9fnnbv2S+r06c4etBeCu/q61MdnZ28Jpm3jorJmyVUws26vJCVpUUpu7IXMqGcQnhkAVnrzoIUubzr5aVUWZp1zIp1ZHFJV+9g6hvekQZ27Epj+w+mcXlMxe4elY83y7DPHmVZXd2wcmDQEHwisOAE4UVhXZwdydpWQuGGEvBPpxB+4mzOzY8DT4ERJU0Mj6B7elZ1h+eS0l133J5+77/9Vjp14qj7xMs5qJcpWcZ38AbCykuhSCECB+EOJwgRm7MkmVV8Q7LwLKXduXt/Gt21L+0+cEj9aTNNKstz6ei9n0iLsw+lrqLCQOFmbWPtdpHyFS995Rs/EdB/a6RvOYEnicl2SvO/dX524XunpmaamKaB/Jw7xjptOXJils00IBeNNdkwyMLsfProhz+UPvBX700r83PK0UgcOFmVe0esm08bNcRIjLBjVZiH9WGHEggGw7BgxNgIKy73ImuwxUy2+lj4znbPiaMkiBURXqaRiOO3GiwTlWDg6grrWJi+3lLas3dv2rd3jxl5fm7Om4Jqtaru7XU4cd+997oevrPeYPe+vWmEeF9hS0d7pxVPh9xq5qaBhXg3PzkG4cFCMrhIGEP4glVDMBnUYrYBE+94X9ZS9s4WDzxY2RU75DmEO849hBql6PX/wi+akUUoq7zfTgKZJ/JyIfRcCHB+H6GmLRQDQsm9iNXD0qMACAe4x0GlLKhh/IK1F+GiyzoLJuBkdmb6/Ln0ydv/Pn36k5+QdzMjutfSiuJ52uCwEhQiv6mXsRgYnmlelt0ytYiyZboP7wr8FBWu3HDjzenZ3/P81JCFr8iyP3TPHenBow+kge5mpkEbUiF/NtDX/MofeNkbzrpj30LpUR/DP1K69dZbV1772te+s7m9pTQyMnL10OioDDJTXWJya3f2WHeb0dh1hXvHq44Gh0fhJm+a4FAEGIzRe1x7GBOlgfB3dnRKYNnGyaIXCYoYjSWaxNw+BEF1ecRYTEcbHKiJo8r0F64o2zKxgJ4uEizAgDX0oJry0S7tsFmIRT/k4x6x+/z8vOeFw50v+DfwEstTBuvtVWX6QxHg6uPOtwlmYGGcgDe8OMHd4nSsMEqG+oCHvQe4v23ySJiiQlmwgy02rnT6YgUdePS8uBSY3X4LK1aWwbiLv1nxeKntCAsb05pctJsnLH7+2dKC8iGu1z2FGnwXWt0P6kdYSYRmsQ8hziLgxJsYgWe8gmW1W6laWbFyYyCUtgkHGDS0QhbeWQfB2grTWc0xcNorgQdW9mHgFYLP9raWdObMqTQ3fT51NdfT3R99fzrx4D1pu9ij0Gi7Wiq2ve2mwfLLv/Plv7Fk4L7F0kUqfYumer3+MnHPL62trk/MzZclFM2Jd5rhqhLTsqINgaenHOhwfvJcOvbwA+nYsftlFe5MC3MLFjhmmbF+jIrDXDA1A3cwAZaMNfxeuSdLw8Wgkl16tUGIoKAukKlnTaqP5cAMDJUkPB3FdtXD2XnxKi0GHW2t9Dkw2JdGhofS8NBQWpRwT547my7Hku/cLWu1lo4ePWqhh1E9oyAB5WCQQbmgWMFisTs94SlPSaW+ISs7DseIfDHdh8KyANELfaKkbL2ZV1Z++sxcuM8AkGBy2TLzXZ/8bmTjFwLZeKE2j4Cr7rqC+xWmt+Q685uyTEfG4FtusbHo1GEMCQ48KmL7UBpsRPHLL71YyFkkgLLwKyyganFZRt8JR2KpLfGzhFTKjvUZU6dPpNs+9IH00IMPiP4oQ1nxtdW0sDCrECc2PXlaDSUgWGgjFlih1GN7LSEeSg2lSgWPP7Iv9UrHEFbU2ZnYs+Pc5nbh1t95xzv+n4DwWzN9S1r4S5Ms/Z23vuY1fy/muU5EHW00msW/MRDGyLi4w9qbveXEt8x9swSUUXEO0kAB+Pw5aX+EnU8LiqxDLvAwGCO6WIpyhbPwVsVQCK6YWIzDm1xgSjZT5INVCFVYEzZQxBp3rE24zwxYMa/MiazA1OXv586fF/OzQKQ9Tc9Me+koRyePj49bsbAIxQLf3yeL3O797719fYrxz6beXjb69ApyCZRgURMWTpgXbyAGz1pTi8p5h6H6gzCBH1x/vgNvLvTAnVt1rLF/811XrAQM954BSRQP36kDAQpXnSkyCbEuHhoWwREWnuXN1B2wgi+f4y5HgEFFLD808LSdbuJpMaYQo+wx2IbSwEPi3fPzM1Pp5PGj6ey508J1vMKK48qYVqUPRYVh61LK8AECbcWkPvNmWzbrMLgXsxvx+jDwNNHblTqaODexaaupsX3nVlvHj/72O37v6/YKqG9U+pYXeJJc/Eldf9xcaOxqbm/ar7iyvUlauUWxHlM3aPKNDY7AiniSOWwUQB+DfGKEhYV5D9zkU1EwhplA94hsYZA4Gy1GiGtyJT2FhVVXGQQZa+jlu2J6rBGKgjrIH+vXeec9b9sJge/2SH2fGYyjmFg/jiD5nfera36P3ZCsPru1du/ek8ZHx90PBAOLNDgYq8B4ASKeA3E2I8utcs1Z6mmXGgFnDlvCTVlbdgSSehBw5cM1RvnYqmcKKoRcuOBT7Xmo3kmK0FOL6rqsM6/AIpZnMNJtqM18gUuuKKJUeER4NJRtaSV/CC3CzXf6RU5EnTYpL7mVbojpr1YpCHVRWZSDdRKy7tSHGz8zfS6dPHncymBsFM9nMy0oPGJshYE5YCI/xGAEHyA40wAFj6piRgQ6UB84xSMc6+1Ixdbmla2tjf+13r7+krf+v395gr58q6eLwdW3eBKDLCve/DFp5H810NdxoqOzqcHpr63tzamnvzuNjQ86jmMVGwxabO9OXZ09XnDBkUocm7RaqaSlpWULIK5jvG00c2uRXIQf5tU3lEHsopPVMCPhKseKOhgc5cE9LBTPie3FxhYw6mMQjlkEPA5ie5gRIfec/OCA2m/zqa07du5KEzt3pusef3264cYb01Oe/nRvLCkL1ssPH05PeMIT0pEjR9KDDz+YluXe4imwkwyXnUE5TvjxhZADj4Uys+YZLJdacLvySCWJT/7p0m3f542nCDs5EEAvMVZ9eEBWgrIheV2gDHzF+EGuCGiPOtnLr3qoV+2jG9iYwnvbeeam83Z1tbTI8rMlvYDiiOXCMYja6XBot3AkLZ7Onj7tw0775e2wcpGFUtCEfnpkH+UhmBFuvDQEHTyEspLHI6C3NrcazU2FEyrzC2/8k4/8+Ft+/+OP2pVzX276trDwl6bXvfZ1n5CL/9fir0MSzzERt405dA6EYLCHQSgYzwNeMiEsgIEZTx3nhYAsQZXFkglBSO1uekAJ5mM0O1xXzqIjhefAqS9CpOr0u+6JncWM+cKaWGIaQqDqrCz4zkg/sS4VMp+Mu87Z+FgX3Phdu3Z5TfeOHTv9m7XwhBL79u91ubNnzyjmX/RIeodCgrqUBsrqyJGr5Nm0e7UYQuhz4jLri7uNlxPCLpiyy0Ivpg9BjU8EH/m1kGTCx5UnBBUvfX0N7wYFohvqDHG5Lbv+xdqF+I41p7hjdykN5yMPbWHRqZPf3NQvKwuQpYRiaVOZ/PnGuoTdONVDZQJ/a5Vy+vSn7rJbzuEoUiGmN1acE5A54YZ+Uw6vgAZQVAxossAKr8mKoamp0ttZ/OCBXTv/6a/+0V++LyD49knfdgJPkns/+7pbb/0fit9E0a19ckP7sNgwZZvc/K7uTmn+HjPV+tqmXXzeZ7daXvbCFnjOc9n6hBEQJlw9biAoCDEChIuM0oCB/FziDJMhtGJPf4+YNlbAmX/VJi4mrwlGCXFsFon4e1CWqkef4frXHWMCJ4VOnTqtcrjpij17+9LC/Hw6r5ifPdyECXv27EoPPPCQFMU+hyscmgF8DMi578BEn/BYxOg+MVdCbYuOcNM3XQgE0oeeE6hKmdQpxe8QTETUKxUZJhBew0tQPa4LwQzh5DvKM/CHYpSw6z6xfd4m+KZ2PqkXC2/lqHI8In7H+lt5kFOWnLAJRQ2eULoINHG8zLPHQRiEszcn/DIWg0LF84pwRh6W8OM9FipLCAe9t7a2T/aVet76oc/c/5O33fPQrBv7NkvflgJPktAnCf0HX3vrrR8T1+yStR4pthbam3FJ1euOjtbU29+r7xI68SKDfDNnTqXG6kpSFiEG9obxmGvGfYzFLIzaMnqOlYVZPWAlZsZ6MPiHcHmkV0zp8vrOhQXFLIbFY9FLLMdlFVeHFMJllx1M+w/s977sIcXn01NTaWVxyXH85LnJ9NCDD1roV2XJWEuPcCzMzejZOSmk9TQt4eeobY6fQuiYo8bdZXoNgUbyLgoY1jhgCXjUXwsh+fxIl+Dnu/oQVlc/9RlCHL83NzkIoh4CrzoRZtV6IR94JrE9N6Y+Q7nQjJ/zeYn7Tq35hZqJAb3Ma8jaLEgT8dWhhBqgbi/SkfKZnjyXzp05mThvAGVOTVhtBihRDIzB0D4KnpDK/aWbTWlFodnfbm1u/vTtDxz9Qzf0bZq+bQU+TxL8cxL8PxLr1De26uOKzUZasRaiNe8I6+jsEGOJocQULWKu5XMnU1FYYUTYjCptECvFcMkbtga47DALDJSPTHt0X4LtuFn3sJQwOMxPCvHnj/l4xfnKy2gyYwB9suo7du6QslCQKrgYaIRBJycnLdD333+/LROvspqbmUZLeHS/UlnxarphVhnKa8GLkHika667PtXWVn0c1PDwqKfpPKjoC0FH6BDK+MTicd8j5bpCKV68wq2/KOj0hWmzWi3OB8BzIFSgLhRF1CNIhEeUacynI7jhPfFc8prhJnP7PycJDbbk1Jlbd+dS42ARmFGkPuFY93j77/TkWeHslNchsA6DVXR4TrQ7NzvrqTraZKAxX2extb11r8q/tV7sedVd9z14hia+nRN4/bZPYpZNCfkbFLO9SJbmdze3tybRdHJqU3dHWxoZ6U+DIyPpsquvS3svP+yjodqEmVKxxc9bWzgVtpgG+/sUe3fKVWchjRgdFpQSgNmJAxkogyntHooZsbTcx/3nwcU4EUFj4Ch5FHliYsL1VKuy3itl5+fABxTK4sKCX298cP+BtEv5liX0s2Lec+fOui1O6x0cGkhzc3NmZDaG0O7effu8kvD06dMx9oCUqoSnuiQA3oEmuLGUhBgFBssQrEwIP+ty2fjKpS4INla9qQMIosqoKr76InYHZ4x/5PPvFnbqhuNk1QGeEflHEnYSt5tRGipDMed1fp7FVCd9Imxh8LNXtBkeHZWyIqRqT7zNlxkFxmwGB4fSjokdnsZEOZMq1dXJlUrlvzdvb/3QR+6+/4133nknSwe/7dM/CoEniUka7YXCvWLyl9frWz8nIXh/fXu7DDP19BQTb8DZeeBguvqmmz2g1iVB6FHcW2rX1SkGkqAPyloMD/R7BBihZxcdGzF43zrWxmfYywMgZsS194EO4krm0Nmr7t1j2xy9JcXQxICRmFoKgcVBUkJ2jYl3qY898KpU/1AS9XTq5Kk0Ixeel0Ig5JyGg8vO4Q14A2wXverqq9Mtz3yG152v19a9PHdmesqxKkrmgnDhLyvZ49B3BEfiGTcvJN28JJGXJJDUH8rhq4QA4m5TB3dkd23ZwSvCnk/jIezxqbay718sUcbl9P1C9qwO2ueTAcB2hWeMiaC0S6Ver4cAxywxZsENsTwnz06MT6ThoeEVKbv3y1v72e7K2j//wKfuu0+1fnZnv43TPxqBz5Pc2PXO9vb/KZf8xRKA19Ub23fIjd2aGO5J46MjacfBK9LAxK7UJsbqlAAOdnelHSNDaUCCpQggdcpCdEvQGDRiAwbWHKGsKLZeXllxPMmLDhg0QpARNp81L6FEALBTWHqvb5eUcADn+emZtLS8ImsUMwnTU+fTmVNnJFgIapOt9bOe/ax0YP9+W2MO5WBeGS+BZb6V8mqa2LkrPf7GG2XFimllZT4tLy+5LC458bxFVmxNm57WkhJCGL133odjKAdCq/8Q6rgQbOwq8hDlGW3XE/fjgigqHwNt8rIVeoS1dyK/nymX/5OCU55mLDxVfknpczNSHwt3GFRVWNSoq95YuVeSIuZoadb3s1aCaVKaZXxCnlW9paX1jq6u7l/ec9VVL7793nv/6H1Hj35Tz4j/ZqR/dAKfJzHNYnNT05u2Npp+XEz+Jgn9/YP97Wli757Ux4msSVazQwLYhTVmRFqxIlN2ElTWabPKSzZGVpaDJEuqEYFgpFkolTJg5J44G9cTixbLd0N0EDbmkalzaUEu+sxcmjrPm3RWPCh47NixdObMGSsG3HuPcCsxZ89gIWcAsF6/vsHOsbY0MDRst9X3KxWYO83PzKYF/UZKGTBk4NEw4DXIFccdt1BnAr/NJeEEQDwR7vMcIZfMGAcIDz8cV0vAEGYUX7usLDF5mzQi02coGrLSVy4X0j/pMynIgoXedX1O4lZ+kWLE/xEyKnEb5cfhJd4ZqD8W/3DIJYI/OzercGjeU52VauV+5X+TaPFjf/jn737TH/zBHzxqTpH9Rqd/tAJPEjM1OjoK959oavql7aaml4k531zf2DjR292TBiXExTbFu2IkzsdbUWzNoBjrtxmlhxlJtSrryAsWRFgTgWXArqUN6xLMSqzsAT9b+RixJz8j6Ex/sYuOd72fPX0unTx+Mi3MzVtZMKjGiTgM3t1zzz3p7NlzVgLUgQoY0DPOAdhz4LLUJkuPtzAtF/7hhx5O9z94v+efmebDC7B7bQkGIlxwLsIQXXom0FQ3ikkAeYwBwYw+Ajvl+IiBvrhP99oV8rR1SODbmVu/xP1WXuuPDAcxC0A8Hr7BIyVlv3CRvhTmZEAPJYKe5RRcAee9BoRlSysrx8+eO/fmqamZnxy7/PJfeuf73x8nV/wjTl8KTr/t0yG5+W1NTR+WkXq1hO8nK0tLv9HUaDrVIUZiGC4EQhaZS5bb/q8Sb6XFVceFxx3PXwph4VY+hJNBIoSOwyuYCvL0koSMT7wBlnp65FiKhE0yXDV5D0XF6ZTjTaooF15uOD8/K4+i6DPwd+7e41NaOks9snBtqr8v9fUMWMjwHvbsOyD3dmfatWevJdPz7kzKSNBjvjyEHh3AoB4KgRPA6JrlG02khGznYgzoIb9h/Vkzz7oGW27lU5V+xoW3Y3def3gBPMeVj1q/eMrzwaBc/H6ki7YQegZHfZKQro3NzVPFzuJvjAwMvWx1dvbVv/vOd9526623xgqpf+QpcPZY+qz0O7/wf5bOHD1xo+Lb58zUNl8wW63vX6yspjVJhFfhyd0t1xSrS7DM+GJoLx3VJ2vmHQcj7PJzPbAmwfUiD4UE9czKkyem+EI4SCgMloK2S4h27tjhc/Go14Kmdll2e/rUCb/w8NAV16hEs1/3xCYhXNv2tmLaUH1FleNwDAaqvPJPZEbgkUhH32oO4eSNqBZu3aWNsN6qlaxcysRSVyfy6wNYN+T+r6/hY8jCd/B++OyZ70QCLwqj1WdeCMrpQbj6l+b4/JS19Fkpv/cPlWS2BJhOnZo8/tEP/u077/jobX+xur1xxzve8Q4ONHwsXZIeCcePpSz9wvfeXDq3sn3N3MraM8u1tR/Y2qpfKRdW8tCcUABL3sDBFFSzrTfCTEKQQWyxI9bXs8wWwSJmZ3ss8T3Clbvn1EF8zVx5T1dnmhgbTVdcccSj70wvMW3XI8t18uTJtLQ4m65+3PVpdNd+WWm2eHaIirjfKJeuVGhl26uEX9+9Y5CwIZMW3F7bWLVH8niDUrj2YY09726Bb6hOhF939Wmloz8LvOL/9RoKoZE6iqw5+HxxDIHnLAHe7iKBx8R/DROwUKO8Kenl7Xs3Nut/MjdV/ZtPfer+z3zf9z3lMUH/Aukxgf8S0tP37OlYbWs7LAt1c1db6/P7iu1PK9c2O84sVtPKJtspCz5wEiZE6D0HL9Fi6g5Xn1NsGXzjzbe8pYYXJFp4svpZaIPnwBgBi3YGB/ot8D1y1wklOCuPE1epg5mEiX37U2fvgOvGnSdsYJqPOWmW8TIPjSJgEQ0LdiLmzltTy6J6KAH95xFzYJHA60EMOjLlFa4yVhmhV7ELiRV2tRq7ynj5BqFCXvfFlAs87XQovr8wcv9lpEdiTqw5SYpHPkbjg1KUf76x1fhIV1vbA4J/zQ8fS18wPRJOH0tfIP3SL6XCJ9559d7eYtvVKxtrzz2zUHtBuZGG2IONlWdhB9ab8JdRdISXnWqcRksMj5vPOnmOVcaiM3KOkBGTI6wMsrEDb7C/1wJ/6NAhryBjkQ+n4PBWnd7+odQtd53TahB4trgSk+O6s8OOdf4oAN7HxnNWk1lglRBCBNyzBlj0zMWOeD0UAZf1Q9O2px35zvLWS9Om3Oc1CTxTcAhz1G71cSHhtaxJJAlzyGPF8mWkvE4SyjH/Xd/emhOQ79Td90qHfEb4O6Ur4ovH0hdNl+L1sfRlpJc8/tDQ0cX63vnN9JTm5sbzdetpLQWJn4ScjSvzc/N22RmN7/LBliVvW8UlZs8702dYb8SEPCx/9dFbUgYDEvirrrwyXXfddWl0ZMwKpFlCzOq77lKfBFvWWwrGq9dkOhmMw0vAxaftFll9ltHiEfBuc0+TqY64+E/NSgA9gKh/ubXnkzEF55c0YeHDMn+2sG4oLieG71D8zsg8+oF0aS6W066vs1lFngeLGj6nji+WKJGrEiknJhQ/VNhu/Flhe/vDTa2tJ9WPR91rnL4VUmD0sfQVpyuuuKKtvdE+vrqxuk928znNTU3f3V4sXslWWR+TLKHjNdcccNHV3S0havaiHIQeFx7BRAmQ2PXF0VwDsvg33fSEdONNN/m0WkKErt4ev+SwvbXot+oQcTPdRsmWlnZ/95p+u/cSFV1M/zEtxnx1nEIjgls6ic9x1/meiyIzESzAkbFUGcqy5+CRBH59k4Mn2BnIgZcXn10q1sw6bMj1ZzWimv6cGh45Ycdz5UFSv+8TKO/ebir8RXOjcUJCfl7XY6PtX0V6TOC/hummyy7rqaY03NLefqDQ3PLc2mrt2Ztra0cY/PK8u9xuPjlgAwuPICOgeAIsiCHWZk55ZHgwXXXV49K111zrI6wcFpS6/T52Nn3IwFqQGRDE+iPsxOw+j90SisAi4IqdCStkZX1gpB5Z4KVgEPgQfv/EjKZNfWHBDQIPY5BHuuLzuIR31TcEAwc+fiFXnYM9GbDraEcpZDcfIT2CkN+vvr1fX9/T0tR0TMpwTv34tjmA4pudHhP4r09quummm0pblUpfuVze3d7R8WwJ4rN7uks3dpVKhZXlZb9wAoFnzT1xP0clc7Ydp8CwPfb66x6f9u7dl3p6Bzzq3zM0mLp7eyWArR40k0T7FUkMyuFFcPnIKgkrQl5oQdBiqpANMgidbluAmW773GR3Xhexd/zhUlNGIvk52XnLDPXmB4E8UuJVXSzbtcBn5UM1hIDnVda3WerT+LiE/K8aTVvvb02tpyXkS7LkZV1R5LH0NUuPCfzXPzU9/vGPL24tL3d1DwwMy5I/Ue7+MxSrP03u/C42zGyub3iAr0+xO3FzQya8p6c3PfM7n5X27N1v97/U35+KiuFZu99oMAVXUkxfcsyORDIVR8Jj8DZbiZUFW/9wz1kgg7B75B2rrQTxP1eiLPjZEFijwVQhAv/ZbMKhIQ4R9OwLJQYfmfNnr//nGnjF5Gf07EPNqelv5J/fLshn1Yaco1R7TMi/vukLU+yx9HVJT5fMzQ4Pd2w0NxeLXV27Zc2e3NzaenNbc8tT2jvadnCuXVexmBYWFj3Fxnnz/X396enPeGbaeWB/6mjr9KAZ5+OzqIcTbRDIer2e2jjAEmsuX71ZSgHvIdmqS9hbCRdw0+0cKDEK8PkCT/JgGe69nvLcg3tKfGe8AbffdT9C6dxFZ5whF3QZ8bOy4Lep5EdS0/ZtLY2W04KZly6u6TMWLzyWviHpMYH/5ibw3/L48fHW5q6ulrbO/rGhke7HtxRab6itr183P790bW1trZ+XJvzQS384XfG4a1JXD69p5lVVsvYM0EmYGaAjmMeS27XXPa/nlzeA1DFoR/zO5cM/MoH/3JQzA0JrgX8E7vAAoy7CBRJZ8mxWBo3GvL5+erNe/3SjufmOjkLhTv2eygSbPed1ff/8xh9L35D0CCR9LH0z0wtf+EIkqblzZqZw1+Jic8vq1lhnZ/uRZ37Xcw5/x7Oedbilo/NgZ2fXPimFna0dHU249Ag4kn1hKk7xNVYfS+/Rdgbt5OVb6JUT/RBLbT47IYYW4Myif+7kds4s9a26DHbhjH6fUJGjkt8H1NL96yk90NHUdF5Ztu+9997tK6+8ckt1xcaDx9KjIj0m8N8aqUmKoPBTP/VTTaVSqalDgp7ScFuhsDlRaGve2dZa2Lm9VRhvaW8dkbAPKzzokzgPFFqae1vbWrsl753SAUXZ4PamRkPGuYkBeAQeYUSu2Rde061VXSxLXZaVX9SDJemGma2mxqwE+rzyn5XCOKuAe3IkJabH0Bn5tf2Y5X60p5T+f53HKG5ip83o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AutoShape 20" descr="data:image/jpg;base64,%20/9j/4AAQSkZJRgABAQEAYABgAAD/2wBDAAUDBAQEAwUEBAQFBQUGBwwIBwcHBw8LCwkMEQ8SEhEPERETFhwXExQaFRERGCEYGh0dHx8fExciJCIeJBweHx7/2wBDAQUFBQcGBw4ICA4eFBEUHh4eHh4eHh4eHh4eHh4eHh4eHh4eHh4eHh4eHh4eHh4eHh4eHh4eHh4eHh4eHh4eHh7/wAARCAECAQ0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gvry0sLZrq+uobaBPvSSuFUfiaAJ6K8N+IX7SXhHQXks9Bjk1u8X5SyfLEh9ycbh9K8C8b/AB48feJWkj/tJdLtWyDb2YwpHuTk/rWbqRRoqcmfaniLxd4Z8Oqx1vXbCwIGds06qx+gNeZ+If2k/h1phaO1mvdQlHQQwHYf+BV8UXV5Pduz3NxNOxOSZZC3P41VZmUcAYpe0bCUFE+pNY/a1QFk0vwdJjtJLdjn/gO2uXv/ANqrxo+TZ6VpsI7B0L/1FfP5ZmFI2apNnM59j29v2oviazfJHoYX3s2P/s9WLf8Aaj+Iyn99baNIP9m2Yf8As1eEdMUoLZ7UXFzM+ktM/av16Ij+0PDVtcjv5cvl5/nXYaH+1b4ZuGUav4fvtPHcxyedj8lFfH4OTzTgMNnNO7HzM/QPwz8a/hvr+0W/iKC1ZuiXhEJJ9PmNegWd1b3lutxaTxzwt9142DKfxFfmAgXdnv61veGvF/ifw3dC40TXL2zk7FZCw/JsijmKU0fpNRXyT4C/ae1yzMdt4q0uLUYBgGeA7JfqcnH5CvoTwF8TPB3jSFTo+rQ/aCBut5TskB9ADjP4U7lXOyooopjCiiigAooooAKKKKACiiigAooooAKKKKACiiigAoYhQWYgAckntVDxBrOl6BpM+q6xew2dnAu6SWVsACvjP47/ALRmseKLifRPBss2maLyj3A+Wa5H1/hHtzmk3YLHunxh/aB8M+C2k0zSSus6wAR5cTfuoW/22/wzXyn4++JPi7x1dNNreqSeQfu2sTbIlHptHB+prz6NyDk5OTk+5qcTVzybkbRsidmC5xUaksSc1DuJfnkVNuVBnoTQog5O4dKZJJ6UBuDk8U1F3ZatErGM22IG4zQctSlMHb3qRI+w61aZjGI1fmx7UEHOKXlTtAyak8o8E9aTY+RjFWlHSpFjYttyM1YSxnddwiOPao50XGlJ9Cujc9Kcwqx9jmX5mQj8KBbyFT8ppe0RToSRBE5U98CrlndTW9wl1aTy286HKyRsVYH2I5qo8bKcHipU+VcYquZMzUZR1Z7z8LP2jNe0Aw6f4qR9X04YUTKB58Y/9m/E19UeDfFmg+LtKTUdB1CK7iYDcFPzIfQjtX5wwAs4U9zXo/w9j8TeHtTj1bw7fyWc+Bu28rIPRh3Fc9XFxoq8tjrpUJVV7qPvOiuH+GvjuPxFZRW2qRrZ6qBhkz8snuv+FdxXRRr060eam7oznTlB8skFFFFakBRRRQAUUUUAFFFFABRRRQAVi+NfFGjeD/D1xrmuXaW9rCvc/M7dlUdyam8V6/pfhjQbrWtYuVt7S2Qu7HqfQD1Jr4B+OPxO1r4leI2uZi8Gk27FbK0B+VV/vH1Y/wBamUuUqMbkvxv+K+t/ErWmaZntdGhc/ZbJW4A7M3q1ebhOaXbL6VKitjlTWDlc25UIqdBikf5WINOLlexFQGTc5JoiiKjsieAcF26dqbIzSGm7iV9qnjUbN1a2MFK4z+EcU5TtpxjOM4pjN2HWkWlceoLOBjJqw/yLhcbu9MgKrGT/ABnpV3T7dd3nXGMAE49ahyNoUwht0ghWSTDSseBTre1lvZ9scZbnsKuaRp9zrV8IbaNsE4z2UV7J4U8H2+n26AQh5cfMxFYTqHZSw6e559onhEqVmuELN6Yrp7fw9LIwWO2Eae4r0i20eGPBK/pVo2sat8q8ewrmbbPQjThFHm03g8OmGVc/SqU3g3y0baBXqv2YE8L+dU7u3wDgZFJXG6cZI8I8SeH3tQzKvSuYKsDg9q908Raas0Mm4YyK8b1qzNtduOwaumjO552Lw3u3RnsWRw44r2T4Z6jFcaciykbgMV47Lho/etrwnqkllNhZCBnpXJmWGdenaIsvxHs3ys+jbS4gULIjlXU5VgcEGvUfh/46hvnTStUmVbnpFKxwJPY+9fKsXiqRRt3mpE8WSK4dZGVlOQQehr5/A4bF4Grz09uq7np4iNLERtJn3NRXjHwJ+Llv4iKeHdamVNSRcW8rHHngdv8Ae/nXs9fb0qiqRUkfPVKbpy5WFFFFaGYUUUUAFFFFABTZZEijaSRgiKMsxOABTq+c/wBsb4ovoOjr4K0S526lfLuvWU8xQn+H2LZ/SplKyuVFXdjgv2hfiA3xD13+x9Lmb+w7FyEAPE7jq59R0x9K8wPhgiDdt4rO8G6ksN0PPbg+tdxqOuWSWJCspOK8+Tm3dnpKMFGyOIk0mKP5eMg1KNPt9o+7msnVNUle5YxnjNUjqlwuck5zVRuZSiibxDDHb/KuMmsaNc/L3NPvLmS6nBck4otMNIXP8NdUFocNV6lhYfkHrUqLkhfTk0gb5C9WLbaqhn6nk/SquZxRLPGsdlvYgMegrMH391WrmRriXvsXoKSGAk47ZqGzeCuTWMBbDvwD0962dJ0u61a9Szt42OSOR0FUrOCe8uY7W3UlmOBive/hz4Xh0mwSaWMNOw5Nc1STPQpQsW/A3hK10ezXfCDLj5mxXXRRKn3VAFSQR7YxgcHrSlW3Vi0zdSsIeo4poX5ulP27jRjGanU1voRyAdsVRmXgjrV5l65qnKKT1KjIyNQt1kQ5HNeReOtL8ppJVXua9omXk1w3j20V7GVvY0U5crsFVc0Tw+WTa2KmsGP2oKGxk1XvNv2hh6GmwS7Zlfspr0oq6PnqknGWh31noOoTAGOMkEdasnwrq/aFjXpPw9vNOutCtZHZN+wbs120KaewHMdChFkutM8Cg8Pa5Z3MV1bJLFPE4eN0JDKR3Br7B+DPjKbxT4bSLVI/J1e1ULcKeA/o4+tcGlrp7H+CtTRpo9H1KK+tMKV++B/EvcVaSjsZ+0m3qex0VBp93DfWcV1buHjkXIIqetDUKKKKACiiigDG8beILLwr4V1DXr9wkFpCXPuegH5kV+cnjDXL3xT4ov8AX9SdnuLyUyEH+EE8KPYV9F/tueNi09j4Hs5sKuLm9we+PlU/gc18w+hFYVJXdjSOmosWUPHBqRpZH4Zzig4IHrTUX56x5UbKoCQLkk96ZdxqkJarGckAVT1mTYipmtIoicmZ4+6WqxbRfuxzyTVdRu2qDV6L/XKvbFa9DlkLKuAqrSzSFQMdhimvIvmnnpUbSK0gGeKRUS1bj5CT3FW7UCOBmb7zcKKpqwLCNe9bug6W2pXkdoD3yT6VlKVjrpJHZ/CrSraKUaheMoI+4D2r2LTr62wFWVMema83svDcVrbqiXyggdC1Ol0rUEXNveKx9m5rmnK7PRglY9fguIyMBlI+tWDJEwwOteTaB/bFvOFnmcrnnJr0CwnZo13cnHWnGa6jdF7o10ALUsoVRwarLJtHNMkulYHmh23Er7CTvtaq7MpJrD13XobKUh24rCHjmw3lWY1j1NlHQ6+Z05BrjvGefskqgZGDWrZ65ZX0e6GQEn3rG8VzI9q4VsnFJ2uape6zwfVRtvZMDoxqpv4x6mreuArqEvP8RqicV6dNe6fN1n+8Z1PhzU9SghEcEzBR0ANdBH4i15BhZ3P41znhZ1DAEZBrq1SMdQOajllcE1YSPxd4iiIxM351p2fjrXdhWR2PFZpSEt2qSGKA54p8kg9297Hu37NPxFlu9Vl8MapL/r8yWhY9GA5X8hmvoWvhHSJm0rU7bUrRyk1tKsikexzj8a+2fCGsweIPDdjq0DBluIlZsdmx8w/A5rWCaWoSab0NWiiirJCq+qXkOnaZdahcHENtC80h/wBlQSf0FWK8g/a58VHwz8H75IZNl3qDLbQ89QSN/wD47mk3ZDR8X/ETxBP4q8b6tr88m/7VcMY2z/yzBwg/75xWKD8tUFukxt6Yp4ucEc8VzWZtdGgDyOaXPNUxcr3IpVuV3feFFhaGhFwMmsjUm33BJOau/a1CNzWUCZJXbOeatEzZJaAm5JHIFW4DmZmweKr6f/rnNTAnc+3OaswYkiKUdj1JqvGcN7U683Ki4OPWqytkbc5NJoqKNXTPvsxPPQV09gNQtbYNbxsJJDjdjtWZ4G01tU1eG3VCVUgtXvEXh+2Fsi+WvyqAOK46ktT16FG6PFNbbVbdov8ATJCX5YA9K3/ANprerPKy3UgEYz8x616LN4WsppQ01sDj2qO00H7HOxs0MaHrilGpG2pvGhroP0C4uVm+y3XJHGa7LTSMjmsGysYbd/MJ3O3WtGCfYwC1zOSudKpu1jduTtjzntXO6rqSW8bbpAtXL66YQkHPSuVv4nvgy9aqMgVG2ph69rWnsx89iw7kc1nwXPhaUbnmWMn1qx4u0aOTTkhghYTDrgda4uw8Ps1+y3iyRr2JBrZJWOScpJ6HoVpZaXsD2N0p9AprH8SyXVr0YtGa5qyW90zWdsTu0OeK6zUVa8sAzKScVnJJHTSUpRPKNcY/bnOOpqimOc+taHieFodQb0zWUCd1ehSd4nzuJXLUZ0nhqTDqM11yNnaSa4bw4+bjFdnF91aq9iYos8ZNSREBarfNuIpy5A61V2VqWxJx1r6E/ZS8RGWyv/DM8mWhP2i3XPRCfm/U18478Guz+DPiBtC+Iul3Tvsglk8mf3Q//XxQmRrc+0aKKKsYV8fft/a1Jca94e8NRuSkEDXrAHoWLJ/IV9g18BftW6t/aXxx1iFm3LY7LdT7bQ38zUVHZDSueMfZ3FBjbHGc1pybSPlpsUYJ6VhzD5DOMciqOtG2TcetackY6YxQkak5p8xSgZgMm05zToHCq2etXrqNVjJrNbaFrRNESTRd01tpdutXI/uM3qazrFwCavW7ZjK5/ipmZUvyQ4BPaqsbYYYHWp9UObgKPSk0mE3F/DB13OBilU+E3oxvI9s+CGjrHZvfSJ87cCvXYYU2DiuV8C2a2OkQwAAYAzXZW6rgV5ru5HuJcsRrRAjAxUJhPIxWpHEppk6qFOKbhZEwqamBdR4GFXFRQrtINT6jMocAGq9uWkl+XpXPLRnox+Es3vz25JHasK2WTziF9a3bx/3BFZ9jtM/40IaatclksxMobb8w9az7nS/My0kKsexxXUJGrJwKqyxbcitLtIwio6nJnQoRJveID0ovbWOO1KqoFdHIgxlhWTrAURH6Vm7m8HFI8L8fR+XqD49a5kH5feun+IMgbUHAPeuW5216mH+A+Xx1nUNPQZlhu9zdK62LUIgv3q4KFm3fLVvfKF+8a1ZzxO3TUISPvCl+2xFuHFcPHJOD1NSefKG+8aVymdtHeR5OWFSwX0cc0cqvgo4fj2Oa4gTzA8MfzpHvJwCNxouSfpZ4I1T+2vCGk6tu3farWOUn3K1sV5J+yTq76v8ABiweRiWtp5LbnsEIAr1utUAV+avxcuH1H4l+Ib7dkyXjfpx/Sv0qr8xPEkjS+INUkPJa8m/9DNY1nZI1pK9zGVdoG6rlqgaoSOOamtW2mufmuXy6jb2PaKrxNtBq3et5o4qk0bg5qkyrD3bdGw9qy3UrnIq+GycVSvSVrWLMpobC21sVetGHWsuNjuzV22k5xnqasyRFeZeVm962vANus3iS3zzt5rCum/esK7D4SWvn+IC3XC1lUlZHZhYe+fQGjuEjjA9BXRW0uRXMWsbxlcdMVtwSMEHFedzWZ7UkrGk93s4FQ3UzeQze1QDBOT1qQ/MmDyKqVS5EYRTOeku4+fMbnNaukSw53ZGDVO90lJSWAxWWftFicLlgDWaV9TvjKLjY6bVGgWM4PGKx9NkVrvCnjNZdzdX1w2AGC1a0SGdLkMw6U+pDsonXxfKAPWkuFGKjWb5QaZcTCtG9DlSdylfPtBrl/Ed4sFs8jEAAVt6ncDk15x8Qr8pYvGG+9WduZnRKShA8v8SXZutRmftuOKzRuwDT5eXLZ6HmoyTsx3r1aKtE+UxE+aoWLMfPntWsqKy5rHtSeBWxGAsQ5omxwQ9UULjFOWFCOlMY8DmrESttrK5bQwRx7enNRPElOctuxUUm6mmQz67/AGILrf4I1axB4guw4Hpuz/hX0JXzJ+wjLutPFcWeEktj+Ykr6brphsQFfmL4mUQ6/qSZ5F5N/wChmv06r8xPijG1j8RNds248q8fj6nP9ayrrY3o9TMRizY7U+TEacVmrOR3pz3GV61hymzRejfdipXXK4FZkdwBgVOtyPWlqikrk3k4YN1qhqynbnFW/tIIqnqsoaIVcWyZw0M4buDnirdmRuzVJX4qzZkNJg1u3ZHIlqPuArOzZr0X4IrH9tmdh83Arza54due9dz8I7vyr5hnGcVjUV0d2GspH0LbR7tuK1VjAQZrC0q5Uovzdq34WEiA1wtanpSlYytR1GK0fEnAp9nqltIBtkH507WdOgurd0ZQTjrXBvYzWU7qGcLnjmsm+Vnbh6KqI9FNxCw4kUmmSwwMu4qDXArPewjeNzKKsRa9ckYLMoFaJqxu8K76HWtCmflUChCkbnpmuYXxP5fynmi31pry5AiQk55qdDJ0ZJ6nVbyy/LmobovjvU+nRO8YZ+BU15CuOKZz+1jGVmczfudvzZrgfHK2tvp5urp0Zznamea7zxLIsFszcAAcmvnzxNfNfavMzSFkBOBmtaEdTmx1Xlj7pludzGQ8HJNGe/enyjMYK8VBg9etektj516u5oaeis4zW39n+QYFY2kJucGuieXYgHHSsZs6acSk8ZHap4WwvNG7eD0pn3azFLQSXk5xULDKmpWPzCkABaqTIsfTX7B8TJB4uc9GktcfgJK+nq+eP2I7Xy/C+t3mOJrlFz/u7v8AGvoeuqHwohhX52ftR6R/Z/xy8SfLtjuZlmjHsUUH9Qa/ROvjL9vDRfsvjnR9dRNsV3Z+S5x1kVmP8sVNX4TfD/HY+ajGc7aTyzn2qycYyaQt/s8Vzcx2OJXKmnotSqA3Jp3yilzCiiA/KeBVe8clcdKuu6rVO7bcOBVJ6hNaFXovIFTWgG/d+VRsQYgaI5PnC5rW+hxxjZj7n75rb8D3/wBk1MKzcGsG7bkYq7oNrJczbovvryKiTVjopJ8x9E+Gb/zIQS2cjiu00y4+UDd1rwvwhrUsDC1uco46Zr1DRtTVhH82TXDLc9lwTR2U43CsrUdPS4Q/KM1o28m+IHrmpQoxnHNZuNxQqSpvc5lbVrdPLZMj6Vn6jaowysePwrtWgSRTuAqjc2cX90YoVM66eNaOEOmtJJkR4rrPDWlw26biAWPqKnFrGX6cVZSVYEPQY6UuXUmtiXU0RfysUeBgVmXl0FUsWBFUb7U1UFi34ZrhPGPjC3sbZx5mXxwM1rGNzjk4w1ZS+KXiJYrNreGT5m46144Hc5YnJJqXV9UuNTvGmlckE8CoouWrspQseNia3O9CxJxEufSqyZY+1Tyn5eelRxEb9oFby0RypGzpibFB6VbLlyearWyttGKm2tngVyy3O2CsiQNg012y1JskJzTtjHtTQOOobc/dJo6U7Yw6CmiOR5VjHV2Cj6k4ouJxR9tfshae1l8H4JZFw9zdyy59VJGK9hrlvhLpP9h/DbQNNZNskNlGJfd9oya6muyKskcj3CvCf22fDbax8Jf7WijLzaRcLMoA5IchD+QOa92rL8W6PDr/AIY1LRbhVZLy2kh+bsWUgH8DzRJXTQ4S5ZJn5boSUHQijucdKu+INMm0DxFfaHdKyy2Nw8B3dSFYgH8cZqmSOT61wWseqmmIhp5AzSpt2iiQrQVZIgmwTiqshGcVNOR61UdgKpXInYHACVAuPMpzPkio+PM461stjndrj5ugrrvhfCG1EsRuGK5SYDyhjqa9D+EVnulaQjkGsaktDejH3jqte8OebturcFXAzxVbRdVmtJRb3OQynrXpC26tajKjOK5LXdFjmmJVdr+orkk7Hqwasdt4Z1eG6t1XzOa6NJlAGTkV4na/2lpEvmAOyA9q7PSfFUNxCsc7bW71MZCnC53omXHtVe7kGNoxWDFrVuVwsq7fU0y41e2UZ89c1o5In2TRpvMkSnca5nWtdjRjHG44681ka/4lTDRQNlj3rmo7LUtUJaIMqnqagtJITxf4wWyt28t974ryfVNUl1K4aaZycnpmuq+Imj/2fbqXYs561w4VR04ruoQXU8fG1neyLEOFPrmr1lg5zWenzEc1owLsTNdGx5tmx0vyghqXT03TbiKbJ85VTVq0TbUyka04amtbsuR6VaG0k1nwAirKk7etYSR220LMRGCOKeoQdqrIwp4bI60iWixlMdBmul+FWgf8JL8RNF0jZlJbgGQ44VV+bJ/KuTJ6Yr6K/Ys8Mtc6xqniy4j/AHcEYtYNw4LNhiw+mCPxq4K7SIm7I+qFAUBVAAHQCiiiuw4gooooA+IP26fA76L46tfGVnCRZ6sojuGUcLMowB+IBNfPcbN3Nfpd8bPBNr4/+HepeH5lXz2j8y1kI/1cq9CP1H41+bN3Z3Om6lc6bfwmG6tZWimQjlWU4Irmqxsztw8rrUhJbqOKY5Y85qWTAHWq7OiAktWCTOxzViGZ2HFVZWJ9qdPdLnjmqhkyS2Oa3WhyVJc2iJHfaBT7eOeR8xxlia6jwZ4QuNWVbq4X91npXcTeHbHT7U7IRkcZxXHXxap6HoYPAOrqeYG0kVFLjB9K9c+D1nstGkYckiuOvdPMkwwvU8V6h8O7X7Np6r371iqvOdtXC+yOxk2iMCs6aIPMMirV0dsYOaZAfMcCqepjDYsRafFNDtdAQfUVk6h4RjkYyW+UNddp6KQFOK0DEoHAqo07nPPEuLPJrnw5q8JIjYkVTfQtYc7WdhXr7xjngVRnjXO0LT9jY0WMujiNB8Gp5glu2LnPQ11rabBbW+2JAgA7CtKzgULk0zUOYjjoKtU7IxlXbdjwj4zxgW+7ng15MoY9ele1/FSxe6t2VeoOa8ckTypSjDoa2pSVjlxFJvUI12nNXYZC0dVhlmx2qVJFQ4FaHLy23LSMCB6ip7d8tzxVFJMMeacJWxwKlpmkZJG3EwweasIw2jnmsSK6ZetTrdGpSNPaGovXNSLyprNiu+eeKnF2uKLC5jQtYZri4itYFLzTOI41HdicAfnX6CfBzwrH4N+HumaMqBZhEJZ+OfMf5mB+hOK+Wv2Q/BJ8U+NT4ivYd2maQcruHEkxHA/DIavtSt6UbamFad9AooorYwCiiigAr44/bj+Gb6bfL8RtFtmMFywi1JI14R+0n485NfY9Udf0mw13RbvR9Tt0uLO7iaKaNhwykUmroqMnF3R+Sr3crt7VCzM4OWNeh/Hz4X6n8LfG82l3AebTbkmXT7kjiRMng/7Q7j6V502cHtWfKkEqkmMUc461NYReZfRRjozAUyMDbmr2gBW1u2B6bxRNLlHTb5kfRXhXS47XQ4FVB9wZqtrkDP8Au8Db1xXU6bCF0uDb/wA8xWTfQq17gnORmvCxELy1Pq8LV5Yqxxr6fm5T5OK7jw7EsVuFHFU0sVaTPpV62zA20dKKULGuIq88TUu1HkdaqWbEODVqVt9rn2qDTcMxBHNdOxwp9DesptoU1pm4XbWREny/LVj5sYreGxx1YpsttKMGofMVn4FVxu5HNTWyc5NWmRoloWolPTtUN+vyFVGSauRgBM1BPjBzQ9iE7s818c26pE/y5JBrxHVbNjdlfLwSa+ivENsLpyCvFcBeeH4n16JdmQfaua7iz0OVOJ5vZ6LcXG7ZGdwFV7nTLi1J8yMivd7fw9BY2zNtUNjkkV5v471fTot1rbqsknRiOxrWk5NnNWjSSOEj2K5z1qdNpNUmyWznBqZJiuM1220PK5430LixhqlWDpzUMLg4Iq2jVk1YtK41bfJ68Vp+HdAv9e1yz0XTImmuruVY4wBnBJxk+wqmmSeK+yv2TfhS/hvTB4w12Hbql7GPs0TjmCI9/Zjnn6U4pyYSfKj1X4UeC7DwF4IsPD1kNzRJunlI+aSQ8kn+X0FdXRRXUjnCiiigAooooAKKKKAOI+M/w40X4m+Dp9C1VFSYAvaXIHzQSdiD6Zxkd6/Nz4i+C9c8B+Krrw7r1s0VxCx2Pj5Zk7Mp7giv1arzz45fCnQvij4Zaxv0W31KBSbK9Vfnib0Pqp9PfNJoD8xGXAqfSmMWpwMO0i1u/EbwX4g8BeJ59A8RWbQXEbHy5MfJMnZlPcVzsD7bpWHZgaiS0HHdH1loUhl0e2bqDGKpXB3apt24+T+tN8B3AuvDFo6nJ2DNTyp/xNT6ba8ytD3j3MPO8UOhj2P61HdKyvu6CriKVJ4pLyPdFUKNkdPNcZDKDCRuqK0ZlueOlQxZVttTx8OCOtK92U0b9tJgCroZT3FY9vMNo9asrJu4710QOGpFlwsoYVZi24rOT3q4jfKMGqMnsWi3y9agm+6cHNKG3cUuzdVGa0ZnTWwY8jNc9b2fm+JAwX5EPOa7CVQqljxgVgi4t9PtLzVLhwiqCQaz5Lst1mkcX8Y/Ew0ewNlAwFzKMf7teDu/mMXdy7scsfU1peMdbuNe1me8mckFztHoKyYvauynBJHnVqrbHAYp3GOetFOPStTFR6gsjqeOlX7WdWHzHFZ54XJr6O/Zf+AVz4omt/Ffi+2kt9FRg9tasMNdEdCfRP54qHG5cZtM2P2WPgvJrl1B4z8UWxXS4WD2VtIP+Phh/ER/dH619hKAqhVAAAwAKZbQw21vHb28SRQxqEjRFwqqBgADsKkrSMUkVKTYUUUUyQooooAKKKKACiiigAooooA4v4ufDTwz8TPDraT4gtcuuTb3UeBLA3qp/pX5+fGv4N+KfhbrTrqFu95pEhP2fUYkPlkejf3T9a/TeqmsaXp+sadNp2qWcN5aTKVkilQMpBpNAfBPwO1L7X4f8nd80Tbce1dmVb+13z0213+s/s7J4Z1ifVvAUxFlNlpdNlbJU/8ATMn+priLm1urTxBJbXlvLBKo5WRcf/rrirwZ6OEqaWLkMIYc9KLm3Oyr9rEu3FS3EOY657aHQqjucvJDiSnCFshh0q/cW/z0JHxtqLHV7TQqqCDVu3+tBjA7VIiLgY61olYymyxGPlJqxBGepNV4vlIHrVuEg8VojmkTphRSxjLHNCLmp4o9xx7VfQ53KxV1BttsdwwD3rxL42eKVjjHh+zk6j94ynp7V6F8UPEq6DpTybt0m0hV96+YtTvJb67kuZnLyOSzZ7Grpx1OepNlVG+bFTwEnPAqBOcnbipLdsZzxXTc5+Yk3dqs2NrcXl1HaWlvLcXEp2xxRIWdj6ADk13Xwr+D3jT4h3ijStPa1sM/vL66UrEo9u5/AGvtX4M/BHwl8OIFuYIRqOsMo82+nGSD6IOij3600Pc8k/Z7/ZpSE2vif4gQhpQRJb6WeQp6hpPX6cdK+q4Y44YkiiRUjQBVVRgADsKdRTKCiiigAooooAKKKKACiiigAooooAKKKKACiiigArI8Q+G9F16PbqVjFK+OJQMOPo3Wteik1cabWx5D4g+Ft5bFptFuVnjHPlScMB6A964zUNJ1Cxfyb+zlgf0Za+kajuLeG4iMc8SSIeoYZFYyoRexvHESW58r6hasGBHSq4iHWvojWfh/4c1EHFs1q3YwHaM/SuT1D4SSDc1jqikdkkj5/PNYvDyR0xxUXueRtHzxTWVt2BXoF18NPE0AOy3gmXsVlGfyrLl8F+JISd2k3DH/AGELVnKEl0NVVi+pzMKnI3Vdhj43VrR+F9f3fNomof8Afhqt2/hfXt//ACB70fWIiiMX2InJdzKhj4XPrVi4eK3geRiBtGea3rfwZ4kmGE08pnpvbbVPXfhN4z1hFtY7+002Ekb5M+YcfQYrfkdjllJXPlL44+IhqOrNbQn92vXFebRh2XKI7k9lUk/pX3Jpn7Jvhea++2eJtcv9RbOdlv8AuVP1zmvWvBXwq8AeDykmheGbG3uF/wCXgxhpW+rVtGDRhN3PhP4dfAf4keMzHJa6K2n2T4P2u9yiEd8YySfwr6h+FP7Lvg7wuYb7xFI3iDUFw22VdsKH029G/GvoAAAYAAHtRV2IUURWdtb2dslraW8VvBGNqRxIFVR6ADgVLRRTGFFFFABRRRQAUUUUAFFFFABRRRQAUUUUAFFFFABRRRQAUUUUAFFFFABRRRQAUUUUAFFFFABRRRQAUUUUAFFFFABRRRQAUUUUAFFFFABRRRQAUUUUAf/Z"/>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TextBox 35">
            <a:extLst>
              <a:ext uri="{FF2B5EF4-FFF2-40B4-BE49-F238E27FC236}">
                <a16:creationId xmlns:a16="http://schemas.microsoft.com/office/drawing/2014/main" id="{AC5B4195-E80A-9C87-4554-E066E916AB97}"/>
              </a:ext>
            </a:extLst>
          </p:cNvPr>
          <p:cNvSpPr txBox="1"/>
          <p:nvPr/>
        </p:nvSpPr>
        <p:spPr>
          <a:xfrm>
            <a:off x="9540798" y="3414818"/>
            <a:ext cx="2600325" cy="646331"/>
          </a:xfrm>
          <a:prstGeom prst="rect">
            <a:avLst/>
          </a:prstGeom>
          <a:noFill/>
        </p:spPr>
        <p:txBody>
          <a:bodyPr wrap="square" rtlCol="0">
            <a:spAutoFit/>
          </a:bodyPr>
          <a:lstStyle/>
          <a:p>
            <a:pPr algn="ctr"/>
            <a:r>
              <a:rPr lang="en-US"/>
              <a:t>Rebecca Oliveira,</a:t>
            </a:r>
          </a:p>
          <a:p>
            <a:pPr algn="ctr"/>
            <a:r>
              <a:rPr lang="en-US"/>
              <a:t>she/her</a:t>
            </a:r>
          </a:p>
        </p:txBody>
      </p:sp>
      <p:pic>
        <p:nvPicPr>
          <p:cNvPr id="37" name="Picture 36" descr="A person with curly hair&#10;&#10;Description automatically generated with medium confidence">
            <a:extLst>
              <a:ext uri="{FF2B5EF4-FFF2-40B4-BE49-F238E27FC236}">
                <a16:creationId xmlns:a16="http://schemas.microsoft.com/office/drawing/2014/main" id="{337F55C1-7A93-07CD-17C1-67FF71A75169}"/>
              </a:ext>
            </a:extLst>
          </p:cNvPr>
          <p:cNvPicPr>
            <a:picLocks noChangeAspect="1"/>
          </p:cNvPicPr>
          <p:nvPr/>
        </p:nvPicPr>
        <p:blipFill>
          <a:blip r:embed="rId5"/>
          <a:stretch>
            <a:fillRect/>
          </a:stretch>
        </p:blipFill>
        <p:spPr>
          <a:xfrm>
            <a:off x="9802092" y="1177997"/>
            <a:ext cx="2183360" cy="2183360"/>
          </a:xfrm>
          <a:prstGeom prst="rect">
            <a:avLst/>
          </a:prstGeom>
        </p:spPr>
      </p:pic>
      <p:sp>
        <p:nvSpPr>
          <p:cNvPr id="38" name="TextBox 37">
            <a:extLst>
              <a:ext uri="{FF2B5EF4-FFF2-40B4-BE49-F238E27FC236}">
                <a16:creationId xmlns:a16="http://schemas.microsoft.com/office/drawing/2014/main" id="{534A7520-C845-E04E-FD58-D04FA4896746}"/>
              </a:ext>
            </a:extLst>
          </p:cNvPr>
          <p:cNvSpPr txBox="1"/>
          <p:nvPr/>
        </p:nvSpPr>
        <p:spPr>
          <a:xfrm>
            <a:off x="5409" y="3409545"/>
            <a:ext cx="2600325" cy="646331"/>
          </a:xfrm>
          <a:prstGeom prst="rect">
            <a:avLst/>
          </a:prstGeom>
          <a:noFill/>
        </p:spPr>
        <p:txBody>
          <a:bodyPr wrap="square" lIns="91440" tIns="45720" rIns="91440" bIns="45720" rtlCol="0" anchor="t">
            <a:spAutoFit/>
          </a:bodyPr>
          <a:lstStyle/>
          <a:p>
            <a:pPr algn="ctr"/>
            <a:r>
              <a:rPr lang="en-US" err="1"/>
              <a:t>Jiselle</a:t>
            </a:r>
            <a:r>
              <a:rPr lang="en-US"/>
              <a:t> Bakker</a:t>
            </a:r>
          </a:p>
          <a:p>
            <a:pPr algn="ctr"/>
            <a:r>
              <a:rPr lang="en-US"/>
              <a:t>she/her</a:t>
            </a:r>
          </a:p>
        </p:txBody>
      </p:sp>
      <p:sp>
        <p:nvSpPr>
          <p:cNvPr id="39" name="TextBox 38">
            <a:extLst>
              <a:ext uri="{FF2B5EF4-FFF2-40B4-BE49-F238E27FC236}">
                <a16:creationId xmlns:a16="http://schemas.microsoft.com/office/drawing/2014/main" id="{C1EB52A4-82DE-CD94-259C-0846CCDD82CE}"/>
              </a:ext>
            </a:extLst>
          </p:cNvPr>
          <p:cNvSpPr txBox="1"/>
          <p:nvPr/>
        </p:nvSpPr>
        <p:spPr>
          <a:xfrm>
            <a:off x="2395503" y="3407273"/>
            <a:ext cx="2600325" cy="646331"/>
          </a:xfrm>
          <a:prstGeom prst="rect">
            <a:avLst/>
          </a:prstGeom>
          <a:noFill/>
        </p:spPr>
        <p:txBody>
          <a:bodyPr wrap="square" rtlCol="0">
            <a:spAutoFit/>
          </a:bodyPr>
          <a:lstStyle/>
          <a:p>
            <a:pPr algn="ctr"/>
            <a:r>
              <a:rPr lang="en-US"/>
              <a:t>Nicole Carleton,</a:t>
            </a:r>
          </a:p>
          <a:p>
            <a:pPr algn="ctr"/>
            <a:r>
              <a:rPr lang="en-US"/>
              <a:t>she/her</a:t>
            </a:r>
          </a:p>
        </p:txBody>
      </p:sp>
      <p:sp>
        <p:nvSpPr>
          <p:cNvPr id="40" name="TextBox 39">
            <a:extLst>
              <a:ext uri="{FF2B5EF4-FFF2-40B4-BE49-F238E27FC236}">
                <a16:creationId xmlns:a16="http://schemas.microsoft.com/office/drawing/2014/main" id="{B36AF275-3E07-B41E-5F8D-F78638863F10}"/>
              </a:ext>
            </a:extLst>
          </p:cNvPr>
          <p:cNvSpPr txBox="1"/>
          <p:nvPr/>
        </p:nvSpPr>
        <p:spPr>
          <a:xfrm>
            <a:off x="4799346" y="3364901"/>
            <a:ext cx="2600325" cy="646331"/>
          </a:xfrm>
          <a:prstGeom prst="rect">
            <a:avLst/>
          </a:prstGeom>
          <a:noFill/>
        </p:spPr>
        <p:txBody>
          <a:bodyPr wrap="square" lIns="91440" tIns="45720" rIns="91440" bIns="45720" rtlCol="0" anchor="t">
            <a:spAutoFit/>
          </a:bodyPr>
          <a:lstStyle/>
          <a:p>
            <a:pPr algn="ctr"/>
            <a:r>
              <a:rPr lang="en-US"/>
              <a:t>Amanda Demmer, </a:t>
            </a:r>
            <a:br>
              <a:rPr lang="en-US"/>
            </a:br>
            <a:r>
              <a:rPr lang="en-US"/>
              <a:t>she/her</a:t>
            </a:r>
          </a:p>
        </p:txBody>
      </p:sp>
      <p:sp>
        <p:nvSpPr>
          <p:cNvPr id="41" name="TextBox 40">
            <a:extLst>
              <a:ext uri="{FF2B5EF4-FFF2-40B4-BE49-F238E27FC236}">
                <a16:creationId xmlns:a16="http://schemas.microsoft.com/office/drawing/2014/main" id="{A2F889F5-A5E6-950A-304B-C1B4DF276709}"/>
              </a:ext>
            </a:extLst>
          </p:cNvPr>
          <p:cNvSpPr txBox="1"/>
          <p:nvPr/>
        </p:nvSpPr>
        <p:spPr>
          <a:xfrm>
            <a:off x="7217172" y="3369550"/>
            <a:ext cx="2600325" cy="646331"/>
          </a:xfrm>
          <a:prstGeom prst="rect">
            <a:avLst/>
          </a:prstGeom>
          <a:noFill/>
        </p:spPr>
        <p:txBody>
          <a:bodyPr wrap="square" lIns="91440" tIns="45720" rIns="91440" bIns="45720" rtlCol="0" anchor="t">
            <a:spAutoFit/>
          </a:bodyPr>
          <a:lstStyle/>
          <a:p>
            <a:pPr algn="ctr"/>
            <a:r>
              <a:rPr lang="en-US"/>
              <a:t>Sara Husain</a:t>
            </a:r>
          </a:p>
          <a:p>
            <a:pPr algn="ctr"/>
            <a:r>
              <a:rPr lang="en-US"/>
              <a:t>she/her</a:t>
            </a:r>
          </a:p>
        </p:txBody>
      </p:sp>
      <p:pic>
        <p:nvPicPr>
          <p:cNvPr id="42" name="Picture 41" descr="A picture containing mirror, reflection, hair, image&#10;&#10;Description automatically generated">
            <a:extLst>
              <a:ext uri="{FF2B5EF4-FFF2-40B4-BE49-F238E27FC236}">
                <a16:creationId xmlns:a16="http://schemas.microsoft.com/office/drawing/2014/main" id="{84F8CCFF-FD32-1437-ADB7-8A27FF034587}"/>
              </a:ext>
            </a:extLst>
          </p:cNvPr>
          <p:cNvPicPr>
            <a:picLocks noChangeAspect="1"/>
          </p:cNvPicPr>
          <p:nvPr/>
        </p:nvPicPr>
        <p:blipFill rotWithShape="1">
          <a:blip r:embed="rId6"/>
          <a:srcRect l="7513" t="2908" r="7726" b="9010"/>
          <a:stretch/>
        </p:blipFill>
        <p:spPr>
          <a:xfrm>
            <a:off x="2524566" y="1133419"/>
            <a:ext cx="2333191" cy="2231482"/>
          </a:xfrm>
          <a:prstGeom prst="rect">
            <a:avLst/>
          </a:prstGeom>
        </p:spPr>
      </p:pic>
      <p:pic>
        <p:nvPicPr>
          <p:cNvPr id="43" name="Picture 42" descr="A picture containing tree, person, outdoor, forest&#10;&#10;Description automatically generated">
            <a:extLst>
              <a:ext uri="{FF2B5EF4-FFF2-40B4-BE49-F238E27FC236}">
                <a16:creationId xmlns:a16="http://schemas.microsoft.com/office/drawing/2014/main" id="{2FF4EF62-907E-EE69-0DE0-59D153FC609A}"/>
              </a:ext>
            </a:extLst>
          </p:cNvPr>
          <p:cNvPicPr>
            <a:picLocks noChangeAspect="1"/>
          </p:cNvPicPr>
          <p:nvPr/>
        </p:nvPicPr>
        <p:blipFill rotWithShape="1">
          <a:blip r:embed="rId7"/>
          <a:srcRect t="2180" b="2180"/>
          <a:stretch/>
        </p:blipFill>
        <p:spPr>
          <a:xfrm>
            <a:off x="4928859" y="1156052"/>
            <a:ext cx="2333191" cy="2231482"/>
          </a:xfrm>
          <a:prstGeom prst="ellipse">
            <a:avLst/>
          </a:prstGeom>
        </p:spPr>
      </p:pic>
      <p:pic>
        <p:nvPicPr>
          <p:cNvPr id="44" name="Picture 4">
            <a:extLst>
              <a:ext uri="{FF2B5EF4-FFF2-40B4-BE49-F238E27FC236}">
                <a16:creationId xmlns:a16="http://schemas.microsoft.com/office/drawing/2014/main" id="{6717EB80-F725-E842-9A47-AAE01864E1BD}"/>
              </a:ext>
            </a:extLst>
          </p:cNvPr>
          <p:cNvPicPr>
            <a:picLocks noChangeAspect="1"/>
          </p:cNvPicPr>
          <p:nvPr/>
        </p:nvPicPr>
        <p:blipFill>
          <a:blip r:embed="rId8"/>
          <a:stretch>
            <a:fillRect/>
          </a:stretch>
        </p:blipFill>
        <p:spPr>
          <a:xfrm>
            <a:off x="123645" y="1066464"/>
            <a:ext cx="2355011" cy="2352805"/>
          </a:xfrm>
          <a:prstGeom prst="rect">
            <a:avLst/>
          </a:prstGeom>
        </p:spPr>
      </p:pic>
      <p:pic>
        <p:nvPicPr>
          <p:cNvPr id="4" name="Picture 4">
            <a:extLst>
              <a:ext uri="{FF2B5EF4-FFF2-40B4-BE49-F238E27FC236}">
                <a16:creationId xmlns:a16="http://schemas.microsoft.com/office/drawing/2014/main" id="{DFD90D94-EAFB-1D68-D422-A08A663CC5D0}"/>
              </a:ext>
            </a:extLst>
          </p:cNvPr>
          <p:cNvPicPr>
            <a:picLocks noChangeAspect="1"/>
          </p:cNvPicPr>
          <p:nvPr/>
        </p:nvPicPr>
        <p:blipFill>
          <a:blip r:embed="rId9"/>
          <a:stretch>
            <a:fillRect/>
          </a:stretch>
        </p:blipFill>
        <p:spPr>
          <a:xfrm>
            <a:off x="7398278" y="1187001"/>
            <a:ext cx="2238937" cy="2238936"/>
          </a:xfrm>
          <a:prstGeom prst="rect">
            <a:avLst/>
          </a:prstGeom>
        </p:spPr>
      </p:pic>
    </p:spTree>
    <p:extLst>
      <p:ext uri="{BB962C8B-B14F-4D97-AF65-F5344CB8AC3E}">
        <p14:creationId xmlns:p14="http://schemas.microsoft.com/office/powerpoint/2010/main" val="3805830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6B34-4155-2F75-D987-8892138DEF7F}"/>
              </a:ext>
            </a:extLst>
          </p:cNvPr>
          <p:cNvSpPr>
            <a:spLocks noGrp="1"/>
          </p:cNvSpPr>
          <p:nvPr>
            <p:ph type="title"/>
          </p:nvPr>
        </p:nvSpPr>
        <p:spPr>
          <a:xfrm>
            <a:off x="877867" y="382385"/>
            <a:ext cx="10940321" cy="1492132"/>
          </a:xfrm>
        </p:spPr>
        <p:txBody>
          <a:bodyPr>
            <a:normAutofit/>
          </a:bodyPr>
          <a:lstStyle/>
          <a:p>
            <a:r>
              <a:rPr lang="en-US"/>
              <a:t>Challenges &amp; mitigation Strategies</a:t>
            </a:r>
          </a:p>
        </p:txBody>
      </p:sp>
      <p:graphicFrame>
        <p:nvGraphicFramePr>
          <p:cNvPr id="5" name="Table 5">
            <a:extLst>
              <a:ext uri="{FF2B5EF4-FFF2-40B4-BE49-F238E27FC236}">
                <a16:creationId xmlns:a16="http://schemas.microsoft.com/office/drawing/2014/main" id="{1EE6E872-9F2C-1A03-C458-53D10CA1B383}"/>
              </a:ext>
            </a:extLst>
          </p:cNvPr>
          <p:cNvGraphicFramePr>
            <a:graphicFrameLocks noGrp="1"/>
          </p:cNvGraphicFramePr>
          <p:nvPr>
            <p:ph idx="1"/>
            <p:extLst>
              <p:ext uri="{D42A27DB-BD31-4B8C-83A1-F6EECF244321}">
                <p14:modId xmlns:p14="http://schemas.microsoft.com/office/powerpoint/2010/main" val="3786785190"/>
              </p:ext>
            </p:extLst>
          </p:nvPr>
        </p:nvGraphicFramePr>
        <p:xfrm>
          <a:off x="960005" y="2008909"/>
          <a:ext cx="10871794" cy="3937000"/>
        </p:xfrm>
        <a:graphic>
          <a:graphicData uri="http://schemas.openxmlformats.org/drawingml/2006/table">
            <a:tbl>
              <a:tblPr firstRow="1" bandRow="1">
                <a:tableStyleId>{5C22544A-7EE6-4342-B048-85BDC9FD1C3A}</a:tableStyleId>
              </a:tblPr>
              <a:tblGrid>
                <a:gridCol w="4162686">
                  <a:extLst>
                    <a:ext uri="{9D8B030D-6E8A-4147-A177-3AD203B41FA5}">
                      <a16:colId xmlns:a16="http://schemas.microsoft.com/office/drawing/2014/main" val="3276545131"/>
                    </a:ext>
                  </a:extLst>
                </a:gridCol>
                <a:gridCol w="6709108">
                  <a:extLst>
                    <a:ext uri="{9D8B030D-6E8A-4147-A177-3AD203B41FA5}">
                      <a16:colId xmlns:a16="http://schemas.microsoft.com/office/drawing/2014/main" val="1260936088"/>
                    </a:ext>
                  </a:extLst>
                </a:gridCol>
              </a:tblGrid>
              <a:tr h="370840">
                <a:tc>
                  <a:txBody>
                    <a:bodyPr/>
                    <a:lstStyle/>
                    <a:p>
                      <a:r>
                        <a:rPr lang="en-US"/>
                        <a:t>Challenge</a:t>
                      </a:r>
                    </a:p>
                  </a:txBody>
                  <a:tcPr/>
                </a:tc>
                <a:tc>
                  <a:txBody>
                    <a:bodyPr/>
                    <a:lstStyle/>
                    <a:p>
                      <a:r>
                        <a:rPr lang="en-US"/>
                        <a:t>Mitigation Strategy </a:t>
                      </a:r>
                    </a:p>
                  </a:txBody>
                  <a:tcPr/>
                </a:tc>
                <a:extLst>
                  <a:ext uri="{0D108BD9-81ED-4DB2-BD59-A6C34878D82A}">
                    <a16:rowId xmlns:a16="http://schemas.microsoft.com/office/drawing/2014/main" val="917265050"/>
                  </a:ext>
                </a:extLst>
              </a:tr>
              <a:tr h="370840">
                <a:tc>
                  <a:txBody>
                    <a:bodyPr/>
                    <a:lstStyle/>
                    <a:p>
                      <a:r>
                        <a:rPr lang="en-US"/>
                        <a:t>Accessibility to and engagement of youth</a:t>
                      </a:r>
                    </a:p>
                  </a:txBody>
                  <a:tcPr/>
                </a:tc>
                <a:tc>
                  <a:txBody>
                    <a:bodyPr/>
                    <a:lstStyle/>
                    <a:p>
                      <a:pPr marL="285750" lvl="0" indent="-285750">
                        <a:buFont typeface="Arial"/>
                        <a:buChar char="•"/>
                      </a:pPr>
                      <a:r>
                        <a:rPr lang="en-US" sz="1800" b="0" i="0" u="none" strike="noStrike" noProof="0">
                          <a:latin typeface="Calibri"/>
                        </a:rPr>
                        <a:t>incorporating evaluation into day-to-day program activities</a:t>
                      </a:r>
                      <a:endParaRPr lang="en-US"/>
                    </a:p>
                    <a:p>
                      <a:pPr marL="285750" lvl="0" indent="-285750">
                        <a:buFont typeface="Arial"/>
                        <a:buChar char="•"/>
                      </a:pPr>
                      <a:r>
                        <a:rPr lang="en-US"/>
                        <a:t>training provided to Youth Research Team to lead data collection and analysis</a:t>
                      </a:r>
                    </a:p>
                    <a:p>
                      <a:pPr marL="285750" lvl="0" indent="-285750">
                        <a:buClr>
                          <a:srgbClr val="000000"/>
                        </a:buClr>
                        <a:buFont typeface="Arial,Sans-Serif"/>
                        <a:buChar char="•"/>
                      </a:pPr>
                      <a:r>
                        <a:rPr lang="en-US" sz="1800" b="0" i="0" u="none" strike="noStrike" noProof="0">
                          <a:latin typeface="Calibri"/>
                        </a:rPr>
                        <a:t>data collection tools codeveloped with Youth Research Team</a:t>
                      </a:r>
                    </a:p>
                    <a:p>
                      <a:pPr marL="285750" lvl="0" indent="-285750">
                        <a:buFont typeface="Arial"/>
                        <a:buChar char="•"/>
                      </a:pPr>
                      <a:r>
                        <a:rPr lang="en-US"/>
                        <a:t>translation services made available, as required, with support from Youth Research Team </a:t>
                      </a:r>
                    </a:p>
                  </a:txBody>
                  <a:tcPr/>
                </a:tc>
                <a:extLst>
                  <a:ext uri="{0D108BD9-81ED-4DB2-BD59-A6C34878D82A}">
                    <a16:rowId xmlns:a16="http://schemas.microsoft.com/office/drawing/2014/main" val="437500126"/>
                  </a:ext>
                </a:extLst>
              </a:tr>
              <a:tr h="370840">
                <a:tc>
                  <a:txBody>
                    <a:bodyPr/>
                    <a:lstStyle/>
                    <a:p>
                      <a:r>
                        <a:rPr lang="en-US"/>
                        <a:t>Ethical considerations</a:t>
                      </a:r>
                    </a:p>
                  </a:txBody>
                  <a:tcPr/>
                </a:tc>
                <a:tc>
                  <a:txBody>
                    <a:bodyPr/>
                    <a:lstStyle/>
                    <a:p>
                      <a:pPr marL="285750" indent="-285750">
                        <a:buFont typeface="Arial"/>
                        <a:buChar char="•"/>
                      </a:pPr>
                      <a:r>
                        <a:rPr lang="en-US"/>
                        <a:t>obtaining full and prior informed consent (from participants, parents/guardians) </a:t>
                      </a:r>
                    </a:p>
                    <a:p>
                      <a:pPr marL="285750" lvl="0" indent="-285750">
                        <a:buFont typeface="Arial"/>
                        <a:buChar char="•"/>
                      </a:pPr>
                      <a:r>
                        <a:rPr lang="en-US"/>
                        <a:t>participants' ability to pause or stop participation </a:t>
                      </a:r>
                    </a:p>
                    <a:p>
                      <a:pPr marL="285750" lvl="0" indent="-285750">
                        <a:buFont typeface="Arial"/>
                        <a:buChar char="•"/>
                      </a:pPr>
                      <a:r>
                        <a:rPr lang="en-US"/>
                        <a:t>anonymous, de-identified, and securely stored data </a:t>
                      </a:r>
                    </a:p>
                  </a:txBody>
                  <a:tcPr/>
                </a:tc>
                <a:extLst>
                  <a:ext uri="{0D108BD9-81ED-4DB2-BD59-A6C34878D82A}">
                    <a16:rowId xmlns:a16="http://schemas.microsoft.com/office/drawing/2014/main" val="350090416"/>
                  </a:ext>
                </a:extLst>
              </a:tr>
              <a:tr h="370839">
                <a:tc>
                  <a:txBody>
                    <a:bodyPr/>
                    <a:lstStyle/>
                    <a:p>
                      <a:pPr lvl="0">
                        <a:buNone/>
                      </a:pPr>
                      <a:r>
                        <a:rPr lang="en-US"/>
                        <a:t>Pandemic resurgence and/or continuation </a:t>
                      </a:r>
                    </a:p>
                  </a:txBody>
                  <a:tcPr/>
                </a:tc>
                <a:tc>
                  <a:txBody>
                    <a:bodyPr/>
                    <a:lstStyle/>
                    <a:p>
                      <a:pPr marL="285750" lvl="0" indent="-285750">
                        <a:buFont typeface="Arial"/>
                        <a:buChar char="•"/>
                      </a:pPr>
                      <a:r>
                        <a:rPr lang="en-US"/>
                        <a:t>adherence to prescribed public health measures</a:t>
                      </a:r>
                    </a:p>
                    <a:p>
                      <a:pPr marL="285750" lvl="0" indent="-285750">
                        <a:buFont typeface="Arial"/>
                        <a:buChar char="•"/>
                      </a:pPr>
                      <a:r>
                        <a:rPr lang="en-US"/>
                        <a:t>offering virtual participation options</a:t>
                      </a:r>
                    </a:p>
                  </a:txBody>
                  <a:tcPr/>
                </a:tc>
                <a:extLst>
                  <a:ext uri="{0D108BD9-81ED-4DB2-BD59-A6C34878D82A}">
                    <a16:rowId xmlns:a16="http://schemas.microsoft.com/office/drawing/2014/main" val="402212181"/>
                  </a:ext>
                </a:extLst>
              </a:tr>
            </a:tbl>
          </a:graphicData>
        </a:graphic>
      </p:graphicFrame>
    </p:spTree>
    <p:extLst>
      <p:ext uri="{BB962C8B-B14F-4D97-AF65-F5344CB8AC3E}">
        <p14:creationId xmlns:p14="http://schemas.microsoft.com/office/powerpoint/2010/main" val="350761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1BF9-801B-33E2-C459-A668A074D495}"/>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CC3FC469-049E-4483-B434-B7F9AA49A9EE}"/>
              </a:ext>
            </a:extLst>
          </p:cNvPr>
          <p:cNvSpPr>
            <a:spLocks noGrp="1"/>
          </p:cNvSpPr>
          <p:nvPr>
            <p:ph idx="1"/>
          </p:nvPr>
        </p:nvSpPr>
        <p:spPr>
          <a:xfrm>
            <a:off x="1021640" y="1480869"/>
            <a:ext cx="10695906" cy="4786911"/>
          </a:xfrm>
        </p:spPr>
        <p:txBody>
          <a:bodyPr vert="horz" lIns="91440" tIns="45720" rIns="91440" bIns="45720" rtlCol="0" anchor="t">
            <a:normAutofit fontScale="70000" lnSpcReduction="20000"/>
          </a:bodyPr>
          <a:lstStyle/>
          <a:p>
            <a:r>
              <a:rPr lang="en-US"/>
              <a:t>Canadian Evaluation Society (2018). </a:t>
            </a:r>
            <a:r>
              <a:rPr lang="en-US">
                <a:ea typeface="+mn-lt"/>
                <a:cs typeface="+mn-lt"/>
              </a:rPr>
              <a:t>Competencies for Canadian Evaluation Practice. Retrieved from: https://evaluationcanada.ca/txt/2_competencies_cdn_evaluation_practice.pdf</a:t>
            </a:r>
          </a:p>
          <a:p>
            <a:r>
              <a:rPr lang="en-US"/>
              <a:t>City of Winnipeg. Winnipeg's Indigenous Accord. Retrieved from: </a:t>
            </a:r>
            <a:r>
              <a:rPr lang="en-US">
                <a:ea typeface="+mn-lt"/>
                <a:cs typeface="+mn-lt"/>
                <a:hlinkClick r:id="rId2"/>
              </a:rPr>
              <a:t>https://winnipeg.ca/indigenous/pdfs/CoW-Indigenous-Accord.pdf</a:t>
            </a:r>
            <a:endParaRPr lang="en-US">
              <a:ea typeface="+mn-lt"/>
              <a:cs typeface="+mn-lt"/>
            </a:endParaRPr>
          </a:p>
          <a:p>
            <a:r>
              <a:rPr lang="en-US" err="1">
                <a:ea typeface="+mn-lt"/>
                <a:cs typeface="+mn-lt"/>
              </a:rPr>
              <a:t>Cynefin</a:t>
            </a:r>
            <a:r>
              <a:rPr lang="en-US">
                <a:ea typeface="+mn-lt"/>
                <a:cs typeface="+mn-lt"/>
              </a:rPr>
              <a:t> Company. (2022). About </a:t>
            </a:r>
            <a:r>
              <a:rPr lang="en-US" err="1">
                <a:ea typeface="+mn-lt"/>
                <a:cs typeface="+mn-lt"/>
              </a:rPr>
              <a:t>Sensemaker</a:t>
            </a:r>
            <a:r>
              <a:rPr lang="en-US">
                <a:ea typeface="+mn-lt"/>
                <a:cs typeface="+mn-lt"/>
              </a:rPr>
              <a:t>. Retrieved from: </a:t>
            </a:r>
            <a:r>
              <a:rPr lang="en-US">
                <a:ea typeface="+mn-lt"/>
                <a:cs typeface="+mn-lt"/>
                <a:hlinkClick r:id="rId3"/>
              </a:rPr>
              <a:t>https://thecynefin.co/about-sensemaker/</a:t>
            </a:r>
          </a:p>
          <a:p>
            <a:r>
              <a:rPr lang="en-US">
                <a:ea typeface="+mn-lt"/>
                <a:cs typeface="+mn-lt"/>
              </a:rPr>
              <a:t>Deprez, S. &amp; Hanchar, A. (2017). Working with Micro-Narratives for monitoring, evaluation, learning and decision-making in </a:t>
            </a:r>
            <a:r>
              <a:rPr lang="en-US" err="1">
                <a:ea typeface="+mn-lt"/>
                <a:cs typeface="+mn-lt"/>
              </a:rPr>
              <a:t>comples</a:t>
            </a:r>
            <a:r>
              <a:rPr lang="en-US">
                <a:ea typeface="+mn-lt"/>
                <a:cs typeface="+mn-lt"/>
              </a:rPr>
              <a:t> </a:t>
            </a:r>
            <a:r>
              <a:rPr lang="en-US" err="1">
                <a:ea typeface="+mn-lt"/>
                <a:cs typeface="+mn-lt"/>
              </a:rPr>
              <a:t>programmes</a:t>
            </a:r>
            <a:r>
              <a:rPr lang="en-US">
                <a:ea typeface="+mn-lt"/>
                <a:cs typeface="+mn-lt"/>
              </a:rPr>
              <a:t>: an introduction to the practice of </a:t>
            </a:r>
            <a:r>
              <a:rPr lang="en-US" err="1">
                <a:ea typeface="+mn-lt"/>
                <a:cs typeface="+mn-lt"/>
              </a:rPr>
              <a:t>sensemaker</a:t>
            </a:r>
            <a:r>
              <a:rPr lang="en-US">
                <a:ea typeface="+mn-lt"/>
                <a:cs typeface="+mn-lt"/>
              </a:rPr>
              <a:t>. Retrieved from: </a:t>
            </a:r>
            <a:r>
              <a:rPr lang="en-US">
                <a:ea typeface="+mn-lt"/>
                <a:cs typeface="+mn-lt"/>
                <a:hlinkClick r:id="rId4"/>
              </a:rPr>
              <a:t>https://eval.connectedcommunity.org/</a:t>
            </a:r>
            <a:r>
              <a:rPr lang="en-US">
                <a:ea typeface="+mn-lt"/>
                <a:cs typeface="+mn-lt"/>
              </a:rPr>
              <a:t> </a:t>
            </a:r>
            <a:r>
              <a:rPr lang="en-US" err="1">
                <a:ea typeface="+mn-lt"/>
                <a:cs typeface="+mn-lt"/>
              </a:rPr>
              <a:t>HigherLogic</a:t>
            </a:r>
            <a:r>
              <a:rPr lang="en-US">
                <a:ea typeface="+mn-lt"/>
                <a:cs typeface="+mn-lt"/>
              </a:rPr>
              <a:t>/System/</a:t>
            </a:r>
            <a:r>
              <a:rPr lang="en-US" err="1">
                <a:ea typeface="+mn-lt"/>
                <a:cs typeface="+mn-lt"/>
              </a:rPr>
              <a:t>DownloadDocumentFile.ashx?DocumentFileKey</a:t>
            </a:r>
            <a:r>
              <a:rPr lang="en-US">
                <a:ea typeface="+mn-lt"/>
                <a:cs typeface="+mn-lt"/>
              </a:rPr>
              <a:t>=9d857ff6-de77-e00e-32a0-8fd4f7176945</a:t>
            </a:r>
          </a:p>
          <a:p>
            <a:r>
              <a:rPr lang="en-US">
                <a:ea typeface="+mn-lt"/>
                <a:cs typeface="+mn-lt"/>
              </a:rPr>
              <a:t>Fetterman, D. (2017). Empowerment Evaluation. </a:t>
            </a:r>
            <a:r>
              <a:rPr lang="en-US" err="1">
                <a:ea typeface="+mn-lt"/>
                <a:cs typeface="+mn-lt"/>
              </a:rPr>
              <a:t>BetterEvaluation</a:t>
            </a:r>
            <a:r>
              <a:rPr lang="en-US">
                <a:ea typeface="+mn-lt"/>
                <a:cs typeface="+mn-lt"/>
              </a:rPr>
              <a:t>. Retrieved from: </a:t>
            </a:r>
            <a:r>
              <a:rPr lang="en-US">
                <a:ea typeface="+mn-lt"/>
                <a:cs typeface="+mn-lt"/>
                <a:hlinkClick r:id="rId5"/>
              </a:rPr>
              <a:t>https://www.betterevaluation.org/en/plan/approach/empowerment_evaluation</a:t>
            </a:r>
            <a:endParaRPr lang="en-US">
              <a:ea typeface="+mn-lt"/>
              <a:cs typeface="+mn-lt"/>
            </a:endParaRPr>
          </a:p>
          <a:p>
            <a:r>
              <a:rPr lang="en-US">
                <a:ea typeface="+mn-lt"/>
                <a:cs typeface="+mn-lt"/>
              </a:rPr>
              <a:t>Fetterman, D. M. and </a:t>
            </a:r>
            <a:r>
              <a:rPr lang="en-US" err="1">
                <a:ea typeface="+mn-lt"/>
                <a:cs typeface="+mn-lt"/>
              </a:rPr>
              <a:t>Wandersman</a:t>
            </a:r>
            <a:r>
              <a:rPr lang="en-US">
                <a:ea typeface="+mn-lt"/>
                <a:cs typeface="+mn-lt"/>
              </a:rPr>
              <a:t>, A. (2005). </a:t>
            </a:r>
            <a:r>
              <a:rPr lang="en-US" i="1">
                <a:ea typeface="+mn-lt"/>
                <a:cs typeface="+mn-lt"/>
              </a:rPr>
              <a:t>Empowerment evaluation principles in practice</a:t>
            </a:r>
            <a:r>
              <a:rPr lang="en-US">
                <a:ea typeface="+mn-lt"/>
                <a:cs typeface="+mn-lt"/>
              </a:rPr>
              <a:t>.  New York:  Guilford Publications</a:t>
            </a:r>
          </a:p>
          <a:p>
            <a:r>
              <a:rPr lang="en-US">
                <a:ea typeface="+mn-lt"/>
                <a:cs typeface="+mn-lt"/>
              </a:rPr>
              <a:t>Hawke, L., Relihan, J., Miller, J., McCann, E., Rong, J., &amp; Darnay, K. et al. (2018). Engaging youth in research planning, design and execution: Practical recommendations for researchers. Health Expectations, 21(6), 944-949. </a:t>
            </a:r>
            <a:r>
              <a:rPr lang="en-US" err="1">
                <a:ea typeface="+mn-lt"/>
                <a:cs typeface="+mn-lt"/>
              </a:rPr>
              <a:t>doi</a:t>
            </a:r>
            <a:r>
              <a:rPr lang="en-US">
                <a:ea typeface="+mn-lt"/>
                <a:cs typeface="+mn-lt"/>
              </a:rPr>
              <a:t>: 10.1111/hex.12795 </a:t>
            </a:r>
          </a:p>
          <a:p>
            <a:r>
              <a:rPr lang="en-US">
                <a:ea typeface="+mn-lt"/>
                <a:cs typeface="+mn-lt"/>
              </a:rPr>
              <a:t>Heffernan, O., Herzog, T., Schiralli, J., Hawke, L., Chaim, G., &amp; Henderson, J. (2017). Implementation of a youth-adult partnership model in youth mental health systems research: Challenges and successes. Health Expectations, 20(6), 1183-1188. </a:t>
            </a:r>
            <a:r>
              <a:rPr lang="en-US" err="1">
                <a:ea typeface="+mn-lt"/>
                <a:cs typeface="+mn-lt"/>
              </a:rPr>
              <a:t>doi</a:t>
            </a:r>
            <a:r>
              <a:rPr lang="en-US">
                <a:ea typeface="+mn-lt"/>
                <a:cs typeface="+mn-lt"/>
              </a:rPr>
              <a:t>: 10.1111/hex.12554 </a:t>
            </a:r>
          </a:p>
          <a:p>
            <a:r>
              <a:rPr lang="en-CA"/>
              <a:t>Ontario Ministry of Health and Long-Term Care (MOHLTC). (2012) The Health Equity Impact Assessment (HEIA) Tool and Workbook, Version 2.0. Retrieved from: </a:t>
            </a:r>
            <a:r>
              <a:rPr lang="en-CA">
                <a:hlinkClick r:id="rId6"/>
              </a:rPr>
              <a:t>https://www.health.gov.on.ca/en/pro/programs/heia/docs/</a:t>
            </a:r>
            <a:r>
              <a:rPr lang="en-CA"/>
              <a:t> workbook.pdf</a:t>
            </a:r>
            <a:endParaRPr lang="en-CA">
              <a:cs typeface="Calibri"/>
            </a:endParaRPr>
          </a:p>
          <a:p>
            <a:r>
              <a:rPr lang="en-CA">
                <a:ea typeface="+mn-lt"/>
                <a:cs typeface="+mn-lt"/>
              </a:rPr>
              <a:t>Rogers, P.J. &amp; </a:t>
            </a:r>
            <a:r>
              <a:rPr lang="en-CA" err="1">
                <a:ea typeface="+mn-lt"/>
                <a:cs typeface="+mn-lt"/>
              </a:rPr>
              <a:t>BetterEvaluation</a:t>
            </a:r>
            <a:r>
              <a:rPr lang="en-CA">
                <a:ea typeface="+mn-lt"/>
                <a:cs typeface="+mn-lt"/>
              </a:rPr>
              <a:t>. 2012. Introduction to Impact Evaluation. </a:t>
            </a:r>
          </a:p>
          <a:p>
            <a:r>
              <a:rPr lang="en-CA">
                <a:cs typeface="Calibri"/>
              </a:rPr>
              <a:t>Stake, R. (1995). The art of case study research. Thousand Oaks: Sage. </a:t>
            </a:r>
            <a:endParaRPr lang="en-CA"/>
          </a:p>
        </p:txBody>
      </p:sp>
    </p:spTree>
    <p:extLst>
      <p:ext uri="{BB962C8B-B14F-4D97-AF65-F5344CB8AC3E}">
        <p14:creationId xmlns:p14="http://schemas.microsoft.com/office/powerpoint/2010/main" val="3142613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80D4D6-B06E-4316-8BBC-7A65A10AC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2EC05-F453-A6F0-01AD-CCB97431121D}"/>
              </a:ext>
            </a:extLst>
          </p:cNvPr>
          <p:cNvSpPr>
            <a:spLocks noGrp="1"/>
          </p:cNvSpPr>
          <p:nvPr>
            <p:ph type="title"/>
          </p:nvPr>
        </p:nvSpPr>
        <p:spPr>
          <a:xfrm>
            <a:off x="761996" y="1153287"/>
            <a:ext cx="3570566" cy="4551426"/>
          </a:xfrm>
        </p:spPr>
        <p:txBody>
          <a:bodyPr anchor="ctr">
            <a:normAutofit/>
          </a:bodyPr>
          <a:lstStyle/>
          <a:p>
            <a:pPr algn="r"/>
            <a:r>
              <a:rPr lang="en-US" sz="3200"/>
              <a:t>Thank you</a:t>
            </a:r>
            <a:br>
              <a:rPr lang="en-US" sz="3200"/>
            </a:br>
            <a:r>
              <a:rPr lang="en-US" sz="3200"/>
              <a:t>Merci</a:t>
            </a:r>
          </a:p>
        </p:txBody>
      </p:sp>
      <p:cxnSp>
        <p:nvCxnSpPr>
          <p:cNvPr id="11" name="Straight Connector 10">
            <a:extLst>
              <a:ext uri="{FF2B5EF4-FFF2-40B4-BE49-F238E27FC236}">
                <a16:creationId xmlns:a16="http://schemas.microsoft.com/office/drawing/2014/main" id="{ED72A37F-0C2F-473C-9D71-B80AEE71B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016ABB-4F5D-4BFA-9406-7CD61399B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text&#10;&#10;Description automatically generated">
            <a:extLst>
              <a:ext uri="{FF2B5EF4-FFF2-40B4-BE49-F238E27FC236}">
                <a16:creationId xmlns:a16="http://schemas.microsoft.com/office/drawing/2014/main" id="{73F9E353-E2A9-F103-103E-3085EB0A068D}"/>
              </a:ext>
            </a:extLst>
          </p:cNvPr>
          <p:cNvPicPr>
            <a:picLocks noChangeAspect="1"/>
          </p:cNvPicPr>
          <p:nvPr/>
        </p:nvPicPr>
        <p:blipFill>
          <a:blip r:embed="rId3"/>
          <a:stretch>
            <a:fillRect/>
          </a:stretch>
        </p:blipFill>
        <p:spPr>
          <a:xfrm>
            <a:off x="5039080" y="764869"/>
            <a:ext cx="4262802" cy="776835"/>
          </a:xfrm>
          <a:prstGeom prst="rect">
            <a:avLst/>
          </a:prstGeom>
        </p:spPr>
      </p:pic>
      <p:pic>
        <p:nvPicPr>
          <p:cNvPr id="7" name="Picture 6" descr="Text&#10;&#10;Description automatically generated">
            <a:extLst>
              <a:ext uri="{FF2B5EF4-FFF2-40B4-BE49-F238E27FC236}">
                <a16:creationId xmlns:a16="http://schemas.microsoft.com/office/drawing/2014/main" id="{4BCF31FA-0BE7-79EE-62AD-52548F4A73D8}"/>
              </a:ext>
            </a:extLst>
          </p:cNvPr>
          <p:cNvPicPr>
            <a:picLocks noChangeAspect="1"/>
          </p:cNvPicPr>
          <p:nvPr/>
        </p:nvPicPr>
        <p:blipFill>
          <a:blip r:embed="rId4"/>
          <a:stretch>
            <a:fillRect/>
          </a:stretch>
        </p:blipFill>
        <p:spPr>
          <a:xfrm>
            <a:off x="6059231" y="4712019"/>
            <a:ext cx="2222500" cy="596900"/>
          </a:xfrm>
          <a:prstGeom prst="rect">
            <a:avLst/>
          </a:prstGeom>
        </p:spPr>
      </p:pic>
      <p:pic>
        <p:nvPicPr>
          <p:cNvPr id="10" name="Picture 9" descr="Text&#10;&#10;Description automatically generated">
            <a:extLst>
              <a:ext uri="{FF2B5EF4-FFF2-40B4-BE49-F238E27FC236}">
                <a16:creationId xmlns:a16="http://schemas.microsoft.com/office/drawing/2014/main" id="{F068F1AD-7FD3-6A18-1064-93C9A812290B}"/>
              </a:ext>
            </a:extLst>
          </p:cNvPr>
          <p:cNvPicPr>
            <a:picLocks noChangeAspect="1"/>
          </p:cNvPicPr>
          <p:nvPr/>
        </p:nvPicPr>
        <p:blipFill>
          <a:blip r:embed="rId5"/>
          <a:stretch>
            <a:fillRect/>
          </a:stretch>
        </p:blipFill>
        <p:spPr>
          <a:xfrm>
            <a:off x="5094032" y="1961109"/>
            <a:ext cx="4152900" cy="850900"/>
          </a:xfrm>
          <a:prstGeom prst="rect">
            <a:avLst/>
          </a:prstGeom>
        </p:spPr>
      </p:pic>
      <p:pic>
        <p:nvPicPr>
          <p:cNvPr id="14" name="Picture 13" descr="Text&#10;&#10;Description automatically generated">
            <a:extLst>
              <a:ext uri="{FF2B5EF4-FFF2-40B4-BE49-F238E27FC236}">
                <a16:creationId xmlns:a16="http://schemas.microsoft.com/office/drawing/2014/main" id="{578FA6E5-F759-D7F7-A66F-BC9861D27DF6}"/>
              </a:ext>
            </a:extLst>
          </p:cNvPr>
          <p:cNvPicPr>
            <a:picLocks noChangeAspect="1"/>
          </p:cNvPicPr>
          <p:nvPr/>
        </p:nvPicPr>
        <p:blipFill>
          <a:blip r:embed="rId6"/>
          <a:stretch>
            <a:fillRect/>
          </a:stretch>
        </p:blipFill>
        <p:spPr>
          <a:xfrm>
            <a:off x="4663796" y="3231414"/>
            <a:ext cx="5013371" cy="1109460"/>
          </a:xfrm>
          <a:prstGeom prst="rect">
            <a:avLst/>
          </a:prstGeom>
        </p:spPr>
      </p:pic>
    </p:spTree>
    <p:extLst>
      <p:ext uri="{BB962C8B-B14F-4D97-AF65-F5344CB8AC3E}">
        <p14:creationId xmlns:p14="http://schemas.microsoft.com/office/powerpoint/2010/main" val="2601005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Agenda</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Diagram 6">
            <a:extLst>
              <a:ext uri="{FF2B5EF4-FFF2-40B4-BE49-F238E27FC236}">
                <a16:creationId xmlns:a16="http://schemas.microsoft.com/office/drawing/2014/main" id="{A92AF481-5E4B-FB16-5A6F-9D5E6AA6E3DB}"/>
              </a:ext>
            </a:extLst>
          </p:cNvPr>
          <p:cNvGraphicFramePr/>
          <p:nvPr>
            <p:extLst>
              <p:ext uri="{D42A27DB-BD31-4B8C-83A1-F6EECF244321}">
                <p14:modId xmlns:p14="http://schemas.microsoft.com/office/powerpoint/2010/main" val="1029653636"/>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638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Program Overview</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53CFC0B1-DF30-1E91-EC6B-3CE16A2F65FF}"/>
              </a:ext>
            </a:extLst>
          </p:cNvPr>
          <p:cNvGraphicFramePr/>
          <p:nvPr>
            <p:extLst>
              <p:ext uri="{D42A27DB-BD31-4B8C-83A1-F6EECF244321}">
                <p14:modId xmlns:p14="http://schemas.microsoft.com/office/powerpoint/2010/main" val="897802840"/>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4275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54F0-D0C3-3084-8E7C-6B622226362D}"/>
              </a:ext>
            </a:extLst>
          </p:cNvPr>
          <p:cNvSpPr>
            <a:spLocks noGrp="1"/>
          </p:cNvSpPr>
          <p:nvPr>
            <p:ph type="title"/>
          </p:nvPr>
        </p:nvSpPr>
        <p:spPr/>
        <p:txBody>
          <a:bodyPr/>
          <a:lstStyle/>
          <a:p>
            <a:r>
              <a:rPr lang="en-US"/>
              <a:t>Program overview</a:t>
            </a:r>
          </a:p>
        </p:txBody>
      </p:sp>
      <p:graphicFrame>
        <p:nvGraphicFramePr>
          <p:cNvPr id="41" name="Diagram 41">
            <a:extLst>
              <a:ext uri="{FF2B5EF4-FFF2-40B4-BE49-F238E27FC236}">
                <a16:creationId xmlns:a16="http://schemas.microsoft.com/office/drawing/2014/main" id="{774FDF0C-1AED-3484-93E5-92B5DC22A7ED}"/>
              </a:ext>
            </a:extLst>
          </p:cNvPr>
          <p:cNvGraphicFramePr>
            <a:graphicFrameLocks noGrp="1"/>
          </p:cNvGraphicFramePr>
          <p:nvPr>
            <p:ph idx="1"/>
            <p:extLst>
              <p:ext uri="{D42A27DB-BD31-4B8C-83A1-F6EECF244321}">
                <p14:modId xmlns:p14="http://schemas.microsoft.com/office/powerpoint/2010/main" val="2053271413"/>
              </p:ext>
            </p:extLst>
          </p:nvPr>
        </p:nvGraphicFramePr>
        <p:xfrm>
          <a:off x="1250950" y="1587554"/>
          <a:ext cx="10179050" cy="4888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602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CBE4-2B73-6703-CCC7-D751E0D52D43}"/>
              </a:ext>
            </a:extLst>
          </p:cNvPr>
          <p:cNvSpPr>
            <a:spLocks noGrp="1"/>
          </p:cNvSpPr>
          <p:nvPr>
            <p:ph type="title"/>
          </p:nvPr>
        </p:nvSpPr>
        <p:spPr/>
        <p:txBody>
          <a:bodyPr/>
          <a:lstStyle/>
          <a:p>
            <a:r>
              <a:rPr lang="en-US"/>
              <a:t>Program </a:t>
            </a:r>
            <a:r>
              <a:rPr lang="en-US" err="1"/>
              <a:t>OverviEW</a:t>
            </a:r>
            <a:endParaRPr lang="en-US">
              <a:cs typeface="Calibri"/>
            </a:endParaRPr>
          </a:p>
        </p:txBody>
      </p:sp>
      <p:graphicFrame>
        <p:nvGraphicFramePr>
          <p:cNvPr id="65" name="Diagram 65">
            <a:extLst>
              <a:ext uri="{FF2B5EF4-FFF2-40B4-BE49-F238E27FC236}">
                <a16:creationId xmlns:a16="http://schemas.microsoft.com/office/drawing/2014/main" id="{BC02771D-2154-7CEE-82DA-6A5C79759C23}"/>
              </a:ext>
            </a:extLst>
          </p:cNvPr>
          <p:cNvGraphicFramePr>
            <a:graphicFrameLocks noGrp="1"/>
          </p:cNvGraphicFramePr>
          <p:nvPr>
            <p:ph idx="1"/>
            <p:extLst>
              <p:ext uri="{D42A27DB-BD31-4B8C-83A1-F6EECF244321}">
                <p14:modId xmlns:p14="http://schemas.microsoft.com/office/powerpoint/2010/main" val="3623005544"/>
              </p:ext>
            </p:extLst>
          </p:nvPr>
        </p:nvGraphicFramePr>
        <p:xfrm>
          <a:off x="359554" y="1428819"/>
          <a:ext cx="11070446" cy="5175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810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0A7D14-7B67-4022-A8BE-1CCD4A0F1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115D24-6235-2CDC-5C68-92CCEF483AC8}"/>
              </a:ext>
            </a:extLst>
          </p:cNvPr>
          <p:cNvSpPr>
            <a:spLocks noGrp="1"/>
          </p:cNvSpPr>
          <p:nvPr>
            <p:ph type="title"/>
          </p:nvPr>
        </p:nvSpPr>
        <p:spPr>
          <a:xfrm>
            <a:off x="1251678" y="382385"/>
            <a:ext cx="10178322" cy="1492132"/>
          </a:xfrm>
        </p:spPr>
        <p:txBody>
          <a:bodyPr anchor="ctr">
            <a:normAutofit/>
          </a:bodyPr>
          <a:lstStyle/>
          <a:p>
            <a:r>
              <a:rPr lang="en-US"/>
              <a:t>Evaluation Requirements</a:t>
            </a:r>
          </a:p>
        </p:txBody>
      </p:sp>
      <p:sp>
        <p:nvSpPr>
          <p:cNvPr id="20" name="Freeform 6">
            <a:extLst>
              <a:ext uri="{FF2B5EF4-FFF2-40B4-BE49-F238E27FC236}">
                <a16:creationId xmlns:a16="http://schemas.microsoft.com/office/drawing/2014/main" id="{AB09A9E8-BF27-4613-A775-071F08208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C3AFE299-6F79-44AF-9A77-2DC2DC1F8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Diagram 6">
            <a:extLst>
              <a:ext uri="{FF2B5EF4-FFF2-40B4-BE49-F238E27FC236}">
                <a16:creationId xmlns:a16="http://schemas.microsoft.com/office/drawing/2014/main" id="{A92AF481-5E4B-FB16-5A6F-9D5E6AA6E3DB}"/>
              </a:ext>
            </a:extLst>
          </p:cNvPr>
          <p:cNvGraphicFramePr/>
          <p:nvPr>
            <p:extLst>
              <p:ext uri="{D42A27DB-BD31-4B8C-83A1-F6EECF244321}">
                <p14:modId xmlns:p14="http://schemas.microsoft.com/office/powerpoint/2010/main" val="3462992446"/>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7680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54F0-D0C3-3084-8E7C-6B622226362D}"/>
              </a:ext>
            </a:extLst>
          </p:cNvPr>
          <p:cNvSpPr>
            <a:spLocks noGrp="1"/>
          </p:cNvSpPr>
          <p:nvPr>
            <p:ph type="title"/>
          </p:nvPr>
        </p:nvSpPr>
        <p:spPr/>
        <p:txBody>
          <a:bodyPr/>
          <a:lstStyle/>
          <a:p>
            <a:r>
              <a:rPr lang="en-US">
                <a:cs typeface="Calibri"/>
              </a:rPr>
              <a:t>Evaluation Requirements</a:t>
            </a:r>
          </a:p>
        </p:txBody>
      </p:sp>
      <p:graphicFrame>
        <p:nvGraphicFramePr>
          <p:cNvPr id="18" name="Diagram 18">
            <a:extLst>
              <a:ext uri="{FF2B5EF4-FFF2-40B4-BE49-F238E27FC236}">
                <a16:creationId xmlns:a16="http://schemas.microsoft.com/office/drawing/2014/main" id="{031792B6-A0E9-BD5C-A89F-D20BC30B44DF}"/>
              </a:ext>
            </a:extLst>
          </p:cNvPr>
          <p:cNvGraphicFramePr/>
          <p:nvPr>
            <p:extLst>
              <p:ext uri="{D42A27DB-BD31-4B8C-83A1-F6EECF244321}">
                <p14:modId xmlns:p14="http://schemas.microsoft.com/office/powerpoint/2010/main" val="2053141596"/>
              </p:ext>
            </p:extLst>
          </p:nvPr>
        </p:nvGraphicFramePr>
        <p:xfrm>
          <a:off x="1337095" y="1183256"/>
          <a:ext cx="9171126" cy="372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extBox 32">
            <a:extLst>
              <a:ext uri="{FF2B5EF4-FFF2-40B4-BE49-F238E27FC236}">
                <a16:creationId xmlns:a16="http://schemas.microsoft.com/office/drawing/2014/main" id="{038CBFBD-91B0-E73E-AE49-1F089487D8C1}"/>
              </a:ext>
            </a:extLst>
          </p:cNvPr>
          <p:cNvSpPr txBox="1"/>
          <p:nvPr/>
        </p:nvSpPr>
        <p:spPr>
          <a:xfrm>
            <a:off x="1331344" y="4278702"/>
            <a:ext cx="89973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Impacts defined as "the positive and negative, intended and unintended, direct and indirect, primary and secondary effects produced by an intervention" (Rogers &amp; </a:t>
            </a:r>
            <a:r>
              <a:rPr lang="en-CA" err="1">
                <a:ea typeface="+mn-lt"/>
                <a:cs typeface="+mn-lt"/>
              </a:rPr>
              <a:t>BetterEvaluation</a:t>
            </a:r>
            <a:r>
              <a:rPr lang="en-US">
                <a:ea typeface="+mn-lt"/>
                <a:cs typeface="+mn-lt"/>
              </a:rPr>
              <a:t>, 2012)</a:t>
            </a:r>
            <a:endParaRPr lang="en-US"/>
          </a:p>
        </p:txBody>
      </p:sp>
    </p:spTree>
    <p:extLst>
      <p:ext uri="{BB962C8B-B14F-4D97-AF65-F5344CB8AC3E}">
        <p14:creationId xmlns:p14="http://schemas.microsoft.com/office/powerpoint/2010/main" val="269024113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590A04F86151408DF5CAF98BE92645" ma:contentTypeVersion="12" ma:contentTypeDescription="Create a new document." ma:contentTypeScope="" ma:versionID="5a8e7a830e83608f5b842f0f07624adf">
  <xsd:schema xmlns:xsd="http://www.w3.org/2001/XMLSchema" xmlns:xs="http://www.w3.org/2001/XMLSchema" xmlns:p="http://schemas.microsoft.com/office/2006/metadata/properties" xmlns:ns3="3880bffd-38b1-4701-a68e-d44d649b21d4" xmlns:ns4="55f8d760-863e-46ff-9c16-8df90c55982b" targetNamespace="http://schemas.microsoft.com/office/2006/metadata/properties" ma:root="true" ma:fieldsID="cf901ce5235837a2c7e5e9686839a860" ns3:_="" ns4:_="">
    <xsd:import namespace="3880bffd-38b1-4701-a68e-d44d649b21d4"/>
    <xsd:import namespace="55f8d760-863e-46ff-9c16-8df90c55982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0bffd-38b1-4701-a68e-d44d649b21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f8d760-863e-46ff-9c16-8df90c5598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BF433F-9A8F-4B72-AFF3-C15AE48AEEA5}">
  <ds:schemaRefs>
    <ds:schemaRef ds:uri="http://schemas.microsoft.com/sharepoint/v3/contenttype/forms"/>
  </ds:schemaRefs>
</ds:datastoreItem>
</file>

<file path=customXml/itemProps2.xml><?xml version="1.0" encoding="utf-8"?>
<ds:datastoreItem xmlns:ds="http://schemas.openxmlformats.org/officeDocument/2006/customXml" ds:itemID="{B2383EAB-68C5-41E8-AF7B-DBCA72A574A6}">
  <ds:schemaRefs>
    <ds:schemaRef ds:uri="3880bffd-38b1-4701-a68e-d44d649b21d4"/>
    <ds:schemaRef ds:uri="55f8d760-863e-46ff-9c16-8df90c5598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AD567CE-521C-44A5-A61D-4A2042395B5F}">
  <ds:schemaRefs>
    <ds:schemaRef ds:uri="3880bffd-38b1-4701-a68e-d44d649b21d4"/>
    <ds:schemaRef ds:uri="55f8d760-863e-46ff-9c16-8df90c5598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30</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Badge</vt:lpstr>
      <vt:lpstr>Youth Program</vt:lpstr>
      <vt:lpstr>Land acknowledgement</vt:lpstr>
      <vt:lpstr>Our TeaM</vt:lpstr>
      <vt:lpstr>Agenda</vt:lpstr>
      <vt:lpstr>Program Overview</vt:lpstr>
      <vt:lpstr>Program overview</vt:lpstr>
      <vt:lpstr>Program OverviEW</vt:lpstr>
      <vt:lpstr>Evaluation Requirements</vt:lpstr>
      <vt:lpstr>Evaluation Requirements</vt:lpstr>
      <vt:lpstr>Logic Model</vt:lpstr>
      <vt:lpstr>Logic model</vt:lpstr>
      <vt:lpstr>Logic model</vt:lpstr>
      <vt:lpstr>Logic model</vt:lpstr>
      <vt:lpstr>Evaluation Approach</vt:lpstr>
      <vt:lpstr>Evaluation Approach</vt:lpstr>
      <vt:lpstr>Evaluation Approach</vt:lpstr>
      <vt:lpstr>Evaluation Matrix</vt:lpstr>
      <vt:lpstr>Evaluation Questions</vt:lpstr>
      <vt:lpstr>Evaluation matrix</vt:lpstr>
      <vt:lpstr>Evaluation matrix</vt:lpstr>
      <vt:lpstr>Evaluation methods</vt:lpstr>
      <vt:lpstr>Evaluation methods</vt:lpstr>
      <vt:lpstr>Surveys</vt:lpstr>
      <vt:lpstr>Case STories</vt:lpstr>
      <vt:lpstr>Micro-Narrative Storytelling</vt:lpstr>
      <vt:lpstr>Health Equity Impact assessment (HEIA)</vt:lpstr>
      <vt:lpstr>Work Plan</vt:lpstr>
      <vt:lpstr>Work Plan</vt:lpstr>
      <vt:lpstr>Challenges and mitigation strategies</vt:lpstr>
      <vt:lpstr>Challenges &amp; mitigation Strategies</vt:lpstr>
      <vt:lpstr>references</vt:lpstr>
      <vt:lpstr>Thank you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dc:title>
  <dc:creator>Microsoft Office User</dc:creator>
  <cp:revision>4</cp:revision>
  <dcterms:created xsi:type="dcterms:W3CDTF">2022-05-10T23:02:49Z</dcterms:created>
  <dcterms:modified xsi:type="dcterms:W3CDTF">2022-06-13T18:04:17Z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0x010100CC590A04F86151408DF5CAF98BE92645</vt:lpwstr>
  </property>
</Properties>
</file>